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67" r:id="rId3"/>
    <p:sldId id="268" r:id="rId4"/>
    <p:sldId id="256" r:id="rId5"/>
    <p:sldId id="258" r:id="rId6"/>
    <p:sldId id="269" r:id="rId7"/>
    <p:sldId id="270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72" r:id="rId17"/>
    <p:sldId id="273" r:id="rId18"/>
    <p:sldId id="274" r:id="rId19"/>
    <p:sldId id="276" r:id="rId20"/>
    <p:sldId id="275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FDB20-26AD-5F37-89F8-1C490FFA02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13E1A9-CA53-D95C-80E8-AFEDE9018C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A4CF5-B75E-D557-AD7C-936452700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FDD7-F97E-4ABB-A964-AF6D469935A3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5B2C60-4F6A-9811-8684-9AB59BCC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5F14D8-0DB2-C448-F579-2A26316C1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EB8A3-FD02-4883-956A-C7F279FFA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57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7ADFA-FBC6-6797-380B-8712A15FA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FF1E22-6267-CA2C-282E-5777263807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053208-C59B-C20C-9FC2-3E8A96484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FDD7-F97E-4ABB-A964-AF6D469935A3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D5A6B7-DD82-313B-D39A-98A2810B6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68EE72-91D4-1103-E54E-590143A19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EB8A3-FD02-4883-956A-C7F279FFA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197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3C929E-3650-5268-37D7-5283CDB403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69DDC8-B26F-7A55-0646-30203C665F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1550D9-58DD-FA5A-CAF2-DF0077728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FDD7-F97E-4ABB-A964-AF6D469935A3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C1B475-8488-FEFD-3F3B-A317E0C00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18CB92-C350-81A8-00F3-82A7ED69B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EB8A3-FD02-4883-956A-C7F279FFA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787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2152E-600D-27FF-DF43-FE0F71F4C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4C4DF4-3EEC-E6BA-7763-13E75B6261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953DF1-2495-1B1C-A051-ECC6FD610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FDD7-F97E-4ABB-A964-AF6D469935A3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9360FC-547C-D82A-9E65-631102716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0CF6D5-4113-A1FF-00DC-F9C2C128A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EB8A3-FD02-4883-956A-C7F279FFA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345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455C3-D6CF-22D5-F342-DA94EE1D0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E9A3D2-6263-FF21-D2B4-D01436C099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802F81-823D-F6AF-B163-3E2A7557E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FDD7-F97E-4ABB-A964-AF6D469935A3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0F0F5-F07C-119B-8E3E-BC3567FC0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0FB868-ECB6-9321-CDDF-2BBE0A123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EB8A3-FD02-4883-956A-C7F279FFA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01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1B60D-54CA-0BC5-58C5-AAF1FAB58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AF78BF-11C3-E4A6-03E1-D9AD317521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95862B-782D-7552-25B1-C5CFC316B3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CA32F4-B1F2-A504-AD8F-36B2160EE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FDD7-F97E-4ABB-A964-AF6D469935A3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59AF63-E7FA-2000-7684-853648B61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55F952-795E-59E8-FA23-5532A0CB2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EB8A3-FD02-4883-956A-C7F279FFA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128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5B1AD-7DF9-4086-D213-86D01DE45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AECBD2-AD96-3024-3D10-B69E8C7363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0E75EB-85B8-24AE-2862-AB9C219E81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2C06FA-4643-389D-B47B-BCBAD4F9F2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83D862-C770-0E43-4A64-0EA448BD1B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BE6C06-0DBA-D119-EB1A-3735FC7C6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FDD7-F97E-4ABB-A964-AF6D469935A3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3C05E7-9174-7138-409F-A8B577856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8F56AE-23BB-0F3B-4809-1133FA1F0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EB8A3-FD02-4883-956A-C7F279FFA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694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C2C34-0456-4950-04EA-D8134A34F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4A3F25-EAA4-1F65-78F3-D4621828B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FDD7-F97E-4ABB-A964-AF6D469935A3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354362-DBE5-26E9-C373-FFE57004B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64E422-38AF-73F6-4F55-0F60431C1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EB8A3-FD02-4883-956A-C7F279FFA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9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E82919-953D-6891-B9D1-91A457F30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FDD7-F97E-4ABB-A964-AF6D469935A3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C7962A-5561-B3D3-154F-01F325055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00EA6E-0FBE-E2A9-1C64-CE3336440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EB8A3-FD02-4883-956A-C7F279FFA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632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B332D-EF7B-91EC-C7F3-5B2BA8583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6C7C1A-C248-9C99-0EFB-8874CDBD8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82A05D-A3EE-DC9B-8C3D-AF3758683E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4F939F-1DF7-C4E3-E863-4B58E4B66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FDD7-F97E-4ABB-A964-AF6D469935A3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E7F964-23F2-532D-0950-FBF940AD1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281D77-7039-A294-8354-A80D20D4D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EB8A3-FD02-4883-956A-C7F279FFA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996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F67EB-7CD2-AF8A-DA40-989BFD7C6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8FF689-387A-E1D9-EC99-28411BDFB7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685418-23FB-2F22-718E-99ED8F8955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6FFBB2-2F42-3225-D5E2-9B5D39EC7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FDD7-F97E-4ABB-A964-AF6D469935A3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D3D7B8-0570-333B-3291-DD887D56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13F50F-E9ED-26BE-9725-68591DDEB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EB8A3-FD02-4883-956A-C7F279FFA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73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5ABB62-2BFD-2D96-380B-EA97AE37C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F4DA6A-D006-554C-C5F0-AF4971458F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E6C042-2C81-0666-EE8B-B6BE219101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DFDD7-F97E-4ABB-A964-AF6D469935A3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498FD5-152B-95C9-3FB4-E4C0A86667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6A39AF-8059-DA8E-79FD-FBAFDDBD6C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5EB8A3-FD02-4883-956A-C7F279FFA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052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D3B65-7F37-247C-4F42-0901C5BF6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Stormwater Manual wiki (June 1, 2022)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79C733-CB06-C636-3CFD-156FDD0C6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&gt; 2300 pages</a:t>
            </a:r>
          </a:p>
          <a:p>
            <a:pPr lvl="1"/>
            <a:r>
              <a:rPr lang="en-US" dirty="0"/>
              <a:t>&gt; 700 tables</a:t>
            </a:r>
          </a:p>
          <a:p>
            <a:r>
              <a:rPr lang="en-US" dirty="0"/>
              <a:t>About 4400 uploaded files (photos, pdfs, Word, etc.)</a:t>
            </a:r>
          </a:p>
          <a:p>
            <a:pPr lvl="1"/>
            <a:r>
              <a:rPr lang="en-US" dirty="0"/>
              <a:t>About 1500 images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69F44B4-9C73-C64A-CFE2-EB53456672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580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743"/>
    </mc:Choice>
    <mc:Fallback>
      <p:transition spd="slow" advTm="307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3E7EB5A-8833-0977-CB14-9229AB478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Level 2 categories – General information and reference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A2D0B06-5C80-5C9C-F508-4967DBC59E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General information</a:t>
            </a:r>
          </a:p>
          <a:p>
            <a:r>
              <a:rPr lang="en-US" dirty="0"/>
              <a:t>References</a:t>
            </a:r>
          </a:p>
          <a:p>
            <a:r>
              <a:rPr lang="en-US" dirty="0"/>
              <a:t>Tables</a:t>
            </a:r>
          </a:p>
          <a:p>
            <a:r>
              <a:rPr lang="en-US" dirty="0"/>
              <a:t>Images</a:t>
            </a:r>
          </a:p>
          <a:p>
            <a:r>
              <a:rPr lang="en-US" dirty="0"/>
              <a:t>Archived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5E4E64E-1322-69A6-04A7-92090F84EA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679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11"/>
    </mc:Choice>
    <mc:Fallback>
      <p:transition spd="slow" advTm="153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3E7EB5A-8833-0977-CB14-9229AB478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5575"/>
            <a:ext cx="10515600" cy="949325"/>
          </a:xfrm>
        </p:spPr>
        <p:txBody>
          <a:bodyPr/>
          <a:lstStyle/>
          <a:p>
            <a:r>
              <a:rPr lang="en-US" b="1" dirty="0"/>
              <a:t>Level 2 categories - Pollutants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A2D0B06-5C80-5C9C-F508-4967DBC59E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0650"/>
            <a:ext cx="10515600" cy="5102225"/>
          </a:xfrm>
        </p:spPr>
        <p:txBody>
          <a:bodyPr>
            <a:normAutofit/>
          </a:bodyPr>
          <a:lstStyle/>
          <a:p>
            <a:r>
              <a:rPr lang="en-US" dirty="0"/>
              <a:t>Bacteria and pathogens</a:t>
            </a:r>
          </a:p>
          <a:p>
            <a:r>
              <a:rPr lang="en-US" dirty="0"/>
              <a:t>Chloride</a:t>
            </a:r>
          </a:p>
          <a:p>
            <a:r>
              <a:rPr lang="en-US" dirty="0"/>
              <a:t>Metals</a:t>
            </a:r>
          </a:p>
          <a:p>
            <a:r>
              <a:rPr lang="en-US" dirty="0"/>
              <a:t>Nitrogen</a:t>
            </a:r>
          </a:p>
          <a:p>
            <a:r>
              <a:rPr lang="en-US" dirty="0"/>
              <a:t>Phosphorus</a:t>
            </a:r>
          </a:p>
          <a:p>
            <a:r>
              <a:rPr lang="en-US" dirty="0"/>
              <a:t>Organics</a:t>
            </a:r>
          </a:p>
          <a:p>
            <a:r>
              <a:rPr lang="en-US" dirty="0"/>
              <a:t>Sediment</a:t>
            </a:r>
          </a:p>
          <a:p>
            <a:r>
              <a:rPr lang="en-US"/>
              <a:t>Temperature</a:t>
            </a:r>
            <a:endParaRPr lang="en-US" dirty="0"/>
          </a:p>
          <a:p>
            <a:r>
              <a:rPr lang="en-US" dirty="0"/>
              <a:t>Trash</a:t>
            </a:r>
          </a:p>
          <a:p>
            <a:r>
              <a:rPr lang="en-US" dirty="0"/>
              <a:t>{Emerging contaminants}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AC93394-DCDB-28C2-258E-F7637C6902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527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949"/>
    </mc:Choice>
    <mc:Fallback>
      <p:transition spd="slow" advTm="23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3E7EB5A-8833-0977-CB14-9229AB478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Level 2 categories - Regulatory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A2D0B06-5C80-5C9C-F508-4967DBC59E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Construction</a:t>
            </a:r>
          </a:p>
          <a:p>
            <a:r>
              <a:rPr lang="en-US" dirty="0"/>
              <a:t>Industrial</a:t>
            </a:r>
          </a:p>
          <a:p>
            <a:r>
              <a:rPr lang="en-US" dirty="0"/>
              <a:t>Municipal</a:t>
            </a:r>
          </a:p>
          <a:p>
            <a:r>
              <a:rPr lang="en-US" dirty="0"/>
              <a:t>{Non-stormwater}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8ABC38A-7267-5AD5-4E43-531A60928A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732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522"/>
    </mc:Choice>
    <mc:Fallback>
      <p:transition spd="slow" advTm="14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3E7EB5A-8833-0977-CB14-9229AB478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Level 2 categories – Models and modeling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A2D0B06-5C80-5C9C-F508-4967DBC59E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General model information</a:t>
            </a:r>
          </a:p>
          <a:p>
            <a:r>
              <a:rPr lang="en-US" dirty="0"/>
              <a:t>Specific models</a:t>
            </a:r>
          </a:p>
          <a:p>
            <a:r>
              <a:rPr lang="en-US" dirty="0"/>
              <a:t>Model applications and examples</a:t>
            </a:r>
          </a:p>
          <a:p>
            <a:r>
              <a:rPr lang="en-US" dirty="0"/>
              <a:t>Tables</a:t>
            </a:r>
          </a:p>
          <a:p>
            <a:r>
              <a:rPr lang="en-US" dirty="0"/>
              <a:t>Images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C9B372A-C332-C301-ABFE-442EE8D87F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654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65"/>
    </mc:Choice>
    <mc:Fallback>
      <p:transition spd="slow" advTm="16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3E7EB5A-8833-0977-CB14-9229AB478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Level 2 categories - Management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A2D0B06-5C80-5C9C-F508-4967DBC59E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Green infrastructure</a:t>
            </a:r>
          </a:p>
          <a:p>
            <a:r>
              <a:rPr lang="en-US" dirty="0"/>
              <a:t>General management information and guidance</a:t>
            </a:r>
          </a:p>
          <a:p>
            <a:r>
              <a:rPr lang="en-US" dirty="0"/>
              <a:t>Watershed scale and treatment train</a:t>
            </a:r>
          </a:p>
          <a:p>
            <a:r>
              <a:rPr lang="en-US" dirty="0"/>
              <a:t>{Primary treatment}</a:t>
            </a:r>
          </a:p>
          <a:p>
            <a:r>
              <a:rPr lang="en-US" dirty="0"/>
              <a:t>{Secondary treatment}</a:t>
            </a:r>
          </a:p>
          <a:p>
            <a:r>
              <a:rPr lang="en-US" dirty="0"/>
              <a:t>{What else?}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2445AB4-6B46-E087-EB13-72EED51033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183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712"/>
    </mc:Choice>
    <mc:Fallback>
      <p:transition spd="slow" advTm="26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3E7EB5A-8833-0977-CB14-9229AB478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Level 2 categories – Technical information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A2D0B06-5C80-5C9C-F508-4967DBC59E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Soils and media</a:t>
            </a:r>
          </a:p>
          <a:p>
            <a:r>
              <a:rPr lang="en-US" dirty="0"/>
              <a:t>Infiltration</a:t>
            </a:r>
          </a:p>
          <a:p>
            <a:r>
              <a:rPr lang="en-US" dirty="0"/>
              <a:t>Vegetation</a:t>
            </a:r>
          </a:p>
          <a:p>
            <a:r>
              <a:rPr lang="en-US" dirty="0"/>
              <a:t>Receiving waters</a:t>
            </a:r>
          </a:p>
          <a:p>
            <a:r>
              <a:rPr lang="en-US" dirty="0"/>
              <a:t>Cold climate</a:t>
            </a:r>
          </a:p>
          <a:p>
            <a:r>
              <a:rPr lang="en-US" dirty="0"/>
              <a:t>Regulatory</a:t>
            </a:r>
          </a:p>
          <a:p>
            <a:r>
              <a:rPr lang="en-US" dirty="0"/>
              <a:t>{What else?}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38ECA93-9C71-BF10-0E8E-5D326A239C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685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191"/>
    </mc:Choice>
    <mc:Fallback>
      <p:transition spd="slow" advTm="18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DEB7ED-B361-5573-F6F9-6F02C000EB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33" t="15112" r="1750" b="6815"/>
          <a:stretch/>
        </p:blipFill>
        <p:spPr>
          <a:xfrm>
            <a:off x="162560" y="1036320"/>
            <a:ext cx="11816080" cy="535432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90A140E-6335-968F-D89B-700DD21328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926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078"/>
    </mc:Choice>
    <mc:Fallback>
      <p:transition spd="slow" advTm="31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4ADE7F-B500-8EB8-7DF1-8449D0A5FE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1" t="15852" r="2416" b="6519"/>
          <a:stretch/>
        </p:blipFill>
        <p:spPr>
          <a:xfrm>
            <a:off x="91440" y="1087120"/>
            <a:ext cx="11805920" cy="532384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7175C9B-CE20-7AA4-CB62-887D360604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281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966"/>
    </mc:Choice>
    <mc:Fallback>
      <p:transition spd="slow" advTm="27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FBC8C0-69EE-0C25-D5B7-6CFA3B2565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3" t="15112" r="2334" b="5333"/>
          <a:stretch/>
        </p:blipFill>
        <p:spPr>
          <a:xfrm>
            <a:off x="101600" y="1036320"/>
            <a:ext cx="11805920" cy="545592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E9BDC47-C7E9-9D0E-EB0F-00E3CA048C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823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802"/>
    </mc:Choice>
    <mc:Fallback>
      <p:transition spd="slow" advTm="288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B69CDC-51D3-6874-C5DA-0D5CEAE31E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84" t="14723" r="1953" b="6667"/>
          <a:stretch/>
        </p:blipFill>
        <p:spPr>
          <a:xfrm>
            <a:off x="180974" y="1009650"/>
            <a:ext cx="11772901" cy="539115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D3570D8-650B-1CEB-5EF3-4E9538F633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653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41"/>
    </mc:Choice>
    <mc:Fallback>
      <p:transition spd="slow" advTm="113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7B6AD-37A2-F591-280F-AF018604D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2241"/>
            <a:ext cx="10515600" cy="1548448"/>
          </a:xfrm>
        </p:spPr>
        <p:txBody>
          <a:bodyPr/>
          <a:lstStyle/>
          <a:p>
            <a:r>
              <a:rPr lang="en-US" b="1" dirty="0"/>
              <a:t>Wiki issues and 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810894-C7D0-2F5C-D51B-E58331AD6F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9869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Too much information becoming overlapping, conflicting, disorganized</a:t>
            </a:r>
          </a:p>
          <a:p>
            <a:pPr lvl="1"/>
            <a:r>
              <a:rPr lang="en-US" dirty="0"/>
              <a:t>Consolidate information</a:t>
            </a:r>
          </a:p>
          <a:p>
            <a:pPr lvl="1"/>
            <a:r>
              <a:rPr lang="en-US" dirty="0"/>
              <a:t>Delete extraneous and outdated information</a:t>
            </a:r>
          </a:p>
          <a:p>
            <a:pPr lvl="1"/>
            <a:r>
              <a:rPr lang="en-US" dirty="0"/>
              <a:t>Organize the remaining information</a:t>
            </a:r>
          </a:p>
          <a:p>
            <a:r>
              <a:rPr lang="en-US" dirty="0"/>
              <a:t>Inconsistent information and guidance</a:t>
            </a:r>
          </a:p>
          <a:p>
            <a:pPr lvl="1"/>
            <a:r>
              <a:rPr lang="en-US" dirty="0"/>
              <a:t>Review pages for consistency</a:t>
            </a:r>
          </a:p>
          <a:p>
            <a:pPr lvl="1"/>
            <a:r>
              <a:rPr lang="en-US" dirty="0"/>
              <a:t>Delete, consolidate, update information</a:t>
            </a:r>
          </a:p>
          <a:p>
            <a:r>
              <a:rPr lang="en-US" dirty="0"/>
              <a:t>Finding information</a:t>
            </a:r>
          </a:p>
          <a:p>
            <a:pPr lvl="1"/>
            <a:r>
              <a:rPr lang="en-US" dirty="0">
                <a:highlight>
                  <a:srgbClr val="FFFF00"/>
                </a:highlight>
              </a:rPr>
              <a:t>Categorize information</a:t>
            </a:r>
          </a:p>
          <a:p>
            <a:pPr lvl="1"/>
            <a:r>
              <a:rPr lang="en-US" dirty="0"/>
              <a:t>Create multiple search pathways</a:t>
            </a:r>
          </a:p>
          <a:p>
            <a:pPr lvl="1"/>
            <a:r>
              <a:rPr lang="en-US" dirty="0"/>
              <a:t>Trainings and How-to-videos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30F23D9-C005-0016-23A3-D7620354D4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264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386"/>
    </mc:Choice>
    <mc:Fallback>
      <p:transition spd="slow" advTm="27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FAA237-C967-28F3-B206-9C06EF8AA2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37" t="14445" r="4532" b="13611"/>
          <a:stretch/>
        </p:blipFill>
        <p:spPr>
          <a:xfrm>
            <a:off x="419100" y="990599"/>
            <a:ext cx="11220450" cy="4933951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65E6665A-0398-F735-CA25-F883E5A3CFF8}"/>
              </a:ext>
            </a:extLst>
          </p:cNvPr>
          <p:cNvSpPr/>
          <p:nvPr/>
        </p:nvSpPr>
        <p:spPr>
          <a:xfrm>
            <a:off x="952500" y="485775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BB56474-2893-FE87-33F4-272FE555C7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504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616"/>
    </mc:Choice>
    <mc:Fallback>
      <p:transition spd="slow" advTm="43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3142C8-39E3-C317-1A0A-B52F52075F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1" t="14963" r="2000" b="8296"/>
          <a:stretch/>
        </p:blipFill>
        <p:spPr>
          <a:xfrm>
            <a:off x="121920" y="1026160"/>
            <a:ext cx="11826240" cy="5262880"/>
          </a:xfrm>
          <a:prstGeom prst="rect">
            <a:avLst/>
          </a:prstGeom>
        </p:spPr>
      </p:pic>
      <p:sp>
        <p:nvSpPr>
          <p:cNvPr id="5" name="Arrow: Left 4">
            <a:extLst>
              <a:ext uri="{FF2B5EF4-FFF2-40B4-BE49-F238E27FC236}">
                <a16:creationId xmlns:a16="http://schemas.microsoft.com/office/drawing/2014/main" id="{5514EC6F-1A13-1BC1-7D39-595FD77EF0F4}"/>
              </a:ext>
            </a:extLst>
          </p:cNvPr>
          <p:cNvSpPr/>
          <p:nvPr/>
        </p:nvSpPr>
        <p:spPr>
          <a:xfrm>
            <a:off x="3952875" y="4972050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1F0539F-187F-9D62-8FFF-7715AD129B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793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853"/>
    </mc:Choice>
    <mc:Fallback>
      <p:transition spd="slow" advTm="36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1605A-D0F8-4F6F-3A05-765BFC302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" y="111761"/>
            <a:ext cx="11884748" cy="1960879"/>
          </a:xfrm>
        </p:spPr>
        <p:txBody>
          <a:bodyPr/>
          <a:lstStyle/>
          <a:p>
            <a:r>
              <a:rPr lang="en-US" b="1" dirty="0"/>
              <a:t>Organization solution: Organize and categorize information using</a:t>
            </a:r>
            <a:r>
              <a:rPr lang="en-US" sz="4400" dirty="0"/>
              <a:t> </a:t>
            </a:r>
            <a:r>
              <a:rPr lang="en-US" sz="4400" b="1" dirty="0"/>
              <a:t>the Category function in </a:t>
            </a:r>
            <a:r>
              <a:rPr lang="en-US" sz="4400" b="1" dirty="0" err="1"/>
              <a:t>Mediawiki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4B6379-44D6-85CE-B4FB-E1FC3EADDC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38" t="26360" r="2068" b="13104"/>
          <a:stretch/>
        </p:blipFill>
        <p:spPr>
          <a:xfrm>
            <a:off x="225972" y="2158234"/>
            <a:ext cx="11740056" cy="4151588"/>
          </a:xfrm>
          <a:prstGeom prst="rect">
            <a:avLst/>
          </a:prstGeom>
        </p:spPr>
      </p:pic>
      <p:sp>
        <p:nvSpPr>
          <p:cNvPr id="6" name="Arrow: Left 5">
            <a:extLst>
              <a:ext uri="{FF2B5EF4-FFF2-40B4-BE49-F238E27FC236}">
                <a16:creationId xmlns:a16="http://schemas.microsoft.com/office/drawing/2014/main" id="{CA50A9D2-13D2-96E7-902B-D50736F697C2}"/>
              </a:ext>
            </a:extLst>
          </p:cNvPr>
          <p:cNvSpPr/>
          <p:nvPr/>
        </p:nvSpPr>
        <p:spPr>
          <a:xfrm>
            <a:off x="1207310" y="3545380"/>
            <a:ext cx="525517" cy="315311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97F4765-F16F-59BA-C1F9-FE5F8C16F4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85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951"/>
    </mc:Choice>
    <mc:Fallback>
      <p:transition spd="slow" advTm="22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1FA34A4-610C-176E-6E64-AF2AFD635614}"/>
              </a:ext>
            </a:extLst>
          </p:cNvPr>
          <p:cNvSpPr txBox="1"/>
          <p:nvPr/>
        </p:nvSpPr>
        <p:spPr>
          <a:xfrm>
            <a:off x="313855" y="3488174"/>
            <a:ext cx="3171825" cy="3693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Best management practices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90F29D-C1A7-5BA0-8FB0-5E33346218C8}"/>
              </a:ext>
            </a:extLst>
          </p:cNvPr>
          <p:cNvSpPr txBox="1"/>
          <p:nvPr/>
        </p:nvSpPr>
        <p:spPr>
          <a:xfrm>
            <a:off x="1229360" y="833120"/>
            <a:ext cx="13408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/>
              <a:t>Level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1CC64E-5B27-2DAC-06F3-9EEC128646BD}"/>
              </a:ext>
            </a:extLst>
          </p:cNvPr>
          <p:cNvSpPr txBox="1"/>
          <p:nvPr/>
        </p:nvSpPr>
        <p:spPr>
          <a:xfrm>
            <a:off x="5791200" y="833120"/>
            <a:ext cx="13408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/>
              <a:t>Level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C5427B-3DDE-8729-F46D-00372FD049D0}"/>
              </a:ext>
            </a:extLst>
          </p:cNvPr>
          <p:cNvSpPr txBox="1"/>
          <p:nvPr/>
        </p:nvSpPr>
        <p:spPr>
          <a:xfrm>
            <a:off x="4875694" y="1882894"/>
            <a:ext cx="3171825" cy="3693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Structural practices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493BBB-0FC8-0739-21EA-16D49522ABCD}"/>
              </a:ext>
            </a:extLst>
          </p:cNvPr>
          <p:cNvSpPr txBox="1"/>
          <p:nvPr/>
        </p:nvSpPr>
        <p:spPr>
          <a:xfrm>
            <a:off x="4875694" y="2486688"/>
            <a:ext cx="3171825" cy="3693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Nonstructural practices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E5D12D-3BC9-80E3-F7B9-95DD0EB7D82D}"/>
              </a:ext>
            </a:extLst>
          </p:cNvPr>
          <p:cNvSpPr txBox="1"/>
          <p:nvPr/>
        </p:nvSpPr>
        <p:spPr>
          <a:xfrm>
            <a:off x="4875694" y="3090482"/>
            <a:ext cx="3171825" cy="3693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Pretreatment practices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5DD1A6-039C-8C50-B9AA-92360E0F0A9C}"/>
              </a:ext>
            </a:extLst>
          </p:cNvPr>
          <p:cNvSpPr txBox="1"/>
          <p:nvPr/>
        </p:nvSpPr>
        <p:spPr>
          <a:xfrm>
            <a:off x="4875694" y="3694276"/>
            <a:ext cx="3171825" cy="3693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Construction practices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BD1080-7C2C-DD1D-05C7-6881A803924F}"/>
              </a:ext>
            </a:extLst>
          </p:cNvPr>
          <p:cNvSpPr txBox="1"/>
          <p:nvPr/>
        </p:nvSpPr>
        <p:spPr>
          <a:xfrm>
            <a:off x="4875694" y="4298070"/>
            <a:ext cx="3171825" cy="3693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Specifications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CE0977-84B8-F613-32B1-6D786517BA50}"/>
              </a:ext>
            </a:extLst>
          </p:cNvPr>
          <p:cNvSpPr txBox="1"/>
          <p:nvPr/>
        </p:nvSpPr>
        <p:spPr>
          <a:xfrm>
            <a:off x="4875694" y="4901864"/>
            <a:ext cx="3171825" cy="3693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Guidance and information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4EA18A-DF7A-E746-A49C-236AC9AB5DC7}"/>
              </a:ext>
            </a:extLst>
          </p:cNvPr>
          <p:cNvSpPr txBox="1"/>
          <p:nvPr/>
        </p:nvSpPr>
        <p:spPr>
          <a:xfrm>
            <a:off x="4875694" y="5505658"/>
            <a:ext cx="3171825" cy="3693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Models and modeling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8BEC99-B331-AE80-AF98-3052BE41B05D}"/>
              </a:ext>
            </a:extLst>
          </p:cNvPr>
          <p:cNvSpPr txBox="1"/>
          <p:nvPr/>
        </p:nvSpPr>
        <p:spPr>
          <a:xfrm>
            <a:off x="4875694" y="6109452"/>
            <a:ext cx="3171825" cy="3693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Case studies and examples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896D676-5D78-C031-1F37-A684F21FF2D3}"/>
              </a:ext>
            </a:extLst>
          </p:cNvPr>
          <p:cNvCxnSpPr>
            <a:stCxn id="4" idx="3"/>
          </p:cNvCxnSpPr>
          <p:nvPr/>
        </p:nvCxnSpPr>
        <p:spPr>
          <a:xfrm>
            <a:off x="3485680" y="3672840"/>
            <a:ext cx="9542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D6FAD37-12B0-A36C-07CD-ED46B8AB4015}"/>
              </a:ext>
            </a:extLst>
          </p:cNvPr>
          <p:cNvSpPr/>
          <p:nvPr/>
        </p:nvSpPr>
        <p:spPr>
          <a:xfrm>
            <a:off x="4470400" y="1666240"/>
            <a:ext cx="579120" cy="5019040"/>
          </a:xfrm>
          <a:custGeom>
            <a:avLst/>
            <a:gdLst>
              <a:gd name="connsiteX0" fmla="*/ 579120 w 579120"/>
              <a:gd name="connsiteY0" fmla="*/ 0 h 5019040"/>
              <a:gd name="connsiteX1" fmla="*/ 0 w 579120"/>
              <a:gd name="connsiteY1" fmla="*/ 10160 h 5019040"/>
              <a:gd name="connsiteX2" fmla="*/ 30480 w 579120"/>
              <a:gd name="connsiteY2" fmla="*/ 5019040 h 5019040"/>
              <a:gd name="connsiteX3" fmla="*/ 538480 w 579120"/>
              <a:gd name="connsiteY3" fmla="*/ 5008880 h 501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9120" h="5019040">
                <a:moveTo>
                  <a:pt x="579120" y="0"/>
                </a:moveTo>
                <a:lnTo>
                  <a:pt x="0" y="10160"/>
                </a:lnTo>
                <a:lnTo>
                  <a:pt x="30480" y="5019040"/>
                </a:lnTo>
                <a:lnTo>
                  <a:pt x="538480" y="500888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9E7B81F-95AF-937E-7788-AC451301E896}"/>
              </a:ext>
            </a:extLst>
          </p:cNvPr>
          <p:cNvSpPr txBox="1"/>
          <p:nvPr/>
        </p:nvSpPr>
        <p:spPr>
          <a:xfrm>
            <a:off x="8706014" y="1958426"/>
            <a:ext cx="3171825" cy="3693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Filters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BBFD679-1570-A244-5A4C-F38248A3E1C3}"/>
              </a:ext>
            </a:extLst>
          </p:cNvPr>
          <p:cNvSpPr txBox="1"/>
          <p:nvPr/>
        </p:nvSpPr>
        <p:spPr>
          <a:xfrm>
            <a:off x="8706014" y="2441017"/>
            <a:ext cx="3171825" cy="3693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Screening and straining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5E1276A-6DE1-3766-1984-0B92516899E8}"/>
              </a:ext>
            </a:extLst>
          </p:cNvPr>
          <p:cNvSpPr txBox="1"/>
          <p:nvPr/>
        </p:nvSpPr>
        <p:spPr>
          <a:xfrm>
            <a:off x="8706014" y="2923608"/>
            <a:ext cx="3171825" cy="3693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Settling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5CD61DD-F934-5798-99BD-C5DAD7FB3788}"/>
              </a:ext>
            </a:extLst>
          </p:cNvPr>
          <p:cNvSpPr txBox="1"/>
          <p:nvPr/>
        </p:nvSpPr>
        <p:spPr>
          <a:xfrm>
            <a:off x="8706014" y="3406200"/>
            <a:ext cx="3171825" cy="3693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Separators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87B30D8-7B98-6D1F-BCDB-A72CF53A77B2}"/>
              </a:ext>
            </a:extLst>
          </p:cNvPr>
          <p:cNvCxnSpPr>
            <a:stCxn id="10" idx="3"/>
          </p:cNvCxnSpPr>
          <p:nvPr/>
        </p:nvCxnSpPr>
        <p:spPr>
          <a:xfrm flipV="1">
            <a:off x="8047519" y="2810349"/>
            <a:ext cx="415761" cy="4647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4137B2D9-400F-609B-D3F1-37C2B51CEB85}"/>
              </a:ext>
            </a:extLst>
          </p:cNvPr>
          <p:cNvSpPr/>
          <p:nvPr/>
        </p:nvSpPr>
        <p:spPr>
          <a:xfrm>
            <a:off x="8483600" y="1757680"/>
            <a:ext cx="416560" cy="2245360"/>
          </a:xfrm>
          <a:custGeom>
            <a:avLst/>
            <a:gdLst>
              <a:gd name="connsiteX0" fmla="*/ 416560 w 416560"/>
              <a:gd name="connsiteY0" fmla="*/ 10160 h 2245360"/>
              <a:gd name="connsiteX1" fmla="*/ 20320 w 416560"/>
              <a:gd name="connsiteY1" fmla="*/ 0 h 2245360"/>
              <a:gd name="connsiteX2" fmla="*/ 0 w 416560"/>
              <a:gd name="connsiteY2" fmla="*/ 2245360 h 2245360"/>
              <a:gd name="connsiteX3" fmla="*/ 396240 w 416560"/>
              <a:gd name="connsiteY3" fmla="*/ 2245360 h 2245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6560" h="2245360">
                <a:moveTo>
                  <a:pt x="416560" y="10160"/>
                </a:moveTo>
                <a:lnTo>
                  <a:pt x="20320" y="0"/>
                </a:lnTo>
                <a:lnTo>
                  <a:pt x="0" y="2245360"/>
                </a:lnTo>
                <a:lnTo>
                  <a:pt x="396240" y="224536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B0CFF9C-91B5-E915-E7EC-C5F203183D20}"/>
              </a:ext>
            </a:extLst>
          </p:cNvPr>
          <p:cNvSpPr txBox="1"/>
          <p:nvPr/>
        </p:nvSpPr>
        <p:spPr>
          <a:xfrm>
            <a:off x="8706014" y="4661678"/>
            <a:ext cx="3171825" cy="3693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Design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E63C9F7-CA07-EAC2-71D0-08F32E7124F8}"/>
              </a:ext>
            </a:extLst>
          </p:cNvPr>
          <p:cNvSpPr txBox="1"/>
          <p:nvPr/>
        </p:nvSpPr>
        <p:spPr>
          <a:xfrm>
            <a:off x="8706014" y="5144269"/>
            <a:ext cx="3171825" cy="3693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Construction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48B1852-04F6-DA41-CB71-3FAF8AF2737F}"/>
              </a:ext>
            </a:extLst>
          </p:cNvPr>
          <p:cNvSpPr txBox="1"/>
          <p:nvPr/>
        </p:nvSpPr>
        <p:spPr>
          <a:xfrm>
            <a:off x="8706014" y="5626860"/>
            <a:ext cx="3171825" cy="3693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Operation and maintenance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E87A493-4BA9-2A68-B6EB-731D80C537A6}"/>
              </a:ext>
            </a:extLst>
          </p:cNvPr>
          <p:cNvSpPr txBox="1"/>
          <p:nvPr/>
        </p:nvSpPr>
        <p:spPr>
          <a:xfrm>
            <a:off x="8706014" y="6109452"/>
            <a:ext cx="3171825" cy="3693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Assessment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86E90BB-4229-3C97-1ADD-50DA09C6A468}"/>
              </a:ext>
            </a:extLst>
          </p:cNvPr>
          <p:cNvCxnSpPr>
            <a:cxnSpLocks/>
          </p:cNvCxnSpPr>
          <p:nvPr/>
        </p:nvCxnSpPr>
        <p:spPr>
          <a:xfrm>
            <a:off x="8164513" y="4661678"/>
            <a:ext cx="298767" cy="8519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888ADF-8921-B746-6BA5-B720B8F01311}"/>
              </a:ext>
            </a:extLst>
          </p:cNvPr>
          <p:cNvSpPr/>
          <p:nvPr/>
        </p:nvSpPr>
        <p:spPr>
          <a:xfrm>
            <a:off x="8483600" y="4460932"/>
            <a:ext cx="416560" cy="2245360"/>
          </a:xfrm>
          <a:custGeom>
            <a:avLst/>
            <a:gdLst>
              <a:gd name="connsiteX0" fmla="*/ 416560 w 416560"/>
              <a:gd name="connsiteY0" fmla="*/ 10160 h 2245360"/>
              <a:gd name="connsiteX1" fmla="*/ 20320 w 416560"/>
              <a:gd name="connsiteY1" fmla="*/ 0 h 2245360"/>
              <a:gd name="connsiteX2" fmla="*/ 0 w 416560"/>
              <a:gd name="connsiteY2" fmla="*/ 2245360 h 2245360"/>
              <a:gd name="connsiteX3" fmla="*/ 396240 w 416560"/>
              <a:gd name="connsiteY3" fmla="*/ 2245360 h 2245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6560" h="2245360">
                <a:moveTo>
                  <a:pt x="416560" y="10160"/>
                </a:moveTo>
                <a:lnTo>
                  <a:pt x="20320" y="0"/>
                </a:lnTo>
                <a:lnTo>
                  <a:pt x="0" y="2245360"/>
                </a:lnTo>
                <a:lnTo>
                  <a:pt x="396240" y="224536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EDC53C2-F0D9-3453-7AD6-785FEDB8E3A0}"/>
              </a:ext>
            </a:extLst>
          </p:cNvPr>
          <p:cNvSpPr txBox="1"/>
          <p:nvPr/>
        </p:nvSpPr>
        <p:spPr>
          <a:xfrm>
            <a:off x="9682632" y="866896"/>
            <a:ext cx="13408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/>
              <a:t>Level 3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D17640E-ABB1-266C-ED74-08FD1BE122E4}"/>
              </a:ext>
            </a:extLst>
          </p:cNvPr>
          <p:cNvSpPr txBox="1"/>
          <p:nvPr/>
        </p:nvSpPr>
        <p:spPr>
          <a:xfrm>
            <a:off x="6768264" y="57849"/>
            <a:ext cx="33900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/>
              <a:t>Subcategories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53E8F9F-CEB1-6992-B23C-8245989F17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863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893"/>
    </mc:Choice>
    <mc:Fallback>
      <p:transition spd="slow" advTm="73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E4845-E464-06C4-82AB-B76444D60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898"/>
            <a:ext cx="10515600" cy="759482"/>
          </a:xfrm>
        </p:spPr>
        <p:txBody>
          <a:bodyPr/>
          <a:lstStyle/>
          <a:p>
            <a:r>
              <a:rPr lang="en-US" b="1" dirty="0"/>
              <a:t>Level 1 categories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01F6BC-C2FC-AFB7-30FB-E05AB3F24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8250"/>
            <a:ext cx="10515600" cy="4938713"/>
          </a:xfrm>
        </p:spPr>
        <p:txBody>
          <a:bodyPr>
            <a:normAutofit/>
          </a:bodyPr>
          <a:lstStyle/>
          <a:p>
            <a:r>
              <a:rPr lang="en-US" dirty="0"/>
              <a:t>Acknowledgements</a:t>
            </a:r>
          </a:p>
          <a:p>
            <a:r>
              <a:rPr lang="en-US" dirty="0"/>
              <a:t>Best management practices</a:t>
            </a:r>
          </a:p>
          <a:p>
            <a:r>
              <a:rPr lang="en-US" dirty="0"/>
              <a:t>Case studies and examples</a:t>
            </a:r>
          </a:p>
          <a:p>
            <a:r>
              <a:rPr lang="en-US" dirty="0"/>
              <a:t>General information, reference, tables, images</a:t>
            </a:r>
          </a:p>
          <a:p>
            <a:r>
              <a:rPr lang="en-US" dirty="0"/>
              <a:t>Management</a:t>
            </a:r>
          </a:p>
          <a:p>
            <a:r>
              <a:rPr lang="en-US" dirty="0"/>
              <a:t>Models and modeling</a:t>
            </a:r>
          </a:p>
          <a:p>
            <a:r>
              <a:rPr lang="en-US" dirty="0"/>
              <a:t>Pollutants</a:t>
            </a:r>
          </a:p>
          <a:p>
            <a:r>
              <a:rPr lang="en-US" dirty="0"/>
              <a:t>Regulatory</a:t>
            </a:r>
          </a:p>
          <a:p>
            <a:r>
              <a:rPr lang="en-US" dirty="0"/>
              <a:t>Technical information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4A07FAF-61EB-F327-5E79-1F35396078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888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206"/>
    </mc:Choice>
    <mc:Fallback>
      <p:transition spd="slow" advTm="38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0AF1DA-C794-DC3F-EA74-CA8248DFDA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33" t="14518" r="34166" b="5778"/>
          <a:stretch/>
        </p:blipFill>
        <p:spPr>
          <a:xfrm>
            <a:off x="924560" y="102742"/>
            <a:ext cx="9570720" cy="6652516"/>
          </a:xfrm>
          <a:prstGeom prst="rect">
            <a:avLst/>
          </a:prstGeom>
        </p:spPr>
      </p:pic>
      <p:sp>
        <p:nvSpPr>
          <p:cNvPr id="5" name="Arrow: Left 4">
            <a:extLst>
              <a:ext uri="{FF2B5EF4-FFF2-40B4-BE49-F238E27FC236}">
                <a16:creationId xmlns:a16="http://schemas.microsoft.com/office/drawing/2014/main" id="{5F8A9A68-0E13-143E-DA62-153CB4CEE1DC}"/>
              </a:ext>
            </a:extLst>
          </p:cNvPr>
          <p:cNvSpPr/>
          <p:nvPr/>
        </p:nvSpPr>
        <p:spPr>
          <a:xfrm rot="16200000">
            <a:off x="6846111" y="4022900"/>
            <a:ext cx="525517" cy="315311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3ABDD75-EAC2-8948-F7A8-69E063422F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950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564"/>
    </mc:Choice>
    <mc:Fallback>
      <p:transition spd="slow" advTm="32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80B662-9F9A-2D93-B193-1B88D9D0F0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67" t="14518" r="38167" b="34059"/>
          <a:stretch/>
        </p:blipFill>
        <p:spPr>
          <a:xfrm>
            <a:off x="1971039" y="119825"/>
            <a:ext cx="10189043" cy="645369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6D3E590-37A4-73DE-8627-E00CFC040C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619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87"/>
    </mc:Choice>
    <mc:Fallback>
      <p:transition spd="slow" advTm="40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3E7EB5A-8833-0977-CB14-9229AB478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Level 2 categories – Best management practices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A2D0B06-5C80-5C9C-F508-4967DBC59E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Structural practices</a:t>
            </a:r>
          </a:p>
          <a:p>
            <a:r>
              <a:rPr lang="en-US" dirty="0"/>
              <a:t>Nonstructural practices</a:t>
            </a:r>
          </a:p>
          <a:p>
            <a:r>
              <a:rPr lang="en-US" dirty="0"/>
              <a:t>Pretreatment practices</a:t>
            </a:r>
          </a:p>
          <a:p>
            <a:r>
              <a:rPr lang="en-US" dirty="0"/>
              <a:t>Construction practices</a:t>
            </a:r>
          </a:p>
          <a:p>
            <a:r>
              <a:rPr lang="en-US" dirty="0"/>
              <a:t>Specifications</a:t>
            </a:r>
          </a:p>
          <a:p>
            <a:r>
              <a:rPr lang="en-US" dirty="0"/>
              <a:t>Information and guidance</a:t>
            </a:r>
          </a:p>
          <a:p>
            <a:r>
              <a:rPr lang="en-US" dirty="0"/>
              <a:t>Models and modeling</a:t>
            </a:r>
          </a:p>
          <a:p>
            <a:r>
              <a:rPr lang="en-US" dirty="0"/>
              <a:t>Case studies and examples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678B9D7-86D8-0500-6B08-0F6BED5514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169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194"/>
    </mc:Choice>
    <mc:Fallback>
      <p:transition spd="slow" advTm="31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3E7EB5A-8833-0977-CB14-9229AB478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Level 2 categories – Case studies and examples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A2D0B06-5C80-5C9C-F508-4967DBC59E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Case studies</a:t>
            </a:r>
          </a:p>
          <a:p>
            <a:r>
              <a:rPr lang="en-US" dirty="0"/>
              <a:t>Examples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D6CA0CD-D02C-EC4D-E928-5BFFFD99E1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089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12"/>
    </mc:Choice>
    <mc:Fallback>
      <p:transition spd="slow" advTm="11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2810</TotalTime>
  <Words>310</Words>
  <Application>Microsoft Office PowerPoint</Application>
  <PresentationFormat>Widescreen</PresentationFormat>
  <Paragraphs>104</Paragraphs>
  <Slides>21</Slides>
  <Notes>0</Notes>
  <HiddenSlides>0</HiddenSlides>
  <MMClips>21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Stormwater Manual wiki (June 1, 2022)</vt:lpstr>
      <vt:lpstr>Wiki issues and solutions</vt:lpstr>
      <vt:lpstr>Organization solution: Organize and categorize information using the Category function in Mediawiki</vt:lpstr>
      <vt:lpstr>PowerPoint Presentation</vt:lpstr>
      <vt:lpstr>Level 1 categories</vt:lpstr>
      <vt:lpstr>PowerPoint Presentation</vt:lpstr>
      <vt:lpstr>PowerPoint Presentation</vt:lpstr>
      <vt:lpstr>Level 2 categories – Best management practices</vt:lpstr>
      <vt:lpstr>Level 2 categories – Case studies and examples</vt:lpstr>
      <vt:lpstr>Level 2 categories – General information and reference</vt:lpstr>
      <vt:lpstr>Level 2 categories - Pollutants</vt:lpstr>
      <vt:lpstr>Level 2 categories - Regulatory</vt:lpstr>
      <vt:lpstr>Level 2 categories – Models and modeling</vt:lpstr>
      <vt:lpstr>Level 2 categories - Management</vt:lpstr>
      <vt:lpstr>Level 2 categories – Technical information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Trojan, Mike (MPCA)</dc:creator>
  <cp:lastModifiedBy>Trojan, Mike (MPCA)</cp:lastModifiedBy>
  <cp:revision>13</cp:revision>
  <dcterms:created xsi:type="dcterms:W3CDTF">2022-07-12T11:32:40Z</dcterms:created>
  <dcterms:modified xsi:type="dcterms:W3CDTF">2022-08-05T13:40:50Z</dcterms:modified>
</cp:coreProperties>
</file>