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396" r:id="rId2"/>
    <p:sldId id="559" r:id="rId3"/>
    <p:sldId id="560" r:id="rId4"/>
    <p:sldId id="402" r:id="rId5"/>
    <p:sldId id="562" r:id="rId6"/>
    <p:sldId id="538" r:id="rId7"/>
    <p:sldId id="539" r:id="rId8"/>
    <p:sldId id="399" r:id="rId9"/>
    <p:sldId id="561" r:id="rId10"/>
    <p:sldId id="557" r:id="rId11"/>
    <p:sldId id="565" r:id="rId12"/>
    <p:sldId id="563" r:id="rId13"/>
    <p:sldId id="566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BB74"/>
    <a:srgbClr val="7F8E2B"/>
    <a:srgbClr val="0D3C67"/>
    <a:srgbClr val="0E4374"/>
    <a:srgbClr val="603913"/>
    <a:srgbClr val="082540"/>
    <a:srgbClr val="00529B"/>
    <a:srgbClr val="166DBC"/>
    <a:srgbClr val="362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15" autoAdjust="0"/>
    <p:restoredTop sz="87454" autoAdjust="0"/>
  </p:normalViewPr>
  <p:slideViewPr>
    <p:cSldViewPr>
      <p:cViewPr varScale="1">
        <p:scale>
          <a:sx n="67" d="100"/>
          <a:sy n="67" d="100"/>
        </p:scale>
        <p:origin x="105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138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EBCBC-87B1-4522-A999-BBA3380A3752}" type="datetimeFigureOut">
              <a:rPr lang="en-US" smtClean="0"/>
              <a:t>2/6/2017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0B8C8-CAD8-4C2C-B014-5F723399E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509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ECF84D8-51B5-4930-8C84-DBB2083B5D16}" type="datetimeFigureOut">
              <a:rPr lang="en-US" smtClean="0"/>
              <a:pPr/>
              <a:t>2/6/2017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ADD3B4D-89DD-4DC2-9EF0-FCA0542F9E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494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Prioritization</a:t>
            </a:r>
            <a:r>
              <a:rPr lang="en-US" baseline="0" dirty="0" smtClean="0"/>
              <a:t> Work in coordination with member communities. </a:t>
            </a:r>
          </a:p>
          <a:p>
            <a:r>
              <a:rPr lang="en-US" baseline="0" dirty="0" smtClean="0"/>
              <a:t>Priorities- Lily Lake, Lake St. Croix (direct Discharge North, Perro Pond/Perro Creek), Direct Discharge </a:t>
            </a:r>
            <a:r>
              <a:rPr lang="en-US" baseline="0" dirty="0" err="1" smtClean="0"/>
              <a:t>Southc</a:t>
            </a:r>
            <a:endParaRPr lang="en-US" baseline="0" dirty="0" smtClean="0"/>
          </a:p>
          <a:p>
            <a:r>
              <a:rPr lang="en-US" dirty="0" smtClean="0"/>
              <a:t>Partnerships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8670B-8C5E-4A8D-8275-030A3DE72F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396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Location, Area, Funding</a:t>
            </a:r>
            <a:r>
              <a:rPr lang="en-US" baseline="0" dirty="0" smtClean="0"/>
              <a:t>, Progress</a:t>
            </a:r>
          </a:p>
          <a:p>
            <a:r>
              <a:rPr lang="en-US" baseline="0" dirty="0" smtClean="0"/>
              <a:t>Description of water resources (all discharging to the St. Croix River)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419A2-C4B8-4729-A547-C8030D00A5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08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Lake</a:t>
            </a:r>
            <a:r>
              <a:rPr lang="en-US" baseline="0" dirty="0" smtClean="0"/>
              <a:t> St. Croix goal 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8670B-8C5E-4A8D-8275-030A3DE72F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396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The runoff not only carries pollutants from our yards and driveways but also nutrients and sediment contained in the streets.</a:t>
            </a:r>
          </a:p>
        </p:txBody>
      </p:sp>
      <p:sp>
        <p:nvSpPr>
          <p:cNvPr id="173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4419" indent="-28147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0747" indent="-224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3692" indent="-224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6638" indent="-2248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02524" indent="-224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68411" indent="-224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4298" indent="-224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00185" indent="-2248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845A5B4-E31A-4DF6-9E12-238D729C1E0A}" type="slidenum">
              <a:rPr lang="en-US" altLang="en-US" smtClean="0"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4400" b="1" i="1">
                <a:solidFill>
                  <a:srgbClr val="FFCC00"/>
                </a:solidFill>
                <a:latin typeface="Arial" charset="0"/>
              </a:defRPr>
            </a:lvl1pPr>
            <a:lvl2pPr marL="742950" indent="-285750" defTabSz="912813" eaLnBrk="0" hangingPunct="0">
              <a:defRPr sz="4400" b="1" i="1">
                <a:solidFill>
                  <a:srgbClr val="FFCC00"/>
                </a:solidFill>
                <a:latin typeface="Arial" charset="0"/>
              </a:defRPr>
            </a:lvl2pPr>
            <a:lvl3pPr marL="1143000" indent="-228600" defTabSz="912813" eaLnBrk="0" hangingPunct="0">
              <a:defRPr sz="4400" b="1" i="1">
                <a:solidFill>
                  <a:srgbClr val="FFCC00"/>
                </a:solidFill>
                <a:latin typeface="Arial" charset="0"/>
              </a:defRPr>
            </a:lvl3pPr>
            <a:lvl4pPr marL="1600200" indent="-228600" defTabSz="912813" eaLnBrk="0" hangingPunct="0">
              <a:defRPr sz="4400" b="1" i="1">
                <a:solidFill>
                  <a:srgbClr val="FFCC00"/>
                </a:solidFill>
                <a:latin typeface="Arial" charset="0"/>
              </a:defRPr>
            </a:lvl4pPr>
            <a:lvl5pPr marL="2057400" indent="-228600" defTabSz="912813" eaLnBrk="0" hangingPunct="0">
              <a:defRPr sz="4400" b="1" i="1">
                <a:solidFill>
                  <a:srgbClr val="FFCC00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FFCC00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FFCC00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FFCC00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FFCC00"/>
                </a:solidFill>
                <a:latin typeface="Arial" charset="0"/>
              </a:defRPr>
            </a:lvl9pPr>
          </a:lstStyle>
          <a:p>
            <a:pPr eaLnBrk="1" hangingPunct="1"/>
            <a:fld id="{D83FA67D-FA5F-47D0-8CEA-DDA9F8437574}" type="slidenum">
              <a:rPr lang="en-US" altLang="en-US" sz="1200" b="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8</a:t>
            </a:fld>
            <a:endParaRPr lang="en-US" altLang="en-US" sz="1200" b="0" i="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6426"/>
            <a:ext cx="560832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/>
              <a:t>Historically,  Stormwater management focused on: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b="1" dirty="0" smtClean="0"/>
              <a:t>Conveyance</a:t>
            </a:r>
            <a:r>
              <a:rPr lang="en-US" altLang="en-US" dirty="0" smtClean="0"/>
              <a:t> – getting the water off the site as quickly as possible and </a:t>
            </a:r>
          </a:p>
          <a:p>
            <a:pPr eaLnBrk="1" hangingPunct="1"/>
            <a:r>
              <a:rPr lang="en-US" altLang="en-US" b="1" dirty="0" smtClean="0"/>
              <a:t>Storage – </a:t>
            </a:r>
            <a:r>
              <a:rPr lang="en-US" altLang="en-US" dirty="0" smtClean="0"/>
              <a:t>holding ponds for flood control and water quality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Today, we are shifting towards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b="1" dirty="0" smtClean="0"/>
              <a:t>Infiltration</a:t>
            </a:r>
            <a:r>
              <a:rPr lang="en-US" altLang="en-US" dirty="0" smtClean="0"/>
              <a:t> and </a:t>
            </a:r>
            <a:r>
              <a:rPr lang="en-US" altLang="en-US" b="1" dirty="0" smtClean="0"/>
              <a:t>filtration</a:t>
            </a:r>
            <a:r>
              <a:rPr lang="en-US" altLang="en-US" dirty="0" smtClean="0"/>
              <a:t> – trying to mimic nature on the site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 </a:t>
            </a:r>
            <a:endParaRPr lang="en-US" altLang="en-US" b="1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>
              <a:latin typeface="Bookman Old Style" pitchFamily="18" charset="0"/>
            </a:endParaRPr>
          </a:p>
          <a:p>
            <a:pPr eaLnBrk="1" hangingPunct="1"/>
            <a:endParaRPr lang="en-US" altLang="en-US" dirty="0" smtClean="0">
              <a:latin typeface="Bookman Old Style" pitchFamily="18" charset="0"/>
            </a:endParaRPr>
          </a:p>
          <a:p>
            <a:pPr eaLnBrk="1" hangingPunct="1"/>
            <a:endParaRPr lang="en-US" altLang="en-US" dirty="0" smtClean="0">
              <a:latin typeface="Bookman Old Style" pitchFamily="18" charset="0"/>
            </a:endParaRPr>
          </a:p>
          <a:p>
            <a:pPr eaLnBrk="1" hangingPunct="1"/>
            <a:endParaRPr lang="en-US" altLang="en-US" sz="1300" dirty="0" smtClean="0"/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972560" y="8831264"/>
            <a:ext cx="303784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/>
          <a:lstStyle>
            <a:lvl1pPr defTabSz="957263" eaLnBrk="0" hangingPunct="0">
              <a:defRPr sz="4400" b="1" i="1">
                <a:solidFill>
                  <a:srgbClr val="FFCC00"/>
                </a:solidFill>
                <a:latin typeface="Arial" charset="0"/>
              </a:defRPr>
            </a:lvl1pPr>
            <a:lvl2pPr marL="742950" indent="-285750" defTabSz="957263" eaLnBrk="0" hangingPunct="0">
              <a:defRPr sz="4400" b="1" i="1">
                <a:solidFill>
                  <a:srgbClr val="FFCC00"/>
                </a:solidFill>
                <a:latin typeface="Arial" charset="0"/>
              </a:defRPr>
            </a:lvl2pPr>
            <a:lvl3pPr marL="1143000" indent="-228600" defTabSz="957263" eaLnBrk="0" hangingPunct="0">
              <a:defRPr sz="4400" b="1" i="1">
                <a:solidFill>
                  <a:srgbClr val="FFCC00"/>
                </a:solidFill>
                <a:latin typeface="Arial" charset="0"/>
              </a:defRPr>
            </a:lvl3pPr>
            <a:lvl4pPr marL="1600200" indent="-228600" defTabSz="957263" eaLnBrk="0" hangingPunct="0">
              <a:defRPr sz="4400" b="1" i="1">
                <a:solidFill>
                  <a:srgbClr val="FFCC00"/>
                </a:solidFill>
                <a:latin typeface="Arial" charset="0"/>
              </a:defRPr>
            </a:lvl4pPr>
            <a:lvl5pPr marL="2057400" indent="-228600" defTabSz="957263" eaLnBrk="0" hangingPunct="0">
              <a:defRPr sz="4400" b="1" i="1">
                <a:solidFill>
                  <a:srgbClr val="FFCC00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FFCC00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FFCC00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FFCC00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FFCC00"/>
                </a:solidFill>
                <a:latin typeface="Arial" charset="0"/>
              </a:defRPr>
            </a:lvl9pPr>
          </a:lstStyle>
          <a:p>
            <a:pPr algn="r" eaLnBrk="1" hangingPunct="1"/>
            <a:fld id="{E50E856D-DA5A-452E-8B52-435566BD3C45}" type="slidenum">
              <a:rPr lang="en-US" altLang="en-US" sz="1200" b="0" i="0">
                <a:solidFill>
                  <a:schemeClr val="tx1"/>
                </a:solidFill>
                <a:latin typeface="Times New Roman" pitchFamily="18" charset="0"/>
              </a:rPr>
              <a:pPr algn="r" eaLnBrk="1" hangingPunct="1"/>
              <a:t>9</a:t>
            </a:fld>
            <a:endParaRPr lang="en-US" altLang="en-US" sz="1200" b="0" i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972560" y="8831264"/>
            <a:ext cx="303784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/>
          <a:lstStyle>
            <a:lvl1pPr defTabSz="957263" eaLnBrk="0" hangingPunct="0">
              <a:defRPr sz="4400" b="1" i="1">
                <a:solidFill>
                  <a:srgbClr val="FFCC00"/>
                </a:solidFill>
                <a:latin typeface="Arial" charset="0"/>
              </a:defRPr>
            </a:lvl1pPr>
            <a:lvl2pPr marL="742950" indent="-285750" defTabSz="957263" eaLnBrk="0" hangingPunct="0">
              <a:defRPr sz="4400" b="1" i="1">
                <a:solidFill>
                  <a:srgbClr val="FFCC00"/>
                </a:solidFill>
                <a:latin typeface="Arial" charset="0"/>
              </a:defRPr>
            </a:lvl2pPr>
            <a:lvl3pPr marL="1143000" indent="-228600" defTabSz="957263" eaLnBrk="0" hangingPunct="0">
              <a:defRPr sz="4400" b="1" i="1">
                <a:solidFill>
                  <a:srgbClr val="FFCC00"/>
                </a:solidFill>
                <a:latin typeface="Arial" charset="0"/>
              </a:defRPr>
            </a:lvl3pPr>
            <a:lvl4pPr marL="1600200" indent="-228600" defTabSz="957263" eaLnBrk="0" hangingPunct="0">
              <a:defRPr sz="4400" b="1" i="1">
                <a:solidFill>
                  <a:srgbClr val="FFCC00"/>
                </a:solidFill>
                <a:latin typeface="Arial" charset="0"/>
              </a:defRPr>
            </a:lvl4pPr>
            <a:lvl5pPr marL="2057400" indent="-228600" defTabSz="957263" eaLnBrk="0" hangingPunct="0">
              <a:defRPr sz="4400" b="1" i="1">
                <a:solidFill>
                  <a:srgbClr val="FFCC00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FFCC00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FFCC00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FFCC00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FFCC00"/>
                </a:solidFill>
                <a:latin typeface="Arial" charset="0"/>
              </a:defRPr>
            </a:lvl9pPr>
          </a:lstStyle>
          <a:p>
            <a:pPr algn="r" eaLnBrk="1" hangingPunct="1"/>
            <a:fld id="{E50E856D-DA5A-452E-8B52-435566BD3C45}" type="slidenum">
              <a:rPr lang="en-US" altLang="en-US" sz="1200" b="0" i="0">
                <a:solidFill>
                  <a:schemeClr val="tx1"/>
                </a:solidFill>
                <a:latin typeface="Times New Roman" pitchFamily="18" charset="0"/>
              </a:rPr>
              <a:pPr algn="r" eaLnBrk="1" hangingPunct="1"/>
              <a:t>10</a:t>
            </a:fld>
            <a:endParaRPr lang="en-US" altLang="en-US" sz="1200" b="0" i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/>
              <a:t>In 2008 - 2009  the National Academy of Sciences gathered a team of experts in the field of stormwater management and research and asked them to review current approaches to stormwater management.  In 2009, they released a report called “Urban Stormwater Management in the United States”  that called for a shift in stormwater management approaches.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A quote from the report reads - 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 “Past practices … have been ineffective at protecting water quality in receiving waters and only partially effective in meeting flood control requirements”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00529B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2362200" y="4038600"/>
            <a:ext cx="6477000" cy="1828800"/>
          </a:xfrm>
        </p:spPr>
        <p:txBody>
          <a:bodyPr anchor="b">
            <a:normAutofit/>
          </a:bodyPr>
          <a:lstStyle>
            <a:lvl1pPr>
              <a:defRPr sz="3200" b="0" cap="none" baseline="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2362200" y="6050037"/>
            <a:ext cx="6705600" cy="685800"/>
          </a:xfrm>
          <a:solidFill>
            <a:srgbClr val="7F8E2B">
              <a:alpha val="74902"/>
            </a:srgbClr>
          </a:solidFill>
        </p:spPr>
        <p:txBody>
          <a:bodyPr anchor="ctr">
            <a:normAutofit/>
          </a:bodyPr>
          <a:lstStyle>
            <a:lvl1pPr marL="0" indent="0" algn="l">
              <a:buNone/>
              <a:defRPr sz="3200">
                <a:solidFill>
                  <a:srgbClr val="FFFFFF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06AC96B3-DBA6-477A-AA84-533D332DA5D8}" type="datetime1">
              <a:rPr lang="en-US" smtClean="0"/>
              <a:t>2/6/2017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13912A68-2BD8-4E45-A51D-185725DE3A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 b="0">
                <a:latin typeface="Century Gothic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24400" y="6248400"/>
            <a:ext cx="2209800" cy="3651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5045234B-B35B-4A77-B352-FC53B05EE644}" type="datetime1">
              <a:rPr lang="en-US" smtClean="0"/>
              <a:t>2/6/2017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1" y="6248206"/>
            <a:ext cx="3962400" cy="3651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rgbClr val="FFFFFF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13912A68-2BD8-4E45-A51D-185725DE3A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2" descr="C:\Users\evn\Desktop\MIDS Calculator GUI\DiagramDesigner\Resources\Images\MIDS_Background2.bmp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5" t="76917" r="3872"/>
          <a:stretch/>
        </p:blipFill>
        <p:spPr bwMode="auto">
          <a:xfrm>
            <a:off x="7399606" y="6133193"/>
            <a:ext cx="1058594" cy="63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 b="0">
                <a:latin typeface="Century Gothic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648200" y="6248400"/>
            <a:ext cx="3505200" cy="3651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9DEE55D0-B26A-481C-9FA5-E66D43E204CA}" type="datetime1">
              <a:rPr lang="en-US" smtClean="0"/>
              <a:t>2/6/2017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1" y="6248206"/>
            <a:ext cx="3962400" cy="3651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rgbClr val="FFFFFF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13912A68-2BD8-4E45-A51D-185725DE3A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579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648200" y="6248400"/>
            <a:ext cx="2286000" cy="3651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128692F7-809A-4767-9549-DAF03C5A85B9}" type="datetime1">
              <a:rPr lang="en-US" smtClean="0"/>
              <a:t>2/6/2017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1" y="6248206"/>
            <a:ext cx="3962400" cy="3651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13912A68-2BD8-4E45-A51D-185725DE3A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2" descr="C:\Users\evn\Desktop\MIDS Calculator GUI\DiagramDesigner\Resources\Images\MIDS_Background2.bmp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5" t="76917" r="3872"/>
          <a:stretch/>
        </p:blipFill>
        <p:spPr bwMode="auto">
          <a:xfrm>
            <a:off x="7399606" y="6133193"/>
            <a:ext cx="1058594" cy="63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648200" y="6248400"/>
            <a:ext cx="3505200" cy="3651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B69AB0BB-3059-4C83-9850-52B43B608561}" type="datetime1">
              <a:rPr lang="en-US" smtClean="0"/>
              <a:t>2/6/2017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1" y="6248206"/>
            <a:ext cx="3962400" cy="3651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13912A68-2BD8-4E45-A51D-185725DE3A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076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3050"/>
            <a:ext cx="8077200" cy="869950"/>
          </a:xfrm>
        </p:spPr>
        <p:txBody>
          <a:bodyPr anchor="ctr">
            <a:normAutofit/>
          </a:bodyPr>
          <a:lstStyle>
            <a:lvl1pPr algn="l">
              <a:buNone/>
              <a:defRPr sz="3200" b="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48200" y="6248400"/>
            <a:ext cx="2286000" cy="365125"/>
          </a:xfrm>
        </p:spPr>
        <p:txBody>
          <a:bodyPr/>
          <a:lstStyle/>
          <a:p>
            <a:fld id="{A8698C78-C951-426F-B02B-06F4BF81AABE}" type="datetime1">
              <a:rPr lang="en-US" smtClean="0"/>
              <a:t>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1" y="6248206"/>
            <a:ext cx="3962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rgbClr val="FFFFFF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13912A68-2BD8-4E45-A51D-185725DE3A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 hasCustomPrompt="1"/>
          </p:nvPr>
        </p:nvSpPr>
        <p:spPr>
          <a:xfrm>
            <a:off x="609600" y="1752600"/>
            <a:ext cx="1600200" cy="4343400"/>
          </a:xfrm>
          <a:solidFill>
            <a:schemeClr val="accent5">
              <a:lumMod val="60000"/>
              <a:lumOff val="40000"/>
            </a:schemeClr>
          </a:solidFill>
          <a:ln w="50800" cap="sq" cmpd="dbl" algn="ctr">
            <a:solidFill>
              <a:srgbClr val="362F2D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>
                <a:latin typeface="Calibri" pitchFamily="34" charset="0"/>
                <a:cs typeface="Calibri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 hasCustomPrompt="1"/>
          </p:nvPr>
        </p:nvSpPr>
        <p:spPr>
          <a:xfrm>
            <a:off x="2362200" y="1752601"/>
            <a:ext cx="6400800" cy="426720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pic>
        <p:nvPicPr>
          <p:cNvPr id="16" name="Picture 2" descr="C:\Users\evn\Desktop\MIDS Calculator GUI\DiagramDesigner\Resources\Images\MIDS_Background2.bmp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5" t="76917" r="3872"/>
          <a:stretch/>
        </p:blipFill>
        <p:spPr bwMode="auto">
          <a:xfrm>
            <a:off x="7399606" y="6133193"/>
            <a:ext cx="1058594" cy="63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>
                <a:latin typeface="Calibri" pitchFamily="34" charset="0"/>
                <a:cs typeface="Calibri" pitchFamily="34" charset="0"/>
              </a:defRPr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rgbClr val="00529B"/>
          </a:solidFill>
          <a:ln w="50800" cap="rnd" cmpd="dbl" algn="ctr">
            <a:solidFill>
              <a:srgbClr val="00529B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rgbClr val="7F8E2B">
              <a:alpha val="74902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3200" dirty="0">
              <a:latin typeface="Century Gothic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0200" y="4648200"/>
            <a:ext cx="7315200" cy="685800"/>
          </a:xfrm>
        </p:spPr>
        <p:txBody>
          <a:bodyPr anchor="ctr">
            <a:normAutofit/>
          </a:bodyPr>
          <a:lstStyle>
            <a:lvl1pPr algn="l">
              <a:buNone/>
              <a:defRPr sz="3200" b="0">
                <a:solidFill>
                  <a:srgbClr val="FFFFFF"/>
                </a:solidFill>
                <a:latin typeface="Century Gothic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4724400" y="6248400"/>
            <a:ext cx="2209800" cy="365125"/>
          </a:xfrm>
        </p:spPr>
        <p:txBody>
          <a:bodyPr rtlCol="0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882FA5FB-C30B-4283-B340-5802FE0B1FE2}" type="datetime1">
              <a:rPr lang="en-US" smtClean="0"/>
              <a:t>2/6/2017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72584"/>
            <a:ext cx="1447800" cy="663578"/>
          </a:xfrm>
          <a:noFill/>
        </p:spPr>
        <p:txBody>
          <a:bodyPr rtlCol="0"/>
          <a:lstStyle>
            <a:lvl1pPr>
              <a:defRPr sz="2800" b="0">
                <a:latin typeface="Calibri" pitchFamily="34" charset="0"/>
                <a:cs typeface="Calibri" pitchFamily="34" charset="0"/>
              </a:defRPr>
            </a:lvl1pPr>
          </a:lstStyle>
          <a:p>
            <a:fld id="{13912A68-2BD8-4E45-A51D-185725DE3A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2962656" cy="365125"/>
          </a:xfrm>
        </p:spPr>
        <p:txBody>
          <a:bodyPr rtlCol="0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pic>
        <p:nvPicPr>
          <p:cNvPr id="21" name="Picture 2" descr="C:\Users\evn\Desktop\MIDS Calculator GUI\DiagramDesigner\Resources\Images\MIDS_Background2.bmp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5" t="76917" r="3872"/>
          <a:stretch/>
        </p:blipFill>
        <p:spPr bwMode="auto">
          <a:xfrm>
            <a:off x="7399606" y="6133193"/>
            <a:ext cx="1058594" cy="63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 b="0">
                <a:latin typeface="Century Gothic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248400"/>
            <a:ext cx="3429000" cy="365125"/>
          </a:xfrm>
        </p:spPr>
        <p:txBody>
          <a:bodyPr/>
          <a:lstStyle/>
          <a:p>
            <a:fld id="{D215BC9A-C55F-4224-A5E9-C4D2E877602F}" type="datetime1">
              <a:rPr lang="en-US" smtClean="0"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1" y="6248206"/>
            <a:ext cx="3962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Calibri" pitchFamily="34" charset="0"/>
                <a:cs typeface="Calibri" pitchFamily="34" charset="0"/>
              </a:defRPr>
            </a:lvl1pPr>
          </a:lstStyle>
          <a:p>
            <a:fld id="{13912A68-2BD8-4E45-A51D-185725DE3A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553200" y="609600"/>
            <a:ext cx="2057400" cy="5516563"/>
          </a:xfrm>
        </p:spPr>
        <p:txBody>
          <a:bodyPr vert="eaVert">
            <a:normAutofit/>
          </a:bodyPr>
          <a:lstStyle>
            <a:lvl1pPr>
              <a:defRPr sz="3200" b="0">
                <a:latin typeface="Century Gothic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F2FE0DFF-B963-4061-B688-C3C1EF37B616}" type="datetime1">
              <a:rPr lang="en-US" smtClean="0"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rgbClr val="7F8E2B">
              <a:alpha val="74902"/>
            </a:srgbClr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rgbClr val="00529B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>
            <a:lvl1pPr>
              <a:defRPr b="0">
                <a:latin typeface="Calibri" pitchFamily="34" charset="0"/>
                <a:cs typeface="Calibri" pitchFamily="34" charset="0"/>
              </a:defRPr>
            </a:lvl1pPr>
          </a:lstStyle>
          <a:p>
            <a:fld id="{13912A68-2BD8-4E45-A51D-185725DE3A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>
            <a:lvl1pPr>
              <a:defRPr sz="3200" b="0" i="0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248400"/>
            <a:ext cx="2209800" cy="365125"/>
          </a:xfrm>
        </p:spPr>
        <p:txBody>
          <a:bodyPr/>
          <a:lstStyle/>
          <a:p>
            <a:fld id="{49989D56-5C3C-4FDC-81D5-357B0A9006EF}" type="datetime1">
              <a:rPr lang="en-US" smtClean="0"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39623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3912A68-2BD8-4E45-A51D-185725DE3A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 hasCustomPrompt="1"/>
          </p:nvPr>
        </p:nvSpPr>
        <p:spPr>
          <a:xfrm>
            <a:off x="612648" y="1600200"/>
            <a:ext cx="8153400" cy="449580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>
              <a:buClr>
                <a:schemeClr val="bg1"/>
              </a:buClr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>
              <a:buClr>
                <a:schemeClr val="bg1"/>
              </a:buClr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>
              <a:buClr>
                <a:schemeClr val="bg1"/>
              </a:buClr>
              <a:defRPr sz="32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>
              <a:buClr>
                <a:schemeClr val="bg1"/>
              </a:buClr>
              <a:defRPr sz="32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pic>
        <p:nvPicPr>
          <p:cNvPr id="9" name="Picture 2" descr="C:\Users\evn\Desktop\MIDS Calculator GUI\DiagramDesigner\Resources\Images\MIDS_Background2.bmp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5" t="76917" r="3872"/>
          <a:stretch/>
        </p:blipFill>
        <p:spPr bwMode="auto">
          <a:xfrm>
            <a:off x="7399606" y="6133193"/>
            <a:ext cx="1058594" cy="63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>
            <a:lvl1pPr>
              <a:defRPr sz="3200" b="0">
                <a:latin typeface="Century Gothic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80CA-6397-4E28-B1AC-526451878AEF}" type="datetime1">
              <a:rPr lang="en-US" smtClean="0"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3912A68-2BD8-4E45-A51D-185725DE3A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 hasCustomPrompt="1"/>
          </p:nvPr>
        </p:nvSpPr>
        <p:spPr>
          <a:xfrm>
            <a:off x="612648" y="1600200"/>
            <a:ext cx="8153400" cy="4495800"/>
          </a:xfrm>
        </p:spPr>
        <p:txBody>
          <a:bodyPr>
            <a:normAutofit/>
          </a:bodyPr>
          <a:lstStyle>
            <a:lvl1pPr>
              <a:defRPr sz="3200">
                <a:latin typeface="Calibri" pitchFamily="34" charset="0"/>
                <a:cs typeface="Calibri" pitchFamily="34" charset="0"/>
              </a:defRPr>
            </a:lvl1pPr>
            <a:lvl2pPr>
              <a:defRPr sz="3200">
                <a:latin typeface="Calibri" pitchFamily="34" charset="0"/>
                <a:cs typeface="Calibri" pitchFamily="34" charset="0"/>
              </a:defRPr>
            </a:lvl2pPr>
            <a:lvl3pPr>
              <a:defRPr sz="3200">
                <a:latin typeface="Calibri" pitchFamily="34" charset="0"/>
                <a:cs typeface="Calibri" pitchFamily="34" charset="0"/>
              </a:defRPr>
            </a:lvl3pPr>
            <a:lvl4pPr>
              <a:defRPr sz="3200">
                <a:latin typeface="Calibri" pitchFamily="34" charset="0"/>
                <a:cs typeface="Calibri" pitchFamily="34" charset="0"/>
              </a:defRPr>
            </a:lvl4pPr>
            <a:lvl5pPr>
              <a:defRPr sz="3200">
                <a:latin typeface="Calibri" pitchFamily="34" charset="0"/>
                <a:cs typeface="Calibri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71600" y="2743200"/>
            <a:ext cx="7123113" cy="1673225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rgbClr val="00529B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rgbClr val="7F8E2B">
              <a:alpha val="74902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600200"/>
            <a:ext cx="7620000" cy="990600"/>
          </a:xfrm>
        </p:spPr>
        <p:txBody>
          <a:bodyPr>
            <a:normAutofit/>
          </a:bodyPr>
          <a:lstStyle>
            <a:lvl1pPr algn="l">
              <a:buNone/>
              <a:defRPr sz="3200" b="0" cap="none">
                <a:solidFill>
                  <a:srgbClr val="FFFFFF"/>
                </a:solidFill>
                <a:latin typeface="Century Gothic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4724400" y="6248400"/>
            <a:ext cx="2209800" cy="3651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FB25791A-A325-4632-AD60-1C131032F3FB}" type="datetime1">
              <a:rPr lang="en-US" smtClean="0"/>
              <a:t>2/6/2017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 b="0">
                <a:solidFill>
                  <a:srgbClr val="FFFFFF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13912A68-2BD8-4E45-A51D-185725DE3A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1" y="6248206"/>
            <a:ext cx="3962400" cy="3651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20" name="Picture 2" descr="C:\Users\evn\Desktop\MIDS Calculator GUI\DiagramDesigner\Resources\Images\MIDS_Background2.bmp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5" t="76917" r="3872"/>
          <a:stretch/>
        </p:blipFill>
        <p:spPr bwMode="auto">
          <a:xfrm>
            <a:off x="7399606" y="6133193"/>
            <a:ext cx="1058594" cy="63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71600" y="2743200"/>
            <a:ext cx="7123113" cy="1673225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rgbClr val="00529B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rgbClr val="7F8E2B">
              <a:alpha val="74902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entury Gothic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600200"/>
            <a:ext cx="7620000" cy="990600"/>
          </a:xfrm>
        </p:spPr>
        <p:txBody>
          <a:bodyPr>
            <a:normAutofit/>
          </a:bodyPr>
          <a:lstStyle>
            <a:lvl1pPr algn="l">
              <a:buNone/>
              <a:defRPr sz="3200" b="0" cap="none">
                <a:solidFill>
                  <a:srgbClr val="FFFFFF"/>
                </a:solidFill>
                <a:latin typeface="Century Gothic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4648200" y="6248400"/>
            <a:ext cx="3505200" cy="3651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1B6A729D-CDC7-4653-84BE-45D1997268D9}" type="datetime1">
              <a:rPr lang="en-US" smtClean="0"/>
              <a:t>2/6/2017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 b="0">
                <a:solidFill>
                  <a:srgbClr val="FFFFFF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13912A68-2BD8-4E45-A51D-185725DE3A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1" y="6248206"/>
            <a:ext cx="3962400" cy="3651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 b="0">
                <a:latin typeface="Century Gothic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 hasCustomPrompt="1"/>
          </p:nvPr>
        </p:nvSpPr>
        <p:spPr>
          <a:xfrm>
            <a:off x="609600" y="1589567"/>
            <a:ext cx="3886200" cy="4430233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 hasCustomPrompt="1"/>
          </p:nvPr>
        </p:nvSpPr>
        <p:spPr>
          <a:xfrm>
            <a:off x="4844901" y="1589567"/>
            <a:ext cx="3886200" cy="4430233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4724400" y="6248400"/>
            <a:ext cx="2209800" cy="365125"/>
          </a:xfrm>
        </p:spPr>
        <p:txBody>
          <a:bodyPr rtlCol="0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8819867A-4B41-4751-8AD5-4581A3A2E13B}" type="datetime1">
              <a:rPr lang="en-US" smtClean="0"/>
              <a:t>2/6/2017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 b="0">
                <a:latin typeface="Calibri" pitchFamily="34" charset="0"/>
                <a:cs typeface="Calibri" pitchFamily="34" charset="0"/>
              </a:defRPr>
            </a:lvl1pPr>
          </a:lstStyle>
          <a:p>
            <a:fld id="{13912A68-2BD8-4E45-A51D-185725DE3A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1" y="6248206"/>
            <a:ext cx="3962400" cy="365125"/>
          </a:xfrm>
        </p:spPr>
        <p:txBody>
          <a:bodyPr rtlCol="0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4" name="Picture 2" descr="C:\Users\evn\Desktop\MIDS Calculator GUI\DiagramDesigner\Resources\Images\MIDS_Background2.bmp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5" t="76917" r="3872"/>
          <a:stretch/>
        </p:blipFill>
        <p:spPr bwMode="auto">
          <a:xfrm>
            <a:off x="7399606" y="6133193"/>
            <a:ext cx="1058594" cy="63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 b="0">
                <a:latin typeface="Century Gothic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 hasCustomPrompt="1"/>
          </p:nvPr>
        </p:nvSpPr>
        <p:spPr>
          <a:xfrm>
            <a:off x="609600" y="1589567"/>
            <a:ext cx="3886200" cy="4430233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 hasCustomPrompt="1"/>
          </p:nvPr>
        </p:nvSpPr>
        <p:spPr>
          <a:xfrm>
            <a:off x="4844901" y="1589567"/>
            <a:ext cx="3886200" cy="4430233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4724400" y="6248400"/>
            <a:ext cx="3429000" cy="365125"/>
          </a:xfrm>
        </p:spPr>
        <p:txBody>
          <a:bodyPr rtlCol="0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EE14C13A-ABCC-489B-84C6-C2D16DCFFCB6}" type="datetime1">
              <a:rPr lang="en-US" smtClean="0"/>
              <a:t>2/6/2017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 b="0">
                <a:latin typeface="Calibri" pitchFamily="34" charset="0"/>
                <a:cs typeface="Calibri" pitchFamily="34" charset="0"/>
              </a:defRPr>
            </a:lvl1pPr>
          </a:lstStyle>
          <a:p>
            <a:fld id="{13912A68-2BD8-4E45-A51D-185725DE3A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1" y="6248206"/>
            <a:ext cx="3962400" cy="365125"/>
          </a:xfrm>
        </p:spPr>
        <p:txBody>
          <a:bodyPr rtlCol="0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098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73050"/>
            <a:ext cx="8153400" cy="869950"/>
          </a:xfrm>
        </p:spPr>
        <p:txBody>
          <a:bodyPr anchor="ctr">
            <a:normAutofit/>
          </a:bodyPr>
          <a:lstStyle>
            <a:lvl1pPr>
              <a:defRPr sz="3200" b="0">
                <a:latin typeface="Century Gothic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 hasCustomPrompt="1"/>
          </p:nvPr>
        </p:nvSpPr>
        <p:spPr>
          <a:xfrm>
            <a:off x="609600" y="2438400"/>
            <a:ext cx="3886200" cy="358140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 hasCustomPrompt="1"/>
          </p:nvPr>
        </p:nvSpPr>
        <p:spPr>
          <a:xfrm>
            <a:off x="4800600" y="2438400"/>
            <a:ext cx="3886200" cy="358140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4724400" y="6248400"/>
            <a:ext cx="2209800" cy="365125"/>
          </a:xfrm>
        </p:spPr>
        <p:txBody>
          <a:bodyPr rtlCol="0"/>
          <a:lstStyle/>
          <a:p>
            <a:fld id="{A6F89F8F-A8F7-4985-9CBF-BCA7C4AF58AC}" type="datetime1">
              <a:rPr lang="en-US" smtClean="0"/>
              <a:t>2/6/2017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fld id="{13912A68-2BD8-4E45-A51D-185725DE3A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1" y="6248206"/>
            <a:ext cx="39624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 hasCustomPrompt="1"/>
          </p:nvPr>
        </p:nvSpPr>
        <p:spPr>
          <a:xfrm>
            <a:off x="609600" y="1752600"/>
            <a:ext cx="3886200" cy="640080"/>
          </a:xfrm>
          <a:solidFill>
            <a:schemeClr val="accent3">
              <a:lumMod val="60000"/>
              <a:lumOff val="40000"/>
            </a:schemeClr>
          </a:solidFill>
        </p:spPr>
        <p:txBody>
          <a:bodyPr rtlCol="0" anchor="ctr"/>
          <a:lstStyle>
            <a:lvl1pPr marL="0" indent="0">
              <a:buFontTx/>
              <a:buNone/>
              <a:defRPr sz="2000" b="0">
                <a:solidFill>
                  <a:srgbClr val="FFFFFF"/>
                </a:solidFill>
                <a:latin typeface="Century Gothic" pitchFamily="34" charset="0"/>
              </a:defRPr>
            </a:lvl1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 hasCustomPrompt="1"/>
          </p:nvPr>
        </p:nvSpPr>
        <p:spPr>
          <a:xfrm>
            <a:off x="4800600" y="1752600"/>
            <a:ext cx="3886200" cy="640080"/>
          </a:xfrm>
          <a:solidFill>
            <a:schemeClr val="accent5">
              <a:lumMod val="60000"/>
              <a:lumOff val="40000"/>
            </a:schemeClr>
          </a:solidFill>
        </p:spPr>
        <p:txBody>
          <a:bodyPr rtlCol="0" anchor="ctr"/>
          <a:lstStyle>
            <a:lvl1pPr marL="0" indent="0">
              <a:buFontTx/>
              <a:buNone/>
              <a:defRPr sz="2000" b="0">
                <a:solidFill>
                  <a:srgbClr val="FFFFFF"/>
                </a:solidFill>
                <a:latin typeface="Century Gothic" pitchFamily="34" charset="0"/>
              </a:defRPr>
            </a:lvl1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pic>
        <p:nvPicPr>
          <p:cNvPr id="18" name="Picture 2" descr="C:\Users\evn\Desktop\MIDS Calculator GUI\DiagramDesigner\Resources\Images\MIDS_Background2.bmp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5" t="76917" r="3872"/>
          <a:stretch/>
        </p:blipFill>
        <p:spPr bwMode="auto">
          <a:xfrm>
            <a:off x="7399606" y="6133193"/>
            <a:ext cx="1058594" cy="63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73050"/>
            <a:ext cx="8153400" cy="869950"/>
          </a:xfrm>
        </p:spPr>
        <p:txBody>
          <a:bodyPr anchor="ctr">
            <a:normAutofit/>
          </a:bodyPr>
          <a:lstStyle>
            <a:lvl1pPr>
              <a:defRPr sz="3200" b="0">
                <a:latin typeface="Century Gothic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 hasCustomPrompt="1"/>
          </p:nvPr>
        </p:nvSpPr>
        <p:spPr>
          <a:xfrm>
            <a:off x="609600" y="2438400"/>
            <a:ext cx="3886200" cy="358140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 hasCustomPrompt="1"/>
          </p:nvPr>
        </p:nvSpPr>
        <p:spPr>
          <a:xfrm>
            <a:off x="4800600" y="2438400"/>
            <a:ext cx="3886200" cy="358140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4648200" y="6248400"/>
            <a:ext cx="3505200" cy="365125"/>
          </a:xfrm>
        </p:spPr>
        <p:txBody>
          <a:bodyPr rtlCol="0"/>
          <a:lstStyle/>
          <a:p>
            <a:fld id="{2FE461F3-558E-411B-99D6-6F4D771FC55A}" type="datetime1">
              <a:rPr lang="en-US" smtClean="0"/>
              <a:t>2/6/2017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fld id="{13912A68-2BD8-4E45-A51D-185725DE3A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1" y="6248206"/>
            <a:ext cx="39624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 hasCustomPrompt="1"/>
          </p:nvPr>
        </p:nvSpPr>
        <p:spPr>
          <a:xfrm>
            <a:off x="609600" y="1752600"/>
            <a:ext cx="3886200" cy="640080"/>
          </a:xfrm>
          <a:solidFill>
            <a:schemeClr val="accent3">
              <a:lumMod val="60000"/>
              <a:lumOff val="40000"/>
            </a:schemeClr>
          </a:solidFill>
        </p:spPr>
        <p:txBody>
          <a:bodyPr rtlCol="0" anchor="ctr"/>
          <a:lstStyle>
            <a:lvl1pPr marL="0" indent="0">
              <a:buFontTx/>
              <a:buNone/>
              <a:defRPr sz="2000" b="0">
                <a:solidFill>
                  <a:srgbClr val="FFFFFF"/>
                </a:solidFill>
                <a:latin typeface="Century Gothic" pitchFamily="34" charset="0"/>
              </a:defRPr>
            </a:lvl1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 hasCustomPrompt="1"/>
          </p:nvPr>
        </p:nvSpPr>
        <p:spPr>
          <a:xfrm>
            <a:off x="4800600" y="1752600"/>
            <a:ext cx="3886200" cy="640080"/>
          </a:xfrm>
          <a:solidFill>
            <a:schemeClr val="accent5">
              <a:lumMod val="60000"/>
              <a:lumOff val="40000"/>
            </a:schemeClr>
          </a:solidFill>
        </p:spPr>
        <p:txBody>
          <a:bodyPr rtlCol="0" anchor="ctr"/>
          <a:lstStyle>
            <a:lvl1pPr marL="0" indent="0">
              <a:buFontTx/>
              <a:buNone/>
              <a:defRPr sz="2000" b="0">
                <a:solidFill>
                  <a:srgbClr val="FFFFFF"/>
                </a:solidFill>
                <a:latin typeface="Century Gothic" pitchFamily="34" charset="0"/>
              </a:defRPr>
            </a:lvl1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6560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C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057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1DE61632-6C73-4B8A-8A83-71B7A744ED57}" type="datetime1">
              <a:rPr lang="en-US" smtClean="0"/>
              <a:t>2/6/2017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rgbClr val="00529B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rgbClr val="7F8E2B">
              <a:alpha val="74902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0">
                <a:solidFill>
                  <a:srgbClr val="FFFFFF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13912A68-2BD8-4E45-A51D-185725DE3A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75" r:id="rId4"/>
    <p:sldLayoutId id="2147483685" r:id="rId5"/>
    <p:sldLayoutId id="2147483676" r:id="rId6"/>
    <p:sldLayoutId id="2147483686" r:id="rId7"/>
    <p:sldLayoutId id="2147483677" r:id="rId8"/>
    <p:sldLayoutId id="2147483687" r:id="rId9"/>
    <p:sldLayoutId id="2147483678" r:id="rId10"/>
    <p:sldLayoutId id="2147483688" r:id="rId11"/>
    <p:sldLayoutId id="2147483679" r:id="rId12"/>
    <p:sldLayoutId id="2147483689" r:id="rId13"/>
    <p:sldLayoutId id="2147483680" r:id="rId14"/>
    <p:sldLayoutId id="2147483681" r:id="rId15"/>
    <p:sldLayoutId id="2147483682" r:id="rId16"/>
    <p:sldLayoutId id="2147483683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200" b="0" kern="1200" baseline="0">
          <a:solidFill>
            <a:schemeClr val="bg1"/>
          </a:solidFill>
          <a:latin typeface="Century Gothic" pitchFamily="34" charset="0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bg1"/>
        </a:buClr>
        <a:buSzPct val="120000"/>
        <a:buFont typeface="Arial" pitchFamily="34" charset="0"/>
        <a:buChar char="•"/>
        <a:defRPr kumimoji="0" sz="3200" kern="1200">
          <a:solidFill>
            <a:schemeClr val="bg1"/>
          </a:solidFill>
          <a:latin typeface="Calibri" pitchFamily="34" charset="0"/>
          <a:ea typeface="+mn-ea"/>
          <a:cs typeface="Calibri" pitchFamily="34" charset="0"/>
        </a:defRPr>
      </a:lvl1pPr>
      <a:lvl2pPr marL="640080" indent="-274320" algn="l" rtl="0" eaLnBrk="1" latinLnBrk="0" hangingPunct="1">
        <a:spcBef>
          <a:spcPts val="550"/>
        </a:spcBef>
        <a:buClr>
          <a:schemeClr val="bg1"/>
        </a:buClr>
        <a:buSzPct val="120000"/>
        <a:buFont typeface="Arial" pitchFamily="34" charset="0"/>
        <a:buChar char="•"/>
        <a:defRPr kumimoji="0" sz="3200" kern="1200">
          <a:solidFill>
            <a:schemeClr val="bg1"/>
          </a:solidFill>
          <a:latin typeface="Calibri" pitchFamily="34" charset="0"/>
          <a:ea typeface="+mn-ea"/>
          <a:cs typeface="Calibri" pitchFamily="34" charset="0"/>
        </a:defRPr>
      </a:lvl2pPr>
      <a:lvl3pPr marL="914400" indent="-228600" algn="l" rtl="0" eaLnBrk="1" latinLnBrk="0" hangingPunct="1">
        <a:spcBef>
          <a:spcPts val="500"/>
        </a:spcBef>
        <a:buClr>
          <a:schemeClr val="bg1"/>
        </a:buClr>
        <a:buSzPct val="120000"/>
        <a:buFont typeface="Arial" pitchFamily="34" charset="0"/>
        <a:buChar char="•"/>
        <a:defRPr kumimoji="0" sz="3200" kern="1200">
          <a:solidFill>
            <a:schemeClr val="bg1"/>
          </a:solidFill>
          <a:latin typeface="Calibri" pitchFamily="34" charset="0"/>
          <a:ea typeface="+mn-ea"/>
          <a:cs typeface="Calibri" pitchFamily="34" charset="0"/>
        </a:defRPr>
      </a:lvl3pPr>
      <a:lvl4pPr marL="1371600" indent="-228600" algn="l" rtl="0" eaLnBrk="1" latinLnBrk="0" hangingPunct="1">
        <a:spcBef>
          <a:spcPts val="400"/>
        </a:spcBef>
        <a:buClr>
          <a:schemeClr val="bg1"/>
        </a:buClr>
        <a:buSzPct val="120000"/>
        <a:buFont typeface="Arial" pitchFamily="34" charset="0"/>
        <a:buChar char="•"/>
        <a:defRPr kumimoji="0" sz="3200" kern="1200">
          <a:solidFill>
            <a:schemeClr val="bg1"/>
          </a:solidFill>
          <a:latin typeface="Calibri" pitchFamily="34" charset="0"/>
          <a:ea typeface="+mn-ea"/>
          <a:cs typeface="Calibri" pitchFamily="34" charset="0"/>
        </a:defRPr>
      </a:lvl4pPr>
      <a:lvl5pPr marL="1828800" indent="-228600" algn="l" rtl="0" eaLnBrk="1" latinLnBrk="0" hangingPunct="1">
        <a:spcBef>
          <a:spcPts val="400"/>
        </a:spcBef>
        <a:buClr>
          <a:schemeClr val="bg1"/>
        </a:buClr>
        <a:buSzPct val="120000"/>
        <a:buFont typeface="Arial" pitchFamily="34" charset="0"/>
        <a:buChar char="•"/>
        <a:defRPr kumimoji="0" sz="3200" kern="1200">
          <a:solidFill>
            <a:schemeClr val="bg1"/>
          </a:solidFill>
          <a:latin typeface="Calibri" pitchFamily="34" charset="0"/>
          <a:ea typeface="+mn-ea"/>
          <a:cs typeface="Calibri" pitchFamily="34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cwmo.org/" TargetMode="External"/><Relationship Id="rId2" Type="http://schemas.openxmlformats.org/officeDocument/2006/relationships/hyperlink" Target="mailto:misensee@mnwcd.or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m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0"/>
            <a:ext cx="91440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2014-2016 Accelerated Implementation Grant</a:t>
            </a:r>
            <a:br>
              <a:rPr lang="en-US" dirty="0" smtClean="0"/>
            </a:br>
            <a:r>
              <a:rPr lang="en-US" sz="4400" dirty="0" smtClean="0"/>
              <a:t>Integrating Minimal Impact Design Standards Into Local Ordinance</a:t>
            </a:r>
            <a:br>
              <a:rPr lang="en-US" sz="44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216134"/>
            <a:ext cx="1384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Feb. 6, 2017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" y="-152400"/>
            <a:ext cx="8842829" cy="1828800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b="0" kern="1200" cap="none" baseline="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St. Croix Communities Clean Water Project</a:t>
            </a:r>
            <a:br>
              <a:rPr lang="en-US" dirty="0" smtClean="0"/>
            </a:b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8014" y="4419600"/>
            <a:ext cx="64349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Mike Isensee, Administrator</a:t>
            </a:r>
          </a:p>
          <a:p>
            <a:r>
              <a:rPr lang="en-US" dirty="0" smtClean="0"/>
              <a:t>Middle St. Croix Watershed Management Organization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misensee@mnwcd.org</a:t>
            </a:r>
            <a:endParaRPr lang="en-US" dirty="0" smtClean="0"/>
          </a:p>
          <a:p>
            <a:r>
              <a:rPr lang="en-US" dirty="0" smtClean="0"/>
              <a:t>651-330-8220 x22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www.mscwmo.org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124810" y="1219200"/>
            <a:ext cx="838200" cy="381000"/>
          </a:xfrm>
        </p:spPr>
        <p:txBody>
          <a:bodyPr/>
          <a:lstStyle/>
          <a:p>
            <a:fld id="{13912A68-2BD8-4E45-A51D-185725DE3A6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70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276225" y="381000"/>
            <a:ext cx="8610600" cy="584775"/>
          </a:xfrm>
          <a:prstGeom prst="rect">
            <a:avLst/>
          </a:prstGeom>
        </p:spPr>
        <p:txBody>
          <a:bodyPr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b="0" kern="1200" baseline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Commitment to Adopt MIDS</a:t>
            </a:r>
          </a:p>
        </p:txBody>
      </p:sp>
      <p:pic>
        <p:nvPicPr>
          <p:cNvPr id="3" name="Picture 2" descr="Adobe Acrobat Professional - [Appendix C MIDS Participation Resolution.pdf]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5" t="16853" r="34311" b="6284"/>
          <a:stretch/>
        </p:blipFill>
        <p:spPr>
          <a:xfrm>
            <a:off x="5260863" y="1752600"/>
            <a:ext cx="3273537" cy="4269829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-228600" y="1752600"/>
            <a:ext cx="4953000" cy="4572000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bg1"/>
              </a:buClr>
              <a:buSzPct val="120000"/>
              <a:buFont typeface="Arial" pitchFamily="34" charset="0"/>
              <a:buChar char="•"/>
              <a:defRPr kumimoji="0" sz="3200" kern="12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bg1"/>
              </a:buClr>
              <a:buSzPct val="120000"/>
              <a:buFont typeface="Arial" pitchFamily="34" charset="0"/>
              <a:buChar char="•"/>
              <a:defRPr kumimoji="0" sz="3200" kern="12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bg1"/>
              </a:buClr>
              <a:buSzPct val="120000"/>
              <a:buFont typeface="Arial" pitchFamily="34" charset="0"/>
              <a:buChar char="•"/>
              <a:defRPr kumimoji="0" sz="3200" kern="12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bg1"/>
              </a:buClr>
              <a:buSzPct val="120000"/>
              <a:buFont typeface="Arial" pitchFamily="34" charset="0"/>
              <a:buChar char="•"/>
              <a:defRPr kumimoji="0" sz="3200" kern="12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bg1"/>
              </a:buClr>
              <a:buSzPct val="120000"/>
              <a:buFont typeface="Arial" pitchFamily="34" charset="0"/>
              <a:buChar char="•"/>
              <a:defRPr kumimoji="0" sz="3200" kern="12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3600" dirty="0" smtClean="0"/>
              <a:t>Resolution to adopt MIDS at the end of the update process</a:t>
            </a:r>
          </a:p>
          <a:p>
            <a:pPr marL="457200" lvl="1" indent="0">
              <a:buFont typeface="Arial" pitchFamily="34" charset="0"/>
              <a:buNone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143886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Ordinance Revision Process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1" y="1756010"/>
            <a:ext cx="4800599" cy="502579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320040" indent="-320040">
              <a:spcBef>
                <a:spcPts val="700"/>
              </a:spcBef>
              <a:buClr>
                <a:schemeClr val="bg1"/>
              </a:buClr>
              <a:buSzPct val="120000"/>
              <a:buFont typeface="Arial" pitchFamily="34" charset="0"/>
              <a:buChar char="•"/>
              <a:defRPr kumimoji="0" sz="3200" u="sng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640080" indent="-274320">
              <a:spcBef>
                <a:spcPts val="550"/>
              </a:spcBef>
              <a:buClr>
                <a:schemeClr val="bg1"/>
              </a:buClr>
              <a:buSzPct val="120000"/>
              <a:buFont typeface="Arial" pitchFamily="34" charset="0"/>
              <a:buChar char="•"/>
              <a:defRPr kumimoji="0" sz="32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indent="-228600">
              <a:spcBef>
                <a:spcPts val="500"/>
              </a:spcBef>
              <a:buClr>
                <a:schemeClr val="bg1"/>
              </a:buClr>
              <a:buSzPct val="120000"/>
              <a:buFont typeface="Arial" pitchFamily="34" charset="0"/>
              <a:buChar char="•"/>
              <a:defRPr kumimoji="0" sz="32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indent="-228600">
              <a:spcBef>
                <a:spcPts val="400"/>
              </a:spcBef>
              <a:buClr>
                <a:schemeClr val="bg1"/>
              </a:buClr>
              <a:buSzPct val="120000"/>
              <a:buFont typeface="Arial" pitchFamily="34" charset="0"/>
              <a:buChar char="•"/>
              <a:defRPr kumimoji="0" sz="32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indent="-228600">
              <a:spcBef>
                <a:spcPts val="400"/>
              </a:spcBef>
              <a:buClr>
                <a:schemeClr val="bg1"/>
              </a:buClr>
              <a:buSzPct val="120000"/>
              <a:buFont typeface="Arial" pitchFamily="34" charset="0"/>
              <a:buChar char="•"/>
              <a:defRPr kumimoji="0" sz="32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103120" indent="-228600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baseline="0"/>
            </a:lvl6pPr>
            <a:lvl7pPr marL="2377440" indent="-228600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baseline="0"/>
            </a:lvl7pPr>
            <a:lvl8pPr marL="2651760" indent="-228600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baseline="0"/>
            </a:lvl8pPr>
            <a:lvl9pPr marL="2926080" indent="-228600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baseline="0"/>
            </a:lvl9pPr>
          </a:lstStyle>
          <a:p>
            <a:pPr marL="880110" lvl="1" indent="-514350">
              <a:buFont typeface="+mj-lt"/>
              <a:buAutoNum type="arabicPeriod"/>
            </a:pPr>
            <a:r>
              <a:rPr lang="en-US" sz="2800" dirty="0" smtClean="0"/>
              <a:t>Review and Redlines Ordinances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sz="2800" u="none" dirty="0" smtClean="0"/>
              <a:t>Meet with City Staff to Review and </a:t>
            </a:r>
            <a:r>
              <a:rPr lang="en-US" sz="2800" dirty="0" smtClean="0"/>
              <a:t>Revise</a:t>
            </a:r>
            <a:endParaRPr lang="en-US" sz="2800" u="none" dirty="0" smtClean="0"/>
          </a:p>
          <a:p>
            <a:pPr marL="880110" lvl="1" indent="-514350">
              <a:buFont typeface="+mj-lt"/>
              <a:buAutoNum type="arabicPeriod"/>
            </a:pPr>
            <a:r>
              <a:rPr lang="en-US" sz="2800" dirty="0" smtClean="0"/>
              <a:t>Request Engineering, Planning and Legal Review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sz="2800" dirty="0" smtClean="0"/>
              <a:t>Revise Based on Comments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sz="2800" u="none" dirty="0" smtClean="0"/>
              <a:t>Planning Commission Review and </a:t>
            </a:r>
            <a:r>
              <a:rPr lang="en-US" sz="2800" dirty="0" smtClean="0"/>
              <a:t>Revisions</a:t>
            </a:r>
            <a:endParaRPr lang="en-US" sz="2800" u="none" dirty="0" smtClean="0"/>
          </a:p>
          <a:p>
            <a:pPr marL="880110" lvl="1" indent="-514350">
              <a:buFont typeface="+mj-lt"/>
              <a:buAutoNum type="arabicPeriod"/>
            </a:pPr>
            <a:r>
              <a:rPr lang="en-US" sz="2800" dirty="0" smtClean="0"/>
              <a:t>City Council Review and Revisions (fi Necessary)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sz="2800" u="none" dirty="0" smtClean="0"/>
              <a:t>City Adoption of Final Ordinances</a:t>
            </a:r>
          </a:p>
        </p:txBody>
      </p:sp>
      <p:pic>
        <p:nvPicPr>
          <p:cNvPr id="7" name="Picture 6" descr="Minimal Impact Design Standards; Community Assistance Package - Community_assistance_package.pdf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7" t="15061" r="21052"/>
          <a:stretch/>
        </p:blipFill>
        <p:spPr>
          <a:xfrm>
            <a:off x="5181600" y="1981200"/>
            <a:ext cx="3654972" cy="278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22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12A68-2BD8-4E45-A51D-185725DE3A6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Rectangle 7"/>
          <p:cNvSpPr txBox="1">
            <a:spLocks noChangeArrowheads="1"/>
          </p:cNvSpPr>
          <p:nvPr/>
        </p:nvSpPr>
        <p:spPr>
          <a:xfrm>
            <a:off x="276225" y="381000"/>
            <a:ext cx="8610600" cy="584775"/>
          </a:xfrm>
          <a:prstGeom prst="rect">
            <a:avLst/>
          </a:prstGeom>
        </p:spPr>
        <p:txBody>
          <a:bodyPr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b="0" kern="1200" baseline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Final Report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-76200" y="5486400"/>
            <a:ext cx="9372600" cy="914400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bg1"/>
              </a:buClr>
              <a:buSzPct val="120000"/>
              <a:buFont typeface="Arial" pitchFamily="34" charset="0"/>
              <a:buChar char="•"/>
              <a:defRPr kumimoji="0" sz="3200" kern="12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bg1"/>
              </a:buClr>
              <a:buSzPct val="120000"/>
              <a:buFont typeface="Arial" pitchFamily="34" charset="0"/>
              <a:buChar char="•"/>
              <a:defRPr kumimoji="0" sz="3200" kern="12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bg1"/>
              </a:buClr>
              <a:buSzPct val="120000"/>
              <a:buFont typeface="Arial" pitchFamily="34" charset="0"/>
              <a:buChar char="•"/>
              <a:defRPr kumimoji="0" sz="3200" kern="12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bg1"/>
              </a:buClr>
              <a:buSzPct val="120000"/>
              <a:buFont typeface="Arial" pitchFamily="34" charset="0"/>
              <a:buChar char="•"/>
              <a:defRPr kumimoji="0" sz="3200" kern="12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bg1"/>
              </a:buClr>
              <a:buSzPct val="120000"/>
              <a:buFont typeface="Arial" pitchFamily="34" charset="0"/>
              <a:buChar char="•"/>
              <a:defRPr kumimoji="0" sz="3200" kern="12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3600" dirty="0"/>
              <a:t>http://</a:t>
            </a:r>
            <a:r>
              <a:rPr lang="en-US" sz="3600" dirty="0" smtClean="0"/>
              <a:t>www.mscwmo.org/grant-reporting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76224" y="1828800"/>
            <a:ext cx="4829175" cy="3429000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bg1"/>
              </a:buClr>
              <a:buSzPct val="120000"/>
              <a:buFont typeface="Arial" pitchFamily="34" charset="0"/>
              <a:buChar char="•"/>
              <a:defRPr kumimoji="0" sz="3200" kern="12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bg1"/>
              </a:buClr>
              <a:buSzPct val="120000"/>
              <a:buFont typeface="Arial" pitchFamily="34" charset="0"/>
              <a:buChar char="•"/>
              <a:defRPr kumimoji="0" sz="3200" kern="12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bg1"/>
              </a:buClr>
              <a:buSzPct val="120000"/>
              <a:buFont typeface="Arial" pitchFamily="34" charset="0"/>
              <a:buChar char="•"/>
              <a:defRPr kumimoji="0" sz="3200" kern="12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bg1"/>
              </a:buClr>
              <a:buSzPct val="120000"/>
              <a:buFont typeface="Arial" pitchFamily="34" charset="0"/>
              <a:buChar char="•"/>
              <a:defRPr kumimoji="0" sz="3200" kern="12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bg1"/>
              </a:buClr>
              <a:buSzPct val="120000"/>
              <a:buFont typeface="Arial" pitchFamily="34" charset="0"/>
              <a:buChar char="•"/>
              <a:defRPr kumimoji="0" sz="3200" kern="12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3600" dirty="0" smtClean="0"/>
              <a:t>Project Description</a:t>
            </a:r>
          </a:p>
          <a:p>
            <a:pPr marL="457200" lvl="1" indent="0">
              <a:buNone/>
            </a:pPr>
            <a:r>
              <a:rPr lang="en-US" sz="3600" dirty="0" smtClean="0"/>
              <a:t>Outcomes</a:t>
            </a:r>
          </a:p>
          <a:p>
            <a:pPr marL="457200" lvl="1" indent="0">
              <a:buNone/>
            </a:pPr>
            <a:r>
              <a:rPr lang="en-US" sz="3600" dirty="0" smtClean="0"/>
              <a:t>Evaluation</a:t>
            </a:r>
          </a:p>
          <a:p>
            <a:pPr marL="457200" lvl="1" indent="0">
              <a:buNone/>
            </a:pPr>
            <a:r>
              <a:rPr lang="en-US" sz="3600" dirty="0" err="1" smtClean="0"/>
              <a:t>Appendicies</a:t>
            </a:r>
            <a:endParaRPr lang="en-US" sz="3600" dirty="0" smtClean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769" y="1439160"/>
            <a:ext cx="3162897" cy="409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664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12A68-2BD8-4E45-A51D-185725DE3A61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" name="Picture 2" descr="Panoramio - Photo of Bayport beach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8" t="17493" r="30789" b="8694"/>
          <a:stretch/>
        </p:blipFill>
        <p:spPr>
          <a:xfrm>
            <a:off x="0" y="914400"/>
            <a:ext cx="9144776" cy="58760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" y="1395514"/>
            <a:ext cx="6618390" cy="3416320"/>
          </a:xfrm>
          <a:prstGeom prst="rect">
            <a:avLst/>
          </a:prstGeom>
          <a:solidFill>
            <a:schemeClr val="tx1">
              <a:alpha val="44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“I am very passionate about protecting our natural resources, especially the St. Croix…..so visitors and residents can experience it’s beauty.” 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–</a:t>
            </a:r>
            <a:r>
              <a:rPr lang="en-US" dirty="0">
                <a:solidFill>
                  <a:schemeClr val="bg1"/>
                </a:solidFill>
              </a:rPr>
              <a:t>Susan St. Ores, Mayor of Bayport, MSCWMO Board </a:t>
            </a:r>
            <a:r>
              <a:rPr lang="en-US" dirty="0" smtClean="0">
                <a:solidFill>
                  <a:schemeClr val="bg1"/>
                </a:solidFill>
              </a:rPr>
              <a:t>Member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" y="0"/>
            <a:ext cx="8458200" cy="9906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solidFill>
                  <a:schemeClr val="bg1"/>
                </a:solidFill>
              </a:rPr>
              <a:t>Questions – misensee</a:t>
            </a:r>
            <a:r>
              <a:rPr lang="en-US" sz="2800" dirty="0" smtClean="0">
                <a:solidFill>
                  <a:schemeClr val="bg1"/>
                </a:solidFill>
              </a:rPr>
              <a:t>@</a:t>
            </a:r>
            <a:r>
              <a:rPr lang="en-US" sz="4400" dirty="0" smtClean="0">
                <a:solidFill>
                  <a:schemeClr val="bg1"/>
                </a:solidFill>
              </a:rPr>
              <a:t>mnwcd.org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351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:\Photos\PRESENTATION PICTURES\Mississippi River\Mississippi River from Frontenac State Park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76200" y="0"/>
            <a:ext cx="8458200" cy="9906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solidFill>
                  <a:schemeClr val="bg1"/>
                </a:solidFill>
              </a:rPr>
              <a:t>Project Overview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990601"/>
            <a:ext cx="7892270" cy="5078313"/>
          </a:xfrm>
          <a:prstGeom prst="rect">
            <a:avLst/>
          </a:prstGeom>
          <a:solidFill>
            <a:schemeClr val="bg1">
              <a:alpha val="44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dirty="0" smtClean="0"/>
              <a:t>“Work with 13 communities in the St. Croix River Basin to voluntarily adopt ordinance and code revisions to incorporate Minimal Impact Design Standards (MIDS) in accordance with the St</a:t>
            </a:r>
            <a:r>
              <a:rPr lang="en-US" sz="3600" dirty="0"/>
              <a:t>. Croix </a:t>
            </a:r>
            <a:r>
              <a:rPr lang="en-US" sz="3600" dirty="0" smtClean="0"/>
              <a:t>TMDL targets to integrate Low </a:t>
            </a:r>
            <a:r>
              <a:rPr lang="en-US" sz="3600" dirty="0"/>
              <a:t>Impact Development (LID) </a:t>
            </a:r>
            <a:r>
              <a:rPr lang="en-US" sz="3600" dirty="0" smtClean="0"/>
              <a:t>as </a:t>
            </a:r>
            <a:r>
              <a:rPr lang="en-US" sz="3600" dirty="0"/>
              <a:t>an effective means for achieving the phosphorous </a:t>
            </a:r>
            <a:r>
              <a:rPr lang="en-US" sz="3600" dirty="0" smtClean="0"/>
              <a:t>reduction goal of over 100 metric tons/year”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8577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:\Photos\A Temp Photos\10-24-07 flight\IMG_0454SCR-STC - 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60821" y="2181285"/>
            <a:ext cx="5630779" cy="3970318"/>
          </a:xfrm>
          <a:prstGeom prst="rect">
            <a:avLst/>
          </a:prstGeom>
          <a:solidFill>
            <a:schemeClr val="bg1">
              <a:alpha val="44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dirty="0" smtClean="0"/>
              <a:t>“MIDS </a:t>
            </a:r>
            <a:r>
              <a:rPr lang="en-US" sz="3600" dirty="0"/>
              <a:t>are the </a:t>
            </a:r>
            <a:r>
              <a:rPr lang="en-US" sz="3600" dirty="0" smtClean="0"/>
              <a:t>next </a:t>
            </a:r>
            <a:r>
              <a:rPr lang="en-US" sz="3600" dirty="0"/>
              <a:t>generation of stormwater management in </a:t>
            </a:r>
            <a:r>
              <a:rPr lang="en-US" sz="3600" dirty="0" smtClean="0"/>
              <a:t>Minnesota,</a:t>
            </a:r>
            <a:endParaRPr lang="en-US" sz="3600" dirty="0"/>
          </a:p>
          <a:p>
            <a:r>
              <a:rPr lang="en-US" sz="3600" dirty="0"/>
              <a:t>a</a:t>
            </a:r>
            <a:r>
              <a:rPr lang="en-US" sz="3600" dirty="0" smtClean="0"/>
              <a:t>nd emphasize </a:t>
            </a:r>
            <a:r>
              <a:rPr lang="en-US" sz="3600" dirty="0"/>
              <a:t>keeping water where </a:t>
            </a:r>
            <a:r>
              <a:rPr lang="en-US" sz="3600" dirty="0" smtClean="0"/>
              <a:t>it </a:t>
            </a:r>
            <a:r>
              <a:rPr lang="en-US" sz="3600" dirty="0"/>
              <a:t>falls to minimize rainwater runoff and </a:t>
            </a:r>
            <a:r>
              <a:rPr lang="en-US" sz="3600" dirty="0" smtClean="0"/>
              <a:t>subsequent pollution”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286000" y="21363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" y="0"/>
            <a:ext cx="8458200" cy="9906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solidFill>
                  <a:schemeClr val="bg1"/>
                </a:solidFill>
              </a:rPr>
              <a:t>What are MIDS?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50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610600" cy="4572000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3600" dirty="0" smtClean="0"/>
              <a:t>“…develop performance standards, design standards or other tools to enable and promote the implementation of low impact development and other stormwater management techniques….”          </a:t>
            </a:r>
            <a:r>
              <a:rPr lang="en-US" sz="2800" dirty="0" smtClean="0"/>
              <a:t>(MN Statutes 115.03 subd. 5c)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80872"/>
          </a:xfrm>
        </p:spPr>
        <p:txBody>
          <a:bodyPr/>
          <a:lstStyle/>
          <a:p>
            <a:r>
              <a:rPr lang="en-US" dirty="0" smtClean="0"/>
              <a:t>MIDS Legislation, 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3912A68-2BD8-4E45-A51D-185725DE3A6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22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0" b="1777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47800" y="-533400"/>
            <a:ext cx="8458200" cy="15566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solidFill>
                  <a:schemeClr val="bg1"/>
                </a:solidFill>
              </a:rPr>
              <a:t>What are MIDS?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859340"/>
            <a:ext cx="7162800" cy="2308324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dirty="0" smtClean="0"/>
              <a:t>Consistent and flexible standards that are easier to implement at the local level to address the Lake St. Croix TMDL.”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6481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12A68-2BD8-4E45-A51D-185725DE3A6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33400" y="304800"/>
            <a:ext cx="80010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b="0" kern="1200" baseline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smtClean="0"/>
              <a:t>AIG Pre-Application Activities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1600200"/>
            <a:ext cx="8610600" cy="4572000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bg1"/>
              </a:buClr>
              <a:buSzPct val="120000"/>
              <a:buFont typeface="Arial" pitchFamily="34" charset="0"/>
              <a:buChar char="•"/>
              <a:defRPr kumimoji="0" sz="3200" kern="12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bg1"/>
              </a:buClr>
              <a:buSzPct val="120000"/>
              <a:buFont typeface="Arial" pitchFamily="34" charset="0"/>
              <a:buChar char="•"/>
              <a:defRPr kumimoji="0" sz="3200" kern="12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bg1"/>
              </a:buClr>
              <a:buSzPct val="120000"/>
              <a:buFont typeface="Arial" pitchFamily="34" charset="0"/>
              <a:buChar char="•"/>
              <a:defRPr kumimoji="0" sz="3200" kern="12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bg1"/>
              </a:buClr>
              <a:buSzPct val="120000"/>
              <a:buFont typeface="Arial" pitchFamily="34" charset="0"/>
              <a:buChar char="•"/>
              <a:defRPr kumimoji="0" sz="3200" kern="12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bg1"/>
              </a:buClr>
              <a:buSzPct val="120000"/>
              <a:buFont typeface="Arial" pitchFamily="34" charset="0"/>
              <a:buChar char="•"/>
              <a:defRPr kumimoji="0" sz="3200" kern="12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0" lvl="1" indent="-571500"/>
            <a:r>
              <a:rPr lang="en-US" sz="3600" dirty="0" smtClean="0"/>
              <a:t>Presentations to Local Officials on the NEMO Workshop on the Water</a:t>
            </a:r>
          </a:p>
          <a:p>
            <a:pPr marL="1028700" lvl="1" indent="-571500"/>
            <a:r>
              <a:rPr lang="en-US" sz="3600" dirty="0" smtClean="0"/>
              <a:t>MIDS 2 hour introductory presentation and question and answers session.</a:t>
            </a:r>
          </a:p>
          <a:p>
            <a:pPr marL="1028700" lvl="1" indent="-571500"/>
            <a:r>
              <a:rPr lang="en-US" sz="3600" dirty="0" smtClean="0"/>
              <a:t>Multiple presentations and meetings with community planning commissions and councils.</a:t>
            </a:r>
          </a:p>
          <a:p>
            <a:pPr marL="457200" lvl="1" indent="0">
              <a:buFont typeface="Arial" pitchFamily="34" charset="0"/>
              <a:buNone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56925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3400" y="304800"/>
            <a:ext cx="80010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b="0" kern="1200" baseline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smtClean="0"/>
              <a:t>Grant Application Highlights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1676400"/>
            <a:ext cx="8991600" cy="4572000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bg1"/>
              </a:buClr>
              <a:buSzPct val="120000"/>
              <a:buFont typeface="Arial" pitchFamily="34" charset="0"/>
              <a:buChar char="•"/>
              <a:defRPr kumimoji="0" sz="3200" kern="12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bg1"/>
              </a:buClr>
              <a:buSzPct val="120000"/>
              <a:buFont typeface="Arial" pitchFamily="34" charset="0"/>
              <a:buChar char="•"/>
              <a:defRPr kumimoji="0" sz="3200" kern="12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bg1"/>
              </a:buClr>
              <a:buSzPct val="120000"/>
              <a:buFont typeface="Arial" pitchFamily="34" charset="0"/>
              <a:buChar char="•"/>
              <a:defRPr kumimoji="0" sz="3200" kern="12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bg1"/>
              </a:buClr>
              <a:buSzPct val="120000"/>
              <a:buFont typeface="Arial" pitchFamily="34" charset="0"/>
              <a:buChar char="•"/>
              <a:defRPr kumimoji="0" sz="3200" kern="12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bg1"/>
              </a:buClr>
              <a:buSzPct val="120000"/>
              <a:buFont typeface="Arial" pitchFamily="34" charset="0"/>
              <a:buChar char="•"/>
              <a:defRPr kumimoji="0" sz="3200" kern="12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0" lvl="1" indent="-571500"/>
            <a:r>
              <a:rPr lang="en-US" sz="3600" dirty="0" smtClean="0"/>
              <a:t>Project corresponds with goals in the TMDL and 13 local water plans.</a:t>
            </a:r>
          </a:p>
          <a:p>
            <a:pPr marL="1028700" lvl="1" indent="-571500"/>
            <a:r>
              <a:rPr lang="en-US" sz="3600" dirty="0" smtClean="0"/>
              <a:t>Address long-standing barriers to LID:  </a:t>
            </a:r>
            <a:br>
              <a:rPr lang="en-US" sz="3600" dirty="0" smtClean="0"/>
            </a:br>
            <a:r>
              <a:rPr lang="en-US" sz="3600" dirty="0" smtClean="0"/>
              <a:t>1. Standards in conflict with LID practices </a:t>
            </a:r>
            <a:r>
              <a:rPr lang="en-US" sz="3600" dirty="0"/>
              <a:t>2. </a:t>
            </a:r>
            <a:r>
              <a:rPr lang="en-US" sz="3600" dirty="0" smtClean="0"/>
              <a:t>Qualitative standards</a:t>
            </a:r>
            <a:br>
              <a:rPr lang="en-US" sz="3600" dirty="0" smtClean="0"/>
            </a:br>
            <a:r>
              <a:rPr lang="en-US" sz="3600" dirty="0" smtClean="0"/>
              <a:t>3</a:t>
            </a:r>
            <a:r>
              <a:rPr lang="en-US" sz="3600" dirty="0"/>
              <a:t>. Inconsistent credit </a:t>
            </a:r>
            <a:r>
              <a:rPr lang="en-US" sz="3600" dirty="0" smtClean="0"/>
              <a:t>for LID practices</a:t>
            </a:r>
            <a:br>
              <a:rPr lang="en-US" sz="3600" dirty="0" smtClean="0"/>
            </a:br>
            <a:r>
              <a:rPr lang="en-US" sz="3600" dirty="0" smtClean="0"/>
              <a:t>4. No process </a:t>
            </a:r>
            <a:r>
              <a:rPr lang="en-US" sz="3600" dirty="0"/>
              <a:t>for </a:t>
            </a:r>
            <a:r>
              <a:rPr lang="en-US" sz="3600" dirty="0" smtClean="0"/>
              <a:t>sites </a:t>
            </a:r>
            <a:r>
              <a:rPr lang="en-US" sz="3600" dirty="0"/>
              <a:t>with </a:t>
            </a:r>
            <a:r>
              <a:rPr lang="en-US" sz="3600" dirty="0" smtClean="0"/>
              <a:t>restrictions</a:t>
            </a:r>
          </a:p>
        </p:txBody>
      </p:sp>
    </p:spTree>
    <p:extLst>
      <p:ext uri="{BB962C8B-B14F-4D97-AF65-F5344CB8AC3E}">
        <p14:creationId xmlns:p14="http://schemas.microsoft.com/office/powerpoint/2010/main" val="146283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505" name="Rectangle 7"/>
          <p:cNvSpPr>
            <a:spLocks noGrp="1" noChangeArrowheads="1"/>
          </p:cNvSpPr>
          <p:nvPr>
            <p:ph type="title"/>
          </p:nvPr>
        </p:nvSpPr>
        <p:spPr>
          <a:xfrm>
            <a:off x="276225" y="381000"/>
            <a:ext cx="8610600" cy="584775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Grant Match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600200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Bureau of Labor Statistics- Occupational Employment Statistics</a:t>
            </a:r>
          </a:p>
        </p:txBody>
      </p:sp>
      <p:pic>
        <p:nvPicPr>
          <p:cNvPr id="5" name="Picture 4" descr="Adobe Acrobat Professional - [Hourly Rates for City Engineer.pdf]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8" t="19095" r="18276" b="5322"/>
          <a:stretch/>
        </p:blipFill>
        <p:spPr>
          <a:xfrm>
            <a:off x="4929352" y="152400"/>
            <a:ext cx="4191000" cy="2926260"/>
          </a:xfrm>
          <a:prstGeom prst="rect">
            <a:avLst/>
          </a:prstGeom>
        </p:spPr>
      </p:pic>
      <p:pic>
        <p:nvPicPr>
          <p:cNvPr id="6" name="Picture 5" descr="Microsoft Excel - 5a_MIDS Match Summary Updated 12_30_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t="28703" r="5000" b="4042"/>
          <a:stretch/>
        </p:blipFill>
        <p:spPr>
          <a:xfrm>
            <a:off x="-82367" y="3276600"/>
            <a:ext cx="9226367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448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276225" y="381000"/>
            <a:ext cx="8610600" cy="584775"/>
          </a:xfrm>
          <a:prstGeom prst="rect">
            <a:avLst/>
          </a:prstGeom>
        </p:spPr>
        <p:txBody>
          <a:bodyPr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b="0" kern="1200" baseline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Outreach Activities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1600200"/>
            <a:ext cx="8610600" cy="4572000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bg1"/>
              </a:buClr>
              <a:buSzPct val="120000"/>
              <a:buFont typeface="Arial" pitchFamily="34" charset="0"/>
              <a:buChar char="•"/>
              <a:defRPr kumimoji="0" sz="3200" kern="12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bg1"/>
              </a:buClr>
              <a:buSzPct val="120000"/>
              <a:buFont typeface="Arial" pitchFamily="34" charset="0"/>
              <a:buChar char="•"/>
              <a:defRPr kumimoji="0" sz="3200" kern="12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bg1"/>
              </a:buClr>
              <a:buSzPct val="120000"/>
              <a:buFont typeface="Arial" pitchFamily="34" charset="0"/>
              <a:buChar char="•"/>
              <a:defRPr kumimoji="0" sz="3200" kern="12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bg1"/>
              </a:buClr>
              <a:buSzPct val="120000"/>
              <a:buFont typeface="Arial" pitchFamily="34" charset="0"/>
              <a:buChar char="•"/>
              <a:defRPr kumimoji="0" sz="3200" kern="12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bg1"/>
              </a:buClr>
              <a:buSzPct val="120000"/>
              <a:buFont typeface="Arial" pitchFamily="34" charset="0"/>
              <a:buChar char="•"/>
              <a:defRPr kumimoji="0" sz="3200" kern="12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0" lvl="1" indent="-571500"/>
            <a:r>
              <a:rPr lang="en-US" sz="3600" dirty="0" smtClean="0"/>
              <a:t>MIDS Legal Preview Workshop for Attorneys</a:t>
            </a:r>
          </a:p>
          <a:p>
            <a:pPr marL="1028700" lvl="1" indent="-571500"/>
            <a:r>
              <a:rPr lang="en-US" sz="3600" dirty="0" smtClean="0"/>
              <a:t>Meetings with Community Staff to Introduce MIDS</a:t>
            </a:r>
          </a:p>
          <a:p>
            <a:pPr marL="1028700" lvl="1" indent="-571500"/>
            <a:r>
              <a:rPr lang="en-US" sz="3600" dirty="0" smtClean="0"/>
              <a:t>Presentations to Community Planning Commissions</a:t>
            </a:r>
          </a:p>
          <a:p>
            <a:pPr marL="1028700" lvl="1" indent="-571500"/>
            <a:r>
              <a:rPr lang="en-US" sz="3600" dirty="0" smtClean="0"/>
              <a:t>Presentations to Community Council</a:t>
            </a:r>
          </a:p>
          <a:p>
            <a:pPr marL="457200" lvl="1" indent="0">
              <a:buFont typeface="Arial" pitchFamily="34" charset="0"/>
              <a:buNone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991463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plate_Barr_MPCA_CWL_Logos_Ta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Template_Barr_MPCA_CWL_Logos_Tan</Template>
  <TotalTime>9259</TotalTime>
  <Words>601</Words>
  <Application>Microsoft Office PowerPoint</Application>
  <PresentationFormat>On-screen Show (4:3)</PresentationFormat>
  <Paragraphs>88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Bookman Old Style</vt:lpstr>
      <vt:lpstr>Calibri</vt:lpstr>
      <vt:lpstr>Century Gothic</vt:lpstr>
      <vt:lpstr>Times New Roman</vt:lpstr>
      <vt:lpstr>Tw Cen MT</vt:lpstr>
      <vt:lpstr>Wingdings</vt:lpstr>
      <vt:lpstr>Template_Barr_MPCA_CWL_Logos_Tan</vt:lpstr>
      <vt:lpstr>  2014-2016 Accelerated Implementation Grant Integrating Minimal Impact Design Standards Into Local Ordinance   </vt:lpstr>
      <vt:lpstr>PowerPoint Presentation</vt:lpstr>
      <vt:lpstr>PowerPoint Presentation</vt:lpstr>
      <vt:lpstr>MIDS Legislation, 2009</vt:lpstr>
      <vt:lpstr>PowerPoint Presentation</vt:lpstr>
      <vt:lpstr>PowerPoint Presentation</vt:lpstr>
      <vt:lpstr>PowerPoint Presentation</vt:lpstr>
      <vt:lpstr>Grant Match</vt:lpstr>
      <vt:lpstr>PowerPoint Presentation</vt:lpstr>
      <vt:lpstr>PowerPoint Presentation</vt:lpstr>
      <vt:lpstr>Ordinance Revision Process</vt:lpstr>
      <vt:lpstr>PowerPoint Presentation</vt:lpstr>
      <vt:lpstr>PowerPoint Presentation</vt:lpstr>
    </vt:vector>
  </TitlesOfParts>
  <Company>Barr Engineering Co.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guidelines for readability</dc:title>
  <dc:creator>John Hanson</dc:creator>
  <cp:lastModifiedBy>Gelbmann, Anne</cp:lastModifiedBy>
  <cp:revision>251</cp:revision>
  <cp:lastPrinted>2015-02-02T23:02:03Z</cp:lastPrinted>
  <dcterms:created xsi:type="dcterms:W3CDTF">2013-10-22T00:24:35Z</dcterms:created>
  <dcterms:modified xsi:type="dcterms:W3CDTF">2017-02-06T13:25:15Z</dcterms:modified>
</cp:coreProperties>
</file>