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03" d="100"/>
          <a:sy n="103" d="100"/>
        </p:scale>
        <p:origin x="138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1B5A-648A-401C-ACBE-C4DFE6FEE20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3B79E-12A3-417D-BBE8-8008AE30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5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697B6-77A7-47F0-8044-5C448E8FEB58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CEA41-31F0-48E0-8631-C068EE6D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EA41-31F0-48E0-8631-C068EE6D7F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9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trojan@state.mn.u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MIDS Calculator Use - Intermediate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Treatment trains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Working with specific BMPs</a:t>
            </a:r>
          </a:p>
          <a:p>
            <a:r>
              <a:rPr lang="en-US" dirty="0" smtClean="0">
                <a:effectLst/>
                <a:latin typeface="Arial" panose="020B0604020202020204" pitchFamily="34" charset="0"/>
              </a:rPr>
              <a:t>Challenging sites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Other applications</a:t>
            </a:r>
          </a:p>
          <a:p>
            <a:pPr lvl="1"/>
            <a:r>
              <a:rPr lang="en-US" dirty="0" smtClean="0">
                <a:effectLst/>
                <a:latin typeface="Arial" panose="020B0604020202020204" pitchFamily="34" charset="0"/>
              </a:rPr>
              <a:t>TMDLs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Green Infrastructure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effectLst/>
                <a:latin typeface="Arial" panose="020B0604020202020204" pitchFamily="34" charset="0"/>
              </a:rPr>
              <a:t>Contact: Mike Trojan; </a:t>
            </a:r>
            <a:r>
              <a:rPr lang="en-US" dirty="0" smtClean="0">
                <a:effectLst/>
                <a:latin typeface="Arial" panose="020B0604020202020204" pitchFamily="34" charset="0"/>
                <a:hlinkClick r:id="rId2"/>
              </a:rPr>
              <a:t>mike.trojan@state</a:t>
            </a:r>
            <a:r>
              <a:rPr lang="en-US" dirty="0" smtClean="0">
                <a:latin typeface="Arial" panose="020B0604020202020204" pitchFamily="34" charset="0"/>
                <a:hlinkClick r:id="rId2"/>
              </a:rPr>
              <a:t>.mn.us</a:t>
            </a:r>
            <a:r>
              <a:rPr lang="en-US" dirty="0" smtClean="0">
                <a:latin typeface="Arial" panose="020B0604020202020204" pitchFamily="34" charset="0"/>
              </a:rPr>
              <a:t>; 651-757-2790</a:t>
            </a:r>
            <a:endParaRPr lang="en-US" dirty="0" smtClean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85" y="206506"/>
            <a:ext cx="10515600" cy="903838"/>
          </a:xfrm>
        </p:spPr>
        <p:txBody>
          <a:bodyPr/>
          <a:lstStyle/>
          <a:p>
            <a:r>
              <a:rPr lang="en-US" b="1" dirty="0" smtClean="0"/>
              <a:t>Underground infiltration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4"/>
            <a:ext cx="10515600" cy="5066619"/>
          </a:xfrm>
        </p:spPr>
        <p:txBody>
          <a:bodyPr/>
          <a:lstStyle/>
          <a:p>
            <a:r>
              <a:rPr lang="en-US" dirty="0" smtClean="0"/>
              <a:t>Along with infiltration basin/trench, the most effective retention BMP for highly permeable soils (A soils)</a:t>
            </a:r>
          </a:p>
          <a:p>
            <a:r>
              <a:rPr lang="en-US" dirty="0" smtClean="0"/>
              <a:t>Must either know two values or go outside calculator to a spreadsheet to calculate these 2 values (equations were too difficult to incorporate into the calculator)</a:t>
            </a:r>
          </a:p>
          <a:p>
            <a:pPr lvl="1"/>
            <a:r>
              <a:rPr lang="en-US" dirty="0" err="1" smtClean="0"/>
              <a:t>Vp</a:t>
            </a:r>
            <a:r>
              <a:rPr lang="en-US" dirty="0" smtClean="0"/>
              <a:t> = underground pipe/storage volume</a:t>
            </a:r>
          </a:p>
          <a:p>
            <a:pPr lvl="1"/>
            <a:r>
              <a:rPr lang="en-US" dirty="0" smtClean="0"/>
              <a:t>Am = area of engineered media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48684" y="4637088"/>
            <a:ext cx="2244012" cy="1539875"/>
            <a:chOff x="2452004" y="2971800"/>
            <a:chExt cx="2590800" cy="1676400"/>
          </a:xfrm>
        </p:grpSpPr>
        <p:sp>
          <p:nvSpPr>
            <p:cNvPr id="5" name="Rectangle 4"/>
            <p:cNvSpPr/>
            <p:nvPr/>
          </p:nvSpPr>
          <p:spPr>
            <a:xfrm>
              <a:off x="2452004" y="297180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2505" y="3548760"/>
              <a:ext cx="1731953" cy="1023240"/>
            </a:xfrm>
            <a:prstGeom prst="rect">
              <a:avLst/>
            </a:prstGeom>
            <a:blipFill dpi="0" rotWithShape="1">
              <a:blip r:embed="rId2" cstate="print">
                <a:alphaModFix amt="77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81097" y="3383866"/>
              <a:ext cx="1743362" cy="1618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8" name="Picture 7" descr="Grass on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17" y="3091104"/>
              <a:ext cx="351508" cy="29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520" y="3108507"/>
              <a:ext cx="349312" cy="29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180" y="3081655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362" y="3081654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649" y="3081653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208" y="3074761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owchart: Direct Access Storage 13"/>
            <p:cNvSpPr/>
            <p:nvPr/>
          </p:nvSpPr>
          <p:spPr bwMode="auto">
            <a:xfrm>
              <a:off x="2791513" y="3647305"/>
              <a:ext cx="1972295" cy="550254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105029" y="4072800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23312" y="4065533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368873" y="4065533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2792" y="4198784"/>
            <a:ext cx="4911012" cy="2389462"/>
            <a:chOff x="0" y="0"/>
            <a:chExt cx="7924800" cy="3203377"/>
          </a:xfrm>
        </p:grpSpPr>
        <p:sp>
          <p:nvSpPr>
            <p:cNvPr id="19" name="Rectangle 18"/>
            <p:cNvSpPr/>
            <p:nvPr/>
          </p:nvSpPr>
          <p:spPr>
            <a:xfrm>
              <a:off x="228600" y="0"/>
              <a:ext cx="7696200" cy="32033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0"/>
              <a:ext cx="7696205" cy="3199048"/>
              <a:chOff x="0" y="0"/>
              <a:chExt cx="7696205" cy="319904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460178"/>
                <a:ext cx="7696205" cy="2738870"/>
                <a:chOff x="0" y="460178"/>
                <a:chExt cx="7696205" cy="273887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0" y="460178"/>
                  <a:ext cx="7696205" cy="2738870"/>
                  <a:chOff x="0" y="460178"/>
                  <a:chExt cx="7696205" cy="2738870"/>
                </a:xfrm>
              </p:grpSpPr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37" t="25682" r="10000" b="24899"/>
                  <a:stretch/>
                </p:blipFill>
                <p:spPr>
                  <a:xfrm>
                    <a:off x="2819401" y="460178"/>
                    <a:ext cx="4800600" cy="1905000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4"/>
                  <p:cNvSpPr txBox="1"/>
                  <p:nvPr/>
                </p:nvSpPr>
                <p:spPr>
                  <a:xfrm>
                    <a:off x="514597" y="1326111"/>
                    <a:ext cx="2304803" cy="4535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/>
                      <a:t>Overflow depth </a:t>
                    </a:r>
                    <a:r>
                      <a:rPr lang="en-US" sz="1400"/>
                      <a:t>(D</a:t>
                    </a:r>
                    <a:r>
                      <a:rPr lang="en-US" sz="1400" baseline="-25000"/>
                      <a:t>o</a:t>
                    </a:r>
                    <a:r>
                      <a:rPr lang="en-US" sz="1400"/>
                      <a:t>)</a:t>
                    </a:r>
                  </a:p>
                </p:txBody>
              </p: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2743200" y="1222177"/>
                    <a:ext cx="0" cy="6858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746166" y="1222177"/>
                    <a:ext cx="6950038" cy="1202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746166" y="1907980"/>
                    <a:ext cx="6950039" cy="572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11"/>
                  <p:cNvSpPr txBox="1"/>
                  <p:nvPr/>
                </p:nvSpPr>
                <p:spPr>
                  <a:xfrm>
                    <a:off x="527462" y="1928849"/>
                    <a:ext cx="2407723" cy="4079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/>
                      <a:t>Depth of media (D</a:t>
                    </a:r>
                    <a:r>
                      <a:rPr lang="en-US" sz="1200" baseline="-25000"/>
                      <a:t>M</a:t>
                    </a:r>
                    <a:r>
                      <a:rPr lang="en-US" sz="1200"/>
                      <a:t>)</a:t>
                    </a:r>
                  </a:p>
                </p:txBody>
              </p:sp>
              <p:sp>
                <p:nvSpPr>
                  <p:cNvPr id="32" name="TextBox 12"/>
                  <p:cNvSpPr txBox="1"/>
                  <p:nvPr/>
                </p:nvSpPr>
                <p:spPr>
                  <a:xfrm>
                    <a:off x="3962400" y="2517576"/>
                    <a:ext cx="2743200" cy="6814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/>
                      <a:t>Engineered media storage volume below pipes (V</a:t>
                    </a:r>
                    <a:r>
                      <a:rPr lang="en-US" sz="1200" baseline="-25000"/>
                      <a:t>M</a:t>
                    </a:r>
                    <a:r>
                      <a:rPr lang="en-US" sz="1200"/>
                      <a:t>)</a:t>
                    </a:r>
                  </a:p>
                </p:txBody>
              </p:sp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5029200" y="2136577"/>
                    <a:ext cx="419100" cy="4572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>
                    <a:off x="2743200" y="1907977"/>
                    <a:ext cx="0" cy="4572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720436" y="2357463"/>
                    <a:ext cx="6975765" cy="771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21"/>
                  <p:cNvSpPr txBox="1"/>
                  <p:nvPr/>
                </p:nvSpPr>
                <p:spPr>
                  <a:xfrm>
                    <a:off x="0" y="612577"/>
                    <a:ext cx="2743200" cy="6814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US" sz="1200"/>
                      <a:t>Pipe/storage device volume (V</a:t>
                    </a:r>
                    <a:r>
                      <a:rPr lang="en-US" sz="1200" baseline="-25000"/>
                      <a:t>P</a:t>
                    </a:r>
                    <a:r>
                      <a:rPr lang="en-US" sz="1200"/>
                      <a:t>)</a:t>
                    </a:r>
                  </a:p>
                </p:txBody>
              </p:sp>
              <p:cxnSp>
                <p:nvCxnSpPr>
                  <p:cNvPr id="37" name="Straight Arrow Connector 36"/>
                  <p:cNvCxnSpPr/>
                  <p:nvPr/>
                </p:nvCxnSpPr>
                <p:spPr>
                  <a:xfrm>
                    <a:off x="2743200" y="882879"/>
                    <a:ext cx="1371600" cy="644098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ight Arrow 37"/>
                  <p:cNvSpPr/>
                  <p:nvPr/>
                </p:nvSpPr>
                <p:spPr>
                  <a:xfrm rot="5400000">
                    <a:off x="6457953" y="1888929"/>
                    <a:ext cx="952496" cy="304800"/>
                  </a:xfrm>
                  <a:prstGeom prst="rightArrow">
                    <a:avLst/>
                  </a:prstGeom>
                  <a:solidFill>
                    <a:srgbClr val="00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ight Arrow 38"/>
                  <p:cNvSpPr/>
                  <p:nvPr/>
                </p:nvSpPr>
                <p:spPr>
                  <a:xfrm rot="5400000">
                    <a:off x="5391153" y="1888929"/>
                    <a:ext cx="952496" cy="304800"/>
                  </a:xfrm>
                  <a:prstGeom prst="rightArrow">
                    <a:avLst/>
                  </a:prstGeom>
                  <a:solidFill>
                    <a:srgbClr val="00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ight Arrow 39"/>
                  <p:cNvSpPr/>
                  <p:nvPr/>
                </p:nvSpPr>
                <p:spPr>
                  <a:xfrm rot="5400000">
                    <a:off x="4191002" y="1869880"/>
                    <a:ext cx="952496" cy="342900"/>
                  </a:xfrm>
                  <a:prstGeom prst="rightArrow">
                    <a:avLst/>
                  </a:prstGeom>
                  <a:solidFill>
                    <a:srgbClr val="00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ight Arrow 40"/>
                  <p:cNvSpPr/>
                  <p:nvPr/>
                </p:nvSpPr>
                <p:spPr>
                  <a:xfrm rot="5400000">
                    <a:off x="3105152" y="1888928"/>
                    <a:ext cx="952497" cy="304800"/>
                  </a:xfrm>
                  <a:prstGeom prst="rightArrow">
                    <a:avLst/>
                  </a:prstGeom>
                  <a:solidFill>
                    <a:srgbClr val="00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2590800" y="920354"/>
                  <a:ext cx="457200" cy="4923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2819401" y="377114"/>
                <a:ext cx="48006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45"/>
              <p:cNvSpPr txBox="1"/>
              <p:nvPr/>
            </p:nvSpPr>
            <p:spPr>
              <a:xfrm>
                <a:off x="3867150" y="0"/>
                <a:ext cx="2743200" cy="407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/>
                  <a:t>Width of basin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464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31" y="231056"/>
            <a:ext cx="10515600" cy="773210"/>
          </a:xfrm>
        </p:spPr>
        <p:txBody>
          <a:bodyPr/>
          <a:lstStyle/>
          <a:p>
            <a:r>
              <a:rPr lang="en-US" b="1" dirty="0" smtClean="0"/>
              <a:t>Problem – low permeability soils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31" y="1004266"/>
            <a:ext cx="7381343" cy="5172697"/>
          </a:xfrm>
        </p:spPr>
        <p:txBody>
          <a:bodyPr/>
          <a:lstStyle/>
          <a:p>
            <a:r>
              <a:rPr lang="en-US" sz="2400" dirty="0"/>
              <a:t>50 acre site – 20 percent impervious; 40 acres residential; 5 acres commercial; 5 acres green space</a:t>
            </a:r>
          </a:p>
          <a:p>
            <a:r>
              <a:rPr lang="en-US" sz="2400" dirty="0" smtClean="0"/>
              <a:t>35 </a:t>
            </a:r>
            <a:r>
              <a:rPr lang="en-US" sz="2400" dirty="0"/>
              <a:t>acres turf on D soil; </a:t>
            </a:r>
            <a:r>
              <a:rPr lang="en-US" sz="2400" dirty="0" smtClean="0"/>
              <a:t>5 </a:t>
            </a:r>
            <a:r>
              <a:rPr lang="en-US" sz="2400" dirty="0"/>
              <a:t>acres </a:t>
            </a:r>
            <a:r>
              <a:rPr lang="en-US" sz="2400" dirty="0" smtClean="0"/>
              <a:t>turf </a:t>
            </a:r>
            <a:r>
              <a:rPr lang="en-US" sz="2400" dirty="0"/>
              <a:t>on </a:t>
            </a:r>
            <a:r>
              <a:rPr lang="en-US" sz="2400" dirty="0" smtClean="0"/>
              <a:t>C </a:t>
            </a:r>
            <a:r>
              <a:rPr lang="en-US" sz="2400" dirty="0"/>
              <a:t>soil (0.3 in/</a:t>
            </a:r>
            <a:r>
              <a:rPr lang="en-US" sz="2400" dirty="0" err="1"/>
              <a:t>hr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Individual </a:t>
            </a:r>
            <a:r>
              <a:rPr lang="en-US" sz="2400" dirty="0" err="1" smtClean="0"/>
              <a:t>bioretention</a:t>
            </a:r>
            <a:r>
              <a:rPr lang="en-US" sz="2400" dirty="0" smtClean="0"/>
              <a:t> max size = 10000 ft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Can the goal be met with a </a:t>
            </a:r>
            <a:r>
              <a:rPr lang="en-US" sz="2400" b="1" u="sng" dirty="0" smtClean="0"/>
              <a:t>realistic</a:t>
            </a:r>
            <a:r>
              <a:rPr lang="en-US" sz="2400" dirty="0" smtClean="0"/>
              <a:t> BMP scenario? If not, how can we maximize volume and </a:t>
            </a:r>
            <a:r>
              <a:rPr lang="en-US" sz="2400" dirty="0"/>
              <a:t>P</a:t>
            </a:r>
            <a:r>
              <a:rPr lang="en-US" sz="2400" dirty="0" smtClean="0"/>
              <a:t> retention?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896545" y="876021"/>
            <a:ext cx="2459554" cy="5267578"/>
          </a:xfrm>
          <a:prstGeom prst="rect">
            <a:avLst/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96544" y="866692"/>
            <a:ext cx="4206240" cy="52955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3538" y="1690688"/>
            <a:ext cx="1842671" cy="12868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2964" y="2100210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75851" y="3387013"/>
            <a:ext cx="1452897" cy="13156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89558" y="3834176"/>
            <a:ext cx="14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140755" y="876021"/>
            <a:ext cx="918133" cy="5267578"/>
          </a:xfrm>
          <a:prstGeom prst="rect">
            <a:avLst/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26841" y="3140710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 soils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0347715" y="2352545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 soils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0356099" y="4701073"/>
            <a:ext cx="779703" cy="1425419"/>
          </a:xfrm>
          <a:prstGeom prst="rect">
            <a:avLst/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4982" y="3963638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 soils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26315" y="5149792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 soils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260" t="26208" r="63249" b="21764"/>
          <a:stretch/>
        </p:blipFill>
        <p:spPr>
          <a:xfrm>
            <a:off x="2493256" y="3431134"/>
            <a:ext cx="3785624" cy="33591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9641" y="4926042"/>
            <a:ext cx="18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One option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677271" y="4805265"/>
            <a:ext cx="951723" cy="16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31" y="197174"/>
            <a:ext cx="10515600" cy="950491"/>
          </a:xfrm>
        </p:spPr>
        <p:txBody>
          <a:bodyPr/>
          <a:lstStyle/>
          <a:p>
            <a:r>
              <a:rPr lang="en-US" b="1" dirty="0" smtClean="0"/>
              <a:t>Problem: ultra-urban site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199" y="1054359"/>
            <a:ext cx="10874829" cy="5122604"/>
          </a:xfrm>
        </p:spPr>
        <p:txBody>
          <a:bodyPr/>
          <a:lstStyle/>
          <a:p>
            <a:r>
              <a:rPr lang="en-US" sz="2400" dirty="0"/>
              <a:t>50 acre site – </a:t>
            </a:r>
            <a:r>
              <a:rPr lang="en-US" sz="2400" dirty="0" smtClean="0"/>
              <a:t>90 </a:t>
            </a:r>
            <a:r>
              <a:rPr lang="en-US" sz="2400" dirty="0"/>
              <a:t>percent impervious; </a:t>
            </a:r>
            <a:r>
              <a:rPr lang="en-US" sz="2400" dirty="0" smtClean="0"/>
              <a:t>all commercial/business</a:t>
            </a:r>
            <a:endParaRPr lang="en-US" sz="2400" dirty="0"/>
          </a:p>
          <a:p>
            <a:r>
              <a:rPr lang="en-US" sz="2400" dirty="0" smtClean="0"/>
              <a:t>A soils (0.8 </a:t>
            </a:r>
            <a:r>
              <a:rPr lang="en-US" sz="2400" dirty="0"/>
              <a:t>in/</a:t>
            </a:r>
            <a:r>
              <a:rPr lang="en-US" sz="2400" dirty="0" err="1"/>
              <a:t>hr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Can the retention goal be met with a </a:t>
            </a:r>
            <a:r>
              <a:rPr lang="en-US" sz="2400" b="1" u="sng" dirty="0" smtClean="0"/>
              <a:t>realistic</a:t>
            </a:r>
            <a:r>
              <a:rPr lang="en-US" sz="2400" dirty="0" smtClean="0"/>
              <a:t> BMP scenario? If not, how can we maximize volume and phosphorus retention?</a:t>
            </a:r>
          </a:p>
          <a:p>
            <a:r>
              <a:rPr lang="en-US" sz="2400" dirty="0" smtClean="0"/>
              <a:t>What BMPs work well for this scenario?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00" t="29196" r="63071" b="31609"/>
          <a:stretch/>
        </p:blipFill>
        <p:spPr>
          <a:xfrm>
            <a:off x="3152502" y="3344092"/>
            <a:ext cx="5275021" cy="3435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790" y="5422431"/>
            <a:ext cx="18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One option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39420" y="5301654"/>
            <a:ext cx="951723" cy="16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55" y="109885"/>
            <a:ext cx="10515600" cy="1325563"/>
          </a:xfrm>
        </p:spPr>
        <p:txBody>
          <a:bodyPr/>
          <a:lstStyle/>
          <a:p>
            <a:r>
              <a:rPr lang="en-US" b="1" dirty="0" smtClean="0"/>
              <a:t>Treatment train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96" y="1096348"/>
            <a:ext cx="4466253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BMPs used in series</a:t>
            </a:r>
          </a:p>
          <a:p>
            <a:r>
              <a:rPr lang="en-US" dirty="0" smtClean="0"/>
              <a:t>Route excess water from one BMP to the next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3" y="3091544"/>
            <a:ext cx="4572396" cy="351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512" r="56054" b="15488"/>
          <a:stretch/>
        </p:blipFill>
        <p:spPr>
          <a:xfrm>
            <a:off x="5523722" y="76078"/>
            <a:ext cx="6513833" cy="3335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3094" y="63230"/>
            <a:ext cx="3741575" cy="1233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02620" y="2895602"/>
            <a:ext cx="2865563" cy="110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772666"/>
            <a:ext cx="268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Route one BMP to another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69967" y="1096348"/>
            <a:ext cx="27992" cy="769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630815" y="1070096"/>
            <a:ext cx="2640565" cy="36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4762" t="17846" r="68401" b="48140"/>
          <a:stretch/>
        </p:blipFill>
        <p:spPr>
          <a:xfrm>
            <a:off x="5500397" y="3386843"/>
            <a:ext cx="6158204" cy="3498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50339" y="3164045"/>
            <a:ext cx="268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Downstream BMP receives water from upstream BMP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473122" y="3749887"/>
            <a:ext cx="406371" cy="26042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209314" y="6354147"/>
            <a:ext cx="1187322" cy="2658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94313" y="1399592"/>
            <a:ext cx="1967214" cy="4236098"/>
          </a:xfrm>
          <a:prstGeom prst="rect">
            <a:avLst/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65" y="74030"/>
            <a:ext cx="11205856" cy="66771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Problem – meet 1.1 retention requirement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524" y="741740"/>
            <a:ext cx="7650068" cy="55518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50 acre site – 20 percent impervious; 40 acres residential; 5 acres commercial; 5 acres green space</a:t>
            </a:r>
          </a:p>
          <a:p>
            <a:r>
              <a:rPr lang="en-US" sz="2400" dirty="0" smtClean="0"/>
              <a:t>25 acres turf on D soil; 15 acres turf  on B soil (0.3 in/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BMPs (see image below left for example routing)</a:t>
            </a:r>
          </a:p>
          <a:p>
            <a:pPr lvl="1"/>
            <a:r>
              <a:rPr lang="en-US" sz="2000" dirty="0" smtClean="0"/>
              <a:t>Rainwater harvest for 3 acres in park</a:t>
            </a:r>
          </a:p>
          <a:p>
            <a:pPr lvl="1"/>
            <a:r>
              <a:rPr lang="en-US" sz="2000" dirty="0" smtClean="0"/>
              <a:t>3 </a:t>
            </a:r>
            <a:r>
              <a:rPr lang="en-US" sz="2000" dirty="0" err="1" smtClean="0"/>
              <a:t>bioretention</a:t>
            </a:r>
            <a:r>
              <a:rPr lang="en-US" sz="2000" dirty="0"/>
              <a:t> </a:t>
            </a:r>
            <a:r>
              <a:rPr lang="en-US" sz="2000" dirty="0" smtClean="0"/>
              <a:t>with underdrain BMPs (10000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max each)</a:t>
            </a:r>
          </a:p>
          <a:p>
            <a:pPr lvl="1"/>
            <a:r>
              <a:rPr lang="en-US" sz="2000" dirty="0" smtClean="0"/>
              <a:t>2 </a:t>
            </a:r>
            <a:r>
              <a:rPr lang="en-US" sz="2000" dirty="0" err="1" smtClean="0"/>
              <a:t>bioretention</a:t>
            </a:r>
            <a:r>
              <a:rPr lang="en-US" sz="2000" dirty="0" smtClean="0"/>
              <a:t> no underdrain BMPs </a:t>
            </a:r>
            <a:r>
              <a:rPr lang="en-US" sz="2000" dirty="0"/>
              <a:t>(10000 ft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max each)</a:t>
            </a:r>
          </a:p>
          <a:p>
            <a:pPr lvl="1"/>
            <a:r>
              <a:rPr lang="en-US" sz="2000" dirty="0" smtClean="0"/>
              <a:t>1 infiltration basin in commercial area</a:t>
            </a:r>
            <a:r>
              <a:rPr lang="en-US" sz="2000" dirty="0"/>
              <a:t>(10000 ft</a:t>
            </a:r>
            <a:r>
              <a:rPr lang="en-US" sz="2000" baseline="30000" dirty="0"/>
              <a:t>2</a:t>
            </a:r>
            <a:r>
              <a:rPr lang="en-US" sz="2000" dirty="0"/>
              <a:t> max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896544" y="866692"/>
            <a:ext cx="4206240" cy="52955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3538" y="1690688"/>
            <a:ext cx="1842671" cy="12868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2964" y="2100210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66520" y="3387013"/>
            <a:ext cx="1452897" cy="13156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89558" y="3834176"/>
            <a:ext cx="14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40755" y="876021"/>
            <a:ext cx="918133" cy="5267578"/>
          </a:xfrm>
          <a:prstGeom prst="rect">
            <a:avLst/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84170" y="3219294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 soils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26841" y="3140710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 soils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065098" y="2437771"/>
            <a:ext cx="658164" cy="422671"/>
            <a:chOff x="2682629" y="4564630"/>
            <a:chExt cx="2590800" cy="1676400"/>
          </a:xfrm>
        </p:grpSpPr>
        <p:sp>
          <p:nvSpPr>
            <p:cNvPr id="16" name="Rectangle 15"/>
            <p:cNvSpPr/>
            <p:nvPr/>
          </p:nvSpPr>
          <p:spPr>
            <a:xfrm>
              <a:off x="2682629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2" descr="C:\Users\evn\AppData\Local\Microsoft\Windows\Temporary Internet Files\Content.IE5\2TRVSXF9\MC90035135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093" y="4620471"/>
              <a:ext cx="1660684" cy="145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1245581" y="1226495"/>
            <a:ext cx="708480" cy="464193"/>
            <a:chOff x="2703414" y="4712732"/>
            <a:chExt cx="2590800" cy="1676400"/>
          </a:xfrm>
        </p:grpSpPr>
        <p:grpSp>
          <p:nvGrpSpPr>
            <p:cNvPr id="19" name="Group 18"/>
            <p:cNvGrpSpPr/>
            <p:nvPr/>
          </p:nvGrpSpPr>
          <p:grpSpPr>
            <a:xfrm>
              <a:off x="2703414" y="4712732"/>
              <a:ext cx="2590800" cy="1676400"/>
              <a:chOff x="2667000" y="126635"/>
              <a:chExt cx="2590800" cy="16764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667000" y="1266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2874923" y="525405"/>
                <a:ext cx="2167881" cy="1118420"/>
                <a:chOff x="0" y="-1"/>
                <a:chExt cx="3088243" cy="2424764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-1"/>
                  <a:ext cx="3088243" cy="2424764"/>
                  <a:chOff x="0" y="0"/>
                  <a:chExt cx="4195588" cy="2026850"/>
                </a:xfrm>
              </p:grpSpPr>
              <p:grpSp>
                <p:nvGrpSpPr>
                  <p:cNvPr id="2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195588" cy="2018221"/>
                    <a:chOff x="0" y="0"/>
                    <a:chExt cx="4195588" cy="2018221"/>
                  </a:xfrm>
                </p:grpSpPr>
                <p:sp>
                  <p:nvSpPr>
                    <p:cNvPr id="30" name="Flowchart: Manual Operation 29"/>
                    <p:cNvSpPr/>
                    <p:nvPr/>
                  </p:nvSpPr>
                  <p:spPr>
                    <a:xfrm>
                      <a:off x="0" y="0"/>
                      <a:ext cx="4195588" cy="1992352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31" name="Right Triangle 30"/>
                    <p:cNvSpPr/>
                    <p:nvPr/>
                  </p:nvSpPr>
                  <p:spPr>
                    <a:xfrm rot="10800000">
                      <a:off x="428037" y="996172"/>
                      <a:ext cx="430466" cy="1022049"/>
                    </a:xfrm>
                    <a:prstGeom prst="rtTriangle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858504" y="996174"/>
                      <a:ext cx="2492428" cy="996174"/>
                    </a:xfrm>
                    <a:prstGeom prst="rect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29" name="Right Triangle 28"/>
                  <p:cNvSpPr/>
                  <p:nvPr/>
                </p:nvSpPr>
                <p:spPr>
                  <a:xfrm rot="10800000" flipH="1">
                    <a:off x="3350932" y="996176"/>
                    <a:ext cx="468983" cy="1030674"/>
                  </a:xfrm>
                  <a:prstGeom prst="rtTriangle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27" name="Rectangle 26"/>
                <p:cNvSpPr/>
                <p:nvPr/>
              </p:nvSpPr>
              <p:spPr>
                <a:xfrm>
                  <a:off x="315066" y="816714"/>
                  <a:ext cx="2483499" cy="34373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pic>
            <p:nvPicPr>
              <p:cNvPr id="2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578" y="290439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640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512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Flowchart: Direct Access Storage 19"/>
            <p:cNvSpPr/>
            <p:nvPr/>
          </p:nvSpPr>
          <p:spPr bwMode="auto">
            <a:xfrm>
              <a:off x="4065516" y="5726560"/>
              <a:ext cx="1116084" cy="29324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273817" y="5310538"/>
            <a:ext cx="708480" cy="464193"/>
            <a:chOff x="2703414" y="4712732"/>
            <a:chExt cx="2590800" cy="1676400"/>
          </a:xfrm>
        </p:grpSpPr>
        <p:grpSp>
          <p:nvGrpSpPr>
            <p:cNvPr id="34" name="Group 33"/>
            <p:cNvGrpSpPr/>
            <p:nvPr/>
          </p:nvGrpSpPr>
          <p:grpSpPr>
            <a:xfrm>
              <a:off x="2703414" y="4712732"/>
              <a:ext cx="2590800" cy="1676400"/>
              <a:chOff x="2667000" y="126635"/>
              <a:chExt cx="2590800" cy="1676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667000" y="1266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2874923" y="525405"/>
                <a:ext cx="2167881" cy="1118420"/>
                <a:chOff x="0" y="-1"/>
                <a:chExt cx="3088243" cy="2424764"/>
              </a:xfrm>
            </p:grpSpPr>
            <p:grpSp>
              <p:nvGrpSpPr>
                <p:cNvPr id="41" name="Group 40"/>
                <p:cNvGrpSpPr>
                  <a:grpSpLocks/>
                </p:cNvGrpSpPr>
                <p:nvPr/>
              </p:nvGrpSpPr>
              <p:grpSpPr bwMode="auto">
                <a:xfrm>
                  <a:off x="0" y="-1"/>
                  <a:ext cx="3088243" cy="2424764"/>
                  <a:chOff x="0" y="0"/>
                  <a:chExt cx="4195588" cy="2026850"/>
                </a:xfrm>
              </p:grpSpPr>
              <p:grpSp>
                <p:nvGrpSpPr>
                  <p:cNvPr id="4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195588" cy="2018221"/>
                    <a:chOff x="0" y="0"/>
                    <a:chExt cx="4195588" cy="2018221"/>
                  </a:xfrm>
                </p:grpSpPr>
                <p:sp>
                  <p:nvSpPr>
                    <p:cNvPr id="45" name="Flowchart: Manual Operation 44"/>
                    <p:cNvSpPr/>
                    <p:nvPr/>
                  </p:nvSpPr>
                  <p:spPr>
                    <a:xfrm>
                      <a:off x="0" y="0"/>
                      <a:ext cx="4195588" cy="1992352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46" name="Right Triangle 45"/>
                    <p:cNvSpPr/>
                    <p:nvPr/>
                  </p:nvSpPr>
                  <p:spPr>
                    <a:xfrm rot="10800000">
                      <a:off x="428037" y="996172"/>
                      <a:ext cx="430466" cy="1022049"/>
                    </a:xfrm>
                    <a:prstGeom prst="rtTriangle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858504" y="996174"/>
                      <a:ext cx="2492428" cy="996174"/>
                    </a:xfrm>
                    <a:prstGeom prst="rect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44" name="Right Triangle 43"/>
                  <p:cNvSpPr/>
                  <p:nvPr/>
                </p:nvSpPr>
                <p:spPr>
                  <a:xfrm rot="10800000" flipH="1">
                    <a:off x="3350932" y="996176"/>
                    <a:ext cx="468983" cy="1030674"/>
                  </a:xfrm>
                  <a:prstGeom prst="rtTriangle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315066" y="816714"/>
                  <a:ext cx="2483499" cy="34373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pic>
            <p:nvPicPr>
              <p:cNvPr id="3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578" y="290439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640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512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Flowchart: Direct Access Storage 34"/>
            <p:cNvSpPr/>
            <p:nvPr/>
          </p:nvSpPr>
          <p:spPr bwMode="auto">
            <a:xfrm>
              <a:off x="4065516" y="5726560"/>
              <a:ext cx="1116084" cy="29324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66393" y="4846345"/>
            <a:ext cx="708480" cy="464193"/>
            <a:chOff x="2703414" y="4712732"/>
            <a:chExt cx="2590800" cy="1676400"/>
          </a:xfrm>
        </p:grpSpPr>
        <p:grpSp>
          <p:nvGrpSpPr>
            <p:cNvPr id="49" name="Group 48"/>
            <p:cNvGrpSpPr/>
            <p:nvPr/>
          </p:nvGrpSpPr>
          <p:grpSpPr>
            <a:xfrm>
              <a:off x="2703414" y="4712732"/>
              <a:ext cx="2590800" cy="1676400"/>
              <a:chOff x="2667000" y="126635"/>
              <a:chExt cx="2590800" cy="1676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667000" y="1266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>
                <a:off x="2874923" y="525405"/>
                <a:ext cx="2167881" cy="1118420"/>
                <a:chOff x="0" y="-1"/>
                <a:chExt cx="3088243" cy="2424764"/>
              </a:xfrm>
            </p:grpSpPr>
            <p:grpSp>
              <p:nvGrpSpPr>
                <p:cNvPr id="56" name="Group 55"/>
                <p:cNvGrpSpPr>
                  <a:grpSpLocks/>
                </p:cNvGrpSpPr>
                <p:nvPr/>
              </p:nvGrpSpPr>
              <p:grpSpPr bwMode="auto">
                <a:xfrm>
                  <a:off x="0" y="-1"/>
                  <a:ext cx="3088243" cy="2424764"/>
                  <a:chOff x="0" y="0"/>
                  <a:chExt cx="4195588" cy="2026850"/>
                </a:xfrm>
              </p:grpSpPr>
              <p:grpSp>
                <p:nvGrpSpPr>
                  <p:cNvPr id="58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195588" cy="2018221"/>
                    <a:chOff x="0" y="0"/>
                    <a:chExt cx="4195588" cy="2018221"/>
                  </a:xfrm>
                </p:grpSpPr>
                <p:sp>
                  <p:nvSpPr>
                    <p:cNvPr id="60" name="Flowchart: Manual Operation 59"/>
                    <p:cNvSpPr/>
                    <p:nvPr/>
                  </p:nvSpPr>
                  <p:spPr>
                    <a:xfrm>
                      <a:off x="0" y="0"/>
                      <a:ext cx="4195588" cy="1992352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61" name="Right Triangle 60"/>
                    <p:cNvSpPr/>
                    <p:nvPr/>
                  </p:nvSpPr>
                  <p:spPr>
                    <a:xfrm rot="10800000">
                      <a:off x="428037" y="996172"/>
                      <a:ext cx="430466" cy="1022049"/>
                    </a:xfrm>
                    <a:prstGeom prst="rtTriangle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858504" y="996174"/>
                      <a:ext cx="2492428" cy="996174"/>
                    </a:xfrm>
                    <a:prstGeom prst="rect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59" name="Right Triangle 58"/>
                  <p:cNvSpPr/>
                  <p:nvPr/>
                </p:nvSpPr>
                <p:spPr>
                  <a:xfrm rot="10800000" flipH="1">
                    <a:off x="3350932" y="996176"/>
                    <a:ext cx="468983" cy="1030674"/>
                  </a:xfrm>
                  <a:prstGeom prst="rtTriangle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315066" y="816714"/>
                  <a:ext cx="2483499" cy="34373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pic>
            <p:nvPicPr>
              <p:cNvPr id="5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578" y="290439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640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512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Flowchart: Direct Access Storage 49"/>
            <p:cNvSpPr/>
            <p:nvPr/>
          </p:nvSpPr>
          <p:spPr bwMode="auto">
            <a:xfrm>
              <a:off x="4065516" y="5726560"/>
              <a:ext cx="1116084" cy="29324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370905" y="1604491"/>
            <a:ext cx="769849" cy="486086"/>
            <a:chOff x="2667000" y="126635"/>
            <a:chExt cx="2590800" cy="1676400"/>
          </a:xfrm>
        </p:grpSpPr>
        <p:sp>
          <p:nvSpPr>
            <p:cNvPr id="64" name="Rectangle 63"/>
            <p:cNvSpPr/>
            <p:nvPr/>
          </p:nvSpPr>
          <p:spPr>
            <a:xfrm>
              <a:off x="2667000" y="12663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2874923" y="525405"/>
              <a:ext cx="2167881" cy="1118420"/>
              <a:chOff x="0" y="-1"/>
              <a:chExt cx="3088243" cy="2424764"/>
            </a:xfrm>
          </p:grpSpPr>
          <p:grpSp>
            <p:nvGrpSpPr>
              <p:cNvPr id="69" name="Group 68"/>
              <p:cNvGrpSpPr>
                <a:grpSpLocks/>
              </p:cNvGrpSpPr>
              <p:nvPr/>
            </p:nvGrpSpPr>
            <p:grpSpPr bwMode="auto">
              <a:xfrm>
                <a:off x="0" y="-1"/>
                <a:ext cx="3088243" cy="2424764"/>
                <a:chOff x="0" y="0"/>
                <a:chExt cx="4195588" cy="2026850"/>
              </a:xfrm>
            </p:grpSpPr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195588" cy="2018221"/>
                  <a:chOff x="0" y="0"/>
                  <a:chExt cx="4195588" cy="2018221"/>
                </a:xfrm>
              </p:grpSpPr>
              <p:sp>
                <p:nvSpPr>
                  <p:cNvPr id="73" name="Flowchart: Manual Operation 72"/>
                  <p:cNvSpPr/>
                  <p:nvPr/>
                </p:nvSpPr>
                <p:spPr>
                  <a:xfrm>
                    <a:off x="0" y="0"/>
                    <a:ext cx="4195588" cy="1992352"/>
                  </a:xfrm>
                  <a:prstGeom prst="flowChartManualOpera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74" name="Right Triangle 73"/>
                  <p:cNvSpPr/>
                  <p:nvPr/>
                </p:nvSpPr>
                <p:spPr>
                  <a:xfrm rot="10800000">
                    <a:off x="428037" y="996172"/>
                    <a:ext cx="430466" cy="1022049"/>
                  </a:xfrm>
                  <a:prstGeom prst="rtTriangle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858504" y="996174"/>
                    <a:ext cx="2492428" cy="996174"/>
                  </a:xfrm>
                  <a:prstGeom prst="rect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72" name="Right Triangle 71"/>
                <p:cNvSpPr/>
                <p:nvPr/>
              </p:nvSpPr>
              <p:spPr>
                <a:xfrm rot="10800000" flipH="1">
                  <a:off x="3350932" y="996176"/>
                  <a:ext cx="468983" cy="1030674"/>
                </a:xfrm>
                <a:prstGeom prst="rtTriangle">
                  <a:avLst/>
                </a:prstGeom>
                <a:blipFill dpi="0" rotWithShape="1">
                  <a:blip r:embed="rId3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70" name="Rectangle 69"/>
              <p:cNvSpPr/>
              <p:nvPr/>
            </p:nvSpPr>
            <p:spPr>
              <a:xfrm>
                <a:off x="315066" y="816714"/>
                <a:ext cx="2483499" cy="34373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pic>
          <p:nvPicPr>
            <p:cNvPr id="66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578" y="290439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640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12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10383106" y="5423828"/>
            <a:ext cx="769849" cy="486086"/>
            <a:chOff x="2667000" y="126635"/>
            <a:chExt cx="2590800" cy="1676400"/>
          </a:xfrm>
        </p:grpSpPr>
        <p:sp>
          <p:nvSpPr>
            <p:cNvPr id="77" name="Rectangle 76"/>
            <p:cNvSpPr/>
            <p:nvPr/>
          </p:nvSpPr>
          <p:spPr>
            <a:xfrm>
              <a:off x="2667000" y="12663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2874923" y="525405"/>
              <a:ext cx="2167881" cy="1118420"/>
              <a:chOff x="0" y="-1"/>
              <a:chExt cx="3088243" cy="2424764"/>
            </a:xfrm>
          </p:grpSpPr>
          <p:grpSp>
            <p:nvGrpSpPr>
              <p:cNvPr id="82" name="Group 81"/>
              <p:cNvGrpSpPr>
                <a:grpSpLocks/>
              </p:cNvGrpSpPr>
              <p:nvPr/>
            </p:nvGrpSpPr>
            <p:grpSpPr bwMode="auto">
              <a:xfrm>
                <a:off x="0" y="-1"/>
                <a:ext cx="3088243" cy="2424764"/>
                <a:chOff x="0" y="0"/>
                <a:chExt cx="4195588" cy="2026850"/>
              </a:xfrm>
            </p:grpSpPr>
            <p:grpSp>
              <p:nvGrpSpPr>
                <p:cNvPr id="84" name="Group 8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195588" cy="2018221"/>
                  <a:chOff x="0" y="0"/>
                  <a:chExt cx="4195588" cy="2018221"/>
                </a:xfrm>
              </p:grpSpPr>
              <p:sp>
                <p:nvSpPr>
                  <p:cNvPr id="86" name="Flowchart: Manual Operation 85"/>
                  <p:cNvSpPr/>
                  <p:nvPr/>
                </p:nvSpPr>
                <p:spPr>
                  <a:xfrm>
                    <a:off x="0" y="0"/>
                    <a:ext cx="4195588" cy="1992352"/>
                  </a:xfrm>
                  <a:prstGeom prst="flowChartManualOpera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87" name="Right Triangle 86"/>
                  <p:cNvSpPr/>
                  <p:nvPr/>
                </p:nvSpPr>
                <p:spPr>
                  <a:xfrm rot="10800000">
                    <a:off x="428037" y="996172"/>
                    <a:ext cx="430466" cy="1022049"/>
                  </a:xfrm>
                  <a:prstGeom prst="rtTriangle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858504" y="996174"/>
                    <a:ext cx="2492428" cy="996174"/>
                  </a:xfrm>
                  <a:prstGeom prst="rect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85" name="Right Triangle 84"/>
                <p:cNvSpPr/>
                <p:nvPr/>
              </p:nvSpPr>
              <p:spPr>
                <a:xfrm rot="10800000" flipH="1">
                  <a:off x="3350932" y="996176"/>
                  <a:ext cx="468983" cy="1030674"/>
                </a:xfrm>
                <a:prstGeom prst="rtTriangle">
                  <a:avLst/>
                </a:prstGeom>
                <a:blipFill dpi="0" rotWithShape="1">
                  <a:blip r:embed="rId3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83" name="Rectangle 82"/>
              <p:cNvSpPr/>
              <p:nvPr/>
            </p:nvSpPr>
            <p:spPr>
              <a:xfrm>
                <a:off x="315066" y="816714"/>
                <a:ext cx="2483499" cy="34373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pic>
          <p:nvPicPr>
            <p:cNvPr id="79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578" y="290439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640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12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20" y="4165447"/>
            <a:ext cx="594049" cy="46038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/>
          <a:srcRect l="8793" t="12313" r="66258" b="29002"/>
          <a:stretch/>
        </p:blipFill>
        <p:spPr>
          <a:xfrm>
            <a:off x="2496518" y="3678050"/>
            <a:ext cx="4626137" cy="3060441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644002" y="5694657"/>
            <a:ext cx="18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One option</a:t>
            </a:r>
            <a:endParaRPr lang="en-US" dirty="0"/>
          </a:p>
        </p:txBody>
      </p:sp>
      <p:sp>
        <p:nvSpPr>
          <p:cNvPr id="99" name="Right Arrow 98"/>
          <p:cNvSpPr/>
          <p:nvPr/>
        </p:nvSpPr>
        <p:spPr>
          <a:xfrm>
            <a:off x="2258008" y="5980922"/>
            <a:ext cx="951723" cy="16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Bioretention</a:t>
            </a:r>
            <a:r>
              <a:rPr lang="en-US" b="1" dirty="0" smtClean="0"/>
              <a:t> with underdrain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Elevating the underdrain</a:t>
            </a:r>
          </a:p>
          <a:p>
            <a:r>
              <a:rPr lang="en-US" dirty="0" smtClean="0"/>
              <a:t>Lining</a:t>
            </a:r>
          </a:p>
          <a:p>
            <a:r>
              <a:rPr lang="en-US" dirty="0" smtClean="0"/>
              <a:t>Including a tree</a:t>
            </a:r>
          </a:p>
          <a:p>
            <a:r>
              <a:rPr lang="en-US" dirty="0" smtClean="0"/>
              <a:t>Maximum 1.5 foot water depth</a:t>
            </a:r>
          </a:p>
          <a:p>
            <a:r>
              <a:rPr lang="en-US" dirty="0" smtClean="0"/>
              <a:t>Phosphorus retention</a:t>
            </a:r>
          </a:p>
          <a:p>
            <a:pPr lvl="1"/>
            <a:r>
              <a:rPr lang="en-US" dirty="0" smtClean="0"/>
              <a:t>Media mixes C and D retain P; A and B leach P unless P content is &lt;30 ppm</a:t>
            </a:r>
          </a:p>
          <a:p>
            <a:pPr lvl="1"/>
            <a:r>
              <a:rPr lang="en-US" dirty="0" smtClean="0"/>
              <a:t>Adding an amendment to attenuate phosphorus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75556" y="4801755"/>
            <a:ext cx="2590800" cy="1676400"/>
            <a:chOff x="2703414" y="4712732"/>
            <a:chExt cx="2590800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2703414" y="4712732"/>
              <a:ext cx="2590800" cy="1676400"/>
              <a:chOff x="2667000" y="126635"/>
              <a:chExt cx="2590800" cy="1676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67000" y="1266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2874923" y="525405"/>
                <a:ext cx="2167881" cy="1118420"/>
                <a:chOff x="0" y="-1"/>
                <a:chExt cx="3088243" cy="2424764"/>
              </a:xfrm>
            </p:grpSpPr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0" y="-1"/>
                  <a:ext cx="3088243" cy="2424764"/>
                  <a:chOff x="0" y="0"/>
                  <a:chExt cx="4195588" cy="2026850"/>
                </a:xfrm>
              </p:grpSpPr>
              <p:grpSp>
                <p:nvGrpSpPr>
                  <p:cNvPr id="1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195588" cy="2018221"/>
                    <a:chOff x="0" y="0"/>
                    <a:chExt cx="4195588" cy="2018221"/>
                  </a:xfrm>
                </p:grpSpPr>
                <p:sp>
                  <p:nvSpPr>
                    <p:cNvPr id="17" name="Flowchart: Manual Operation 16"/>
                    <p:cNvSpPr/>
                    <p:nvPr/>
                  </p:nvSpPr>
                  <p:spPr>
                    <a:xfrm>
                      <a:off x="0" y="0"/>
                      <a:ext cx="4195588" cy="1992352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8" name="Right Triangle 17"/>
                    <p:cNvSpPr/>
                    <p:nvPr/>
                  </p:nvSpPr>
                  <p:spPr>
                    <a:xfrm rot="10800000">
                      <a:off x="428037" y="996172"/>
                      <a:ext cx="430466" cy="1022049"/>
                    </a:xfrm>
                    <a:prstGeom prst="rtTriangle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858504" y="996174"/>
                      <a:ext cx="2492428" cy="996174"/>
                    </a:xfrm>
                    <a:prstGeom prst="rect">
                      <a:avLst/>
                    </a:prstGeom>
                    <a:blipFill dpi="0" rotWithShape="1">
                      <a:blip r:embed="rId3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16" name="Right Triangle 15"/>
                  <p:cNvSpPr/>
                  <p:nvPr/>
                </p:nvSpPr>
                <p:spPr>
                  <a:xfrm rot="10800000" flipH="1">
                    <a:off x="3350932" y="996176"/>
                    <a:ext cx="468983" cy="1030674"/>
                  </a:xfrm>
                  <a:prstGeom prst="rtTriangle">
                    <a:avLst/>
                  </a:prstGeom>
                  <a:blipFill dpi="0" rotWithShape="1">
                    <a:blip r:embed="rId3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315066" y="816714"/>
                  <a:ext cx="2483499" cy="34373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pic>
            <p:nvPicPr>
              <p:cNvPr id="1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578" y="290439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640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512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Flowchart: Direct Access Storage 6"/>
            <p:cNvSpPr/>
            <p:nvPr/>
          </p:nvSpPr>
          <p:spPr bwMode="auto">
            <a:xfrm>
              <a:off x="4065516" y="5726560"/>
              <a:ext cx="1116084" cy="29324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2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Permeable pavement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area of permeable pavement must be included in the impervious acreage for the BMP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impervious:permeable</a:t>
            </a:r>
            <a:r>
              <a:rPr lang="en-US" dirty="0" smtClean="0"/>
              <a:t> pavement area ratio cannot exceed 5:1 (e.g. for 1 acre of impervious, must have at least = 8712 of permeable pavement)</a:t>
            </a:r>
          </a:p>
          <a:p>
            <a:r>
              <a:rPr lang="en-US" dirty="0" smtClean="0"/>
              <a:t>Volume credit for water stored beneath drain and infiltration during drawdown time</a:t>
            </a:r>
          </a:p>
          <a:p>
            <a:r>
              <a:rPr lang="en-US" dirty="0" smtClean="0"/>
              <a:t>An effective BMP for retaining runoff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76712" y="4635500"/>
            <a:ext cx="2590800" cy="1676400"/>
            <a:chOff x="62663" y="2252035"/>
            <a:chExt cx="2590800" cy="1676400"/>
          </a:xfrm>
        </p:grpSpPr>
        <p:grpSp>
          <p:nvGrpSpPr>
            <p:cNvPr id="5" name="Group 4"/>
            <p:cNvGrpSpPr/>
            <p:nvPr/>
          </p:nvGrpSpPr>
          <p:grpSpPr>
            <a:xfrm>
              <a:off x="62663" y="2252035"/>
              <a:ext cx="2590800" cy="1676400"/>
              <a:chOff x="62663" y="2252035"/>
              <a:chExt cx="2590800" cy="1676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2663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49500" y="2950787"/>
                <a:ext cx="1992749" cy="1137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9501" y="3090235"/>
                <a:ext cx="1992748" cy="617471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84236" y="2963321"/>
                <a:ext cx="905522" cy="748056"/>
                <a:chOff x="6019800" y="980553"/>
                <a:chExt cx="905522" cy="748056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019800" y="980760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6459244" y="980553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6925322" y="986898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Picture 3" descr="C:\Users\evn\AppData\Local\Microsoft\Windows\Temporary Internet Files\Content.IE5\HFLT1KZV\MC900440346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51" y="2415923"/>
              <a:ext cx="1368426" cy="68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512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Harvest and reuse/cistern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volume – ponds can store very large volumes, while cisterns typically are limiting to what volume can be retained</a:t>
            </a:r>
          </a:p>
          <a:p>
            <a:r>
              <a:rPr lang="en-US" dirty="0" smtClean="0"/>
              <a:t>User-defined max irrigation rate can be 2 in/week on A soils. On other soils default is lesser of defined rate or PET</a:t>
            </a:r>
          </a:p>
          <a:p>
            <a:r>
              <a:rPr lang="en-US" dirty="0" smtClean="0"/>
              <a:t>Offline systems – drained during winter</a:t>
            </a:r>
          </a:p>
          <a:p>
            <a:r>
              <a:rPr lang="en-US" dirty="0" smtClean="0"/>
              <a:t>Can retain water for non-irrigation uses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10987" y="282997"/>
            <a:ext cx="1749846" cy="1253095"/>
            <a:chOff x="2682629" y="4564630"/>
            <a:chExt cx="2590800" cy="1676400"/>
          </a:xfrm>
        </p:grpSpPr>
        <p:sp>
          <p:nvSpPr>
            <p:cNvPr id="5" name="Rectangle 4"/>
            <p:cNvSpPr/>
            <p:nvPr/>
          </p:nvSpPr>
          <p:spPr>
            <a:xfrm>
              <a:off x="2682629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2" descr="C:\Users\evn\AppData\Local\Microsoft\Windows\Temporary Internet Files\Content.IE5\2TRVSXF9\MC90035135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093" y="4620471"/>
              <a:ext cx="1660684" cy="145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59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trench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capacity minus wilting point is available to plants</a:t>
            </a:r>
          </a:p>
          <a:p>
            <a:r>
              <a:rPr lang="en-US" dirty="0" smtClean="0"/>
              <a:t>More ET for larger trees</a:t>
            </a:r>
          </a:p>
          <a:p>
            <a:r>
              <a:rPr lang="en-US" dirty="0" smtClean="0"/>
              <a:t>Will get a warning and lose credit if soil volume per tree is below the recommended value</a:t>
            </a:r>
          </a:p>
          <a:p>
            <a:r>
              <a:rPr lang="en-US" dirty="0" smtClean="0"/>
              <a:t>Phosphorus crediting is same as for </a:t>
            </a:r>
            <a:r>
              <a:rPr lang="en-US" dirty="0" err="1" smtClean="0"/>
              <a:t>bioretention</a:t>
            </a:r>
            <a:endParaRPr lang="en-US" dirty="0" smtClean="0"/>
          </a:p>
          <a:p>
            <a:r>
              <a:rPr lang="en-US" dirty="0" smtClean="0"/>
              <a:t>Note the ET credit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133182" y="4921898"/>
            <a:ext cx="2590800" cy="1676400"/>
            <a:chOff x="152400" y="228600"/>
            <a:chExt cx="2590800" cy="16764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228600"/>
              <a:ext cx="2590800" cy="1676400"/>
              <a:chOff x="152400" y="228600"/>
              <a:chExt cx="2590800" cy="16764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2400" y="228600"/>
                <a:ext cx="2590800" cy="1676400"/>
                <a:chOff x="2664691" y="2252035"/>
                <a:chExt cx="2590800" cy="16764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664691" y="2252035"/>
                  <a:ext cx="2590800" cy="16764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3327780" y="3403699"/>
                  <a:ext cx="1154294" cy="406300"/>
                  <a:chOff x="1" y="984150"/>
                  <a:chExt cx="4192942" cy="1411274"/>
                </a:xfrm>
              </p:grpSpPr>
              <p:grpSp>
                <p:nvGrpSpPr>
                  <p:cNvPr id="1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" y="984150"/>
                    <a:ext cx="4192942" cy="1402172"/>
                    <a:chOff x="1" y="984150"/>
                    <a:chExt cx="4192942" cy="1402172"/>
                  </a:xfrm>
                </p:grpSpPr>
                <p:sp>
                  <p:nvSpPr>
                    <p:cNvPr id="15" name="Flowchart: Manual Operation 14"/>
                    <p:cNvSpPr/>
                    <p:nvPr/>
                  </p:nvSpPr>
                  <p:spPr>
                    <a:xfrm>
                      <a:off x="1" y="984150"/>
                      <a:ext cx="4192942" cy="1393065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6" name="Right Triangle 15"/>
                    <p:cNvSpPr/>
                    <p:nvPr/>
                  </p:nvSpPr>
                  <p:spPr>
                    <a:xfrm rot="10800000">
                      <a:off x="1" y="984150"/>
                      <a:ext cx="856305" cy="1402169"/>
                    </a:xfrm>
                    <a:prstGeom prst="rtTriangle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856306" y="984153"/>
                      <a:ext cx="2495096" cy="1402169"/>
                    </a:xfrm>
                    <a:prstGeom prst="rect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14" name="Right Triangle 13"/>
                  <p:cNvSpPr/>
                  <p:nvPr/>
                </p:nvSpPr>
                <p:spPr>
                  <a:xfrm rot="10800000" flipH="1">
                    <a:off x="3351401" y="993254"/>
                    <a:ext cx="841542" cy="1402170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pic>
            <p:nvPicPr>
              <p:cNvPr id="8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425" y="257922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321" y="260543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539" y="257921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Flowchart: Direct Access Storage 5"/>
            <p:cNvSpPr/>
            <p:nvPr/>
          </p:nvSpPr>
          <p:spPr bwMode="auto">
            <a:xfrm>
              <a:off x="1400737" y="1480517"/>
              <a:ext cx="669405" cy="239677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84479" y="4921898"/>
            <a:ext cx="2590800" cy="1676400"/>
            <a:chOff x="5307736" y="4706074"/>
            <a:chExt cx="2590800" cy="16764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07736" y="4706074"/>
              <a:ext cx="2590800" cy="1676400"/>
              <a:chOff x="2664691" y="2252035"/>
              <a:chExt cx="2590800" cy="1676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664691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3327780" y="3400815"/>
                <a:ext cx="1154294" cy="409184"/>
                <a:chOff x="1" y="974132"/>
                <a:chExt cx="4192942" cy="1421291"/>
              </a:xfrm>
            </p:grpSpPr>
            <p:sp>
              <p:nvSpPr>
                <p:cNvPr id="25" name="Right Triangle 24"/>
                <p:cNvSpPr/>
                <p:nvPr/>
              </p:nvSpPr>
              <p:spPr>
                <a:xfrm rot="10800000" flipH="1">
                  <a:off x="3351401" y="993253"/>
                  <a:ext cx="841542" cy="1402170"/>
                </a:xfrm>
                <a:prstGeom prst="rtTriangle">
                  <a:avLst/>
                </a:prstGeom>
                <a:blipFill dpi="0" rotWithShape="1">
                  <a:blip r:embed="rId2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1" y="974132"/>
                  <a:ext cx="4192942" cy="1412190"/>
                  <a:chOff x="1" y="974132"/>
                  <a:chExt cx="4192942" cy="1412190"/>
                </a:xfrm>
              </p:grpSpPr>
              <p:sp>
                <p:nvSpPr>
                  <p:cNvPr id="27" name="Right Triangle 26"/>
                  <p:cNvSpPr/>
                  <p:nvPr/>
                </p:nvSpPr>
                <p:spPr>
                  <a:xfrm rot="10800000">
                    <a:off x="74993" y="984150"/>
                    <a:ext cx="781312" cy="1402169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856306" y="984153"/>
                    <a:ext cx="2495096" cy="1402169"/>
                  </a:xfrm>
                  <a:prstGeom prst="rect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9" name="Flowchart: Manual Operation 28"/>
                  <p:cNvSpPr/>
                  <p:nvPr/>
                </p:nvSpPr>
                <p:spPr>
                  <a:xfrm>
                    <a:off x="1" y="974132"/>
                    <a:ext cx="4192942" cy="1403083"/>
                  </a:xfrm>
                  <a:prstGeom prst="flowChartManualOperati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pic>
            <p:nvPicPr>
              <p:cNvPr id="24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6550" y="2289363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8" descr="C:\Users\evn\AppData\Local\Microsoft\Windows\Temporary Internet Files\Content.IE5\HFLT1KZV\MC900434841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200" y="4739688"/>
              <a:ext cx="889372" cy="11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evn\AppData\Local\Microsoft\Windows\Temporary Internet Files\Content.IE5\HFLT1KZV\MC900434841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775" y="4745057"/>
              <a:ext cx="889372" cy="11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8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683"/>
            <a:ext cx="10515600" cy="749089"/>
          </a:xfrm>
        </p:spPr>
        <p:txBody>
          <a:bodyPr/>
          <a:lstStyle/>
          <a:p>
            <a:r>
              <a:rPr lang="en-US" b="1" dirty="0" smtClean="0"/>
              <a:t>Green roof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83" y="777016"/>
            <a:ext cx="10515600" cy="2292187"/>
          </a:xfrm>
        </p:spPr>
        <p:txBody>
          <a:bodyPr/>
          <a:lstStyle/>
          <a:p>
            <a:r>
              <a:rPr lang="en-US" dirty="0" smtClean="0"/>
              <a:t>Can have a conventional roof drain to a green roof, but the conventional roof area must be equal to or less than the green roof area</a:t>
            </a:r>
          </a:p>
          <a:p>
            <a:r>
              <a:rPr lang="en-US" dirty="0" smtClean="0"/>
              <a:t>Maximum media depth is 4 inches</a:t>
            </a:r>
          </a:p>
          <a:p>
            <a:r>
              <a:rPr lang="en-US" dirty="0" smtClean="0"/>
              <a:t>No phosphorus credit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41241" y="1741334"/>
            <a:ext cx="2034926" cy="1400927"/>
            <a:chOff x="76200" y="126635"/>
            <a:chExt cx="2590800" cy="1676400"/>
          </a:xfrm>
        </p:grpSpPr>
        <p:sp>
          <p:nvSpPr>
            <p:cNvPr id="5" name="Rectangle 4"/>
            <p:cNvSpPr/>
            <p:nvPr/>
          </p:nvSpPr>
          <p:spPr>
            <a:xfrm>
              <a:off x="76200" y="126635"/>
              <a:ext cx="2590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9851" y="234802"/>
              <a:ext cx="2407732" cy="1502377"/>
              <a:chOff x="159851" y="208168"/>
              <a:chExt cx="2407732" cy="150237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33143" y="208168"/>
                <a:ext cx="1234440" cy="457200"/>
              </a:xfrm>
              <a:prstGeom prst="line">
                <a:avLst/>
              </a:prstGeom>
              <a:ln w="177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445972" y="745710"/>
                <a:ext cx="1828800" cy="964835"/>
                <a:chOff x="750772" y="3897657"/>
                <a:chExt cx="1828800" cy="147235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50772" y="3897657"/>
                  <a:ext cx="1828800" cy="14723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903172" y="4090902"/>
                  <a:ext cx="457200" cy="57478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027702" y="4090902"/>
                  <a:ext cx="457200" cy="58141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63429" y="4090904"/>
                  <a:ext cx="457200" cy="126871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 flipH="1">
                <a:off x="159851" y="210844"/>
                <a:ext cx="1234440" cy="457200"/>
              </a:xfrm>
              <a:prstGeom prst="line">
                <a:avLst/>
              </a:prstGeom>
              <a:ln w="177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7354" y="736288"/>
                <a:ext cx="23414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itle 1"/>
          <p:cNvSpPr txBox="1">
            <a:spLocks/>
          </p:cNvSpPr>
          <p:nvPr/>
        </p:nvSpPr>
        <p:spPr>
          <a:xfrm>
            <a:off x="738783" y="3402524"/>
            <a:ext cx="10515600" cy="86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Disconnection BMP</a:t>
            </a:r>
            <a:endParaRPr lang="en-US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8783" y="4278159"/>
            <a:ext cx="10515600" cy="196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Can’t be used if you are trying to meet the Construction SW permit</a:t>
            </a:r>
          </a:p>
          <a:p>
            <a:r>
              <a:rPr lang="en-US" smtClean="0"/>
              <a:t>On Watershed tab, must enter permeable acres that will be used as effective pervious area</a:t>
            </a:r>
          </a:p>
          <a:p>
            <a:r>
              <a:rPr lang="en-US" smtClean="0"/>
              <a:t>Difficult to meet retention requirement with this BMP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603873" y="5225143"/>
            <a:ext cx="2096715" cy="1363702"/>
            <a:chOff x="5273429" y="4564630"/>
            <a:chExt cx="2626846" cy="1676400"/>
          </a:xfrm>
        </p:grpSpPr>
        <p:sp>
          <p:nvSpPr>
            <p:cNvPr id="18" name="Rectangle 17"/>
            <p:cNvSpPr/>
            <p:nvPr/>
          </p:nvSpPr>
          <p:spPr>
            <a:xfrm>
              <a:off x="5273429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55698" y="5672115"/>
              <a:ext cx="927972" cy="3092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284141" y="5660905"/>
              <a:ext cx="1486286" cy="32043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21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696" y="4945973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5740302" y="5027079"/>
              <a:ext cx="1050228" cy="2121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972" y="4947447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834" y="4940043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25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Swales (with or without underdrain)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1825625"/>
            <a:ext cx="11346024" cy="4351338"/>
          </a:xfrm>
        </p:spPr>
        <p:txBody>
          <a:bodyPr/>
          <a:lstStyle/>
          <a:p>
            <a:r>
              <a:rPr lang="en-US" dirty="0" smtClean="0"/>
              <a:t>Side slope is routed to a swale</a:t>
            </a:r>
            <a:r>
              <a:rPr lang="en-US" dirty="0"/>
              <a:t> main channel or with </a:t>
            </a:r>
            <a:r>
              <a:rPr lang="en-US" dirty="0" smtClean="0"/>
              <a:t>underdrain – treat as a single BMP (e.g. match lengths)</a:t>
            </a:r>
          </a:p>
          <a:p>
            <a:r>
              <a:rPr lang="en-US" dirty="0" smtClean="0"/>
              <a:t>Have all impervious acres go to side slope(s) and none to main channel</a:t>
            </a:r>
          </a:p>
          <a:p>
            <a:r>
              <a:rPr lang="en-US" dirty="0" smtClean="0"/>
              <a:t>Ways to increase infiltration</a:t>
            </a:r>
          </a:p>
          <a:p>
            <a:pPr lvl="1"/>
            <a:r>
              <a:rPr lang="en-US" dirty="0" smtClean="0"/>
              <a:t>Put in check dams</a:t>
            </a:r>
          </a:p>
          <a:p>
            <a:pPr lvl="1"/>
            <a:r>
              <a:rPr lang="en-US" dirty="0" smtClean="0"/>
              <a:t>Put in </a:t>
            </a:r>
            <a:r>
              <a:rPr lang="en-US" dirty="0" err="1" smtClean="0"/>
              <a:t>bioretention</a:t>
            </a:r>
            <a:r>
              <a:rPr lang="en-US" dirty="0" smtClean="0"/>
              <a:t> base</a:t>
            </a:r>
          </a:p>
          <a:p>
            <a:pPr lvl="1"/>
            <a:r>
              <a:rPr lang="en-US" dirty="0" smtClean="0"/>
              <a:t>Make swale longer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566113" y="5299788"/>
            <a:ext cx="1854555" cy="1306682"/>
            <a:chOff x="2754684" y="4734955"/>
            <a:chExt cx="2590800" cy="1676400"/>
          </a:xfrm>
        </p:grpSpPr>
        <p:sp>
          <p:nvSpPr>
            <p:cNvPr id="5" name="Rectangle 4"/>
            <p:cNvSpPr/>
            <p:nvPr/>
          </p:nvSpPr>
          <p:spPr>
            <a:xfrm>
              <a:off x="2754684" y="473495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02742" y="4751493"/>
              <a:ext cx="1623262" cy="1617820"/>
              <a:chOff x="3178210" y="4765544"/>
              <a:chExt cx="1787812" cy="174569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178210" y="4765544"/>
                <a:ext cx="1787812" cy="1470828"/>
                <a:chOff x="457360" y="4641196"/>
                <a:chExt cx="1787812" cy="1470828"/>
              </a:xfrm>
            </p:grpSpPr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457360" y="4668649"/>
                  <a:ext cx="1787812" cy="1443375"/>
                  <a:chOff x="1563817" y="0"/>
                  <a:chExt cx="2879712" cy="2130770"/>
                </a:xfrm>
              </p:grpSpPr>
              <p:sp>
                <p:nvSpPr>
                  <p:cNvPr id="31" name="Freeform 30"/>
                  <p:cNvSpPr/>
                  <p:nvPr/>
                </p:nvSpPr>
                <p:spPr>
                  <a:xfrm>
                    <a:off x="1563817" y="0"/>
                    <a:ext cx="2116874" cy="731458"/>
                  </a:xfrm>
                  <a:custGeom>
                    <a:avLst/>
                    <a:gdLst>
                      <a:gd name="connsiteX0" fmla="*/ 0 w 2116666"/>
                      <a:gd name="connsiteY0" fmla="*/ 762000 h 772583"/>
                      <a:gd name="connsiteX1" fmla="*/ 1217083 w 2116666"/>
                      <a:gd name="connsiteY1" fmla="*/ 772583 h 772583"/>
                      <a:gd name="connsiteX2" fmla="*/ 2116666 w 2116666"/>
                      <a:gd name="connsiteY2" fmla="*/ 0 h 772583"/>
                      <a:gd name="connsiteX3" fmla="*/ 0 w 2116666"/>
                      <a:gd name="connsiteY3" fmla="*/ 762000 h 772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666" h="772583">
                        <a:moveTo>
                          <a:pt x="0" y="762000"/>
                        </a:moveTo>
                        <a:lnTo>
                          <a:pt x="1217083" y="772583"/>
                        </a:lnTo>
                        <a:lnTo>
                          <a:pt x="2116666" y="0"/>
                        </a:lnTo>
                        <a:lnTo>
                          <a:pt x="0" y="762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2879712" y="15901"/>
                    <a:ext cx="1544746" cy="2114868"/>
                  </a:xfrm>
                  <a:custGeom>
                    <a:avLst/>
                    <a:gdLst>
                      <a:gd name="connsiteX0" fmla="*/ 0 w 1545167"/>
                      <a:gd name="connsiteY0" fmla="*/ 1714500 h 2106083"/>
                      <a:gd name="connsiteX1" fmla="*/ 10583 w 1545167"/>
                      <a:gd name="connsiteY1" fmla="*/ 2106083 h 2106083"/>
                      <a:gd name="connsiteX2" fmla="*/ 1545167 w 1545167"/>
                      <a:gd name="connsiteY2" fmla="*/ 349250 h 2106083"/>
                      <a:gd name="connsiteX3" fmla="*/ 1545167 w 1545167"/>
                      <a:gd name="connsiteY3" fmla="*/ 0 h 2106083"/>
                      <a:gd name="connsiteX4" fmla="*/ 0 w 1545167"/>
                      <a:gd name="connsiteY4" fmla="*/ 1714500 h 2106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5167" h="2106083">
                        <a:moveTo>
                          <a:pt x="0" y="1714500"/>
                        </a:moveTo>
                        <a:lnTo>
                          <a:pt x="10583" y="2106083"/>
                        </a:lnTo>
                        <a:lnTo>
                          <a:pt x="1545167" y="349250"/>
                        </a:lnTo>
                        <a:lnTo>
                          <a:pt x="1545167" y="0"/>
                        </a:lnTo>
                        <a:lnTo>
                          <a:pt x="0" y="171450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2784357" y="0"/>
                    <a:ext cx="1640101" cy="1741188"/>
                  </a:xfrm>
                  <a:custGeom>
                    <a:avLst/>
                    <a:gdLst>
                      <a:gd name="connsiteX0" fmla="*/ 0 w 1640417"/>
                      <a:gd name="connsiteY0" fmla="*/ 751417 h 1778000"/>
                      <a:gd name="connsiteX1" fmla="*/ 423333 w 1640417"/>
                      <a:gd name="connsiteY1" fmla="*/ 762000 h 1778000"/>
                      <a:gd name="connsiteX2" fmla="*/ 116417 w 1640417"/>
                      <a:gd name="connsiteY2" fmla="*/ 1778000 h 1778000"/>
                      <a:gd name="connsiteX3" fmla="*/ 1640417 w 1640417"/>
                      <a:gd name="connsiteY3" fmla="*/ 52917 h 1778000"/>
                      <a:gd name="connsiteX4" fmla="*/ 899583 w 1640417"/>
                      <a:gd name="connsiteY4" fmla="*/ 0 h 1778000"/>
                      <a:gd name="connsiteX5" fmla="*/ 0 w 1640417"/>
                      <a:gd name="connsiteY5" fmla="*/ 751417 h 177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0417" h="1778000">
                        <a:moveTo>
                          <a:pt x="0" y="751417"/>
                        </a:moveTo>
                        <a:lnTo>
                          <a:pt x="423333" y="762000"/>
                        </a:lnTo>
                        <a:lnTo>
                          <a:pt x="116417" y="1778000"/>
                        </a:lnTo>
                        <a:lnTo>
                          <a:pt x="1640417" y="52917"/>
                        </a:lnTo>
                        <a:lnTo>
                          <a:pt x="899583" y="0"/>
                        </a:lnTo>
                        <a:lnTo>
                          <a:pt x="0" y="751417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grpSp>
                <p:nvGrpSpPr>
                  <p:cNvPr id="3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563817" y="0"/>
                    <a:ext cx="2832034" cy="1741188"/>
                    <a:chOff x="1671570" y="434"/>
                    <a:chExt cx="3069414" cy="1390428"/>
                  </a:xfrm>
                </p:grpSpPr>
                <p:sp>
                  <p:nvSpPr>
                    <p:cNvPr id="37" name="Flowchart: Manual Operation 36"/>
                    <p:cNvSpPr/>
                    <p:nvPr/>
                  </p:nvSpPr>
                  <p:spPr>
                    <a:xfrm>
                      <a:off x="1671570" y="590890"/>
                      <a:ext cx="1787908" cy="799972"/>
                    </a:xfrm>
                    <a:prstGeom prst="flowChartManualOperatio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V="1">
                      <a:off x="3108097" y="51226"/>
                      <a:ext cx="1632887" cy="133963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V="1">
                      <a:off x="3449143" y="63924"/>
                      <a:ext cx="1271172" cy="526966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V="1">
                      <a:off x="2994415" y="13132"/>
                      <a:ext cx="971464" cy="57140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V="1">
                      <a:off x="1692239" y="434"/>
                      <a:ext cx="2263305" cy="571409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3955545" y="6783"/>
                      <a:ext cx="785439" cy="3809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" name="Freeform 34"/>
                  <p:cNvSpPr/>
                  <p:nvPr/>
                </p:nvSpPr>
                <p:spPr>
                  <a:xfrm>
                    <a:off x="2879712" y="31803"/>
                    <a:ext cx="1563817" cy="1741188"/>
                  </a:xfrm>
                  <a:custGeom>
                    <a:avLst/>
                    <a:gdLst>
                      <a:gd name="connsiteX0" fmla="*/ 306917 w 1534583"/>
                      <a:gd name="connsiteY0" fmla="*/ 698500 h 1703916"/>
                      <a:gd name="connsiteX1" fmla="*/ 0 w 1534583"/>
                      <a:gd name="connsiteY1" fmla="*/ 1703916 h 1703916"/>
                      <a:gd name="connsiteX2" fmla="*/ 1534583 w 1534583"/>
                      <a:gd name="connsiteY2" fmla="*/ 0 h 1703916"/>
                      <a:gd name="connsiteX3" fmla="*/ 306917 w 1534583"/>
                      <a:gd name="connsiteY3" fmla="*/ 698500 h 1703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4583" h="1703916">
                        <a:moveTo>
                          <a:pt x="306917" y="698500"/>
                        </a:moveTo>
                        <a:lnTo>
                          <a:pt x="0" y="1703916"/>
                        </a:lnTo>
                        <a:lnTo>
                          <a:pt x="1534583" y="0"/>
                        </a:lnTo>
                        <a:lnTo>
                          <a:pt x="306917" y="6985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907094" y="1749139"/>
                    <a:ext cx="982153" cy="381631"/>
                  </a:xfrm>
                  <a:prstGeom prst="rect">
                    <a:avLst/>
                  </a:prstGeom>
                  <a:blipFill>
                    <a:blip r:embed="rId2" cstate="print"/>
                    <a:tile tx="0" ty="0" sx="100000" sy="100000" flip="none" algn="tl"/>
                  </a:blip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pic>
              <p:nvPicPr>
                <p:cNvPr id="10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3349" y="464119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2780" y="469265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7268" y="473334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1756" y="477033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8691" y="481803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0409" y="486274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7229" y="4918218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1202" y="498409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718" y="5045421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7125" y="5043822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9700" y="498882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1080" y="494744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6009" y="4900879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166" y="4849855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5699" y="477812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1316" y="4716358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1171" y="472916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9661" y="4657763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5973" y="465970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9570" y="4687449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7186" y="481465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Flowchart: Direct Access Storage 7"/>
              <p:cNvSpPr/>
              <p:nvPr/>
            </p:nvSpPr>
            <p:spPr bwMode="auto">
              <a:xfrm rot="7904140">
                <a:off x="3311356" y="6120070"/>
                <a:ext cx="554849" cy="227488"/>
              </a:xfrm>
              <a:prstGeom prst="flowChartMagneticDrum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66500" y="5299788"/>
            <a:ext cx="2084244" cy="1306682"/>
            <a:chOff x="64972" y="4564630"/>
            <a:chExt cx="2590800" cy="1676400"/>
          </a:xfrm>
        </p:grpSpPr>
        <p:sp>
          <p:nvSpPr>
            <p:cNvPr id="44" name="Rectangle 43"/>
            <p:cNvSpPr/>
            <p:nvPr/>
          </p:nvSpPr>
          <p:spPr>
            <a:xfrm>
              <a:off x="64972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57360" y="4641196"/>
              <a:ext cx="1787812" cy="1470828"/>
              <a:chOff x="457360" y="4641196"/>
              <a:chExt cx="1787812" cy="1470828"/>
            </a:xfrm>
          </p:grpSpPr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457360" y="4668649"/>
                <a:ext cx="1787812" cy="1443375"/>
                <a:chOff x="1563817" y="0"/>
                <a:chExt cx="2879712" cy="2130770"/>
              </a:xfrm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1563817" y="0"/>
                  <a:ext cx="2116874" cy="731458"/>
                </a:xfrm>
                <a:custGeom>
                  <a:avLst/>
                  <a:gdLst>
                    <a:gd name="connsiteX0" fmla="*/ 0 w 2116666"/>
                    <a:gd name="connsiteY0" fmla="*/ 762000 h 772583"/>
                    <a:gd name="connsiteX1" fmla="*/ 1217083 w 2116666"/>
                    <a:gd name="connsiteY1" fmla="*/ 772583 h 772583"/>
                    <a:gd name="connsiteX2" fmla="*/ 2116666 w 2116666"/>
                    <a:gd name="connsiteY2" fmla="*/ 0 h 772583"/>
                    <a:gd name="connsiteX3" fmla="*/ 0 w 2116666"/>
                    <a:gd name="connsiteY3" fmla="*/ 762000 h 772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6" h="772583">
                      <a:moveTo>
                        <a:pt x="0" y="762000"/>
                      </a:moveTo>
                      <a:lnTo>
                        <a:pt x="1217083" y="772583"/>
                      </a:lnTo>
                      <a:lnTo>
                        <a:pt x="2116666" y="0"/>
                      </a:lnTo>
                      <a:lnTo>
                        <a:pt x="0" y="76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2879712" y="15901"/>
                  <a:ext cx="1544746" cy="2114868"/>
                </a:xfrm>
                <a:custGeom>
                  <a:avLst/>
                  <a:gdLst>
                    <a:gd name="connsiteX0" fmla="*/ 0 w 1545167"/>
                    <a:gd name="connsiteY0" fmla="*/ 1714500 h 2106083"/>
                    <a:gd name="connsiteX1" fmla="*/ 10583 w 1545167"/>
                    <a:gd name="connsiteY1" fmla="*/ 2106083 h 2106083"/>
                    <a:gd name="connsiteX2" fmla="*/ 1545167 w 1545167"/>
                    <a:gd name="connsiteY2" fmla="*/ 349250 h 2106083"/>
                    <a:gd name="connsiteX3" fmla="*/ 1545167 w 1545167"/>
                    <a:gd name="connsiteY3" fmla="*/ 0 h 2106083"/>
                    <a:gd name="connsiteX4" fmla="*/ 0 w 1545167"/>
                    <a:gd name="connsiteY4" fmla="*/ 1714500 h 210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67" h="2106083">
                      <a:moveTo>
                        <a:pt x="0" y="1714500"/>
                      </a:moveTo>
                      <a:lnTo>
                        <a:pt x="10583" y="2106083"/>
                      </a:lnTo>
                      <a:lnTo>
                        <a:pt x="1545167" y="349250"/>
                      </a:lnTo>
                      <a:lnTo>
                        <a:pt x="1545167" y="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blipFill>
                  <a:blip r:embed="rId2" cstate="print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2784357" y="0"/>
                  <a:ext cx="1640101" cy="1741188"/>
                </a:xfrm>
                <a:custGeom>
                  <a:avLst/>
                  <a:gdLst>
                    <a:gd name="connsiteX0" fmla="*/ 0 w 1640417"/>
                    <a:gd name="connsiteY0" fmla="*/ 751417 h 1778000"/>
                    <a:gd name="connsiteX1" fmla="*/ 423333 w 1640417"/>
                    <a:gd name="connsiteY1" fmla="*/ 762000 h 1778000"/>
                    <a:gd name="connsiteX2" fmla="*/ 116417 w 1640417"/>
                    <a:gd name="connsiteY2" fmla="*/ 1778000 h 1778000"/>
                    <a:gd name="connsiteX3" fmla="*/ 1640417 w 1640417"/>
                    <a:gd name="connsiteY3" fmla="*/ 52917 h 1778000"/>
                    <a:gd name="connsiteX4" fmla="*/ 899583 w 1640417"/>
                    <a:gd name="connsiteY4" fmla="*/ 0 h 1778000"/>
                    <a:gd name="connsiteX5" fmla="*/ 0 w 1640417"/>
                    <a:gd name="connsiteY5" fmla="*/ 751417 h 17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0417" h="1778000">
                      <a:moveTo>
                        <a:pt x="0" y="751417"/>
                      </a:moveTo>
                      <a:lnTo>
                        <a:pt x="423333" y="762000"/>
                      </a:lnTo>
                      <a:lnTo>
                        <a:pt x="116417" y="1778000"/>
                      </a:lnTo>
                      <a:lnTo>
                        <a:pt x="1640417" y="52917"/>
                      </a:lnTo>
                      <a:lnTo>
                        <a:pt x="899583" y="0"/>
                      </a:lnTo>
                      <a:lnTo>
                        <a:pt x="0" y="751417"/>
                      </a:lnTo>
                      <a:close/>
                    </a:path>
                  </a:pathLst>
                </a:cu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>
                  <a:off x="1563817" y="0"/>
                  <a:ext cx="2832034" cy="1741188"/>
                  <a:chOff x="1671570" y="434"/>
                  <a:chExt cx="3069414" cy="1390428"/>
                </a:xfrm>
              </p:grpSpPr>
              <p:sp>
                <p:nvSpPr>
                  <p:cNvPr id="74" name="Flowchart: Manual Operation 73"/>
                  <p:cNvSpPr/>
                  <p:nvPr/>
                </p:nvSpPr>
                <p:spPr>
                  <a:xfrm>
                    <a:off x="1671570" y="590890"/>
                    <a:ext cx="1787908" cy="799972"/>
                  </a:xfrm>
                  <a:prstGeom prst="flowChartManualOperati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3108097" y="51226"/>
                    <a:ext cx="1632887" cy="13396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3449143" y="63924"/>
                    <a:ext cx="1271172" cy="5269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2994415" y="13132"/>
                    <a:ext cx="971464" cy="571409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1692239" y="434"/>
                    <a:ext cx="2263305" cy="57140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955545" y="6783"/>
                    <a:ext cx="785439" cy="3809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Freeform 71"/>
                <p:cNvSpPr/>
                <p:nvPr/>
              </p:nvSpPr>
              <p:spPr>
                <a:xfrm>
                  <a:off x="2879712" y="31803"/>
                  <a:ext cx="1563817" cy="1741188"/>
                </a:xfrm>
                <a:custGeom>
                  <a:avLst/>
                  <a:gdLst>
                    <a:gd name="connsiteX0" fmla="*/ 306917 w 1534583"/>
                    <a:gd name="connsiteY0" fmla="*/ 698500 h 1703916"/>
                    <a:gd name="connsiteX1" fmla="*/ 0 w 1534583"/>
                    <a:gd name="connsiteY1" fmla="*/ 1703916 h 1703916"/>
                    <a:gd name="connsiteX2" fmla="*/ 1534583 w 1534583"/>
                    <a:gd name="connsiteY2" fmla="*/ 0 h 1703916"/>
                    <a:gd name="connsiteX3" fmla="*/ 306917 w 1534583"/>
                    <a:gd name="connsiteY3" fmla="*/ 698500 h 170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4583" h="1703916">
                      <a:moveTo>
                        <a:pt x="306917" y="698500"/>
                      </a:moveTo>
                      <a:lnTo>
                        <a:pt x="0" y="1703916"/>
                      </a:lnTo>
                      <a:lnTo>
                        <a:pt x="1534583" y="0"/>
                      </a:lnTo>
                      <a:lnTo>
                        <a:pt x="306917" y="698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907094" y="1749139"/>
                  <a:ext cx="982153" cy="381631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pic>
            <p:nvPicPr>
              <p:cNvPr id="47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3349" y="464119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780" y="469265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268" y="473334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756" y="477033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691" y="481803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409" y="486274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229" y="4918218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1202" y="498409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718" y="5045421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125" y="5043822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9700" y="498882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1080" y="494744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009" y="4900879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8166" y="4849855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699" y="477812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1316" y="4716358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171" y="472916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661" y="4657763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973" y="465970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570" y="4687449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186" y="481465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3150662" y="5295482"/>
            <a:ext cx="2037430" cy="1310988"/>
            <a:chOff x="5269704" y="2252035"/>
            <a:chExt cx="2590800" cy="1676400"/>
          </a:xfrm>
        </p:grpSpPr>
        <p:grpSp>
          <p:nvGrpSpPr>
            <p:cNvPr id="81" name="Group 80"/>
            <p:cNvGrpSpPr/>
            <p:nvPr/>
          </p:nvGrpSpPr>
          <p:grpSpPr>
            <a:xfrm>
              <a:off x="5269704" y="2252035"/>
              <a:ext cx="2590800" cy="1676400"/>
              <a:chOff x="5269704" y="2252035"/>
              <a:chExt cx="2590800" cy="16764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269704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263863" y="2498454"/>
                <a:ext cx="570836" cy="481576"/>
              </a:xfrm>
              <a:prstGeom prst="rect">
                <a:avLst/>
              </a:prstGeom>
              <a:noFill/>
              <a:extLst/>
            </p:spPr>
          </p:pic>
          <p:cxnSp>
            <p:nvCxnSpPr>
              <p:cNvPr id="85" name="Straight Arrow Connector 84"/>
              <p:cNvCxnSpPr/>
              <p:nvPr/>
            </p:nvCxnSpPr>
            <p:spPr>
              <a:xfrm>
                <a:off x="6763178" y="2547513"/>
                <a:ext cx="712600" cy="533446"/>
              </a:xfrm>
              <a:prstGeom prst="straightConnector1">
                <a:avLst/>
              </a:prstGeom>
              <a:solidFill>
                <a:schemeClr val="bg1"/>
              </a:solidFill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 bwMode="auto">
              <a:xfrm rot="2234994">
                <a:off x="6044727" y="3202371"/>
                <a:ext cx="1356445" cy="21949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32333" y="2814237"/>
                <a:ext cx="927972" cy="2759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7196389" y="3599942"/>
                <a:ext cx="463986" cy="21552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8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514739" y="2678990"/>
                <a:ext cx="570836" cy="481576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9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962567" y="3042410"/>
                <a:ext cx="570836" cy="481576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82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929">
              <a:off x="6791403" y="2885314"/>
              <a:ext cx="570836" cy="481576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371755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726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MIDS Calculator Use - Intermediate</vt:lpstr>
      <vt:lpstr>Treatment train</vt:lpstr>
      <vt:lpstr>Problem – meet 1.1 retention requirement </vt:lpstr>
      <vt:lpstr>Bioretention with underdrain</vt:lpstr>
      <vt:lpstr>Permeable pavement considerations</vt:lpstr>
      <vt:lpstr>Harvest and reuse/cistern</vt:lpstr>
      <vt:lpstr>Tree trench</vt:lpstr>
      <vt:lpstr>Green roof</vt:lpstr>
      <vt:lpstr>Swales (with or without underdrain)</vt:lpstr>
      <vt:lpstr>Underground infiltration</vt:lpstr>
      <vt:lpstr>Problem – low permeability soils</vt:lpstr>
      <vt:lpstr>Problem: ultra-urban site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MIDS Calculator Use</dc:title>
  <dc:creator>Trojan, Mike (MPCA)</dc:creator>
  <cp:lastModifiedBy>Trojan, Mike (MPCA)</cp:lastModifiedBy>
  <cp:revision>44</cp:revision>
  <dcterms:created xsi:type="dcterms:W3CDTF">2018-12-26T21:41:35Z</dcterms:created>
  <dcterms:modified xsi:type="dcterms:W3CDTF">2019-01-22T21:08:48Z</dcterms:modified>
</cp:coreProperties>
</file>