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396" r:id="rId2"/>
    <p:sldId id="397" r:id="rId3"/>
    <p:sldId id="398"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3C67"/>
    <a:srgbClr val="0E4374"/>
    <a:srgbClr val="603913"/>
    <a:srgbClr val="082540"/>
    <a:srgbClr val="00529B"/>
    <a:srgbClr val="166DBC"/>
    <a:srgbClr val="7F8E2B"/>
    <a:srgbClr val="362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15" autoAdjust="0"/>
    <p:restoredTop sz="87454" autoAdjust="0"/>
  </p:normalViewPr>
  <p:slideViewPr>
    <p:cSldViewPr>
      <p:cViewPr>
        <p:scale>
          <a:sx n="66" d="100"/>
          <a:sy n="66" d="100"/>
        </p:scale>
        <p:origin x="-1014" y="-834"/>
      </p:cViewPr>
      <p:guideLst>
        <p:guide orient="horz" pos="2160"/>
        <p:guide pos="2880"/>
      </p:guideLst>
    </p:cSldViewPr>
  </p:slideViewPr>
  <p:outlineViewPr>
    <p:cViewPr>
      <p:scale>
        <a:sx n="33" d="100"/>
        <a:sy n="33" d="100"/>
      </p:scale>
      <p:origin x="48" y="11381"/>
    </p:cViewPr>
  </p:outlineViewPr>
  <p:notesTextViewPr>
    <p:cViewPr>
      <p:scale>
        <a:sx n="100" d="100"/>
        <a:sy n="100" d="100"/>
      </p:scale>
      <p:origin x="0" y="0"/>
    </p:cViewPr>
  </p:notesTextViewPr>
  <p:sorterViewPr>
    <p:cViewPr>
      <p:scale>
        <a:sx n="150" d="100"/>
        <a:sy n="150" d="100"/>
      </p:scale>
      <p:origin x="0" y="218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54EBCBC-87B1-4522-A999-BBA3380A3752}" type="datetimeFigureOut">
              <a:rPr lang="en-US" smtClean="0"/>
              <a:t>9/8/2014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DB0B8C8-CAD8-4C2C-B014-5F723399E0C2}" type="slidenum">
              <a:rPr lang="en-US" smtClean="0"/>
              <a:t>‹#›</a:t>
            </a:fld>
            <a:endParaRPr lang="en-US" dirty="0"/>
          </a:p>
        </p:txBody>
      </p:sp>
    </p:spTree>
    <p:extLst>
      <p:ext uri="{BB962C8B-B14F-4D97-AF65-F5344CB8AC3E}">
        <p14:creationId xmlns:p14="http://schemas.microsoft.com/office/powerpoint/2010/main" val="1363509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CF84D8-51B5-4930-8C84-DBB2083B5D16}" type="datetimeFigureOut">
              <a:rPr lang="en-US" smtClean="0"/>
              <a:pPr/>
              <a:t>9/8/2014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DD3B4D-89DD-4DC2-9EF0-FCA0542F9EF2}" type="slidenum">
              <a:rPr lang="en-US" smtClean="0"/>
              <a:pPr/>
              <a:t>‹#›</a:t>
            </a:fld>
            <a:endParaRPr lang="en-US" dirty="0"/>
          </a:p>
        </p:txBody>
      </p:sp>
    </p:spTree>
    <p:extLst>
      <p:ext uri="{BB962C8B-B14F-4D97-AF65-F5344CB8AC3E}">
        <p14:creationId xmlns:p14="http://schemas.microsoft.com/office/powerpoint/2010/main" val="173049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400" b="1" i="1">
                <a:solidFill>
                  <a:srgbClr val="FFCC00"/>
                </a:solidFill>
                <a:latin typeface="Arial" charset="0"/>
              </a:defRPr>
            </a:lvl1pPr>
            <a:lvl2pPr marL="742950" indent="-285750" defTabSz="912813" eaLnBrk="0" hangingPunct="0">
              <a:defRPr sz="4400" b="1" i="1">
                <a:solidFill>
                  <a:srgbClr val="FFCC00"/>
                </a:solidFill>
                <a:latin typeface="Arial" charset="0"/>
              </a:defRPr>
            </a:lvl2pPr>
            <a:lvl3pPr marL="1143000" indent="-228600" defTabSz="912813" eaLnBrk="0" hangingPunct="0">
              <a:defRPr sz="4400" b="1" i="1">
                <a:solidFill>
                  <a:srgbClr val="FFCC00"/>
                </a:solidFill>
                <a:latin typeface="Arial" charset="0"/>
              </a:defRPr>
            </a:lvl3pPr>
            <a:lvl4pPr marL="1600200" indent="-228600" defTabSz="912813" eaLnBrk="0" hangingPunct="0">
              <a:defRPr sz="4400" b="1" i="1">
                <a:solidFill>
                  <a:srgbClr val="FFCC00"/>
                </a:solidFill>
                <a:latin typeface="Arial" charset="0"/>
              </a:defRPr>
            </a:lvl4pPr>
            <a:lvl5pPr marL="2057400" indent="-228600" defTabSz="912813" eaLnBrk="0" hangingPunct="0">
              <a:defRPr sz="4400" b="1" i="1">
                <a:solidFill>
                  <a:srgbClr val="FFCC00"/>
                </a:solidFill>
                <a:latin typeface="Arial" charset="0"/>
              </a:defRPr>
            </a:lvl5pPr>
            <a:lvl6pPr marL="2514600" indent="-228600" defTabSz="912813" eaLnBrk="0" fontAlgn="base" hangingPunct="0">
              <a:spcBef>
                <a:spcPct val="0"/>
              </a:spcBef>
              <a:spcAft>
                <a:spcPct val="0"/>
              </a:spcAft>
              <a:defRPr sz="4400" b="1" i="1">
                <a:solidFill>
                  <a:srgbClr val="FFCC00"/>
                </a:solidFill>
                <a:latin typeface="Arial" charset="0"/>
              </a:defRPr>
            </a:lvl6pPr>
            <a:lvl7pPr marL="2971800" indent="-228600" defTabSz="912813" eaLnBrk="0" fontAlgn="base" hangingPunct="0">
              <a:spcBef>
                <a:spcPct val="0"/>
              </a:spcBef>
              <a:spcAft>
                <a:spcPct val="0"/>
              </a:spcAft>
              <a:defRPr sz="4400" b="1" i="1">
                <a:solidFill>
                  <a:srgbClr val="FFCC00"/>
                </a:solidFill>
                <a:latin typeface="Arial" charset="0"/>
              </a:defRPr>
            </a:lvl7pPr>
            <a:lvl8pPr marL="3429000" indent="-228600" defTabSz="912813" eaLnBrk="0" fontAlgn="base" hangingPunct="0">
              <a:spcBef>
                <a:spcPct val="0"/>
              </a:spcBef>
              <a:spcAft>
                <a:spcPct val="0"/>
              </a:spcAft>
              <a:defRPr sz="4400" b="1" i="1">
                <a:solidFill>
                  <a:srgbClr val="FFCC00"/>
                </a:solidFill>
                <a:latin typeface="Arial" charset="0"/>
              </a:defRPr>
            </a:lvl8pPr>
            <a:lvl9pPr marL="3886200" indent="-228600" defTabSz="912813" eaLnBrk="0" fontAlgn="base" hangingPunct="0">
              <a:spcBef>
                <a:spcPct val="0"/>
              </a:spcBef>
              <a:spcAft>
                <a:spcPct val="0"/>
              </a:spcAft>
              <a:defRPr sz="4400" b="1" i="1">
                <a:solidFill>
                  <a:srgbClr val="FFCC00"/>
                </a:solidFill>
                <a:latin typeface="Arial" charset="0"/>
              </a:defRPr>
            </a:lvl9pPr>
          </a:lstStyle>
          <a:p>
            <a:pPr eaLnBrk="1" hangingPunct="1"/>
            <a:fld id="{D83FA67D-FA5F-47D0-8CEA-DDA9F8437574}" type="slidenum">
              <a:rPr lang="en-US" altLang="en-US" sz="1200" b="0" i="0" smtClean="0">
                <a:solidFill>
                  <a:schemeClr val="tx1"/>
                </a:solidFill>
                <a:latin typeface="Times New Roman" pitchFamily="18" charset="0"/>
              </a:rPr>
              <a:pPr eaLnBrk="1" hangingPunct="1"/>
              <a:t>4</a:t>
            </a:fld>
            <a:endParaRPr lang="en-US" altLang="en-US" sz="1200" b="0" i="0" dirty="0" smtClean="0">
              <a:solidFill>
                <a:schemeClr val="tx1"/>
              </a:solidFill>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701040" y="4416426"/>
            <a:ext cx="560832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Historically,  Stormwater management focused on:</a:t>
            </a:r>
          </a:p>
          <a:p>
            <a:pPr eaLnBrk="1" hangingPunct="1"/>
            <a:endParaRPr lang="en-US" altLang="en-US" dirty="0" smtClean="0"/>
          </a:p>
          <a:p>
            <a:pPr eaLnBrk="1" hangingPunct="1"/>
            <a:r>
              <a:rPr lang="en-US" altLang="en-US" b="1" dirty="0" smtClean="0"/>
              <a:t>Conveyance</a:t>
            </a:r>
            <a:r>
              <a:rPr lang="en-US" altLang="en-US" dirty="0" smtClean="0"/>
              <a:t> – getting the water off the site as quickly as possible and </a:t>
            </a:r>
          </a:p>
          <a:p>
            <a:pPr eaLnBrk="1" hangingPunct="1"/>
            <a:r>
              <a:rPr lang="en-US" altLang="en-US" b="1" dirty="0" smtClean="0"/>
              <a:t>Storage – </a:t>
            </a:r>
            <a:r>
              <a:rPr lang="en-US" altLang="en-US" dirty="0" smtClean="0"/>
              <a:t>holding ponds for flood control and water quality</a:t>
            </a:r>
          </a:p>
          <a:p>
            <a:pPr eaLnBrk="1" hangingPunct="1"/>
            <a:endParaRPr lang="en-US" altLang="en-US" dirty="0" smtClean="0"/>
          </a:p>
          <a:p>
            <a:pPr eaLnBrk="1" hangingPunct="1"/>
            <a:r>
              <a:rPr lang="en-US" altLang="en-US" dirty="0" smtClean="0"/>
              <a:t>Today, we are shifting towards</a:t>
            </a:r>
          </a:p>
          <a:p>
            <a:pPr eaLnBrk="1" hangingPunct="1"/>
            <a:endParaRPr lang="en-US" altLang="en-US" dirty="0" smtClean="0"/>
          </a:p>
          <a:p>
            <a:pPr eaLnBrk="1" hangingPunct="1"/>
            <a:r>
              <a:rPr lang="en-US" altLang="en-US" b="1" dirty="0" smtClean="0"/>
              <a:t>Infiltration</a:t>
            </a:r>
            <a:r>
              <a:rPr lang="en-US" altLang="en-US" dirty="0" smtClean="0"/>
              <a:t> and </a:t>
            </a:r>
            <a:r>
              <a:rPr lang="en-US" altLang="en-US" b="1" dirty="0" smtClean="0"/>
              <a:t>filtration</a:t>
            </a:r>
            <a:r>
              <a:rPr lang="en-US" altLang="en-US" dirty="0" smtClean="0"/>
              <a:t> – trying to mimic nature on the site</a:t>
            </a:r>
          </a:p>
          <a:p>
            <a:pPr eaLnBrk="1" hangingPunct="1"/>
            <a:endParaRPr lang="en-US" altLang="en-US" dirty="0" smtClean="0"/>
          </a:p>
          <a:p>
            <a:pPr eaLnBrk="1" hangingPunct="1"/>
            <a:endParaRPr lang="en-US" altLang="en-US" dirty="0" smtClean="0"/>
          </a:p>
          <a:p>
            <a:pPr eaLnBrk="1" hangingPunct="1"/>
            <a:r>
              <a:rPr lang="en-US" altLang="en-US" dirty="0" smtClean="0"/>
              <a:t> </a:t>
            </a:r>
            <a:endParaRPr lang="en-US" altLang="en-US" b="1" dirty="0" smtClean="0"/>
          </a:p>
          <a:p>
            <a:pPr eaLnBrk="1" hangingPunct="1"/>
            <a:endParaRPr lang="en-US" altLang="en-US" dirty="0" smtClean="0"/>
          </a:p>
          <a:p>
            <a:pPr eaLnBrk="1" hangingPunct="1"/>
            <a:endParaRPr lang="en-US" altLang="en-US" dirty="0" smtClean="0">
              <a:latin typeface="Bookman Old Style" pitchFamily="18" charset="0"/>
            </a:endParaRPr>
          </a:p>
          <a:p>
            <a:pPr eaLnBrk="1" hangingPunct="1"/>
            <a:endParaRPr lang="en-US" altLang="en-US" dirty="0" smtClean="0">
              <a:latin typeface="Bookman Old Style" pitchFamily="18" charset="0"/>
            </a:endParaRPr>
          </a:p>
          <a:p>
            <a:pPr eaLnBrk="1" hangingPunct="1"/>
            <a:endParaRPr lang="en-US" altLang="en-US" dirty="0" smtClean="0">
              <a:latin typeface="Bookman Old Style" pitchFamily="18" charset="0"/>
            </a:endParaRPr>
          </a:p>
          <a:p>
            <a:pPr eaLnBrk="1" hangingPunct="1"/>
            <a:endParaRPr lang="en-US" altLang="en-US" sz="1300" dirty="0" smtClean="0"/>
          </a:p>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972560" y="8831264"/>
            <a:ext cx="303784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957263" eaLnBrk="0" hangingPunct="0">
              <a:defRPr sz="4400" b="1" i="1">
                <a:solidFill>
                  <a:srgbClr val="FFCC00"/>
                </a:solidFill>
                <a:latin typeface="Arial" charset="0"/>
              </a:defRPr>
            </a:lvl1pPr>
            <a:lvl2pPr marL="742950" indent="-285750" defTabSz="957263" eaLnBrk="0" hangingPunct="0">
              <a:defRPr sz="4400" b="1" i="1">
                <a:solidFill>
                  <a:srgbClr val="FFCC00"/>
                </a:solidFill>
                <a:latin typeface="Arial" charset="0"/>
              </a:defRPr>
            </a:lvl2pPr>
            <a:lvl3pPr marL="1143000" indent="-228600" defTabSz="957263" eaLnBrk="0" hangingPunct="0">
              <a:defRPr sz="4400" b="1" i="1">
                <a:solidFill>
                  <a:srgbClr val="FFCC00"/>
                </a:solidFill>
                <a:latin typeface="Arial" charset="0"/>
              </a:defRPr>
            </a:lvl3pPr>
            <a:lvl4pPr marL="1600200" indent="-228600" defTabSz="957263" eaLnBrk="0" hangingPunct="0">
              <a:defRPr sz="4400" b="1" i="1">
                <a:solidFill>
                  <a:srgbClr val="FFCC00"/>
                </a:solidFill>
                <a:latin typeface="Arial" charset="0"/>
              </a:defRPr>
            </a:lvl4pPr>
            <a:lvl5pPr marL="2057400" indent="-228600" defTabSz="957263" eaLnBrk="0" hangingPunct="0">
              <a:defRPr sz="4400" b="1" i="1">
                <a:solidFill>
                  <a:srgbClr val="FFCC00"/>
                </a:solidFill>
                <a:latin typeface="Arial" charset="0"/>
              </a:defRPr>
            </a:lvl5pPr>
            <a:lvl6pPr marL="2514600" indent="-228600" defTabSz="957263" eaLnBrk="0" fontAlgn="base" hangingPunct="0">
              <a:spcBef>
                <a:spcPct val="0"/>
              </a:spcBef>
              <a:spcAft>
                <a:spcPct val="0"/>
              </a:spcAft>
              <a:defRPr sz="4400" b="1" i="1">
                <a:solidFill>
                  <a:srgbClr val="FFCC00"/>
                </a:solidFill>
                <a:latin typeface="Arial" charset="0"/>
              </a:defRPr>
            </a:lvl6pPr>
            <a:lvl7pPr marL="2971800" indent="-228600" defTabSz="957263" eaLnBrk="0" fontAlgn="base" hangingPunct="0">
              <a:spcBef>
                <a:spcPct val="0"/>
              </a:spcBef>
              <a:spcAft>
                <a:spcPct val="0"/>
              </a:spcAft>
              <a:defRPr sz="4400" b="1" i="1">
                <a:solidFill>
                  <a:srgbClr val="FFCC00"/>
                </a:solidFill>
                <a:latin typeface="Arial" charset="0"/>
              </a:defRPr>
            </a:lvl7pPr>
            <a:lvl8pPr marL="3429000" indent="-228600" defTabSz="957263" eaLnBrk="0" fontAlgn="base" hangingPunct="0">
              <a:spcBef>
                <a:spcPct val="0"/>
              </a:spcBef>
              <a:spcAft>
                <a:spcPct val="0"/>
              </a:spcAft>
              <a:defRPr sz="4400" b="1" i="1">
                <a:solidFill>
                  <a:srgbClr val="FFCC00"/>
                </a:solidFill>
                <a:latin typeface="Arial" charset="0"/>
              </a:defRPr>
            </a:lvl8pPr>
            <a:lvl9pPr marL="3886200" indent="-228600" defTabSz="957263" eaLnBrk="0" fontAlgn="base" hangingPunct="0">
              <a:spcBef>
                <a:spcPct val="0"/>
              </a:spcBef>
              <a:spcAft>
                <a:spcPct val="0"/>
              </a:spcAft>
              <a:defRPr sz="4400" b="1" i="1">
                <a:solidFill>
                  <a:srgbClr val="FFCC00"/>
                </a:solidFill>
                <a:latin typeface="Arial" charset="0"/>
              </a:defRPr>
            </a:lvl9pPr>
          </a:lstStyle>
          <a:p>
            <a:pPr algn="r" eaLnBrk="1" hangingPunct="1"/>
            <a:fld id="{E50E856D-DA5A-452E-8B52-435566BD3C45}" type="slidenum">
              <a:rPr lang="en-US" altLang="en-US" sz="1200" b="0" i="0">
                <a:solidFill>
                  <a:schemeClr val="tx1"/>
                </a:solidFill>
                <a:latin typeface="Times New Roman" pitchFamily="18" charset="0"/>
              </a:rPr>
              <a:pPr algn="r" eaLnBrk="1" hangingPunct="1"/>
              <a:t>5</a:t>
            </a:fld>
            <a:endParaRPr lang="en-US" altLang="en-US" sz="1200" b="0" i="0" dirty="0">
              <a:solidFill>
                <a:schemeClr val="tx1"/>
              </a:solidFill>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In 2008 - 2009  the National Academy of Sciences gathered a team of experts in the field of stormwater management and research and asked them to review current approaches to stormwater management.  In 2009, they released a report called “Urban Stormwater Management in the United States”  that called for a shift in stormwater management approaches.</a:t>
            </a:r>
          </a:p>
          <a:p>
            <a:pPr eaLnBrk="1" hangingPunct="1"/>
            <a:endParaRPr lang="en-US" altLang="en-US" dirty="0" smtClean="0"/>
          </a:p>
          <a:p>
            <a:pPr eaLnBrk="1" hangingPunct="1"/>
            <a:r>
              <a:rPr lang="en-US" altLang="en-US" dirty="0" smtClean="0"/>
              <a:t>A quote from the report reads - </a:t>
            </a:r>
          </a:p>
          <a:p>
            <a:pPr eaLnBrk="1" hangingPunct="1"/>
            <a:endParaRPr lang="en-US" altLang="en-US" dirty="0" smtClean="0"/>
          </a:p>
          <a:p>
            <a:pPr eaLnBrk="1" hangingPunct="1"/>
            <a:r>
              <a:rPr lang="en-US" altLang="en-US" dirty="0" smtClean="0"/>
              <a:t> “Past practices … have been ineffective at protecting water quality in receiving waters and only partially effective in meeting flood control requirements”</a:t>
            </a: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972560" y="8831264"/>
            <a:ext cx="303784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957263" eaLnBrk="0" hangingPunct="0">
              <a:defRPr sz="4400" b="1" i="1">
                <a:solidFill>
                  <a:srgbClr val="FFCC00"/>
                </a:solidFill>
                <a:latin typeface="Arial" charset="0"/>
              </a:defRPr>
            </a:lvl1pPr>
            <a:lvl2pPr marL="742950" indent="-285750" defTabSz="957263" eaLnBrk="0" hangingPunct="0">
              <a:defRPr sz="4400" b="1" i="1">
                <a:solidFill>
                  <a:srgbClr val="FFCC00"/>
                </a:solidFill>
                <a:latin typeface="Arial" charset="0"/>
              </a:defRPr>
            </a:lvl2pPr>
            <a:lvl3pPr marL="1143000" indent="-228600" defTabSz="957263" eaLnBrk="0" hangingPunct="0">
              <a:defRPr sz="4400" b="1" i="1">
                <a:solidFill>
                  <a:srgbClr val="FFCC00"/>
                </a:solidFill>
                <a:latin typeface="Arial" charset="0"/>
              </a:defRPr>
            </a:lvl3pPr>
            <a:lvl4pPr marL="1600200" indent="-228600" defTabSz="957263" eaLnBrk="0" hangingPunct="0">
              <a:defRPr sz="4400" b="1" i="1">
                <a:solidFill>
                  <a:srgbClr val="FFCC00"/>
                </a:solidFill>
                <a:latin typeface="Arial" charset="0"/>
              </a:defRPr>
            </a:lvl4pPr>
            <a:lvl5pPr marL="2057400" indent="-228600" defTabSz="957263" eaLnBrk="0" hangingPunct="0">
              <a:defRPr sz="4400" b="1" i="1">
                <a:solidFill>
                  <a:srgbClr val="FFCC00"/>
                </a:solidFill>
                <a:latin typeface="Arial" charset="0"/>
              </a:defRPr>
            </a:lvl5pPr>
            <a:lvl6pPr marL="2514600" indent="-228600" defTabSz="957263" eaLnBrk="0" fontAlgn="base" hangingPunct="0">
              <a:spcBef>
                <a:spcPct val="0"/>
              </a:spcBef>
              <a:spcAft>
                <a:spcPct val="0"/>
              </a:spcAft>
              <a:defRPr sz="4400" b="1" i="1">
                <a:solidFill>
                  <a:srgbClr val="FFCC00"/>
                </a:solidFill>
                <a:latin typeface="Arial" charset="0"/>
              </a:defRPr>
            </a:lvl6pPr>
            <a:lvl7pPr marL="2971800" indent="-228600" defTabSz="957263" eaLnBrk="0" fontAlgn="base" hangingPunct="0">
              <a:spcBef>
                <a:spcPct val="0"/>
              </a:spcBef>
              <a:spcAft>
                <a:spcPct val="0"/>
              </a:spcAft>
              <a:defRPr sz="4400" b="1" i="1">
                <a:solidFill>
                  <a:srgbClr val="FFCC00"/>
                </a:solidFill>
                <a:latin typeface="Arial" charset="0"/>
              </a:defRPr>
            </a:lvl7pPr>
            <a:lvl8pPr marL="3429000" indent="-228600" defTabSz="957263" eaLnBrk="0" fontAlgn="base" hangingPunct="0">
              <a:spcBef>
                <a:spcPct val="0"/>
              </a:spcBef>
              <a:spcAft>
                <a:spcPct val="0"/>
              </a:spcAft>
              <a:defRPr sz="4400" b="1" i="1">
                <a:solidFill>
                  <a:srgbClr val="FFCC00"/>
                </a:solidFill>
                <a:latin typeface="Arial" charset="0"/>
              </a:defRPr>
            </a:lvl8pPr>
            <a:lvl9pPr marL="3886200" indent="-228600" defTabSz="957263" eaLnBrk="0" fontAlgn="base" hangingPunct="0">
              <a:spcBef>
                <a:spcPct val="0"/>
              </a:spcBef>
              <a:spcAft>
                <a:spcPct val="0"/>
              </a:spcAft>
              <a:defRPr sz="4400" b="1" i="1">
                <a:solidFill>
                  <a:srgbClr val="FFCC00"/>
                </a:solidFill>
                <a:latin typeface="Arial" charset="0"/>
              </a:defRPr>
            </a:lvl9pPr>
          </a:lstStyle>
          <a:p>
            <a:pPr algn="r" eaLnBrk="1" hangingPunct="1"/>
            <a:fld id="{2DCFE451-BAE5-43F5-B875-45BF9F2A01BE}" type="slidenum">
              <a:rPr lang="en-US" altLang="en-US" sz="1200" b="0" i="0">
                <a:solidFill>
                  <a:schemeClr val="tx1"/>
                </a:solidFill>
                <a:latin typeface="Times New Roman" pitchFamily="18" charset="0"/>
              </a:rPr>
              <a:pPr algn="r" eaLnBrk="1" hangingPunct="1"/>
              <a:t>6</a:t>
            </a:fld>
            <a:endParaRPr lang="en-US" altLang="en-US" sz="1200" b="0" i="0" dirty="0">
              <a:solidFill>
                <a:schemeClr val="tx1"/>
              </a:solidFill>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report also noted that:</a:t>
            </a:r>
          </a:p>
          <a:p>
            <a:pPr eaLnBrk="1" hangingPunct="1"/>
            <a:endParaRPr lang="en-US" altLang="en-US" dirty="0" smtClean="0"/>
          </a:p>
          <a:p>
            <a:pPr eaLnBrk="1" hangingPunct="1"/>
            <a:r>
              <a:rPr lang="en-US" altLang="en-US" dirty="0" smtClean="0"/>
              <a:t>“Stormwater control measures that harvest, infiltrate, and evapotranspire stormwater are critical to reducing the volume and pollutant loading of small storms”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8A204-2A2F-496D-B6B2-9F579E5FF6AD}" type="slidenum">
              <a:rPr lang="en-US" smtClean="0"/>
              <a:t>19</a:t>
            </a:fld>
            <a:endParaRPr lang="en-US" dirty="0"/>
          </a:p>
        </p:txBody>
      </p:sp>
    </p:spTree>
    <p:extLst>
      <p:ext uri="{BB962C8B-B14F-4D97-AF65-F5344CB8AC3E}">
        <p14:creationId xmlns:p14="http://schemas.microsoft.com/office/powerpoint/2010/main" val="173457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cs typeface="Calibri" pitchFamily="34" charset="0"/>
            </a:endParaRPr>
          </a:p>
        </p:txBody>
      </p:sp>
      <p:sp>
        <p:nvSpPr>
          <p:cNvPr id="8" name="Title 7"/>
          <p:cNvSpPr>
            <a:spLocks noGrp="1"/>
          </p:cNvSpPr>
          <p:nvPr>
            <p:ph type="ctrTitle" hasCustomPrompt="1"/>
          </p:nvPr>
        </p:nvSpPr>
        <p:spPr>
          <a:xfrm>
            <a:off x="2362200" y="4038600"/>
            <a:ext cx="6477000" cy="1828800"/>
          </a:xfrm>
        </p:spPr>
        <p:txBody>
          <a:bodyPr anchor="b">
            <a:normAutofit/>
          </a:bodyPr>
          <a:lstStyle>
            <a:lvl1pPr>
              <a:defRPr sz="3200" b="0" cap="none" baseline="0">
                <a:solidFill>
                  <a:schemeClr val="tx1"/>
                </a:solidFill>
                <a:latin typeface="Century Gothic"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hasCustomPrompt="1"/>
          </p:nvPr>
        </p:nvSpPr>
        <p:spPr>
          <a:xfrm>
            <a:off x="2362200" y="6050037"/>
            <a:ext cx="6705600" cy="685800"/>
          </a:xfrm>
          <a:solidFill>
            <a:srgbClr val="7F8E2B">
              <a:alpha val="74902"/>
            </a:srgbClr>
          </a:solidFill>
        </p:spPr>
        <p:txBody>
          <a:bodyPr anchor="ctr">
            <a:normAutofit/>
          </a:bodyPr>
          <a:lstStyle>
            <a:lvl1pPr marL="0" indent="0" algn="l">
              <a:buNone/>
              <a:defRPr sz="3200">
                <a:solidFill>
                  <a:srgbClr val="FFFFFF"/>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latin typeface="Calibri" pitchFamily="34" charset="0"/>
                <a:cs typeface="Calibri" pitchFamily="34" charset="0"/>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latin typeface="Calibri" pitchFamily="34" charset="0"/>
                <a:cs typeface="Calibri" pitchFamily="34" charset="0"/>
              </a:defRPr>
            </a:lvl1pPr>
          </a:lstStyle>
          <a:p>
            <a:fld id="{13912A68-2BD8-4E45-A51D-185725DE3A6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a:xfrm>
            <a:off x="4724400" y="6248400"/>
            <a:ext cx="2209800" cy="365125"/>
          </a:xfrm>
        </p:spPr>
        <p:txBody>
          <a:bodyPr/>
          <a:lstStyle>
            <a:lvl1pPr>
              <a:defRPr>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4" name="Footer Placeholder 3"/>
          <p:cNvSpPr>
            <a:spLocks noGrp="1"/>
          </p:cNvSpPr>
          <p:nvPr>
            <p:ph type="ftr" sz="quarter" idx="11"/>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grpSp>
        <p:nvGrpSpPr>
          <p:cNvPr id="8" name="Group 7"/>
          <p:cNvGrpSpPr/>
          <p:nvPr userDrawn="1"/>
        </p:nvGrpSpPr>
        <p:grpSpPr>
          <a:xfrm>
            <a:off x="7010400" y="6133193"/>
            <a:ext cx="1752600" cy="639103"/>
            <a:chOff x="7010400" y="6133193"/>
            <a:chExt cx="1752600" cy="639103"/>
          </a:xfrm>
        </p:grpSpPr>
        <p:grpSp>
          <p:nvGrpSpPr>
            <p:cNvPr id="9" name="Group 8"/>
            <p:cNvGrpSpPr/>
            <p:nvPr userDrawn="1"/>
          </p:nvGrpSpPr>
          <p:grpSpPr>
            <a:xfrm>
              <a:off x="7010400" y="6133193"/>
              <a:ext cx="1752600" cy="639103"/>
              <a:chOff x="7010400" y="6133193"/>
              <a:chExt cx="1752600" cy="639103"/>
            </a:xfrm>
          </p:grpSpPr>
          <p:pic>
            <p:nvPicPr>
              <p:cNvPr id="11"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a:xfrm>
            <a:off x="4648200" y="6248400"/>
            <a:ext cx="3505200" cy="365125"/>
          </a:xfrm>
        </p:spPr>
        <p:txBody>
          <a:bodyPr/>
          <a:lstStyle>
            <a:lvl1pPr>
              <a:defRPr>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4" name="Footer Placeholder 3"/>
          <p:cNvSpPr>
            <a:spLocks noGrp="1"/>
          </p:cNvSpPr>
          <p:nvPr>
            <p:ph type="ftr" sz="quarter" idx="11"/>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spTree>
    <p:extLst>
      <p:ext uri="{BB962C8B-B14F-4D97-AF65-F5344CB8AC3E}">
        <p14:creationId xmlns:p14="http://schemas.microsoft.com/office/powerpoint/2010/main" val="12685798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48200" y="6248400"/>
            <a:ext cx="2286000" cy="365125"/>
          </a:xfrm>
        </p:spPr>
        <p:txBody>
          <a:bodyPr/>
          <a:lstStyle>
            <a:lvl1pPr>
              <a:defRPr>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3" name="Footer Placeholder 2"/>
          <p:cNvSpPr>
            <a:spLocks noGrp="1"/>
          </p:cNvSpPr>
          <p:nvPr>
            <p:ph type="ftr" sz="quarter" idx="11"/>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latin typeface="Calibri" pitchFamily="34" charset="0"/>
                <a:cs typeface="Calibri" pitchFamily="34" charset="0"/>
              </a:defRPr>
            </a:lvl1pPr>
          </a:lstStyle>
          <a:p>
            <a:fld id="{13912A68-2BD8-4E45-A51D-185725DE3A61}" type="slidenum">
              <a:rPr lang="en-US" smtClean="0"/>
              <a:pPr/>
              <a:t>‹#›</a:t>
            </a:fld>
            <a:endParaRPr lang="en-US" dirty="0"/>
          </a:p>
        </p:txBody>
      </p:sp>
      <p:grpSp>
        <p:nvGrpSpPr>
          <p:cNvPr id="7" name="Group 6"/>
          <p:cNvGrpSpPr/>
          <p:nvPr userDrawn="1"/>
        </p:nvGrpSpPr>
        <p:grpSpPr>
          <a:xfrm>
            <a:off x="7010400" y="6133193"/>
            <a:ext cx="1752600" cy="639103"/>
            <a:chOff x="7010400" y="6133193"/>
            <a:chExt cx="1752600" cy="639103"/>
          </a:xfrm>
        </p:grpSpPr>
        <p:grpSp>
          <p:nvGrpSpPr>
            <p:cNvPr id="8" name="Group 7"/>
            <p:cNvGrpSpPr/>
            <p:nvPr userDrawn="1"/>
          </p:nvGrpSpPr>
          <p:grpSpPr>
            <a:xfrm>
              <a:off x="7010400" y="6133193"/>
              <a:ext cx="1752600" cy="639103"/>
              <a:chOff x="7010400" y="6133193"/>
              <a:chExt cx="1752600" cy="639103"/>
            </a:xfrm>
          </p:grpSpPr>
          <p:pic>
            <p:nvPicPr>
              <p:cNvPr id="10"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48200" y="6248400"/>
            <a:ext cx="3505200" cy="365125"/>
          </a:xfrm>
        </p:spPr>
        <p:txBody>
          <a:bodyPr/>
          <a:lstStyle>
            <a:lvl1pPr>
              <a:defRPr>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3" name="Footer Placeholder 2"/>
          <p:cNvSpPr>
            <a:spLocks noGrp="1"/>
          </p:cNvSpPr>
          <p:nvPr>
            <p:ph type="ftr" sz="quarter" idx="11"/>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latin typeface="Calibri" pitchFamily="34" charset="0"/>
                <a:cs typeface="Calibri" pitchFamily="34" charset="0"/>
              </a:defRPr>
            </a:lvl1pPr>
          </a:lstStyle>
          <a:p>
            <a:fld id="{13912A68-2BD8-4E45-A51D-185725DE3A61}" type="slidenum">
              <a:rPr lang="en-US" smtClean="0"/>
              <a:pPr/>
              <a:t>‹#›</a:t>
            </a:fld>
            <a:endParaRPr lang="en-US" dirty="0"/>
          </a:p>
        </p:txBody>
      </p:sp>
    </p:spTree>
    <p:extLst>
      <p:ext uri="{BB962C8B-B14F-4D97-AF65-F5344CB8AC3E}">
        <p14:creationId xmlns:p14="http://schemas.microsoft.com/office/powerpoint/2010/main" val="5110769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normAutofit/>
          </a:bodyPr>
          <a:lstStyle>
            <a:lvl1pPr algn="l">
              <a:buNone/>
              <a:defRPr sz="3200" b="0">
                <a:latin typeface="Calibri" pitchFamily="34" charset="0"/>
                <a:cs typeface="Calibri" pitchFamily="34" charset="0"/>
              </a:defRPr>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a:xfrm>
            <a:off x="4648200" y="6248400"/>
            <a:ext cx="2286000" cy="365125"/>
          </a:xfrm>
        </p:spPr>
        <p:txBody>
          <a:bodyPr/>
          <a:lstStyle/>
          <a:p>
            <a:fld id="{DE56183E-B4FD-48CF-85DE-BFC7334D7D85}" type="datetimeFigureOut">
              <a:rPr lang="en-US" smtClean="0"/>
              <a:pPr/>
              <a:t>9/8/2014</a:t>
            </a:fld>
            <a:endParaRPr lang="en-US" dirty="0"/>
          </a:p>
        </p:txBody>
      </p:sp>
      <p:sp>
        <p:nvSpPr>
          <p:cNvPr id="6" name="Footer Placeholder 5"/>
          <p:cNvSpPr>
            <a:spLocks noGrp="1"/>
          </p:cNvSpPr>
          <p:nvPr>
            <p:ph type="ftr" sz="quarter" idx="11"/>
          </p:nvPr>
        </p:nvSpPr>
        <p:spPr>
          <a:xfrm>
            <a:off x="609601" y="6248206"/>
            <a:ext cx="3962400" cy="365125"/>
          </a:xfrm>
        </p:spPr>
        <p:txBody>
          <a:bodyPr/>
          <a:lstStyle/>
          <a:p>
            <a:endParaRPr lang="en-US" dirty="0"/>
          </a:p>
        </p:txBody>
      </p:sp>
      <p:sp>
        <p:nvSpPr>
          <p:cNvPr id="7" name="Slide Number Placeholder 6"/>
          <p:cNvSpPr>
            <a:spLocks noGrp="1"/>
          </p:cNvSpPr>
          <p:nvPr>
            <p:ph type="sldNum" sz="quarter" idx="12"/>
          </p:nvPr>
        </p:nvSpPr>
        <p:spPr/>
        <p:txBody>
          <a:bodyPr/>
          <a:lstStyle>
            <a:lvl1pPr>
              <a:defRPr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sp>
        <p:nvSpPr>
          <p:cNvPr id="3" name="Text Placeholder 2"/>
          <p:cNvSpPr>
            <a:spLocks noGrp="1"/>
          </p:cNvSpPr>
          <p:nvPr>
            <p:ph type="body" idx="2" hasCustomPrompt="1"/>
          </p:nvPr>
        </p:nvSpPr>
        <p:spPr>
          <a:xfrm>
            <a:off x="609600" y="1752600"/>
            <a:ext cx="1600200" cy="4343400"/>
          </a:xfrm>
          <a:solidFill>
            <a:schemeClr val="accent5">
              <a:lumMod val="60000"/>
              <a:lumOff val="40000"/>
            </a:schemeClr>
          </a:solidFill>
          <a:ln w="50800" cap="sq" cmpd="dbl" algn="ctr">
            <a:solidFill>
              <a:srgbClr val="362F2D"/>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itchFamily="34" charset="0"/>
                <a:cs typeface="Calibri"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hasCustomPrompt="1"/>
          </p:nvPr>
        </p:nvSpPr>
        <p:spPr>
          <a:xfrm>
            <a:off x="2362200" y="1752601"/>
            <a:ext cx="6400800" cy="42672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grpSp>
        <p:nvGrpSpPr>
          <p:cNvPr id="11" name="Group 10"/>
          <p:cNvGrpSpPr/>
          <p:nvPr userDrawn="1"/>
        </p:nvGrpSpPr>
        <p:grpSpPr>
          <a:xfrm>
            <a:off x="7010400" y="6133193"/>
            <a:ext cx="1752600" cy="639103"/>
            <a:chOff x="7010400" y="6133193"/>
            <a:chExt cx="1752600" cy="639103"/>
          </a:xfrm>
        </p:grpSpPr>
        <p:grpSp>
          <p:nvGrpSpPr>
            <p:cNvPr id="12" name="Group 11"/>
            <p:cNvGrpSpPr/>
            <p:nvPr userDrawn="1"/>
          </p:nvGrpSpPr>
          <p:grpSpPr>
            <a:xfrm>
              <a:off x="7010400" y="6133193"/>
              <a:ext cx="1752600" cy="639103"/>
              <a:chOff x="7010400" y="6133193"/>
              <a:chExt cx="1752600" cy="639103"/>
            </a:xfrm>
          </p:grpSpPr>
          <p:pic>
            <p:nvPicPr>
              <p:cNvPr id="14"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600200" y="5486400"/>
            <a:ext cx="7315200" cy="685800"/>
          </a:xfrm>
        </p:spPr>
        <p:txBody>
          <a:bodyPr/>
          <a:lstStyle>
            <a:lvl1pPr marL="0" indent="0">
              <a:buFontTx/>
              <a:buNone/>
              <a:defRPr sz="1700">
                <a:latin typeface="Calibri" pitchFamily="34" charset="0"/>
                <a:cs typeface="Calibri" pitchFamily="34"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userDrawn="1"/>
        </p:nvSpPr>
        <p:spPr>
          <a:xfrm>
            <a:off x="-9144" y="4663440"/>
            <a:ext cx="1463040" cy="713232"/>
          </a:xfrm>
          <a:prstGeom prst="rect">
            <a:avLst/>
          </a:prstGeom>
          <a:solidFill>
            <a:srgbClr val="00529B"/>
          </a:solidFill>
          <a:ln w="50800" cap="rnd" cmpd="dbl" algn="ctr">
            <a:solidFill>
              <a:srgbClr val="00529B"/>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dirty="0">
              <a:latin typeface="Century Gothic" pitchFamily="34" charset="0"/>
            </a:endParaRPr>
          </a:p>
        </p:txBody>
      </p:sp>
      <p:sp>
        <p:nvSpPr>
          <p:cNvPr id="2" name="Title 1"/>
          <p:cNvSpPr>
            <a:spLocks noGrp="1"/>
          </p:cNvSpPr>
          <p:nvPr>
            <p:ph type="title" hasCustomPrompt="1"/>
          </p:nvPr>
        </p:nvSpPr>
        <p:spPr>
          <a:xfrm>
            <a:off x="1600200" y="4648200"/>
            <a:ext cx="7315200" cy="685800"/>
          </a:xfrm>
        </p:spPr>
        <p:txBody>
          <a:bodyPr anchor="ctr">
            <a:normAutofit/>
          </a:bodyPr>
          <a:lstStyle>
            <a:lvl1pPr algn="l">
              <a:buNone/>
              <a:defRPr sz="3200" b="0">
                <a:solidFill>
                  <a:srgbClr val="FFFFFF"/>
                </a:solidFill>
                <a:latin typeface="Century Gothic" pitchFamily="34" charset="0"/>
              </a:defRPr>
            </a:lvl1pPr>
          </a:lstStyle>
          <a:p>
            <a:r>
              <a:rPr kumimoji="0" lang="en-US" dirty="0" smtClean="0"/>
              <a:t>click to edit Master title style</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4724400" y="6248400"/>
            <a:ext cx="2209800" cy="365125"/>
          </a:xfrm>
        </p:spPr>
        <p:txBody>
          <a:bodyPr rtlCol="0"/>
          <a:lstStyle>
            <a:lvl1pPr>
              <a:defRPr>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13" name="Slide Number Placeholder 12"/>
          <p:cNvSpPr>
            <a:spLocks noGrp="1"/>
          </p:cNvSpPr>
          <p:nvPr>
            <p:ph type="sldNum" sz="quarter" idx="11"/>
          </p:nvPr>
        </p:nvSpPr>
        <p:spPr>
          <a:xfrm>
            <a:off x="0" y="4672584"/>
            <a:ext cx="1447800" cy="663578"/>
          </a:xfrm>
          <a:noFill/>
        </p:spPr>
        <p:txBody>
          <a:bodyPr rtlCol="0"/>
          <a:lstStyle>
            <a:lvl1pPr>
              <a:defRPr sz="2800" b="0">
                <a:latin typeface="Calibri" pitchFamily="34" charset="0"/>
                <a:cs typeface="Calibri"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2"/>
          </p:nvPr>
        </p:nvSpPr>
        <p:spPr>
          <a:xfrm>
            <a:off x="1600200" y="6248206"/>
            <a:ext cx="2962656" cy="365125"/>
          </a:xfrm>
        </p:spPr>
        <p:txBody>
          <a:bodyPr rtlCol="0"/>
          <a:lstStyle>
            <a:lvl1pPr>
              <a:defRPr>
                <a:latin typeface="Calibri" pitchFamily="34" charset="0"/>
                <a:cs typeface="Calibri" pitchFamily="34" charset="0"/>
              </a:defRPr>
            </a:lvl1pPr>
          </a:lstStyle>
          <a:p>
            <a:endParaRPr lang="en-US" dirty="0"/>
          </a:p>
        </p:txBody>
      </p:sp>
      <p:sp>
        <p:nvSpPr>
          <p:cNvPr id="3" name="Picture Placeholder 2"/>
          <p:cNvSpPr>
            <a:spLocks noGrp="1"/>
          </p:cNvSpPr>
          <p:nvPr>
            <p:ph type="pic" idx="1"/>
          </p:nvPr>
        </p:nvSpPr>
        <p:spPr>
          <a:xfrm>
            <a:off x="1560576" y="0"/>
            <a:ext cx="7583424" cy="4568952"/>
          </a:xfrm>
          <a:solidFill>
            <a:schemeClr val="accent3">
              <a:lumMod val="60000"/>
              <a:lumOff val="40000"/>
            </a:schemeClr>
          </a:solidFill>
          <a:ln>
            <a:noFill/>
          </a:ln>
        </p:spPr>
        <p:txBody>
          <a:bodyPr/>
          <a:lstStyle>
            <a:lvl1pPr marL="0" indent="0">
              <a:buNone/>
              <a:defRPr sz="3200">
                <a:solidFill>
                  <a:schemeClr val="tx1"/>
                </a:solidFill>
              </a:defRPr>
            </a:lvl1pPr>
          </a:lstStyle>
          <a:p>
            <a:r>
              <a:rPr kumimoji="0" lang="en-US" dirty="0" smtClean="0"/>
              <a:t>Click icon to add picture</a:t>
            </a:r>
            <a:endParaRPr kumimoji="0" lang="en-US" dirty="0"/>
          </a:p>
        </p:txBody>
      </p:sp>
      <p:grpSp>
        <p:nvGrpSpPr>
          <p:cNvPr id="15" name="Group 14"/>
          <p:cNvGrpSpPr/>
          <p:nvPr userDrawn="1"/>
        </p:nvGrpSpPr>
        <p:grpSpPr>
          <a:xfrm>
            <a:off x="7010400" y="6133193"/>
            <a:ext cx="1752600" cy="639103"/>
            <a:chOff x="7010400" y="6133193"/>
            <a:chExt cx="1752600" cy="639103"/>
          </a:xfrm>
        </p:grpSpPr>
        <p:grpSp>
          <p:nvGrpSpPr>
            <p:cNvPr id="17" name="Group 16"/>
            <p:cNvGrpSpPr/>
            <p:nvPr userDrawn="1"/>
          </p:nvGrpSpPr>
          <p:grpSpPr>
            <a:xfrm>
              <a:off x="7010400" y="6133193"/>
              <a:ext cx="1752600" cy="639103"/>
              <a:chOff x="7010400" y="6133193"/>
              <a:chExt cx="1752600" cy="639103"/>
            </a:xfrm>
          </p:grpSpPr>
          <p:pic>
            <p:nvPicPr>
              <p:cNvPr id="19"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hasCustomPrompt="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724400" y="6248400"/>
            <a:ext cx="3429000" cy="365125"/>
          </a:xfrm>
        </p:spPr>
        <p:txBody>
          <a:bodyPr/>
          <a:lstStyle/>
          <a:p>
            <a:fld id="{DE56183E-B4FD-48CF-85DE-BFC7334D7D85}" type="datetimeFigureOut">
              <a:rPr lang="en-US" smtClean="0"/>
              <a:pPr/>
              <a:t>9/8/2014</a:t>
            </a:fld>
            <a:endParaRPr lang="en-US" dirty="0"/>
          </a:p>
        </p:txBody>
      </p:sp>
      <p:sp>
        <p:nvSpPr>
          <p:cNvPr id="5" name="Footer Placeholder 4"/>
          <p:cNvSpPr>
            <a:spLocks noGrp="1"/>
          </p:cNvSpPr>
          <p:nvPr>
            <p:ph type="ftr" sz="quarter" idx="11"/>
          </p:nvPr>
        </p:nvSpPr>
        <p:spPr>
          <a:xfrm>
            <a:off x="609601" y="6248206"/>
            <a:ext cx="3962400"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b="0">
                <a:latin typeface="Calibri" pitchFamily="34" charset="0"/>
                <a:cs typeface="Calibri" pitchFamily="34" charset="0"/>
              </a:defRPr>
            </a:lvl1pPr>
          </a:lstStyle>
          <a:p>
            <a:fld id="{13912A68-2BD8-4E45-A51D-185725DE3A6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53200" y="609600"/>
            <a:ext cx="2057400" cy="5516563"/>
          </a:xfrm>
        </p:spPr>
        <p:txBody>
          <a:bodyPr vert="eaVert">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hasCustomPrompt="1"/>
          </p:nvPr>
        </p:nvSpPr>
        <p:spPr>
          <a:xfrm>
            <a:off x="457200" y="609600"/>
            <a:ext cx="5562600" cy="5516564"/>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553200" y="6248402"/>
            <a:ext cx="2209800" cy="365125"/>
          </a:xfrm>
        </p:spPr>
        <p:txBody>
          <a:bodyPr/>
          <a:lstStyle>
            <a:lvl1pPr>
              <a:defRPr>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5" name="Footer Placeholder 4"/>
          <p:cNvSpPr>
            <a:spLocks noGrp="1"/>
          </p:cNvSpPr>
          <p:nvPr>
            <p:ph type="ftr" sz="quarter" idx="11"/>
          </p:nvPr>
        </p:nvSpPr>
        <p:spPr>
          <a:xfrm>
            <a:off x="457201" y="6248207"/>
            <a:ext cx="5573483" cy="365125"/>
          </a:xfrm>
        </p:spPr>
        <p:txBody>
          <a:bodyPr/>
          <a:lstStyle>
            <a:lvl1pPr>
              <a:defRPr>
                <a:latin typeface="Calibri" pitchFamily="34" charset="0"/>
                <a:cs typeface="Calibri" pitchFamily="34" charset="0"/>
              </a:defRPr>
            </a:lvl1p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rgbClr val="7F8E2B">
              <a:alpha val="74902"/>
            </a:srgbClr>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00529B"/>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b="0" dirty="0">
              <a:latin typeface="Calibri" pitchFamily="34" charset="0"/>
              <a:cs typeface="Calibri" pitchFamily="34" charset="0"/>
            </a:endParaRPr>
          </a:p>
        </p:txBody>
      </p:sp>
      <p:sp>
        <p:nvSpPr>
          <p:cNvPr id="6" name="Slide Number Placeholder 5"/>
          <p:cNvSpPr>
            <a:spLocks noGrp="1"/>
          </p:cNvSpPr>
          <p:nvPr>
            <p:ph type="sldNum" sz="quarter" idx="12"/>
          </p:nvPr>
        </p:nvSpPr>
        <p:spPr>
          <a:xfrm rot="5400000">
            <a:off x="5989638" y="144462"/>
            <a:ext cx="533400" cy="244476"/>
          </a:xfrm>
        </p:spPr>
        <p:txBody>
          <a:bodyPr/>
          <a:lstStyle>
            <a:lvl1pPr>
              <a:defRPr b="0">
                <a:latin typeface="Calibri" pitchFamily="34" charset="0"/>
                <a:cs typeface="Calibri" pitchFamily="34" charset="0"/>
              </a:defRPr>
            </a:lvl1pPr>
          </a:lstStyle>
          <a:p>
            <a:fld id="{13912A68-2BD8-4E45-A51D-185725DE3A6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normAutofit/>
          </a:bodyPr>
          <a:lstStyle>
            <a:lvl1pPr>
              <a:defRPr sz="3200" b="0" i="0" baseline="0">
                <a:solidFill>
                  <a:schemeClr val="bg1"/>
                </a:solidFill>
                <a:latin typeface="Century Gothic"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4724400" y="6248400"/>
            <a:ext cx="2209800" cy="365125"/>
          </a:xfrm>
        </p:spPr>
        <p:txBody>
          <a:bodyPr/>
          <a:lstStyle/>
          <a:p>
            <a:fld id="{DE56183E-B4FD-48CF-85DE-BFC7334D7D85}" type="datetimeFigureOut">
              <a:rPr lang="en-US" smtClean="0"/>
              <a:pPr/>
              <a:t>9/8/2014</a:t>
            </a:fld>
            <a:endParaRPr lang="en-US" dirty="0"/>
          </a:p>
        </p:txBody>
      </p:sp>
      <p:sp>
        <p:nvSpPr>
          <p:cNvPr id="5" name="Footer Placeholder 4"/>
          <p:cNvSpPr>
            <a:spLocks noGrp="1"/>
          </p:cNvSpPr>
          <p:nvPr>
            <p:ph type="ftr" sz="quarter" idx="11"/>
          </p:nvPr>
        </p:nvSpPr>
        <p:spPr>
          <a:xfrm>
            <a:off x="609600" y="6248206"/>
            <a:ext cx="396239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3912A68-2BD8-4E45-A51D-185725DE3A61}" type="slidenum">
              <a:rPr lang="en-US" smtClean="0"/>
              <a:pPr/>
              <a:t>‹#›</a:t>
            </a:fld>
            <a:endParaRPr lang="en-US" dirty="0"/>
          </a:p>
        </p:txBody>
      </p:sp>
      <p:sp>
        <p:nvSpPr>
          <p:cNvPr id="8" name="Content Placeholder 7"/>
          <p:cNvSpPr>
            <a:spLocks noGrp="1"/>
          </p:cNvSpPr>
          <p:nvPr>
            <p:ph sz="quarter" idx="1" hasCustomPrompt="1"/>
          </p:nvPr>
        </p:nvSpPr>
        <p:spPr>
          <a:xfrm>
            <a:off x="612648" y="1600200"/>
            <a:ext cx="8153400" cy="4495800"/>
          </a:xfrm>
        </p:spPr>
        <p:txBody>
          <a:bodyPr>
            <a:normAutofit/>
          </a:bodyPr>
          <a:lstStyle>
            <a:lvl1pPr>
              <a:buClr>
                <a:schemeClr val="bg1"/>
              </a:buClr>
              <a:defRPr sz="3200" baseline="0">
                <a:solidFill>
                  <a:schemeClr val="bg1"/>
                </a:solidFill>
                <a:latin typeface="Calibri" pitchFamily="34" charset="0"/>
                <a:cs typeface="Calibri" pitchFamily="34" charset="0"/>
              </a:defRPr>
            </a:lvl1pPr>
            <a:lvl2pPr>
              <a:buClr>
                <a:schemeClr val="bg1"/>
              </a:buClr>
              <a:defRPr sz="3200" baseline="0">
                <a:solidFill>
                  <a:schemeClr val="bg1"/>
                </a:solidFill>
                <a:latin typeface="Calibri" pitchFamily="34" charset="0"/>
                <a:cs typeface="Calibri" pitchFamily="34" charset="0"/>
              </a:defRPr>
            </a:lvl2pPr>
            <a:lvl3pPr>
              <a:buClr>
                <a:schemeClr val="bg1"/>
              </a:buClr>
              <a:defRPr sz="3200" baseline="0">
                <a:solidFill>
                  <a:schemeClr val="bg1"/>
                </a:solidFill>
                <a:latin typeface="Calibri" pitchFamily="34" charset="0"/>
                <a:cs typeface="Calibri" pitchFamily="34" charset="0"/>
              </a:defRPr>
            </a:lvl3pPr>
            <a:lvl4pPr>
              <a:buClr>
                <a:schemeClr val="bg1"/>
              </a:buClr>
              <a:defRPr sz="3200">
                <a:solidFill>
                  <a:schemeClr val="bg1"/>
                </a:solidFill>
                <a:latin typeface="Calibri" pitchFamily="34" charset="0"/>
                <a:cs typeface="Calibri" pitchFamily="34" charset="0"/>
              </a:defRPr>
            </a:lvl4pPr>
            <a:lvl5pPr>
              <a:buClr>
                <a:schemeClr val="bg1"/>
              </a:buClr>
              <a:defRPr sz="3200">
                <a:solidFill>
                  <a:schemeClr val="bg1"/>
                </a:solidFill>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grpSp>
        <p:nvGrpSpPr>
          <p:cNvPr id="11" name="Group 10"/>
          <p:cNvGrpSpPr/>
          <p:nvPr userDrawn="1"/>
        </p:nvGrpSpPr>
        <p:grpSpPr>
          <a:xfrm>
            <a:off x="7010400" y="6133193"/>
            <a:ext cx="1752600" cy="639103"/>
            <a:chOff x="7010400" y="6133193"/>
            <a:chExt cx="1752600" cy="639103"/>
          </a:xfrm>
        </p:grpSpPr>
        <p:grpSp>
          <p:nvGrpSpPr>
            <p:cNvPr id="10" name="Group 9"/>
            <p:cNvGrpSpPr/>
            <p:nvPr userDrawn="1"/>
          </p:nvGrpSpPr>
          <p:grpSpPr>
            <a:xfrm>
              <a:off x="7010400" y="6133193"/>
              <a:ext cx="1752600" cy="639103"/>
              <a:chOff x="7010400" y="6133193"/>
              <a:chExt cx="1752600" cy="639103"/>
            </a:xfrm>
          </p:grpSpPr>
          <p:pic>
            <p:nvPicPr>
              <p:cNvPr id="9"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DE56183E-B4FD-48CF-85DE-BFC7334D7D85}" type="datetimeFigureOut">
              <a:rPr lang="en-US" smtClean="0"/>
              <a:pPr/>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3912A68-2BD8-4E45-A51D-185725DE3A61}" type="slidenum">
              <a:rPr lang="en-US" smtClean="0"/>
              <a:pPr/>
              <a:t>‹#›</a:t>
            </a:fld>
            <a:endParaRPr lang="en-US" dirty="0"/>
          </a:p>
        </p:txBody>
      </p:sp>
      <p:sp>
        <p:nvSpPr>
          <p:cNvPr id="8" name="Content Placeholder 7"/>
          <p:cNvSpPr>
            <a:spLocks noGrp="1"/>
          </p:cNvSpPr>
          <p:nvPr>
            <p:ph sz="quarter" idx="1" hasCustomPrompt="1"/>
          </p:nvPr>
        </p:nvSpPr>
        <p:spPr>
          <a:xfrm>
            <a:off x="612648" y="1600200"/>
            <a:ext cx="8153400" cy="4495800"/>
          </a:xfrm>
        </p:spPr>
        <p:txBody>
          <a:bodyPr>
            <a:normAutofit/>
          </a:bodyPr>
          <a:lstStyle>
            <a:lvl1pPr>
              <a:defRPr sz="3200">
                <a:latin typeface="Calibri" pitchFamily="34" charset="0"/>
                <a:cs typeface="Calibri" pitchFamily="34" charset="0"/>
              </a:defRPr>
            </a:lvl1pPr>
            <a:lvl2pPr>
              <a:defRPr sz="3200">
                <a:latin typeface="Calibri" pitchFamily="34" charset="0"/>
                <a:cs typeface="Calibri" pitchFamily="34" charset="0"/>
              </a:defRPr>
            </a:lvl2pPr>
            <a:lvl3pPr>
              <a:defRPr sz="3200">
                <a:latin typeface="Calibri" pitchFamily="34" charset="0"/>
                <a:cs typeface="Calibri" pitchFamily="34" charset="0"/>
              </a:defRPr>
            </a:lvl3pPr>
            <a:lvl4pPr>
              <a:defRPr sz="3200">
                <a:latin typeface="Calibri" pitchFamily="34" charset="0"/>
                <a:cs typeface="Calibri" pitchFamily="34" charset="0"/>
              </a:defRPr>
            </a:lvl4pPr>
            <a:lvl5pPr>
              <a:defRPr sz="3200">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0" y="2743200"/>
            <a:ext cx="7123113" cy="1673225"/>
          </a:xfrm>
        </p:spPr>
        <p:txBody>
          <a:bodyPr anchor="t">
            <a:normAutofit/>
          </a:bodyPr>
          <a:lstStyle>
            <a:lvl1pPr marL="0" indent="0">
              <a:buNone/>
              <a:defRPr sz="3200">
                <a:solidFill>
                  <a:schemeClr val="bg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hasCustomPrompt="1"/>
          </p:nvPr>
        </p:nvSpPr>
        <p:spPr>
          <a:xfrm>
            <a:off x="1371600" y="1600200"/>
            <a:ext cx="7620000" cy="990600"/>
          </a:xfrm>
        </p:spPr>
        <p:txBody>
          <a:bodyPr>
            <a:normAutofit/>
          </a:bodyPr>
          <a:lstStyle>
            <a:lvl1pPr algn="l">
              <a:buNone/>
              <a:defRPr sz="3200" b="0" cap="none">
                <a:solidFill>
                  <a:srgbClr val="FFFFFF"/>
                </a:solidFill>
                <a:latin typeface="Century Gothic" pitchFamily="34" charset="0"/>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a:xfrm>
            <a:off x="4724400" y="6248400"/>
            <a:ext cx="2209800" cy="365125"/>
          </a:xfrm>
        </p:spPr>
        <p:txBody>
          <a:bodyPr/>
          <a:lstStyle>
            <a:lvl1pPr>
              <a:defRPr>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2"/>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grpSp>
        <p:nvGrpSpPr>
          <p:cNvPr id="15" name="Group 14"/>
          <p:cNvGrpSpPr/>
          <p:nvPr userDrawn="1"/>
        </p:nvGrpSpPr>
        <p:grpSpPr>
          <a:xfrm>
            <a:off x="7010400" y="6133193"/>
            <a:ext cx="1752600" cy="639103"/>
            <a:chOff x="7010400" y="6133193"/>
            <a:chExt cx="1752600" cy="639103"/>
          </a:xfrm>
        </p:grpSpPr>
        <p:grpSp>
          <p:nvGrpSpPr>
            <p:cNvPr id="16" name="Group 15"/>
            <p:cNvGrpSpPr/>
            <p:nvPr userDrawn="1"/>
          </p:nvGrpSpPr>
          <p:grpSpPr>
            <a:xfrm>
              <a:off x="7010400" y="6133193"/>
              <a:ext cx="1752600" cy="639103"/>
              <a:chOff x="7010400" y="6133193"/>
              <a:chExt cx="1752600" cy="639103"/>
            </a:xfrm>
          </p:grpSpPr>
          <p:pic>
            <p:nvPicPr>
              <p:cNvPr id="18"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NO logo">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0" y="2743200"/>
            <a:ext cx="7123113" cy="1673225"/>
          </a:xfrm>
        </p:spPr>
        <p:txBody>
          <a:bodyPr anchor="t">
            <a:normAutofit/>
          </a:bodyPr>
          <a:lstStyle>
            <a:lvl1pPr marL="0" indent="0">
              <a:buNone/>
              <a:defRPr sz="3200">
                <a:solidFill>
                  <a:schemeClr val="bg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cs typeface="Calibri" pitchFamily="34" charset="0"/>
            </a:endParaRPr>
          </a:p>
        </p:txBody>
      </p:sp>
      <p:sp>
        <p:nvSpPr>
          <p:cNvPr id="9" name="Rectangle 8"/>
          <p:cNvSpPr/>
          <p:nvPr/>
        </p:nvSpPr>
        <p:spPr>
          <a:xfrm>
            <a:off x="1371600" y="1600200"/>
            <a:ext cx="7772400" cy="990600"/>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itchFamily="34" charset="0"/>
            </a:endParaRPr>
          </a:p>
        </p:txBody>
      </p:sp>
      <p:sp>
        <p:nvSpPr>
          <p:cNvPr id="2" name="Title 1"/>
          <p:cNvSpPr>
            <a:spLocks noGrp="1"/>
          </p:cNvSpPr>
          <p:nvPr>
            <p:ph type="title" hasCustomPrompt="1"/>
          </p:nvPr>
        </p:nvSpPr>
        <p:spPr>
          <a:xfrm>
            <a:off x="1371600" y="1600200"/>
            <a:ext cx="7620000" cy="990600"/>
          </a:xfrm>
        </p:spPr>
        <p:txBody>
          <a:bodyPr>
            <a:normAutofit/>
          </a:bodyPr>
          <a:lstStyle>
            <a:lvl1pPr algn="l">
              <a:buNone/>
              <a:defRPr sz="3200" b="0" cap="none">
                <a:solidFill>
                  <a:srgbClr val="FFFFFF"/>
                </a:solidFill>
                <a:latin typeface="Century Gothic" pitchFamily="34" charset="0"/>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a:xfrm>
            <a:off x="4648200" y="6248400"/>
            <a:ext cx="3505200" cy="365125"/>
          </a:xfrm>
        </p:spPr>
        <p:txBody>
          <a:bodyPr/>
          <a:lstStyle>
            <a:lvl1pPr>
              <a:defRPr>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2"/>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hasCustomPrompt="1"/>
          </p:nvPr>
        </p:nvSpPr>
        <p:spPr>
          <a:xfrm>
            <a:off x="609600"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hasCustomPrompt="1"/>
          </p:nvPr>
        </p:nvSpPr>
        <p:spPr>
          <a:xfrm>
            <a:off x="4844901"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a:xfrm>
            <a:off x="4724400" y="6248400"/>
            <a:ext cx="2209800" cy="365125"/>
          </a:xfrm>
        </p:spPr>
        <p:txBody>
          <a:bodyPr rtlCol="0"/>
          <a:lstStyle>
            <a:lvl1pPr>
              <a:defRPr>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10" name="Slide Number Placeholder 9"/>
          <p:cNvSpPr>
            <a:spLocks noGrp="1"/>
          </p:cNvSpPr>
          <p:nvPr>
            <p:ph type="sldNum" sz="quarter" idx="16"/>
          </p:nvPr>
        </p:nvSpPr>
        <p:spPr/>
        <p:txBody>
          <a:bodyPr rtlCol="0"/>
          <a:lstStyle>
            <a:lvl1pPr>
              <a:defRPr b="0">
                <a:latin typeface="Calibri" pitchFamily="34" charset="0"/>
                <a:cs typeface="Calibri" pitchFamily="34" charset="0"/>
              </a:defRPr>
            </a:lvl1pPr>
          </a:lstStyle>
          <a:p>
            <a:fld id="{13912A68-2BD8-4E45-A51D-185725DE3A61}" type="slidenum">
              <a:rPr lang="en-US" smtClean="0"/>
              <a:pPr/>
              <a:t>‹#›</a:t>
            </a:fld>
            <a:endParaRPr lang="en-US" dirty="0"/>
          </a:p>
        </p:txBody>
      </p:sp>
      <p:sp>
        <p:nvSpPr>
          <p:cNvPr id="12" name="Footer Placeholder 11"/>
          <p:cNvSpPr>
            <a:spLocks noGrp="1"/>
          </p:cNvSpPr>
          <p:nvPr>
            <p:ph type="ftr" sz="quarter" idx="17"/>
          </p:nvPr>
        </p:nvSpPr>
        <p:spPr>
          <a:xfrm>
            <a:off x="609601" y="6248206"/>
            <a:ext cx="3962400" cy="365125"/>
          </a:xfrm>
        </p:spPr>
        <p:txBody>
          <a:bodyPr rtlCol="0"/>
          <a:lstStyle>
            <a:lvl1pPr>
              <a:defRPr>
                <a:latin typeface="Calibri" pitchFamily="34" charset="0"/>
                <a:cs typeface="Calibri" pitchFamily="34" charset="0"/>
              </a:defRPr>
            </a:lvl1pPr>
          </a:lstStyle>
          <a:p>
            <a:endParaRPr lang="en-US" dirty="0"/>
          </a:p>
        </p:txBody>
      </p:sp>
      <p:grpSp>
        <p:nvGrpSpPr>
          <p:cNvPr id="13" name="Group 12"/>
          <p:cNvGrpSpPr/>
          <p:nvPr userDrawn="1"/>
        </p:nvGrpSpPr>
        <p:grpSpPr>
          <a:xfrm>
            <a:off x="7010400" y="6133193"/>
            <a:ext cx="1752600" cy="639103"/>
            <a:chOff x="7010400" y="6133193"/>
            <a:chExt cx="1752600" cy="639103"/>
          </a:xfrm>
        </p:grpSpPr>
        <p:grpSp>
          <p:nvGrpSpPr>
            <p:cNvPr id="15" name="Group 14"/>
            <p:cNvGrpSpPr/>
            <p:nvPr userDrawn="1"/>
          </p:nvGrpSpPr>
          <p:grpSpPr>
            <a:xfrm>
              <a:off x="7010400" y="6133193"/>
              <a:ext cx="1752600" cy="639103"/>
              <a:chOff x="7010400" y="6133193"/>
              <a:chExt cx="1752600" cy="639103"/>
            </a:xfrm>
          </p:grpSpPr>
          <p:pic>
            <p:nvPicPr>
              <p:cNvPr id="17"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hasCustomPrompt="1"/>
          </p:nvPr>
        </p:nvSpPr>
        <p:spPr>
          <a:xfrm>
            <a:off x="609600"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hasCustomPrompt="1"/>
          </p:nvPr>
        </p:nvSpPr>
        <p:spPr>
          <a:xfrm>
            <a:off x="4844901"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a:xfrm>
            <a:off x="4724400" y="6248400"/>
            <a:ext cx="3429000" cy="365125"/>
          </a:xfrm>
        </p:spPr>
        <p:txBody>
          <a:bodyPr rtlCol="0"/>
          <a:lstStyle>
            <a:lvl1pPr>
              <a:defRPr>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10" name="Slide Number Placeholder 9"/>
          <p:cNvSpPr>
            <a:spLocks noGrp="1"/>
          </p:cNvSpPr>
          <p:nvPr>
            <p:ph type="sldNum" sz="quarter" idx="16"/>
          </p:nvPr>
        </p:nvSpPr>
        <p:spPr/>
        <p:txBody>
          <a:bodyPr rtlCol="0"/>
          <a:lstStyle>
            <a:lvl1pPr>
              <a:defRPr b="0">
                <a:latin typeface="Calibri" pitchFamily="34" charset="0"/>
                <a:cs typeface="Calibri" pitchFamily="34" charset="0"/>
              </a:defRPr>
            </a:lvl1pPr>
          </a:lstStyle>
          <a:p>
            <a:fld id="{13912A68-2BD8-4E45-A51D-185725DE3A61}" type="slidenum">
              <a:rPr lang="en-US" smtClean="0"/>
              <a:pPr/>
              <a:t>‹#›</a:t>
            </a:fld>
            <a:endParaRPr lang="en-US" dirty="0"/>
          </a:p>
        </p:txBody>
      </p:sp>
      <p:sp>
        <p:nvSpPr>
          <p:cNvPr id="12" name="Footer Placeholder 11"/>
          <p:cNvSpPr>
            <a:spLocks noGrp="1"/>
          </p:cNvSpPr>
          <p:nvPr>
            <p:ph type="ftr" sz="quarter" idx="17"/>
          </p:nvPr>
        </p:nvSpPr>
        <p:spPr>
          <a:xfrm>
            <a:off x="609601" y="6248206"/>
            <a:ext cx="3962400" cy="365125"/>
          </a:xfrm>
        </p:spPr>
        <p:txBody>
          <a:bodyPr rtlCol="0"/>
          <a:lstStyle>
            <a:lvl1pPr>
              <a:defRPr>
                <a:latin typeface="Calibri" pitchFamily="34" charset="0"/>
                <a:cs typeface="Calibri" pitchFamily="34" charset="0"/>
              </a:defRPr>
            </a:lvl1pPr>
          </a:lstStyle>
          <a:p>
            <a:endParaRPr lang="en-US" dirty="0"/>
          </a:p>
        </p:txBody>
      </p:sp>
    </p:spTree>
    <p:extLst>
      <p:ext uri="{BB962C8B-B14F-4D97-AF65-F5344CB8AC3E}">
        <p14:creationId xmlns:p14="http://schemas.microsoft.com/office/powerpoint/2010/main" val="1659098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3050"/>
            <a:ext cx="8153400" cy="869950"/>
          </a:xfrm>
        </p:spPr>
        <p:txBody>
          <a:bodyPr anchor="ct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11" name="Content Placeholder 10"/>
          <p:cNvSpPr>
            <a:spLocks noGrp="1"/>
          </p:cNvSpPr>
          <p:nvPr>
            <p:ph sz="quarter" idx="2" hasCustomPrompt="1"/>
          </p:nvPr>
        </p:nvSpPr>
        <p:spPr>
          <a:xfrm>
            <a:off x="609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hasCustomPrompt="1"/>
          </p:nvPr>
        </p:nvSpPr>
        <p:spPr>
          <a:xfrm>
            <a:off x="4800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a:xfrm>
            <a:off x="4724400" y="6248400"/>
            <a:ext cx="2209800" cy="365125"/>
          </a:xfrm>
        </p:spPr>
        <p:txBody>
          <a:bodyPr rtlCol="0"/>
          <a:lstStyle/>
          <a:p>
            <a:fld id="{DE56183E-B4FD-48CF-85DE-BFC7334D7D85}" type="datetimeFigureOut">
              <a:rPr lang="en-US" smtClean="0"/>
              <a:pPr/>
              <a:t>9/8/2014</a:t>
            </a:fld>
            <a:endParaRPr lang="en-US" dirty="0"/>
          </a:p>
        </p:txBody>
      </p:sp>
      <p:sp>
        <p:nvSpPr>
          <p:cNvPr id="12" name="Slide Number Placeholder 11"/>
          <p:cNvSpPr>
            <a:spLocks noGrp="1"/>
          </p:cNvSpPr>
          <p:nvPr>
            <p:ph type="sldNum" sz="quarter" idx="16"/>
          </p:nvPr>
        </p:nvSpPr>
        <p:spPr/>
        <p:txBody>
          <a:bodyPr rtlCol="0"/>
          <a:lstStyle>
            <a:lvl1pPr>
              <a:defRPr b="1">
                <a:latin typeface="Calibri" pitchFamily="34" charset="0"/>
                <a:cs typeface="Calibri"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7"/>
          </p:nvPr>
        </p:nvSpPr>
        <p:spPr>
          <a:xfrm>
            <a:off x="609601" y="6248206"/>
            <a:ext cx="3962400" cy="365125"/>
          </a:xfrm>
        </p:spPr>
        <p:txBody>
          <a:bodyPr rtlCol="0"/>
          <a:lstStyle/>
          <a:p>
            <a:endParaRPr lang="en-US" dirty="0"/>
          </a:p>
        </p:txBody>
      </p:sp>
      <p:sp>
        <p:nvSpPr>
          <p:cNvPr id="16" name="Text Placeholder 15"/>
          <p:cNvSpPr>
            <a:spLocks noGrp="1"/>
          </p:cNvSpPr>
          <p:nvPr>
            <p:ph type="body" sz="quarter" idx="1" hasCustomPrompt="1"/>
          </p:nvPr>
        </p:nvSpPr>
        <p:spPr>
          <a:xfrm>
            <a:off x="609600" y="1752600"/>
            <a:ext cx="3886200" cy="640080"/>
          </a:xfrm>
          <a:solidFill>
            <a:schemeClr val="accent3">
              <a:lumMod val="60000"/>
              <a:lumOff val="40000"/>
            </a:schemeClr>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hasCustomPrompt="1"/>
          </p:nvPr>
        </p:nvSpPr>
        <p:spPr>
          <a:xfrm>
            <a:off x="4800600" y="1752600"/>
            <a:ext cx="3886200" cy="640080"/>
          </a:xfrm>
          <a:solidFill>
            <a:schemeClr val="accent5">
              <a:lumMod val="60000"/>
              <a:lumOff val="40000"/>
            </a:schemeClr>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grpSp>
        <p:nvGrpSpPr>
          <p:cNvPr id="17" name="Group 16"/>
          <p:cNvGrpSpPr/>
          <p:nvPr userDrawn="1"/>
        </p:nvGrpSpPr>
        <p:grpSpPr>
          <a:xfrm>
            <a:off x="7010400" y="6133193"/>
            <a:ext cx="1752600" cy="639103"/>
            <a:chOff x="7010400" y="6133193"/>
            <a:chExt cx="1752600" cy="639103"/>
          </a:xfrm>
        </p:grpSpPr>
        <p:grpSp>
          <p:nvGrpSpPr>
            <p:cNvPr id="19" name="Group 18"/>
            <p:cNvGrpSpPr/>
            <p:nvPr userDrawn="1"/>
          </p:nvGrpSpPr>
          <p:grpSpPr>
            <a:xfrm>
              <a:off x="7010400" y="6133193"/>
              <a:ext cx="1752600" cy="639103"/>
              <a:chOff x="7010400" y="6133193"/>
              <a:chExt cx="1752600" cy="639103"/>
            </a:xfrm>
          </p:grpSpPr>
          <p:pic>
            <p:nvPicPr>
              <p:cNvPr id="21"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3050"/>
            <a:ext cx="8153400" cy="869950"/>
          </a:xfrm>
        </p:spPr>
        <p:txBody>
          <a:bodyPr anchor="ct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11" name="Content Placeholder 10"/>
          <p:cNvSpPr>
            <a:spLocks noGrp="1"/>
          </p:cNvSpPr>
          <p:nvPr>
            <p:ph sz="quarter" idx="2" hasCustomPrompt="1"/>
          </p:nvPr>
        </p:nvSpPr>
        <p:spPr>
          <a:xfrm>
            <a:off x="609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hasCustomPrompt="1"/>
          </p:nvPr>
        </p:nvSpPr>
        <p:spPr>
          <a:xfrm>
            <a:off x="4800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a:xfrm>
            <a:off x="4648200" y="6248400"/>
            <a:ext cx="3505200" cy="365125"/>
          </a:xfrm>
        </p:spPr>
        <p:txBody>
          <a:bodyPr rtlCol="0"/>
          <a:lstStyle/>
          <a:p>
            <a:fld id="{DE56183E-B4FD-48CF-85DE-BFC7334D7D85}" type="datetimeFigureOut">
              <a:rPr lang="en-US" smtClean="0"/>
              <a:pPr/>
              <a:t>9/8/2014</a:t>
            </a:fld>
            <a:endParaRPr lang="en-US" dirty="0"/>
          </a:p>
        </p:txBody>
      </p:sp>
      <p:sp>
        <p:nvSpPr>
          <p:cNvPr id="12" name="Slide Number Placeholder 11"/>
          <p:cNvSpPr>
            <a:spLocks noGrp="1"/>
          </p:cNvSpPr>
          <p:nvPr>
            <p:ph type="sldNum" sz="quarter" idx="16"/>
          </p:nvPr>
        </p:nvSpPr>
        <p:spPr/>
        <p:txBody>
          <a:bodyPr rtlCol="0"/>
          <a:lstStyle>
            <a:lvl1pPr>
              <a:defRPr b="1">
                <a:latin typeface="Calibri" pitchFamily="34" charset="0"/>
                <a:cs typeface="Calibri"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7"/>
          </p:nvPr>
        </p:nvSpPr>
        <p:spPr>
          <a:xfrm>
            <a:off x="609601" y="6248206"/>
            <a:ext cx="3962400" cy="365125"/>
          </a:xfrm>
        </p:spPr>
        <p:txBody>
          <a:bodyPr rtlCol="0"/>
          <a:lstStyle/>
          <a:p>
            <a:endParaRPr lang="en-US" dirty="0"/>
          </a:p>
        </p:txBody>
      </p:sp>
      <p:sp>
        <p:nvSpPr>
          <p:cNvPr id="16" name="Text Placeholder 15"/>
          <p:cNvSpPr>
            <a:spLocks noGrp="1"/>
          </p:cNvSpPr>
          <p:nvPr>
            <p:ph type="body" sz="quarter" idx="1" hasCustomPrompt="1"/>
          </p:nvPr>
        </p:nvSpPr>
        <p:spPr>
          <a:xfrm>
            <a:off x="609600" y="1752600"/>
            <a:ext cx="3886200" cy="640080"/>
          </a:xfrm>
          <a:solidFill>
            <a:schemeClr val="accent3">
              <a:lumMod val="60000"/>
              <a:lumOff val="40000"/>
            </a:schemeClr>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hasCustomPrompt="1"/>
          </p:nvPr>
        </p:nvSpPr>
        <p:spPr>
          <a:xfrm>
            <a:off x="4800600" y="1752600"/>
            <a:ext cx="3886200" cy="640080"/>
          </a:xfrm>
          <a:solidFill>
            <a:schemeClr val="accent5">
              <a:lumMod val="60000"/>
              <a:lumOff val="40000"/>
            </a:schemeClr>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spTree>
    <p:extLst>
      <p:ext uri="{BB962C8B-B14F-4D97-AF65-F5344CB8AC3E}">
        <p14:creationId xmlns:p14="http://schemas.microsoft.com/office/powerpoint/2010/main" val="6465608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3C67"/>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057400" cy="365125"/>
          </a:xfrm>
          <a:prstGeom prst="rect">
            <a:avLst/>
          </a:prstGeom>
        </p:spPr>
        <p:txBody>
          <a:bodyPr vert="horz" anchor="ctr" anchorCtr="0"/>
          <a:lstStyle>
            <a:lvl1pPr algn="l" eaLnBrk="1" latinLnBrk="0" hangingPunct="1">
              <a:defRPr kumimoji="0" sz="1400">
                <a:solidFill>
                  <a:schemeClr val="tx2">
                    <a:lumMod val="75000"/>
                    <a:lumOff val="25000"/>
                  </a:schemeClr>
                </a:solidFill>
                <a:latin typeface="Calibri" pitchFamily="34" charset="0"/>
                <a:cs typeface="Calibri" pitchFamily="34" charset="0"/>
              </a:defRPr>
            </a:lvl1pPr>
          </a:lstStyle>
          <a:p>
            <a:fld id="{DE56183E-B4FD-48CF-85DE-BFC7334D7D85}" type="datetimeFigureOut">
              <a:rPr lang="en-US" smtClean="0"/>
              <a:pPr/>
              <a:t>9/8/2014</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lumMod val="75000"/>
                    <a:lumOff val="25000"/>
                  </a:schemeClr>
                </a:solidFill>
                <a:latin typeface="Calibri" pitchFamily="34" charset="0"/>
                <a:cs typeface="Calibri" pitchFamily="34" charset="0"/>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8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81" r:id="rId15"/>
    <p:sldLayoutId id="2147483682" r:id="rId16"/>
    <p:sldLayoutId id="2147483683" r:id="rId17"/>
  </p:sldLayoutIdLst>
  <p:timing>
    <p:tnLst>
      <p:par>
        <p:cTn id="1" dur="indefinite" restart="never" nodeType="tmRoot"/>
      </p:par>
    </p:tnLst>
  </p:timing>
  <p:txStyles>
    <p:titleStyle>
      <a:lvl1pPr algn="l" rtl="0" eaLnBrk="1" latinLnBrk="0" hangingPunct="1">
        <a:spcBef>
          <a:spcPct val="0"/>
        </a:spcBef>
        <a:buNone/>
        <a:defRPr kumimoji="0" sz="3200" b="0" kern="1200" baseline="0">
          <a:solidFill>
            <a:schemeClr val="bg1"/>
          </a:solidFill>
          <a:latin typeface="Century Gothic" pitchFamily="34" charset="0"/>
          <a:ea typeface="+mj-ea"/>
          <a:cs typeface="+mj-cs"/>
        </a:defRPr>
      </a:lvl1pPr>
    </p:titleStyle>
    <p:bodyStyle>
      <a:lvl1pPr marL="320040" indent="-320040" algn="l" rtl="0" eaLnBrk="1" latinLnBrk="0" hangingPunct="1">
        <a:spcBef>
          <a:spcPts val="700"/>
        </a:spcBef>
        <a:buClr>
          <a:schemeClr val="bg1"/>
        </a:buClr>
        <a:buSzPct val="120000"/>
        <a:buFont typeface="Arial" pitchFamily="34" charset="0"/>
        <a:buChar char="•"/>
        <a:defRPr kumimoji="0" sz="3200" kern="1200">
          <a:solidFill>
            <a:schemeClr val="bg1"/>
          </a:solidFill>
          <a:latin typeface="Calibri" pitchFamily="34" charset="0"/>
          <a:ea typeface="+mn-ea"/>
          <a:cs typeface="Calibri" pitchFamily="34" charset="0"/>
        </a:defRPr>
      </a:lvl1pPr>
      <a:lvl2pPr marL="640080" indent="-274320" algn="l" rtl="0" eaLnBrk="1" latinLnBrk="0" hangingPunct="1">
        <a:spcBef>
          <a:spcPts val="550"/>
        </a:spcBef>
        <a:buClr>
          <a:schemeClr val="bg1"/>
        </a:buClr>
        <a:buSzPct val="120000"/>
        <a:buFont typeface="Arial" pitchFamily="34" charset="0"/>
        <a:buChar char="•"/>
        <a:defRPr kumimoji="0" sz="3200" kern="1200">
          <a:solidFill>
            <a:schemeClr val="bg1"/>
          </a:solidFill>
          <a:latin typeface="Calibri" pitchFamily="34" charset="0"/>
          <a:ea typeface="+mn-ea"/>
          <a:cs typeface="Calibri" pitchFamily="34" charset="0"/>
        </a:defRPr>
      </a:lvl2pPr>
      <a:lvl3pPr marL="914400" indent="-228600" algn="l" rtl="0" eaLnBrk="1" latinLnBrk="0" hangingPunct="1">
        <a:spcBef>
          <a:spcPts val="500"/>
        </a:spcBef>
        <a:buClr>
          <a:schemeClr val="bg1"/>
        </a:buClr>
        <a:buSzPct val="120000"/>
        <a:buFont typeface="Arial" pitchFamily="34" charset="0"/>
        <a:buChar char="•"/>
        <a:defRPr kumimoji="0" sz="3200" kern="1200">
          <a:solidFill>
            <a:schemeClr val="bg1"/>
          </a:solidFill>
          <a:latin typeface="Calibri" pitchFamily="34" charset="0"/>
          <a:ea typeface="+mn-ea"/>
          <a:cs typeface="Calibri" pitchFamily="34" charset="0"/>
        </a:defRPr>
      </a:lvl3pPr>
      <a:lvl4pPr marL="1371600" indent="-228600" algn="l" rtl="0" eaLnBrk="1" latinLnBrk="0" hangingPunct="1">
        <a:spcBef>
          <a:spcPts val="400"/>
        </a:spcBef>
        <a:buClr>
          <a:schemeClr val="bg1"/>
        </a:buClr>
        <a:buSzPct val="120000"/>
        <a:buFont typeface="Arial" pitchFamily="34" charset="0"/>
        <a:buChar char="•"/>
        <a:defRPr kumimoji="0" sz="3200" kern="1200">
          <a:solidFill>
            <a:schemeClr val="bg1"/>
          </a:solidFill>
          <a:latin typeface="Calibri" pitchFamily="34" charset="0"/>
          <a:ea typeface="+mn-ea"/>
          <a:cs typeface="Calibri" pitchFamily="34" charset="0"/>
        </a:defRPr>
      </a:lvl4pPr>
      <a:lvl5pPr marL="1828800" indent="-228600" algn="l" rtl="0" eaLnBrk="1" latinLnBrk="0" hangingPunct="1">
        <a:spcBef>
          <a:spcPts val="400"/>
        </a:spcBef>
        <a:buClr>
          <a:schemeClr val="bg1"/>
        </a:buClr>
        <a:buSzPct val="120000"/>
        <a:buFont typeface="Arial" pitchFamily="34" charset="0"/>
        <a:buChar char="•"/>
        <a:defRPr kumimoji="0" sz="3200" kern="1200">
          <a:solidFill>
            <a:schemeClr val="bg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ormwater.pca.state.mn.us/index.php/Main_Pa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981200"/>
            <a:ext cx="6477000" cy="1828800"/>
          </a:xfrm>
        </p:spPr>
        <p:txBody>
          <a:bodyPr>
            <a:normAutofit/>
          </a:bodyPr>
          <a:lstStyle/>
          <a:p>
            <a:r>
              <a:rPr lang="en-US" dirty="0" smtClean="0"/>
              <a:t>Minimal Impact Design Standards (MIDS) Calculator Training	</a:t>
            </a:r>
            <a:endParaRPr lang="en-US" dirty="0"/>
          </a:p>
        </p:txBody>
      </p:sp>
      <p:sp>
        <p:nvSpPr>
          <p:cNvPr id="3" name="Subtitle 2"/>
          <p:cNvSpPr>
            <a:spLocks noGrp="1"/>
          </p:cNvSpPr>
          <p:nvPr>
            <p:ph type="subTitle" idx="1"/>
          </p:nvPr>
        </p:nvSpPr>
        <p:spPr/>
        <p:txBody>
          <a:bodyPr>
            <a:normAutofit fontScale="62500" lnSpcReduction="20000"/>
          </a:bodyPr>
          <a:lstStyle/>
          <a:p>
            <a:endParaRPr lang="en-US" dirty="0" smtClean="0"/>
          </a:p>
          <a:p>
            <a:r>
              <a:rPr lang="en-US" dirty="0" smtClean="0"/>
              <a:t>WELCOME</a:t>
            </a:r>
          </a:p>
          <a:p>
            <a:endParaRPr lang="en-US" dirty="0"/>
          </a:p>
        </p:txBody>
      </p:sp>
      <p:pic>
        <p:nvPicPr>
          <p:cNvPr id="4" name="Picture 6" descr="mpca-horiz-left-w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0"/>
            <a:ext cx="320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6216134"/>
            <a:ext cx="2210862" cy="369332"/>
          </a:xfrm>
          <a:prstGeom prst="rect">
            <a:avLst/>
          </a:prstGeom>
          <a:noFill/>
        </p:spPr>
        <p:txBody>
          <a:bodyPr wrap="none" rtlCol="0">
            <a:spAutoFit/>
          </a:bodyPr>
          <a:lstStyle/>
          <a:p>
            <a:r>
              <a:rPr lang="en-US" dirty="0" smtClean="0"/>
              <a:t>November 13, 2013</a:t>
            </a:r>
            <a:endParaRPr lang="en-US" dirty="0"/>
          </a:p>
        </p:txBody>
      </p:sp>
    </p:spTree>
    <p:extLst>
      <p:ext uri="{BB962C8B-B14F-4D97-AF65-F5344CB8AC3E}">
        <p14:creationId xmlns:p14="http://schemas.microsoft.com/office/powerpoint/2010/main" val="71070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106"/>
          <a:stretch/>
        </p:blipFill>
        <p:spPr>
          <a:xfrm>
            <a:off x="533400" y="1752600"/>
            <a:ext cx="8153664" cy="4267200"/>
          </a:xfrm>
        </p:spPr>
      </p:pic>
      <p:sp>
        <p:nvSpPr>
          <p:cNvPr id="3" name="Title 2"/>
          <p:cNvSpPr>
            <a:spLocks noGrp="1"/>
          </p:cNvSpPr>
          <p:nvPr>
            <p:ph type="title"/>
          </p:nvPr>
        </p:nvSpPr>
        <p:spPr/>
        <p:txBody>
          <a:bodyPr>
            <a:normAutofit fontScale="90000"/>
          </a:bodyPr>
          <a:lstStyle/>
          <a:p>
            <a:r>
              <a:rPr lang="en-US" dirty="0" smtClean="0"/>
              <a:t>MIDS Work Group-Diverse Group of Stakeholders</a:t>
            </a:r>
            <a:endParaRPr lang="en-US" dirty="0"/>
          </a:p>
        </p:txBody>
      </p:sp>
    </p:spTree>
    <p:extLst>
      <p:ext uri="{BB962C8B-B14F-4D97-AF65-F5344CB8AC3E}">
        <p14:creationId xmlns:p14="http://schemas.microsoft.com/office/powerpoint/2010/main" val="308156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Legislature gave funding to MPCA to create </a:t>
            </a:r>
            <a:r>
              <a:rPr lang="en-US" sz="3200" dirty="0" smtClean="0"/>
              <a:t>MIDS</a:t>
            </a:r>
          </a:p>
          <a:p>
            <a:pPr lvl="1"/>
            <a:r>
              <a:rPr lang="en-US" sz="3200" dirty="0" smtClean="0"/>
              <a:t> Three Master Contracts</a:t>
            </a:r>
            <a:endParaRPr lang="en-US" sz="3200" dirty="0"/>
          </a:p>
          <a:p>
            <a:r>
              <a:rPr lang="en-US" sz="3200" dirty="0"/>
              <a:t>Work group recommendations to MPCA</a:t>
            </a:r>
          </a:p>
          <a:p>
            <a:r>
              <a:rPr lang="en-US" sz="3200" dirty="0"/>
              <a:t>Consensus </a:t>
            </a:r>
            <a:r>
              <a:rPr lang="en-US" sz="3200" dirty="0" smtClean="0"/>
              <a:t>based approach</a:t>
            </a:r>
            <a:endParaRPr lang="en-US" sz="3200" dirty="0"/>
          </a:p>
          <a:p>
            <a:endParaRPr lang="en-US" dirty="0"/>
          </a:p>
        </p:txBody>
      </p:sp>
      <p:sp>
        <p:nvSpPr>
          <p:cNvPr id="3" name="Title 2"/>
          <p:cNvSpPr>
            <a:spLocks noGrp="1"/>
          </p:cNvSpPr>
          <p:nvPr>
            <p:ph type="title"/>
          </p:nvPr>
        </p:nvSpPr>
        <p:spPr/>
        <p:txBody>
          <a:bodyPr/>
          <a:lstStyle/>
          <a:p>
            <a:r>
              <a:rPr lang="en-US" dirty="0" smtClean="0"/>
              <a:t>Funding/Recommendations</a:t>
            </a:r>
            <a:endParaRPr lang="en-US" dirty="0"/>
          </a:p>
        </p:txBody>
      </p:sp>
    </p:spTree>
    <p:extLst>
      <p:ext uri="{BB962C8B-B14F-4D97-AF65-F5344CB8AC3E}">
        <p14:creationId xmlns:p14="http://schemas.microsoft.com/office/powerpoint/2010/main" val="427033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a:t>An attempt to bring Low Impact Development (LID) to the forefront</a:t>
            </a:r>
          </a:p>
          <a:p>
            <a:pPr>
              <a:defRPr/>
            </a:pPr>
            <a:r>
              <a:rPr lang="en-US" dirty="0"/>
              <a:t>An effort to standardize benefits of water quality practices</a:t>
            </a:r>
          </a:p>
          <a:p>
            <a:pPr>
              <a:defRPr/>
            </a:pPr>
            <a:r>
              <a:rPr lang="en-US" dirty="0"/>
              <a:t>A tool that can be used to help meet water quality regulations</a:t>
            </a:r>
          </a:p>
          <a:p>
            <a:pPr>
              <a:defRPr/>
            </a:pPr>
            <a:r>
              <a:rPr lang="en-US" dirty="0"/>
              <a:t>A </a:t>
            </a:r>
            <a:r>
              <a:rPr lang="en-US" sz="2800" b="1" dirty="0"/>
              <a:t>voluntary</a:t>
            </a:r>
            <a:r>
              <a:rPr lang="en-US" dirty="0"/>
              <a:t> program</a:t>
            </a:r>
          </a:p>
          <a:p>
            <a:endParaRPr lang="en-US" dirty="0"/>
          </a:p>
        </p:txBody>
      </p:sp>
      <p:sp>
        <p:nvSpPr>
          <p:cNvPr id="3" name="Title 2"/>
          <p:cNvSpPr>
            <a:spLocks noGrp="1"/>
          </p:cNvSpPr>
          <p:nvPr>
            <p:ph type="title"/>
          </p:nvPr>
        </p:nvSpPr>
        <p:spPr/>
        <p:txBody>
          <a:bodyPr/>
          <a:lstStyle/>
          <a:p>
            <a:r>
              <a:rPr lang="en-US" dirty="0" smtClean="0"/>
              <a:t>What is MIDS?</a:t>
            </a:r>
            <a:endParaRPr lang="en-US" dirty="0"/>
          </a:p>
        </p:txBody>
      </p:sp>
    </p:spTree>
    <p:extLst>
      <p:ext uri="{BB962C8B-B14F-4D97-AF65-F5344CB8AC3E}">
        <p14:creationId xmlns:p14="http://schemas.microsoft.com/office/powerpoint/2010/main" val="204454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648200"/>
          </a:xfrm>
        </p:spPr>
        <p:txBody>
          <a:bodyPr>
            <a:noAutofit/>
          </a:bodyPr>
          <a:lstStyle/>
          <a:p>
            <a:r>
              <a:rPr lang="en-US" sz="3200" dirty="0" smtClean="0"/>
              <a:t>Best Management Practices:</a:t>
            </a:r>
          </a:p>
          <a:p>
            <a:pPr lvl="1"/>
            <a:r>
              <a:rPr lang="en-US" sz="2800" dirty="0" smtClean="0"/>
              <a:t>Permeable pavement</a:t>
            </a:r>
          </a:p>
          <a:p>
            <a:pPr lvl="1"/>
            <a:r>
              <a:rPr lang="en-US" sz="2800" dirty="0" smtClean="0"/>
              <a:t>Harvest and Reuse</a:t>
            </a:r>
          </a:p>
          <a:p>
            <a:pPr lvl="1"/>
            <a:r>
              <a:rPr lang="en-US" sz="2800" dirty="0" smtClean="0"/>
              <a:t>Swales</a:t>
            </a:r>
          </a:p>
          <a:p>
            <a:pPr lvl="1"/>
            <a:r>
              <a:rPr lang="en-US" sz="2800" dirty="0" smtClean="0"/>
              <a:t>Turf</a:t>
            </a:r>
          </a:p>
          <a:p>
            <a:pPr lvl="1"/>
            <a:r>
              <a:rPr lang="en-US" sz="2800" dirty="0" smtClean="0"/>
              <a:t>Trees</a:t>
            </a:r>
          </a:p>
          <a:p>
            <a:pPr lvl="1"/>
            <a:r>
              <a:rPr lang="en-US" sz="2800" dirty="0" smtClean="0"/>
              <a:t>Bioretention</a:t>
            </a:r>
          </a:p>
          <a:p>
            <a:pPr lvl="1"/>
            <a:r>
              <a:rPr lang="en-US" sz="2800" dirty="0" smtClean="0"/>
              <a:t>Green Roofs</a:t>
            </a:r>
          </a:p>
          <a:p>
            <a:pPr lvl="1"/>
            <a:r>
              <a:rPr lang="en-US" sz="2800" dirty="0" smtClean="0"/>
              <a:t>Iron Enhanced Sand Filter</a:t>
            </a:r>
          </a:p>
          <a:p>
            <a:pPr marL="457200" lvl="1" indent="0">
              <a:buNone/>
            </a:pPr>
            <a:endParaRPr lang="en-US" sz="3200" dirty="0" smtClean="0"/>
          </a:p>
        </p:txBody>
      </p:sp>
      <p:sp>
        <p:nvSpPr>
          <p:cNvPr id="2" name="Title 1"/>
          <p:cNvSpPr>
            <a:spLocks noGrp="1"/>
          </p:cNvSpPr>
          <p:nvPr>
            <p:ph type="title"/>
          </p:nvPr>
        </p:nvSpPr>
        <p:spPr/>
        <p:txBody>
          <a:bodyPr/>
          <a:lstStyle/>
          <a:p>
            <a:r>
              <a:rPr lang="en-US" dirty="0" smtClean="0"/>
              <a:t>MIDS TOOLS</a:t>
            </a:r>
            <a:endParaRPr lang="en-US" dirty="0"/>
          </a:p>
        </p:txBody>
      </p:sp>
    </p:spTree>
    <p:extLst>
      <p:ext uri="{BB962C8B-B14F-4D97-AF65-F5344CB8AC3E}">
        <p14:creationId xmlns:p14="http://schemas.microsoft.com/office/powerpoint/2010/main" val="23683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408333" cy="3992563"/>
          </a:xfrm>
        </p:spPr>
        <p:txBody>
          <a:bodyPr>
            <a:noAutofit/>
          </a:bodyPr>
          <a:lstStyle/>
          <a:p>
            <a:r>
              <a:rPr lang="en-US" sz="3200" dirty="0" smtClean="0"/>
              <a:t>New Development, Redevelopment and Linear Projects</a:t>
            </a:r>
          </a:p>
          <a:p>
            <a:r>
              <a:rPr lang="en-US" sz="3200" dirty="0" smtClean="0"/>
              <a:t>Design Sequence Flow Chart-</a:t>
            </a:r>
          </a:p>
          <a:p>
            <a:pPr lvl="1"/>
            <a:r>
              <a:rPr lang="en-US" sz="3000" dirty="0" smtClean="0"/>
              <a:t>Helps to assess site</a:t>
            </a:r>
          </a:p>
          <a:p>
            <a:pPr lvl="1"/>
            <a:r>
              <a:rPr lang="en-US" sz="3000" dirty="0" smtClean="0"/>
              <a:t>Includes site restrictions-flexible treatment options</a:t>
            </a:r>
          </a:p>
          <a:p>
            <a:endParaRPr lang="en-US" sz="3200" b="1" dirty="0" smtClean="0"/>
          </a:p>
        </p:txBody>
      </p:sp>
      <p:sp>
        <p:nvSpPr>
          <p:cNvPr id="2" name="Title 1"/>
          <p:cNvSpPr>
            <a:spLocks noGrp="1"/>
          </p:cNvSpPr>
          <p:nvPr>
            <p:ph type="title"/>
          </p:nvPr>
        </p:nvSpPr>
        <p:spPr/>
        <p:txBody>
          <a:bodyPr/>
          <a:lstStyle/>
          <a:p>
            <a:r>
              <a:rPr lang="en-US" dirty="0" smtClean="0"/>
              <a:t>MIDS TOOLS-Performance Goals</a:t>
            </a:r>
            <a:endParaRPr lang="en-US" dirty="0"/>
          </a:p>
        </p:txBody>
      </p:sp>
    </p:spTree>
    <p:extLst>
      <p:ext uri="{BB962C8B-B14F-4D97-AF65-F5344CB8AC3E}">
        <p14:creationId xmlns:p14="http://schemas.microsoft.com/office/powerpoint/2010/main" val="251600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Began as Excel Spreadsheet</a:t>
            </a:r>
          </a:p>
          <a:p>
            <a:r>
              <a:rPr lang="en-US" sz="3200" dirty="0" smtClean="0"/>
              <a:t>Added the Graphic User Interface</a:t>
            </a:r>
          </a:p>
          <a:p>
            <a:r>
              <a:rPr lang="en-US" sz="3200" dirty="0" smtClean="0"/>
              <a:t>What </a:t>
            </a:r>
            <a:r>
              <a:rPr lang="en-US" sz="3200" b="1" dirty="0" smtClean="0"/>
              <a:t>you</a:t>
            </a:r>
            <a:r>
              <a:rPr lang="en-US" sz="3200" dirty="0" smtClean="0"/>
              <a:t> are here to learn about-focus of this workshop</a:t>
            </a:r>
            <a:endParaRPr lang="en-US" sz="3200" dirty="0"/>
          </a:p>
        </p:txBody>
      </p:sp>
      <p:sp>
        <p:nvSpPr>
          <p:cNvPr id="2" name="Title 1"/>
          <p:cNvSpPr>
            <a:spLocks noGrp="1"/>
          </p:cNvSpPr>
          <p:nvPr>
            <p:ph type="title"/>
          </p:nvPr>
        </p:nvSpPr>
        <p:spPr/>
        <p:txBody>
          <a:bodyPr/>
          <a:lstStyle/>
          <a:p>
            <a:r>
              <a:rPr lang="en-US" dirty="0" smtClean="0"/>
              <a:t>MIDS TOOLS-Calculator</a:t>
            </a:r>
            <a:endParaRPr lang="en-US" dirty="0"/>
          </a:p>
        </p:txBody>
      </p:sp>
    </p:spTree>
    <p:extLst>
      <p:ext uri="{BB962C8B-B14F-4D97-AF65-F5344CB8AC3E}">
        <p14:creationId xmlns:p14="http://schemas.microsoft.com/office/powerpoint/2010/main" val="18964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28800"/>
            <a:ext cx="7408333" cy="3611563"/>
          </a:xfrm>
        </p:spPr>
        <p:txBody>
          <a:bodyPr>
            <a:normAutofit fontScale="92500" lnSpcReduction="10000"/>
          </a:bodyPr>
          <a:lstStyle/>
          <a:p>
            <a:r>
              <a:rPr lang="en-US" sz="3500" dirty="0" smtClean="0"/>
              <a:t>Green Step Cities-highest standard for stormwater practice</a:t>
            </a:r>
          </a:p>
          <a:p>
            <a:r>
              <a:rPr lang="en-US" sz="3500" dirty="0" smtClean="0"/>
              <a:t>Blue Star Assessment (FMR)</a:t>
            </a:r>
          </a:p>
          <a:p>
            <a:r>
              <a:rPr lang="en-US" sz="3500" dirty="0" smtClean="0"/>
              <a:t>Complete Streets-other voluntary initiatives</a:t>
            </a:r>
          </a:p>
          <a:p>
            <a:r>
              <a:rPr lang="en-US" sz="3500" dirty="0"/>
              <a:t>Clean Water Legacy grant applications (and other grant applications)</a:t>
            </a:r>
          </a:p>
          <a:p>
            <a:endParaRPr lang="en-US" sz="3600" dirty="0" smtClean="0"/>
          </a:p>
          <a:p>
            <a:endParaRPr lang="en-US" dirty="0"/>
          </a:p>
        </p:txBody>
      </p:sp>
      <p:sp>
        <p:nvSpPr>
          <p:cNvPr id="2" name="Title 1"/>
          <p:cNvSpPr>
            <a:spLocks noGrp="1"/>
          </p:cNvSpPr>
          <p:nvPr>
            <p:ph type="title"/>
          </p:nvPr>
        </p:nvSpPr>
        <p:spPr/>
        <p:txBody>
          <a:bodyPr/>
          <a:lstStyle/>
          <a:p>
            <a:r>
              <a:rPr lang="en-US" dirty="0" smtClean="0"/>
              <a:t>Potential Applications</a:t>
            </a:r>
            <a:endParaRPr lang="en-US" dirty="0"/>
          </a:p>
        </p:txBody>
      </p:sp>
    </p:spTree>
    <p:extLst>
      <p:ext uri="{BB962C8B-B14F-4D97-AF65-F5344CB8AC3E}">
        <p14:creationId xmlns:p14="http://schemas.microsoft.com/office/powerpoint/2010/main" val="2684036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408333" cy="3687763"/>
          </a:xfrm>
        </p:spPr>
        <p:txBody>
          <a:bodyPr>
            <a:normAutofit/>
          </a:bodyPr>
          <a:lstStyle/>
          <a:p>
            <a:r>
              <a:rPr lang="en-US" sz="3200" dirty="0" smtClean="0"/>
              <a:t>MS4 Permit-MCM 5 – Post construction stormwater management</a:t>
            </a:r>
          </a:p>
          <a:p>
            <a:r>
              <a:rPr lang="en-US" sz="3200" dirty="0" smtClean="0"/>
              <a:t>CSW Permit-permanent treatment</a:t>
            </a:r>
          </a:p>
          <a:p>
            <a:r>
              <a:rPr lang="en-US" sz="3200" dirty="0" smtClean="0"/>
              <a:t>TMDL Load Reporting-credits that demonstrate measurable progress</a:t>
            </a:r>
          </a:p>
        </p:txBody>
      </p:sp>
      <p:sp>
        <p:nvSpPr>
          <p:cNvPr id="2" name="Title 1"/>
          <p:cNvSpPr>
            <a:spLocks noGrp="1"/>
          </p:cNvSpPr>
          <p:nvPr>
            <p:ph type="title"/>
          </p:nvPr>
        </p:nvSpPr>
        <p:spPr/>
        <p:txBody>
          <a:bodyPr/>
          <a:lstStyle/>
          <a:p>
            <a:r>
              <a:rPr lang="en-US" dirty="0" smtClean="0"/>
              <a:t>Potential Applications</a:t>
            </a:r>
            <a:endParaRPr lang="en-US" dirty="0"/>
          </a:p>
        </p:txBody>
      </p:sp>
    </p:spTree>
    <p:extLst>
      <p:ext uri="{BB962C8B-B14F-4D97-AF65-F5344CB8AC3E}">
        <p14:creationId xmlns:p14="http://schemas.microsoft.com/office/powerpoint/2010/main" val="1571865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Federal 319 Grant to pilot MIDS</a:t>
            </a:r>
          </a:p>
          <a:p>
            <a:pPr lvl="1"/>
            <a:r>
              <a:rPr lang="en-US" sz="2800" dirty="0" smtClean="0"/>
              <a:t>Communities in the St Croix Basin </a:t>
            </a:r>
          </a:p>
          <a:p>
            <a:pPr lvl="1"/>
            <a:r>
              <a:rPr lang="en-US" sz="2800" dirty="0" smtClean="0"/>
              <a:t>Mini, short and long form for communities to adopt</a:t>
            </a:r>
          </a:p>
          <a:p>
            <a:pPr lvl="1"/>
            <a:r>
              <a:rPr lang="en-US" sz="2800" dirty="0" smtClean="0"/>
              <a:t>Policies-ordinances reference the credit calculator, BMPs and stormwater manual</a:t>
            </a:r>
            <a:endParaRPr lang="en-US" sz="2800" dirty="0"/>
          </a:p>
        </p:txBody>
      </p:sp>
      <p:sp>
        <p:nvSpPr>
          <p:cNvPr id="2" name="Title 1"/>
          <p:cNvSpPr>
            <a:spLocks noGrp="1"/>
          </p:cNvSpPr>
          <p:nvPr>
            <p:ph type="title"/>
          </p:nvPr>
        </p:nvSpPr>
        <p:spPr/>
        <p:txBody>
          <a:bodyPr>
            <a:normAutofit/>
          </a:bodyPr>
          <a:lstStyle/>
          <a:p>
            <a:r>
              <a:rPr lang="en-US" dirty="0" smtClean="0"/>
              <a:t>MIDS Community Assistance Package</a:t>
            </a:r>
            <a:endParaRPr lang="en-US" dirty="0"/>
          </a:p>
        </p:txBody>
      </p:sp>
    </p:spTree>
    <p:extLst>
      <p:ext uri="{BB962C8B-B14F-4D97-AF65-F5344CB8AC3E}">
        <p14:creationId xmlns:p14="http://schemas.microsoft.com/office/powerpoint/2010/main" val="66266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408333" cy="3687763"/>
          </a:xfrm>
        </p:spPr>
        <p:txBody>
          <a:bodyPr>
            <a:noAutofit/>
          </a:bodyPr>
          <a:lstStyle/>
          <a:p>
            <a:r>
              <a:rPr lang="en-US" sz="2800" dirty="0" smtClean="0"/>
              <a:t>All MIDS work products in Manual</a:t>
            </a:r>
          </a:p>
          <a:p>
            <a:endParaRPr lang="en-US" sz="2800" dirty="0" smtClean="0"/>
          </a:p>
          <a:p>
            <a:pPr marL="457200" lvl="1" indent="0" algn="ctr">
              <a:buNone/>
            </a:pPr>
            <a:r>
              <a:rPr lang="en-US" sz="2800" dirty="0" smtClean="0"/>
              <a:t>LINK: </a:t>
            </a:r>
            <a:r>
              <a:rPr lang="en-US" sz="2800" dirty="0" smtClean="0">
                <a:hlinkClick r:id="rId3"/>
              </a:rPr>
              <a:t>http://stormwater.pca.state.mn.us/index.php/Main_Page</a:t>
            </a:r>
            <a:endParaRPr lang="en-US" sz="2800" dirty="0" smtClean="0"/>
          </a:p>
          <a:p>
            <a:pPr marL="457200" lvl="1" indent="0" algn="ctr">
              <a:buNone/>
            </a:pPr>
            <a:endParaRPr lang="en-US" sz="2800" dirty="0"/>
          </a:p>
        </p:txBody>
      </p:sp>
      <p:sp>
        <p:nvSpPr>
          <p:cNvPr id="2" name="Title 1"/>
          <p:cNvSpPr>
            <a:spLocks noGrp="1"/>
          </p:cNvSpPr>
          <p:nvPr>
            <p:ph type="title"/>
          </p:nvPr>
        </p:nvSpPr>
        <p:spPr/>
        <p:txBody>
          <a:bodyPr>
            <a:normAutofit fontScale="90000"/>
          </a:bodyPr>
          <a:lstStyle/>
          <a:p>
            <a:r>
              <a:rPr lang="en-US" dirty="0" smtClean="0"/>
              <a:t>Minnesota Stormwater Manual (Wiki version) and MIDS</a:t>
            </a:r>
            <a:endParaRPr lang="en-US" dirty="0"/>
          </a:p>
        </p:txBody>
      </p:sp>
    </p:spTree>
    <p:extLst>
      <p:ext uri="{BB962C8B-B14F-4D97-AF65-F5344CB8AC3E}">
        <p14:creationId xmlns:p14="http://schemas.microsoft.com/office/powerpoint/2010/main" val="335361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408333" cy="4068763"/>
          </a:xfrm>
        </p:spPr>
        <p:txBody>
          <a:bodyPr>
            <a:noAutofit/>
          </a:bodyPr>
          <a:lstStyle/>
          <a:p>
            <a:r>
              <a:rPr lang="en-US" dirty="0" smtClean="0"/>
              <a:t>Facility Information</a:t>
            </a:r>
          </a:p>
          <a:p>
            <a:r>
              <a:rPr lang="en-US" dirty="0" smtClean="0"/>
              <a:t>Introductions</a:t>
            </a:r>
            <a:endParaRPr lang="en-US" dirty="0"/>
          </a:p>
          <a:p>
            <a:r>
              <a:rPr lang="en-US" dirty="0" smtClean="0"/>
              <a:t>Expectations of Super Users</a:t>
            </a:r>
          </a:p>
          <a:p>
            <a:pPr lvl="1"/>
            <a:r>
              <a:rPr lang="en-US" sz="2400" dirty="0" smtClean="0"/>
              <a:t>List with profile and contact information</a:t>
            </a:r>
          </a:p>
          <a:p>
            <a:pPr lvl="1"/>
            <a:r>
              <a:rPr lang="en-US" sz="2400" dirty="0" smtClean="0"/>
              <a:t>Willing and available to take e-mails, phone calls</a:t>
            </a:r>
          </a:p>
          <a:p>
            <a:pPr lvl="1"/>
            <a:r>
              <a:rPr lang="en-US" sz="2400" dirty="0" smtClean="0"/>
              <a:t>Share experiences; meet periodically</a:t>
            </a:r>
          </a:p>
          <a:p>
            <a:pPr lvl="1"/>
            <a:r>
              <a:rPr lang="en-US" sz="2400" dirty="0" smtClean="0"/>
              <a:t>Complete evaluations-contribute to FAQ</a:t>
            </a:r>
          </a:p>
          <a:p>
            <a:pPr lvl="1"/>
            <a:r>
              <a:rPr lang="en-US" sz="2400" dirty="0" smtClean="0"/>
              <a:t>Beta tester</a:t>
            </a:r>
          </a:p>
        </p:txBody>
      </p:sp>
      <p:sp>
        <p:nvSpPr>
          <p:cNvPr id="2" name="Title 1"/>
          <p:cNvSpPr>
            <a:spLocks noGrp="1"/>
          </p:cNvSpPr>
          <p:nvPr>
            <p:ph type="title"/>
          </p:nvPr>
        </p:nvSpPr>
        <p:spPr/>
        <p:txBody>
          <a:bodyPr/>
          <a:lstStyle/>
          <a:p>
            <a:r>
              <a:rPr lang="en-US" dirty="0" smtClean="0"/>
              <a:t>Logistics</a:t>
            </a:r>
            <a:endParaRPr lang="en-US" dirty="0"/>
          </a:p>
        </p:txBody>
      </p:sp>
    </p:spTree>
    <p:extLst>
      <p:ext uri="{BB962C8B-B14F-4D97-AF65-F5344CB8AC3E}">
        <p14:creationId xmlns:p14="http://schemas.microsoft.com/office/powerpoint/2010/main" val="1716932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Coming soon</a:t>
            </a:r>
            <a:endParaRPr lang="en-US" dirty="0"/>
          </a:p>
        </p:txBody>
      </p:sp>
      <p:sp>
        <p:nvSpPr>
          <p:cNvPr id="3" name="Title 2"/>
          <p:cNvSpPr>
            <a:spLocks noGrp="1"/>
          </p:cNvSpPr>
          <p:nvPr>
            <p:ph type="title"/>
          </p:nvPr>
        </p:nvSpPr>
        <p:spPr/>
        <p:txBody>
          <a:bodyPr>
            <a:normAutofit/>
          </a:bodyPr>
          <a:lstStyle/>
          <a:p>
            <a:r>
              <a:rPr lang="en-US" dirty="0" smtClean="0"/>
              <a:t>Objectives/Goals of Calculator Training</a:t>
            </a:r>
            <a:endParaRPr lang="en-US" dirty="0"/>
          </a:p>
        </p:txBody>
      </p:sp>
    </p:spTree>
    <p:extLst>
      <p:ext uri="{BB962C8B-B14F-4D97-AF65-F5344CB8AC3E}">
        <p14:creationId xmlns:p14="http://schemas.microsoft.com/office/powerpoint/2010/main" val="52300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Thank you for being a Super User!</a:t>
            </a:r>
          </a:p>
          <a:p>
            <a:pPr lvl="1"/>
            <a:r>
              <a:rPr lang="en-US" dirty="0" smtClean="0"/>
              <a:t>Expectations</a:t>
            </a:r>
          </a:p>
          <a:p>
            <a:r>
              <a:rPr lang="en-US" dirty="0" smtClean="0"/>
              <a:t>USE IT!!  -Report back to MPCA</a:t>
            </a:r>
          </a:p>
          <a:p>
            <a:r>
              <a:rPr lang="en-US" dirty="0" smtClean="0"/>
              <a:t>Calculator in Manual-2014</a:t>
            </a:r>
          </a:p>
          <a:p>
            <a:r>
              <a:rPr lang="en-US" dirty="0" smtClean="0"/>
              <a:t>Evaluation Form</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Summary/Next Steps</a:t>
            </a:r>
            <a:endParaRPr lang="en-US" dirty="0"/>
          </a:p>
        </p:txBody>
      </p:sp>
    </p:spTree>
    <p:extLst>
      <p:ext uri="{BB962C8B-B14F-4D97-AF65-F5344CB8AC3E}">
        <p14:creationId xmlns:p14="http://schemas.microsoft.com/office/powerpoint/2010/main" val="415677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3992563"/>
          </a:xfrm>
        </p:spPr>
        <p:txBody>
          <a:bodyPr/>
          <a:lstStyle/>
          <a:p>
            <a:r>
              <a:rPr lang="en-US" dirty="0" smtClean="0"/>
              <a:t>40% of our water bodies in are impaired; old technology isn’t working</a:t>
            </a:r>
          </a:p>
          <a:p>
            <a:endParaRPr lang="en-US" dirty="0" smtClean="0"/>
          </a:p>
          <a:p>
            <a:r>
              <a:rPr lang="en-US" dirty="0" smtClean="0"/>
              <a:t>National Academy of Sciences Report</a:t>
            </a:r>
            <a:endParaRPr lang="en-US" dirty="0"/>
          </a:p>
        </p:txBody>
      </p:sp>
      <p:sp>
        <p:nvSpPr>
          <p:cNvPr id="3" name="Title 2"/>
          <p:cNvSpPr>
            <a:spLocks noGrp="1"/>
          </p:cNvSpPr>
          <p:nvPr>
            <p:ph type="title"/>
          </p:nvPr>
        </p:nvSpPr>
        <p:spPr/>
        <p:txBody>
          <a:bodyPr/>
          <a:lstStyle/>
          <a:p>
            <a:r>
              <a:rPr lang="en-US" dirty="0" smtClean="0"/>
              <a:t>Why MIDS?</a:t>
            </a:r>
            <a:endParaRPr lang="en-US" dirty="0"/>
          </a:p>
        </p:txBody>
      </p:sp>
    </p:spTree>
    <p:extLst>
      <p:ext uri="{BB962C8B-B14F-4D97-AF65-F5344CB8AC3E}">
        <p14:creationId xmlns:p14="http://schemas.microsoft.com/office/powerpoint/2010/main" val="46954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5" name="Rectangle 7"/>
          <p:cNvSpPr>
            <a:spLocks noGrp="1" noChangeArrowheads="1"/>
          </p:cNvSpPr>
          <p:nvPr>
            <p:ph type="title"/>
          </p:nvPr>
        </p:nvSpPr>
        <p:spPr>
          <a:xfrm>
            <a:off x="276225" y="381000"/>
            <a:ext cx="8610600" cy="584775"/>
          </a:xfrm>
        </p:spPr>
        <p:txBody>
          <a:bodyPr>
            <a:spAutoFit/>
          </a:bodyPr>
          <a:lstStyle/>
          <a:p>
            <a:pPr eaLnBrk="1" hangingPunct="1">
              <a:defRPr/>
            </a:pPr>
            <a:r>
              <a:rPr lang="en-US" dirty="0" smtClean="0">
                <a:effectLst>
                  <a:outerShdw blurRad="38100" dist="38100" dir="2700000" algn="tl">
                    <a:srgbClr val="000000"/>
                  </a:outerShdw>
                </a:effectLst>
              </a:rPr>
              <a:t>Stormwater Management</a:t>
            </a:r>
          </a:p>
        </p:txBody>
      </p:sp>
      <p:grpSp>
        <p:nvGrpSpPr>
          <p:cNvPr id="36867" name="Group 8"/>
          <p:cNvGrpSpPr>
            <a:grpSpLocks/>
          </p:cNvGrpSpPr>
          <p:nvPr/>
        </p:nvGrpSpPr>
        <p:grpSpPr bwMode="auto">
          <a:xfrm>
            <a:off x="1064306" y="3853543"/>
            <a:ext cx="2514600" cy="2870200"/>
            <a:chOff x="288" y="2416"/>
            <a:chExt cx="1584" cy="1808"/>
          </a:xfrm>
        </p:grpSpPr>
        <p:pic>
          <p:nvPicPr>
            <p:cNvPr id="36878" name="Picture 9" descr="IMG_00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2416"/>
              <a:ext cx="1356" cy="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4762" name="Text Box 10"/>
            <p:cNvSpPr txBox="1">
              <a:spLocks noChangeArrowheads="1"/>
            </p:cNvSpPr>
            <p:nvPr/>
          </p:nvSpPr>
          <p:spPr bwMode="auto">
            <a:xfrm>
              <a:off x="528" y="2895"/>
              <a:ext cx="1344" cy="327"/>
            </a:xfrm>
            <a:prstGeom prst="rect">
              <a:avLst/>
            </a:prstGeom>
            <a:noFill/>
            <a:ln w="9525" algn="ctr">
              <a:noFill/>
              <a:miter lim="800000"/>
              <a:headEnd/>
              <a:tailEnd/>
            </a:ln>
            <a:effectLst/>
          </p:spPr>
          <p:txBody>
            <a:bodyPr>
              <a:spAutoFit/>
            </a:bodyPr>
            <a:lstStyle/>
            <a:p>
              <a:pPr>
                <a:spcBef>
                  <a:spcPct val="50000"/>
                </a:spcBef>
                <a:defRPr/>
              </a:pPr>
              <a:r>
                <a:rPr lang="en-US" sz="2800" dirty="0">
                  <a:solidFill>
                    <a:schemeClr val="tx1"/>
                  </a:solidFill>
                  <a:effectLst>
                    <a:outerShdw blurRad="38100" dist="38100" dir="2700000" algn="tl">
                      <a:srgbClr val="000000"/>
                    </a:outerShdw>
                  </a:effectLst>
                </a:rPr>
                <a:t>Filtration</a:t>
              </a:r>
            </a:p>
          </p:txBody>
        </p:sp>
      </p:grpSp>
      <p:grpSp>
        <p:nvGrpSpPr>
          <p:cNvPr id="36868" name="Group 11"/>
          <p:cNvGrpSpPr>
            <a:grpSpLocks/>
          </p:cNvGrpSpPr>
          <p:nvPr/>
        </p:nvGrpSpPr>
        <p:grpSpPr bwMode="auto">
          <a:xfrm>
            <a:off x="171450" y="1627300"/>
            <a:ext cx="4876800" cy="2505075"/>
            <a:chOff x="288" y="822"/>
            <a:chExt cx="3072" cy="1578"/>
          </a:xfrm>
        </p:grpSpPr>
        <p:pic>
          <p:nvPicPr>
            <p:cNvPr id="3687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822"/>
              <a:ext cx="3072"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54765" name="Text Box 13"/>
            <p:cNvSpPr txBox="1">
              <a:spLocks noChangeArrowheads="1"/>
            </p:cNvSpPr>
            <p:nvPr/>
          </p:nvSpPr>
          <p:spPr bwMode="auto">
            <a:xfrm>
              <a:off x="672" y="864"/>
              <a:ext cx="1344" cy="327"/>
            </a:xfrm>
            <a:prstGeom prst="rect">
              <a:avLst/>
            </a:prstGeom>
            <a:noFill/>
            <a:ln w="9525" algn="ctr">
              <a:noFill/>
              <a:miter lim="800000"/>
              <a:headEnd/>
              <a:tailEnd/>
            </a:ln>
            <a:effectLst/>
          </p:spPr>
          <p:txBody>
            <a:bodyPr>
              <a:spAutoFit/>
            </a:bodyPr>
            <a:lstStyle/>
            <a:p>
              <a:pPr>
                <a:spcBef>
                  <a:spcPct val="50000"/>
                </a:spcBef>
                <a:defRPr/>
              </a:pPr>
              <a:r>
                <a:rPr lang="en-US" sz="2800" dirty="0">
                  <a:solidFill>
                    <a:schemeClr val="bg1"/>
                  </a:solidFill>
                  <a:effectLst>
                    <a:outerShdw blurRad="38100" dist="38100" dir="2700000" algn="tl">
                      <a:srgbClr val="000000"/>
                    </a:outerShdw>
                  </a:effectLst>
                </a:rPr>
                <a:t>Infiltration</a:t>
              </a:r>
            </a:p>
          </p:txBody>
        </p:sp>
      </p:grpSp>
      <p:grpSp>
        <p:nvGrpSpPr>
          <p:cNvPr id="36869" name="Group 14"/>
          <p:cNvGrpSpPr>
            <a:grpSpLocks/>
          </p:cNvGrpSpPr>
          <p:nvPr/>
        </p:nvGrpSpPr>
        <p:grpSpPr bwMode="auto">
          <a:xfrm>
            <a:off x="5413829" y="1746701"/>
            <a:ext cx="3276600" cy="2535238"/>
            <a:chOff x="3360" y="672"/>
            <a:chExt cx="2064" cy="1597"/>
          </a:xfrm>
        </p:grpSpPr>
        <p:pic>
          <p:nvPicPr>
            <p:cNvPr id="36874" name="Picture 15" descr="#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672"/>
              <a:ext cx="2064" cy="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54768" name="Text Box 16"/>
            <p:cNvSpPr txBox="1">
              <a:spLocks noChangeArrowheads="1"/>
            </p:cNvSpPr>
            <p:nvPr/>
          </p:nvSpPr>
          <p:spPr bwMode="auto">
            <a:xfrm>
              <a:off x="3360" y="720"/>
              <a:ext cx="1536" cy="327"/>
            </a:xfrm>
            <a:prstGeom prst="rect">
              <a:avLst/>
            </a:prstGeom>
            <a:noFill/>
            <a:ln w="9525">
              <a:noFill/>
              <a:miter lim="800000"/>
              <a:headEnd/>
              <a:tailEnd/>
            </a:ln>
            <a:effectLst/>
          </p:spPr>
          <p:txBody>
            <a:bodyPr>
              <a:spAutoFit/>
            </a:bodyPr>
            <a:lstStyle/>
            <a:p>
              <a:pPr>
                <a:spcBef>
                  <a:spcPct val="50000"/>
                </a:spcBef>
                <a:defRPr/>
              </a:pPr>
              <a:r>
                <a:rPr lang="en-US" sz="2800" dirty="0">
                  <a:solidFill>
                    <a:schemeClr val="bg1"/>
                  </a:solidFill>
                  <a:effectLst>
                    <a:outerShdw blurRad="38100" dist="38100" dir="2700000" algn="tl">
                      <a:srgbClr val="000000"/>
                    </a:outerShdw>
                  </a:effectLst>
                </a:rPr>
                <a:t>Conveyance</a:t>
              </a:r>
            </a:p>
          </p:txBody>
        </p:sp>
      </p:grpSp>
      <p:pic>
        <p:nvPicPr>
          <p:cNvPr id="36870" name="Picture 17" descr="ponds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59" t="34922" b="1"/>
          <a:stretch/>
        </p:blipFill>
        <p:spPr bwMode="auto">
          <a:xfrm>
            <a:off x="3913187" y="4318225"/>
            <a:ext cx="4926013" cy="24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4772" name="Text Box 20"/>
          <p:cNvSpPr txBox="1">
            <a:spLocks noChangeArrowheads="1"/>
          </p:cNvSpPr>
          <p:nvPr/>
        </p:nvSpPr>
        <p:spPr bwMode="auto">
          <a:xfrm>
            <a:off x="3948113" y="5949950"/>
            <a:ext cx="2438400" cy="519113"/>
          </a:xfrm>
          <a:prstGeom prst="rect">
            <a:avLst/>
          </a:prstGeom>
          <a:noFill/>
          <a:ln w="9525">
            <a:noFill/>
            <a:miter lim="800000"/>
            <a:headEnd/>
            <a:tailEnd/>
          </a:ln>
          <a:effectLst/>
        </p:spPr>
        <p:txBody>
          <a:bodyPr>
            <a:spAutoFit/>
          </a:bodyPr>
          <a:lstStyle/>
          <a:p>
            <a:pPr>
              <a:spcBef>
                <a:spcPct val="50000"/>
              </a:spcBef>
              <a:defRPr/>
            </a:pPr>
            <a:r>
              <a:rPr lang="en-US" sz="2800" dirty="0">
                <a:solidFill>
                  <a:schemeClr val="tx1"/>
                </a:solidFill>
                <a:effectLst>
                  <a:outerShdw blurRad="38100" dist="38100" dir="2700000" algn="tl">
                    <a:srgbClr val="000000"/>
                  </a:outerShdw>
                </a:effectLst>
              </a:rPr>
              <a:t>Storage</a:t>
            </a:r>
          </a:p>
        </p:txBody>
      </p:sp>
      <p:sp>
        <p:nvSpPr>
          <p:cNvPr id="1354773" name="Oval 21"/>
          <p:cNvSpPr>
            <a:spLocks noChangeArrowheads="1"/>
          </p:cNvSpPr>
          <p:nvPr/>
        </p:nvSpPr>
        <p:spPr bwMode="auto">
          <a:xfrm>
            <a:off x="4732338" y="1612786"/>
            <a:ext cx="4179887" cy="2370138"/>
          </a:xfrm>
          <a:prstGeom prst="ellipse">
            <a:avLst/>
          </a:prstGeom>
          <a:noFill/>
          <a:ln w="76200" algn="ctr">
            <a:solidFill>
              <a:srgbClr val="FF0000"/>
            </a:solidFill>
            <a:round/>
            <a:headEnd/>
            <a:tailEnd/>
          </a:ln>
          <a:effectLst/>
        </p:spPr>
        <p:txBody>
          <a:bodyPr wrap="none" anchor="ctr"/>
          <a:lstStyle/>
          <a:p>
            <a:pPr eaLnBrk="0" hangingPunct="0">
              <a:defRPr/>
            </a:pPr>
            <a:endParaRPr lang="en-US" dirty="0">
              <a:effectLst>
                <a:outerShdw blurRad="38100" dist="38100" dir="2700000" algn="tl">
                  <a:srgbClr val="000000">
                    <a:alpha val="43137"/>
                  </a:srgbClr>
                </a:outerShdw>
              </a:effectLst>
            </a:endParaRPr>
          </a:p>
        </p:txBody>
      </p:sp>
      <p:sp>
        <p:nvSpPr>
          <p:cNvPr id="1354774" name="Oval 22"/>
          <p:cNvSpPr>
            <a:spLocks noChangeArrowheads="1"/>
          </p:cNvSpPr>
          <p:nvPr/>
        </p:nvSpPr>
        <p:spPr bwMode="auto">
          <a:xfrm>
            <a:off x="3578906" y="3853543"/>
            <a:ext cx="5049837" cy="3211512"/>
          </a:xfrm>
          <a:prstGeom prst="ellipse">
            <a:avLst/>
          </a:prstGeom>
          <a:noFill/>
          <a:ln w="76200" algn="ctr">
            <a:solidFill>
              <a:srgbClr val="FF0000"/>
            </a:solidFill>
            <a:round/>
            <a:headEnd/>
            <a:tailEnd/>
          </a:ln>
          <a:effectLst/>
        </p:spPr>
        <p:txBody>
          <a:bodyPr wrap="none" anchor="ctr"/>
          <a:lstStyle/>
          <a:p>
            <a:pPr eaLnBrk="0" hangingPunct="0">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8448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54773"/>
                                        </p:tgtEl>
                                        <p:attrNameLst>
                                          <p:attrName>style.visibility</p:attrName>
                                        </p:attrNameLst>
                                      </p:cBhvr>
                                      <p:to>
                                        <p:strVal val="visible"/>
                                      </p:to>
                                    </p:set>
                                    <p:anim calcmode="lin" valueType="num">
                                      <p:cBhvr>
                                        <p:cTn id="7" dur="1000" fill="hold"/>
                                        <p:tgtEl>
                                          <p:spTgt spid="1354773"/>
                                        </p:tgtEl>
                                        <p:attrNameLst>
                                          <p:attrName>ppt_w</p:attrName>
                                        </p:attrNameLst>
                                      </p:cBhvr>
                                      <p:tavLst>
                                        <p:tav tm="0">
                                          <p:val>
                                            <p:fltVal val="0"/>
                                          </p:val>
                                        </p:tav>
                                        <p:tav tm="100000">
                                          <p:val>
                                            <p:strVal val="#ppt_w"/>
                                          </p:val>
                                        </p:tav>
                                      </p:tavLst>
                                    </p:anim>
                                    <p:anim calcmode="lin" valueType="num">
                                      <p:cBhvr>
                                        <p:cTn id="8" dur="1000" fill="hold"/>
                                        <p:tgtEl>
                                          <p:spTgt spid="1354773"/>
                                        </p:tgtEl>
                                        <p:attrNameLst>
                                          <p:attrName>ppt_h</p:attrName>
                                        </p:attrNameLst>
                                      </p:cBhvr>
                                      <p:tavLst>
                                        <p:tav tm="0">
                                          <p:val>
                                            <p:fltVal val="0"/>
                                          </p:val>
                                        </p:tav>
                                        <p:tav tm="100000">
                                          <p:val>
                                            <p:strVal val="#ppt_h"/>
                                          </p:val>
                                        </p:tav>
                                      </p:tavLst>
                                    </p:anim>
                                    <p:anim calcmode="lin" valueType="num">
                                      <p:cBhvr>
                                        <p:cTn id="9" dur="1000" fill="hold"/>
                                        <p:tgtEl>
                                          <p:spTgt spid="13547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547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54774"/>
                                        </p:tgtEl>
                                        <p:attrNameLst>
                                          <p:attrName>style.visibility</p:attrName>
                                        </p:attrNameLst>
                                      </p:cBhvr>
                                      <p:to>
                                        <p:strVal val="visible"/>
                                      </p:to>
                                    </p:set>
                                    <p:anim calcmode="lin" valueType="num">
                                      <p:cBhvr>
                                        <p:cTn id="15" dur="1000" fill="hold"/>
                                        <p:tgtEl>
                                          <p:spTgt spid="1354774"/>
                                        </p:tgtEl>
                                        <p:attrNameLst>
                                          <p:attrName>ppt_w</p:attrName>
                                        </p:attrNameLst>
                                      </p:cBhvr>
                                      <p:tavLst>
                                        <p:tav tm="0">
                                          <p:val>
                                            <p:fltVal val="0"/>
                                          </p:val>
                                        </p:tav>
                                        <p:tav tm="100000">
                                          <p:val>
                                            <p:strVal val="#ppt_w"/>
                                          </p:val>
                                        </p:tav>
                                      </p:tavLst>
                                    </p:anim>
                                    <p:anim calcmode="lin" valueType="num">
                                      <p:cBhvr>
                                        <p:cTn id="16" dur="1000" fill="hold"/>
                                        <p:tgtEl>
                                          <p:spTgt spid="1354774"/>
                                        </p:tgtEl>
                                        <p:attrNameLst>
                                          <p:attrName>ppt_h</p:attrName>
                                        </p:attrNameLst>
                                      </p:cBhvr>
                                      <p:tavLst>
                                        <p:tav tm="0">
                                          <p:val>
                                            <p:fltVal val="0"/>
                                          </p:val>
                                        </p:tav>
                                        <p:tav tm="100000">
                                          <p:val>
                                            <p:strVal val="#ppt_h"/>
                                          </p:val>
                                        </p:tav>
                                      </p:tavLst>
                                    </p:anim>
                                    <p:anim calcmode="lin" valueType="num">
                                      <p:cBhvr>
                                        <p:cTn id="17" dur="1000" fill="hold"/>
                                        <p:tgtEl>
                                          <p:spTgt spid="135477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547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4773" grpId="0" animBg="1"/>
      <p:bldP spid="13547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486"/>
            <a:ext cx="4920652" cy="636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1784835" name="Rectangle 4"/>
          <p:cNvSpPr>
            <a:spLocks noChangeArrowheads="1"/>
          </p:cNvSpPr>
          <p:nvPr/>
        </p:nvSpPr>
        <p:spPr bwMode="auto">
          <a:xfrm>
            <a:off x="5238750" y="2316163"/>
            <a:ext cx="3322638" cy="2677656"/>
          </a:xfrm>
          <a:prstGeom prst="rect">
            <a:avLst/>
          </a:prstGeom>
          <a:noFill/>
          <a:ln w="38100" algn="ctr">
            <a:noFill/>
            <a:miter lim="800000"/>
            <a:headEnd/>
            <a:tailEnd/>
          </a:ln>
        </p:spPr>
        <p:txBody>
          <a:bodyPr>
            <a:spAutoFit/>
          </a:bodyPr>
          <a:lstStyle/>
          <a:p>
            <a:pPr eaLnBrk="0" hangingPunct="0">
              <a:defRPr/>
            </a:pPr>
            <a:r>
              <a:rPr lang="en-US" sz="2400" b="0" i="0" dirty="0">
                <a:solidFill>
                  <a:schemeClr val="bg1"/>
                </a:solidFill>
                <a:effectLst>
                  <a:outerShdw blurRad="38100" dist="38100" dir="2700000" algn="tl">
                    <a:srgbClr val="000000">
                      <a:alpha val="43137"/>
                    </a:srgbClr>
                  </a:outerShdw>
                </a:effectLst>
                <a:latin typeface="+mj-lt"/>
              </a:rPr>
              <a:t>“Past practices…have been ineffective at protecting water quality in receiving waters and only partially effective in meeting flood control requirements”</a:t>
            </a:r>
          </a:p>
        </p:txBody>
      </p:sp>
    </p:spTree>
    <p:extLst>
      <p:ext uri="{BB962C8B-B14F-4D97-AF65-F5344CB8AC3E}">
        <p14:creationId xmlns:p14="http://schemas.microsoft.com/office/powerpoint/2010/main" val="40142167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824" y="152400"/>
            <a:ext cx="4536314"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1786883" name="Rectangle 4"/>
          <p:cNvSpPr>
            <a:spLocks noChangeArrowheads="1"/>
          </p:cNvSpPr>
          <p:nvPr/>
        </p:nvSpPr>
        <p:spPr bwMode="auto">
          <a:xfrm>
            <a:off x="914400" y="1922463"/>
            <a:ext cx="3322638" cy="3046412"/>
          </a:xfrm>
          <a:prstGeom prst="rect">
            <a:avLst/>
          </a:prstGeom>
          <a:noFill/>
          <a:ln w="38100" algn="ctr">
            <a:noFill/>
            <a:miter lim="800000"/>
            <a:headEnd/>
            <a:tailEnd/>
          </a:ln>
        </p:spPr>
        <p:txBody>
          <a:bodyPr>
            <a:spAutoFit/>
          </a:bodyPr>
          <a:lstStyle/>
          <a:p>
            <a:pPr eaLnBrk="0" hangingPunct="0">
              <a:defRPr/>
            </a:pPr>
            <a:r>
              <a:rPr lang="en-US" sz="2400" b="0" i="0" dirty="0">
                <a:solidFill>
                  <a:schemeClr val="bg1"/>
                </a:solidFill>
                <a:effectLst>
                  <a:outerShdw blurRad="38100" dist="38100" dir="2700000" algn="tl">
                    <a:srgbClr val="000000">
                      <a:alpha val="43137"/>
                    </a:srgbClr>
                  </a:outerShdw>
                </a:effectLst>
                <a:latin typeface="+mj-lt"/>
              </a:rPr>
              <a:t>“Stormwater control measures that harvest, infiltrate, and </a:t>
            </a:r>
            <a:r>
              <a:rPr lang="en-US" sz="2400" b="0" i="0" dirty="0" err="1" smtClean="0">
                <a:solidFill>
                  <a:schemeClr val="bg1"/>
                </a:solidFill>
                <a:effectLst>
                  <a:outerShdw blurRad="38100" dist="38100" dir="2700000" algn="tl">
                    <a:srgbClr val="000000">
                      <a:alpha val="43137"/>
                    </a:srgbClr>
                  </a:outerShdw>
                </a:effectLst>
                <a:latin typeface="+mj-lt"/>
              </a:rPr>
              <a:t>evaportranspire</a:t>
            </a:r>
            <a:r>
              <a:rPr lang="en-US" sz="2400" b="0" i="0" dirty="0" smtClean="0">
                <a:solidFill>
                  <a:schemeClr val="bg1"/>
                </a:solidFill>
                <a:effectLst>
                  <a:outerShdw blurRad="38100" dist="38100" dir="2700000" algn="tl">
                    <a:srgbClr val="000000">
                      <a:alpha val="43137"/>
                    </a:srgbClr>
                  </a:outerShdw>
                </a:effectLst>
                <a:latin typeface="+mj-lt"/>
              </a:rPr>
              <a:t> </a:t>
            </a:r>
            <a:r>
              <a:rPr lang="en-US" sz="2400" b="0" i="0" dirty="0">
                <a:solidFill>
                  <a:schemeClr val="bg1"/>
                </a:solidFill>
                <a:effectLst>
                  <a:outerShdw blurRad="38100" dist="38100" dir="2700000" algn="tl">
                    <a:srgbClr val="000000">
                      <a:alpha val="43137"/>
                    </a:srgbClr>
                  </a:outerShdw>
                </a:effectLst>
                <a:latin typeface="+mj-lt"/>
              </a:rPr>
              <a:t>stormwater are critical to reducing the volume and pollutant loading of small storms”</a:t>
            </a:r>
          </a:p>
        </p:txBody>
      </p:sp>
    </p:spTree>
    <p:extLst>
      <p:ext uri="{BB962C8B-B14F-4D97-AF65-F5344CB8AC3E}">
        <p14:creationId xmlns:p14="http://schemas.microsoft.com/office/powerpoint/2010/main" val="22566563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408333" cy="4419600"/>
          </a:xfrm>
        </p:spPr>
        <p:txBody>
          <a:bodyPr>
            <a:noAutofit/>
          </a:bodyPr>
          <a:lstStyle/>
          <a:p>
            <a:r>
              <a:rPr lang="en-US" sz="3200" dirty="0" smtClean="0"/>
              <a:t>Legislation passed in 2008 – brings LID to the forefront:</a:t>
            </a:r>
          </a:p>
          <a:p>
            <a:pPr marL="457200" lvl="1" indent="0">
              <a:buNone/>
            </a:pPr>
            <a:r>
              <a:rPr lang="en-US" sz="3200" dirty="0" smtClean="0"/>
              <a:t>“…develop performance standards, design standards or other tools to enable and promote the implementation of low impact development and other stormwater management techniques….” </a:t>
            </a:r>
            <a:r>
              <a:rPr lang="en-US" sz="2400" dirty="0" smtClean="0"/>
              <a:t>(MN Stat section 115.03 subd. 5c</a:t>
            </a:r>
            <a:endParaRPr lang="en-US" sz="2400" dirty="0"/>
          </a:p>
        </p:txBody>
      </p:sp>
      <p:sp>
        <p:nvSpPr>
          <p:cNvPr id="2" name="Title 1"/>
          <p:cNvSpPr>
            <a:spLocks noGrp="1"/>
          </p:cNvSpPr>
          <p:nvPr>
            <p:ph type="title"/>
          </p:nvPr>
        </p:nvSpPr>
        <p:spPr>
          <a:xfrm>
            <a:off x="457200" y="338328"/>
            <a:ext cx="8229600" cy="880872"/>
          </a:xfrm>
        </p:spPr>
        <p:txBody>
          <a:bodyPr/>
          <a:lstStyle/>
          <a:p>
            <a:r>
              <a:rPr lang="en-US" dirty="0" smtClean="0"/>
              <a:t>MIDS Legislation</a:t>
            </a:r>
            <a:endParaRPr lang="en-US" dirty="0"/>
          </a:p>
        </p:txBody>
      </p:sp>
    </p:spTree>
    <p:extLst>
      <p:ext uri="{BB962C8B-B14F-4D97-AF65-F5344CB8AC3E}">
        <p14:creationId xmlns:p14="http://schemas.microsoft.com/office/powerpoint/2010/main" val="223722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408333" cy="4144963"/>
          </a:xfrm>
        </p:spPr>
        <p:txBody>
          <a:bodyPr>
            <a:noAutofit/>
          </a:bodyPr>
          <a:lstStyle/>
          <a:p>
            <a:pPr marL="274320" lvl="1"/>
            <a:r>
              <a:rPr lang="en-US" sz="2800" dirty="0" smtClean="0"/>
              <a:t>an approach to storm water management that mimics a site’s natural hydrology as the landscape is developed. Using the low impact development approach, storm water is managed on site and the rate and volume of predevelopment storm water reaching receiving waters is unchanged. The calculation of predevelopment hydrology is based on native soil and vegetation.</a:t>
            </a:r>
            <a:r>
              <a:rPr lang="en-US" sz="2400" dirty="0"/>
              <a:t> (MN </a:t>
            </a:r>
            <a:r>
              <a:rPr lang="en-US" sz="2400" dirty="0" smtClean="0"/>
              <a:t>Statute Section </a:t>
            </a:r>
            <a:r>
              <a:rPr lang="en-US" sz="2400" dirty="0"/>
              <a:t>115.03 subd. 5c</a:t>
            </a:r>
          </a:p>
          <a:p>
            <a:endParaRPr lang="en-US" sz="2800" dirty="0"/>
          </a:p>
        </p:txBody>
      </p:sp>
      <p:sp>
        <p:nvSpPr>
          <p:cNvPr id="2" name="Title 1"/>
          <p:cNvSpPr>
            <a:spLocks noGrp="1"/>
          </p:cNvSpPr>
          <p:nvPr>
            <p:ph type="title"/>
          </p:nvPr>
        </p:nvSpPr>
        <p:spPr/>
        <p:txBody>
          <a:bodyPr/>
          <a:lstStyle/>
          <a:p>
            <a:r>
              <a:rPr lang="en-US" dirty="0" smtClean="0"/>
              <a:t>LID Defined in Statute</a:t>
            </a:r>
            <a:endParaRPr lang="en-US" dirty="0"/>
          </a:p>
        </p:txBody>
      </p:sp>
    </p:spTree>
    <p:extLst>
      <p:ext uri="{BB962C8B-B14F-4D97-AF65-F5344CB8AC3E}">
        <p14:creationId xmlns:p14="http://schemas.microsoft.com/office/powerpoint/2010/main" val="70304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MIDS Work Group</a:t>
            </a:r>
            <a:endParaRPr lang="en-US" dirty="0"/>
          </a:p>
        </p:txBody>
      </p:sp>
      <p:sp>
        <p:nvSpPr>
          <p:cNvPr id="3" name="Content Placeholder 2"/>
          <p:cNvSpPr>
            <a:spLocks noGrp="1"/>
          </p:cNvSpPr>
          <p:nvPr>
            <p:ph sz="quarter" idx="1"/>
          </p:nvPr>
        </p:nvSpPr>
        <p:spPr/>
        <p:txBody>
          <a:bodyPr>
            <a:normAutofit/>
          </a:bodyPr>
          <a:lstStyle/>
          <a:p>
            <a:r>
              <a:rPr lang="en-US" sz="2800" dirty="0" smtClean="0"/>
              <a:t>Stormwater Steering Committee Work Group-January, 2010</a:t>
            </a:r>
          </a:p>
          <a:p>
            <a:r>
              <a:rPr lang="en-US" sz="2800" dirty="0" smtClean="0"/>
              <a:t>Diverse group of stakeholders </a:t>
            </a:r>
          </a:p>
          <a:p>
            <a:pPr algn="just"/>
            <a:endParaRPr lang="en-US" sz="2400" dirty="0"/>
          </a:p>
        </p:txBody>
      </p:sp>
      <p:sp>
        <p:nvSpPr>
          <p:cNvPr id="4" name="Content Placeholder 3"/>
          <p:cNvSpPr>
            <a:spLocks noGrp="1"/>
          </p:cNvSpPr>
          <p:nvPr>
            <p:ph sz="quarter" idx="4294967295"/>
          </p:nvPr>
        </p:nvSpPr>
        <p:spPr>
          <a:xfrm>
            <a:off x="914400" y="3048000"/>
            <a:ext cx="7924800" cy="3048000"/>
          </a:xfrm>
        </p:spPr>
        <p:txBody>
          <a:bodyPr numCol="2">
            <a:normAutofit fontScale="55000" lnSpcReduction="20000"/>
          </a:bodyPr>
          <a:lstStyle/>
          <a:p>
            <a:pPr marL="320040" lvl="1" indent="-320040">
              <a:spcBef>
                <a:spcPts val="700"/>
              </a:spcBef>
            </a:pPr>
            <a:r>
              <a:rPr lang="en-US" sz="3300" dirty="0" smtClean="0"/>
              <a:t>Cities</a:t>
            </a:r>
          </a:p>
          <a:p>
            <a:pPr marL="320040" lvl="1" indent="-320040">
              <a:spcBef>
                <a:spcPts val="700"/>
              </a:spcBef>
            </a:pPr>
            <a:r>
              <a:rPr lang="en-US" sz="3300" dirty="0" smtClean="0"/>
              <a:t>Soil </a:t>
            </a:r>
            <a:r>
              <a:rPr lang="en-US" sz="3300" dirty="0"/>
              <a:t>and Water Conservation </a:t>
            </a:r>
            <a:r>
              <a:rPr lang="en-US" sz="3300" dirty="0" smtClean="0"/>
              <a:t>Districts</a:t>
            </a:r>
          </a:p>
          <a:p>
            <a:pPr marL="320040" lvl="1" indent="-320040">
              <a:spcBef>
                <a:spcPts val="700"/>
              </a:spcBef>
            </a:pPr>
            <a:r>
              <a:rPr lang="en-US" sz="3300" dirty="0" smtClean="0"/>
              <a:t>Builders Association</a:t>
            </a:r>
          </a:p>
          <a:p>
            <a:pPr marL="320040" lvl="1" indent="-320040">
              <a:spcBef>
                <a:spcPts val="700"/>
              </a:spcBef>
            </a:pPr>
            <a:r>
              <a:rPr lang="en-US" sz="3300" dirty="0" smtClean="0"/>
              <a:t>Met Council</a:t>
            </a:r>
          </a:p>
          <a:p>
            <a:pPr marL="320040" lvl="1" indent="-320040">
              <a:spcBef>
                <a:spcPts val="700"/>
              </a:spcBef>
            </a:pPr>
            <a:r>
              <a:rPr lang="en-US" sz="3300" dirty="0" smtClean="0"/>
              <a:t>Public Works </a:t>
            </a:r>
          </a:p>
          <a:p>
            <a:pPr marL="320040" lvl="1" indent="-320040">
              <a:spcBef>
                <a:spcPts val="700"/>
              </a:spcBef>
            </a:pPr>
            <a:r>
              <a:rPr lang="en-US" sz="3300" dirty="0" smtClean="0"/>
              <a:t>Developers</a:t>
            </a:r>
          </a:p>
          <a:p>
            <a:pPr marL="320040" lvl="1" indent="-320040">
              <a:spcBef>
                <a:spcPts val="700"/>
              </a:spcBef>
            </a:pPr>
            <a:r>
              <a:rPr lang="en-US" sz="3300" dirty="0" smtClean="0"/>
              <a:t>Watershed Districts </a:t>
            </a:r>
          </a:p>
          <a:p>
            <a:pPr marL="320040" lvl="1" indent="-320040">
              <a:spcBef>
                <a:spcPts val="700"/>
              </a:spcBef>
            </a:pPr>
            <a:r>
              <a:rPr lang="en-US" sz="3300" dirty="0" smtClean="0"/>
              <a:t>MN </a:t>
            </a:r>
            <a:r>
              <a:rPr lang="en-US" sz="3300" dirty="0"/>
              <a:t>Nursery and Landscape </a:t>
            </a:r>
            <a:r>
              <a:rPr lang="en-US" sz="3300" dirty="0" smtClean="0"/>
              <a:t>Association</a:t>
            </a:r>
          </a:p>
          <a:p>
            <a:pPr marL="320040" lvl="1" indent="-320040">
              <a:spcBef>
                <a:spcPts val="700"/>
              </a:spcBef>
            </a:pPr>
            <a:r>
              <a:rPr lang="en-US" sz="3300" dirty="0" smtClean="0"/>
              <a:t>MN </a:t>
            </a:r>
            <a:r>
              <a:rPr lang="en-US" sz="3300" dirty="0"/>
              <a:t>Department of Natural </a:t>
            </a:r>
            <a:r>
              <a:rPr lang="en-US" sz="3300" dirty="0" smtClean="0"/>
              <a:t>Resources </a:t>
            </a:r>
          </a:p>
          <a:p>
            <a:pPr marL="320040" lvl="1" indent="-320040">
              <a:spcBef>
                <a:spcPts val="700"/>
              </a:spcBef>
            </a:pPr>
            <a:r>
              <a:rPr lang="en-US" sz="3300" dirty="0" smtClean="0"/>
              <a:t>MN </a:t>
            </a:r>
            <a:r>
              <a:rPr lang="en-US" sz="3300" dirty="0"/>
              <a:t>Department of </a:t>
            </a:r>
            <a:r>
              <a:rPr lang="en-US" sz="3300" dirty="0" smtClean="0"/>
              <a:t>Transportation</a:t>
            </a:r>
          </a:p>
          <a:p>
            <a:pPr marL="320040" lvl="1" indent="-320040">
              <a:spcBef>
                <a:spcPts val="700"/>
              </a:spcBef>
            </a:pPr>
            <a:r>
              <a:rPr lang="en-US" sz="3300" dirty="0" smtClean="0"/>
              <a:t>University </a:t>
            </a:r>
            <a:r>
              <a:rPr lang="en-US" sz="3300" dirty="0"/>
              <a:t>of </a:t>
            </a:r>
            <a:r>
              <a:rPr lang="en-US" sz="3300" dirty="0" smtClean="0"/>
              <a:t>Minnesota</a:t>
            </a:r>
          </a:p>
          <a:p>
            <a:pPr marL="320040" lvl="1" indent="-320040">
              <a:spcBef>
                <a:spcPts val="700"/>
              </a:spcBef>
            </a:pPr>
            <a:r>
              <a:rPr lang="en-US" sz="3300" dirty="0" smtClean="0"/>
              <a:t>Non Profits</a:t>
            </a:r>
          </a:p>
          <a:p>
            <a:pPr marL="320040" lvl="1" indent="-320040">
              <a:spcBef>
                <a:spcPts val="700"/>
              </a:spcBef>
            </a:pPr>
            <a:r>
              <a:rPr lang="en-US" sz="3300" dirty="0" smtClean="0"/>
              <a:t>Board </a:t>
            </a:r>
            <a:r>
              <a:rPr lang="en-US" sz="3300" dirty="0"/>
              <a:t>of Soil and Water </a:t>
            </a:r>
            <a:r>
              <a:rPr lang="en-US" sz="3300" dirty="0" smtClean="0"/>
              <a:t>Resources</a:t>
            </a:r>
          </a:p>
          <a:p>
            <a:pPr marL="320040" lvl="1" indent="-320040">
              <a:spcBef>
                <a:spcPts val="700"/>
              </a:spcBef>
            </a:pPr>
            <a:r>
              <a:rPr lang="en-US" sz="3300" dirty="0" smtClean="0"/>
              <a:t>Engineers,</a:t>
            </a:r>
          </a:p>
          <a:p>
            <a:pPr marL="320040" lvl="1" indent="-320040">
              <a:spcBef>
                <a:spcPts val="700"/>
              </a:spcBef>
            </a:pPr>
            <a:r>
              <a:rPr lang="en-US" sz="3300" dirty="0" smtClean="0"/>
              <a:t>MN </a:t>
            </a:r>
            <a:r>
              <a:rPr lang="en-US" sz="3300" dirty="0"/>
              <a:t>Utilities Contractor </a:t>
            </a:r>
            <a:r>
              <a:rPr lang="en-US" sz="3300" dirty="0" smtClean="0"/>
              <a:t>Association</a:t>
            </a:r>
          </a:p>
          <a:p>
            <a:pPr marL="320040" lvl="1" indent="-320040">
              <a:spcBef>
                <a:spcPts val="700"/>
              </a:spcBef>
            </a:pPr>
            <a:r>
              <a:rPr lang="en-US" sz="3300" dirty="0" smtClean="0"/>
              <a:t>MN </a:t>
            </a:r>
            <a:r>
              <a:rPr lang="en-US" sz="3300" dirty="0"/>
              <a:t>Chapter of Landscape </a:t>
            </a:r>
            <a:r>
              <a:rPr lang="en-US" sz="3300" dirty="0" smtClean="0"/>
              <a:t>Architects</a:t>
            </a:r>
          </a:p>
          <a:p>
            <a:pPr marL="320040" lvl="1" indent="-320040">
              <a:spcBef>
                <a:spcPts val="700"/>
              </a:spcBef>
            </a:pPr>
            <a:r>
              <a:rPr lang="en-US" sz="3300" dirty="0" smtClean="0"/>
              <a:t> </a:t>
            </a:r>
            <a:r>
              <a:rPr lang="en-US" sz="3300" dirty="0"/>
              <a:t>Others</a:t>
            </a:r>
          </a:p>
          <a:p>
            <a:endParaRPr lang="en-US" dirty="0"/>
          </a:p>
        </p:txBody>
      </p:sp>
    </p:spTree>
    <p:extLst>
      <p:ext uri="{BB962C8B-B14F-4D97-AF65-F5344CB8AC3E}">
        <p14:creationId xmlns:p14="http://schemas.microsoft.com/office/powerpoint/2010/main" val="25451945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plate_Barr_MPCA_CWL_Logos_T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Template_Barr_MPCA_CWL_Logos_Tan</Template>
  <TotalTime>4605</TotalTime>
  <Words>752</Words>
  <Application>Microsoft Office PowerPoint</Application>
  <PresentationFormat>On-screen Show (4:3)</PresentationFormat>
  <Paragraphs>133</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Template_Barr_MPCA_CWL_Logos_Tan</vt:lpstr>
      <vt:lpstr>Minimal Impact Design Standards (MIDS) Calculator Training </vt:lpstr>
      <vt:lpstr>Logistics</vt:lpstr>
      <vt:lpstr>Why MIDS?</vt:lpstr>
      <vt:lpstr>Stormwater Management</vt:lpstr>
      <vt:lpstr>PowerPoint Presentation</vt:lpstr>
      <vt:lpstr>PowerPoint Presentation</vt:lpstr>
      <vt:lpstr>MIDS Legislation</vt:lpstr>
      <vt:lpstr>LID Defined in Statute</vt:lpstr>
      <vt:lpstr>MIDS Work Group</vt:lpstr>
      <vt:lpstr>MIDS Work Group-Diverse Group of Stakeholders</vt:lpstr>
      <vt:lpstr>Funding/Recommendations</vt:lpstr>
      <vt:lpstr>What is MIDS?</vt:lpstr>
      <vt:lpstr>MIDS TOOLS</vt:lpstr>
      <vt:lpstr>MIDS TOOLS-Performance Goals</vt:lpstr>
      <vt:lpstr>MIDS TOOLS-Calculator</vt:lpstr>
      <vt:lpstr>Potential Applications</vt:lpstr>
      <vt:lpstr>Potential Applications</vt:lpstr>
      <vt:lpstr>MIDS Community Assistance Package</vt:lpstr>
      <vt:lpstr>Minnesota Stormwater Manual (Wiki version) and MIDS</vt:lpstr>
      <vt:lpstr>Objectives/Goals of Calculator Training</vt:lpstr>
      <vt:lpstr>Summary/Next Steps</vt:lpstr>
    </vt:vector>
  </TitlesOfParts>
  <Company>Barr Engineering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readability</dc:title>
  <dc:creator>John Hanson</dc:creator>
  <cp:lastModifiedBy>Gelbmann, Anne</cp:lastModifiedBy>
  <cp:revision>86</cp:revision>
  <cp:lastPrinted>2013-11-05T03:44:24Z</cp:lastPrinted>
  <dcterms:created xsi:type="dcterms:W3CDTF">2013-10-22T00:24:35Z</dcterms:created>
  <dcterms:modified xsi:type="dcterms:W3CDTF">2014-09-08T19:05:12Z</dcterms:modified>
</cp:coreProperties>
</file>