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98" r:id="rId2"/>
    <p:sldId id="374" r:id="rId3"/>
    <p:sldId id="376" r:id="rId4"/>
    <p:sldId id="383" r:id="rId5"/>
    <p:sldId id="375" r:id="rId6"/>
    <p:sldId id="378" r:id="rId7"/>
    <p:sldId id="377" r:id="rId8"/>
    <p:sldId id="402" r:id="rId9"/>
    <p:sldId id="385" r:id="rId10"/>
    <p:sldId id="352" r:id="rId11"/>
    <p:sldId id="355" r:id="rId12"/>
    <p:sldId id="353" r:id="rId13"/>
    <p:sldId id="354" r:id="rId14"/>
    <p:sldId id="357" r:id="rId15"/>
    <p:sldId id="369" r:id="rId16"/>
    <p:sldId id="371" r:id="rId17"/>
    <p:sldId id="365" r:id="rId18"/>
    <p:sldId id="363" r:id="rId19"/>
    <p:sldId id="403" r:id="rId20"/>
    <p:sldId id="280" r:id="rId2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MD_NRRI_SHASHI" initials="U" lastIdx="9" clrIdx="0">
    <p:extLst>
      <p:ext uri="{19B8F6BF-5375-455C-9EA6-DF929625EA0E}">
        <p15:presenceInfo xmlns:p15="http://schemas.microsoft.com/office/powerpoint/2012/main" userId="UMD_NRRI_SHASHI" providerId="None"/>
      </p:ext>
    </p:extLst>
  </p:cmAuthor>
  <p:cmAuthor id="2" name="Meijun Cai" initials="MC" lastIdx="4" clrIdx="1">
    <p:extLst>
      <p:ext uri="{19B8F6BF-5375-455C-9EA6-DF929625EA0E}">
        <p15:presenceInfo xmlns:p15="http://schemas.microsoft.com/office/powerpoint/2012/main" userId="Meijun Ca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19"/>
    <a:srgbClr val="C2BAFC"/>
    <a:srgbClr val="90E0E4"/>
    <a:srgbClr val="F4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41"/>
    <p:restoredTop sz="93953" autoAdjust="0"/>
  </p:normalViewPr>
  <p:slideViewPr>
    <p:cSldViewPr snapToGrid="0" snapToObjects="1">
      <p:cViewPr varScale="1">
        <p:scale>
          <a:sx n="62" d="100"/>
          <a:sy n="62" d="100"/>
        </p:scale>
        <p:origin x="11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791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Wood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316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 hasCustomPrompt="1"/>
          </p:nvPr>
        </p:nvSpPr>
        <p:spPr>
          <a:xfrm>
            <a:off x="673767" y="705678"/>
            <a:ext cx="7688179" cy="1316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800" b="0" i="0" u="none" strike="noStrike" cap="none">
                <a:solidFill>
                  <a:srgbClr val="7A0019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sz="4400" b="1" dirty="0">
                <a:solidFill>
                  <a:srgbClr val="8A0028"/>
                </a:solidFill>
                <a:latin typeface="+mn-lt"/>
                <a:ea typeface="Arial"/>
                <a:cs typeface="Arial"/>
                <a:sym typeface="Arial"/>
              </a:rPr>
              <a:t>HEADLINE</a:t>
            </a:r>
            <a:endParaRPr lang="en-US"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 hasCustomPrompt="1"/>
          </p:nvPr>
        </p:nvSpPr>
        <p:spPr>
          <a:xfrm>
            <a:off x="673767" y="2021907"/>
            <a:ext cx="6400800" cy="859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Subhead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userDrawn="1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bg2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bg2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26;p3">
            <a:extLst>
              <a:ext uri="{FF2B5EF4-FFF2-40B4-BE49-F238E27FC236}">
                <a16:creationId xmlns:a16="http://schemas.microsoft.com/office/drawing/2014/main" id="{2A3646CD-3615-414E-BAB3-358CDAFADE5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7A0019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9354B7A-D631-A44F-B6E0-1F905C81B0EB}"/>
              </a:ext>
            </a:extLst>
          </p:cNvPr>
          <p:cNvCxnSpPr/>
          <p:nvPr userDrawn="1"/>
        </p:nvCxnSpPr>
        <p:spPr>
          <a:xfrm>
            <a:off x="457200" y="6221896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24;p3">
            <a:extLst>
              <a:ext uri="{FF2B5EF4-FFF2-40B4-BE49-F238E27FC236}">
                <a16:creationId xmlns:a16="http://schemas.microsoft.com/office/drawing/2014/main" id="{7797AAEC-2017-B943-AA6E-54979D7F8825}"/>
              </a:ext>
            </a:extLst>
          </p:cNvPr>
          <p:cNvSpPr txBox="1">
            <a:spLocks noGrp="1"/>
          </p:cNvSpPr>
          <p:nvPr>
            <p:ph type="dt" idx="13"/>
          </p:nvPr>
        </p:nvSpPr>
        <p:spPr>
          <a:xfrm>
            <a:off x="457200" y="6356350"/>
            <a:ext cx="609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NRRI • Innovative Research. Minnesota Value. Global Relevance. • </a:t>
            </a:r>
            <a:r>
              <a:rPr lang="en-US" dirty="0" err="1"/>
              <a:t>www.nrri.umn.edu</a:t>
            </a:r>
            <a:endParaRPr lang="en-US" dirty="0"/>
          </a:p>
        </p:txBody>
      </p:sp>
      <p:sp>
        <p:nvSpPr>
          <p:cNvPr id="15" name="Google Shape;34;p5">
            <a:extLst>
              <a:ext uri="{FF2B5EF4-FFF2-40B4-BE49-F238E27FC236}">
                <a16:creationId xmlns:a16="http://schemas.microsoft.com/office/drawing/2014/main" id="{FC099511-67B2-934C-ABA8-0C9A6FDB68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6;p3">
            <a:extLst>
              <a:ext uri="{FF2B5EF4-FFF2-40B4-BE49-F238E27FC236}">
                <a16:creationId xmlns:a16="http://schemas.microsoft.com/office/drawing/2014/main" id="{512B8FB0-7920-6B48-B7C7-AC5656F280A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7A0019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3BD412-E3A6-224F-8E4D-69C70F613F98}"/>
              </a:ext>
            </a:extLst>
          </p:cNvPr>
          <p:cNvCxnSpPr/>
          <p:nvPr userDrawn="1"/>
        </p:nvCxnSpPr>
        <p:spPr>
          <a:xfrm>
            <a:off x="457200" y="6221896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24;p3">
            <a:extLst>
              <a:ext uri="{FF2B5EF4-FFF2-40B4-BE49-F238E27FC236}">
                <a16:creationId xmlns:a16="http://schemas.microsoft.com/office/drawing/2014/main" id="{EC6130E3-E8BB-1747-9B18-5CAD723E9EB1}"/>
              </a:ext>
            </a:extLst>
          </p:cNvPr>
          <p:cNvSpPr txBox="1">
            <a:spLocks noGrp="1"/>
          </p:cNvSpPr>
          <p:nvPr>
            <p:ph type="dt" idx="2"/>
          </p:nvPr>
        </p:nvSpPr>
        <p:spPr>
          <a:xfrm>
            <a:off x="457200" y="6356350"/>
            <a:ext cx="609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NRRI • Innovative Research. Minnesota Value. Global Relevance. • </a:t>
            </a:r>
            <a:r>
              <a:rPr lang="en-US" dirty="0" err="1"/>
              <a:t>www.nrri.umn.edu</a:t>
            </a:r>
            <a:endParaRPr lang="en-US" dirty="0"/>
          </a:p>
        </p:txBody>
      </p:sp>
      <p:sp>
        <p:nvSpPr>
          <p:cNvPr id="11" name="Google Shape;34;p5">
            <a:extLst>
              <a:ext uri="{FF2B5EF4-FFF2-40B4-BE49-F238E27FC236}">
                <a16:creationId xmlns:a16="http://schemas.microsoft.com/office/drawing/2014/main" id="{1671B0DE-A4D3-774F-8BD2-F447825680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81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400" b="1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2507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66138" y="469070"/>
            <a:ext cx="4299538" cy="2697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26;p3">
            <a:extLst>
              <a:ext uri="{FF2B5EF4-FFF2-40B4-BE49-F238E27FC236}">
                <a16:creationId xmlns:a16="http://schemas.microsoft.com/office/drawing/2014/main" id="{D5B7F46F-0EF1-B744-AE55-67AAB89CCCD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7A0019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88E042-B054-C244-939A-ABCB0CECBC3B}"/>
              </a:ext>
            </a:extLst>
          </p:cNvPr>
          <p:cNvCxnSpPr/>
          <p:nvPr userDrawn="1"/>
        </p:nvCxnSpPr>
        <p:spPr>
          <a:xfrm>
            <a:off x="457200" y="6221896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24;p3">
            <a:extLst>
              <a:ext uri="{FF2B5EF4-FFF2-40B4-BE49-F238E27FC236}">
                <a16:creationId xmlns:a16="http://schemas.microsoft.com/office/drawing/2014/main" id="{E0AEFB81-29B2-C84E-9439-C5FBCD246740}"/>
              </a:ext>
            </a:extLst>
          </p:cNvPr>
          <p:cNvSpPr txBox="1">
            <a:spLocks noGrp="1"/>
          </p:cNvSpPr>
          <p:nvPr>
            <p:ph type="dt" idx="13"/>
          </p:nvPr>
        </p:nvSpPr>
        <p:spPr>
          <a:xfrm>
            <a:off x="457200" y="6356350"/>
            <a:ext cx="609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NRRI • Innovative Research. Minnesota Value. Global Relevance. • </a:t>
            </a:r>
            <a:r>
              <a:rPr lang="en-US" dirty="0" err="1"/>
              <a:t>www.nrri.umn.edu</a:t>
            </a:r>
            <a:endParaRPr lang="en-US" dirty="0"/>
          </a:p>
        </p:txBody>
      </p:sp>
      <p:sp>
        <p:nvSpPr>
          <p:cNvPr id="8" name="Google Shape;67;p10">
            <a:extLst>
              <a:ext uri="{FF2B5EF4-FFF2-40B4-BE49-F238E27FC236}">
                <a16:creationId xmlns:a16="http://schemas.microsoft.com/office/drawing/2014/main" id="{9CE71AFD-0BFF-934C-96AE-DE2C923B30F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66137" y="3275252"/>
            <a:ext cx="4299538" cy="2697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67;p10">
            <a:extLst>
              <a:ext uri="{FF2B5EF4-FFF2-40B4-BE49-F238E27FC236}">
                <a16:creationId xmlns:a16="http://schemas.microsoft.com/office/drawing/2014/main" id="{333742C3-76AA-3543-B785-2313C5C63442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699591" y="469070"/>
            <a:ext cx="4278272" cy="5504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7546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6C0604-22DB-8440-8DFB-B6A0117CA276}"/>
              </a:ext>
            </a:extLst>
          </p:cNvPr>
          <p:cNvSpPr/>
          <p:nvPr userDrawn="1"/>
        </p:nvSpPr>
        <p:spPr>
          <a:xfrm>
            <a:off x="4726374" y="469070"/>
            <a:ext cx="4231509" cy="5504166"/>
          </a:xfrm>
          <a:prstGeom prst="rect">
            <a:avLst/>
          </a:prstGeom>
          <a:solidFill>
            <a:srgbClr val="7A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4939748" y="703739"/>
            <a:ext cx="3747052" cy="13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600" b="1" i="0" u="none" strike="noStrike" cap="none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66137" y="469070"/>
            <a:ext cx="4405863" cy="5504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26;p3">
            <a:extLst>
              <a:ext uri="{FF2B5EF4-FFF2-40B4-BE49-F238E27FC236}">
                <a16:creationId xmlns:a16="http://schemas.microsoft.com/office/drawing/2014/main" id="{D5B7F46F-0EF1-B744-AE55-67AAB89CCCD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7A0019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88E042-B054-C244-939A-ABCB0CECBC3B}"/>
              </a:ext>
            </a:extLst>
          </p:cNvPr>
          <p:cNvCxnSpPr/>
          <p:nvPr userDrawn="1"/>
        </p:nvCxnSpPr>
        <p:spPr>
          <a:xfrm>
            <a:off x="457200" y="6221896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24;p3">
            <a:extLst>
              <a:ext uri="{FF2B5EF4-FFF2-40B4-BE49-F238E27FC236}">
                <a16:creationId xmlns:a16="http://schemas.microsoft.com/office/drawing/2014/main" id="{E0AEFB81-29B2-C84E-9439-C5FBCD246740}"/>
              </a:ext>
            </a:extLst>
          </p:cNvPr>
          <p:cNvSpPr txBox="1">
            <a:spLocks noGrp="1"/>
          </p:cNvSpPr>
          <p:nvPr>
            <p:ph type="dt" idx="13"/>
          </p:nvPr>
        </p:nvSpPr>
        <p:spPr>
          <a:xfrm>
            <a:off x="457200" y="6356350"/>
            <a:ext cx="609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NRRI • Innovative Research. Minnesota Value. Global Relevance. • </a:t>
            </a:r>
            <a:r>
              <a:rPr lang="en-US" dirty="0" err="1"/>
              <a:t>www.nrri.umn.edu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A55F1-3E3A-C64C-A051-C7E97B8D0D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39748" y="2166938"/>
            <a:ext cx="3747052" cy="3508375"/>
          </a:xfrm>
        </p:spPr>
        <p:txBody>
          <a:bodyPr/>
          <a:lstStyle>
            <a:lvl1pPr marL="2540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763269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userDrawn="1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6C0604-22DB-8440-8DFB-B6A0117CA276}"/>
              </a:ext>
            </a:extLst>
          </p:cNvPr>
          <p:cNvSpPr/>
          <p:nvPr userDrawn="1"/>
        </p:nvSpPr>
        <p:spPr>
          <a:xfrm>
            <a:off x="211283" y="455943"/>
            <a:ext cx="4231509" cy="5504166"/>
          </a:xfrm>
          <a:prstGeom prst="rect">
            <a:avLst/>
          </a:prstGeom>
          <a:solidFill>
            <a:srgbClr val="7A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330112" y="690612"/>
            <a:ext cx="3747052" cy="13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600" b="1" i="0" u="none" strike="noStrike" cap="none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4571999" y="455943"/>
            <a:ext cx="4405863" cy="2697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26;p3">
            <a:extLst>
              <a:ext uri="{FF2B5EF4-FFF2-40B4-BE49-F238E27FC236}">
                <a16:creationId xmlns:a16="http://schemas.microsoft.com/office/drawing/2014/main" id="{D5B7F46F-0EF1-B744-AE55-67AAB89CCCD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7A0019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88E042-B054-C244-939A-ABCB0CECBC3B}"/>
              </a:ext>
            </a:extLst>
          </p:cNvPr>
          <p:cNvCxnSpPr/>
          <p:nvPr userDrawn="1"/>
        </p:nvCxnSpPr>
        <p:spPr>
          <a:xfrm>
            <a:off x="457200" y="6221896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24;p3">
            <a:extLst>
              <a:ext uri="{FF2B5EF4-FFF2-40B4-BE49-F238E27FC236}">
                <a16:creationId xmlns:a16="http://schemas.microsoft.com/office/drawing/2014/main" id="{E0AEFB81-29B2-C84E-9439-C5FBCD246740}"/>
              </a:ext>
            </a:extLst>
          </p:cNvPr>
          <p:cNvSpPr txBox="1">
            <a:spLocks noGrp="1"/>
          </p:cNvSpPr>
          <p:nvPr>
            <p:ph type="dt" idx="13"/>
          </p:nvPr>
        </p:nvSpPr>
        <p:spPr>
          <a:xfrm>
            <a:off x="457200" y="6356350"/>
            <a:ext cx="609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NRRI • Innovative Research. Minnesota Value. Global Relevance. • </a:t>
            </a:r>
            <a:r>
              <a:rPr lang="en-US" dirty="0" err="1"/>
              <a:t>www.nrri.umn.edu</a:t>
            </a:r>
            <a:endParaRPr lang="en-US" dirty="0"/>
          </a:p>
        </p:txBody>
      </p:sp>
      <p:sp>
        <p:nvSpPr>
          <p:cNvPr id="8" name="Google Shape;67;p10">
            <a:extLst>
              <a:ext uri="{FF2B5EF4-FFF2-40B4-BE49-F238E27FC236}">
                <a16:creationId xmlns:a16="http://schemas.microsoft.com/office/drawing/2014/main" id="{9CE71AFD-0BFF-934C-96AE-DE2C923B30F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571998" y="3262125"/>
            <a:ext cx="4405863" cy="2697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FFB341F-DE6E-CA48-9470-723EA88A0F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112" y="2238900"/>
            <a:ext cx="3747052" cy="3508375"/>
          </a:xfrm>
        </p:spPr>
        <p:txBody>
          <a:bodyPr/>
          <a:lstStyle>
            <a:lvl1pPr marL="2540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6C0604-22DB-8440-8DFB-B6A0117CA276}"/>
              </a:ext>
            </a:extLst>
          </p:cNvPr>
          <p:cNvSpPr/>
          <p:nvPr userDrawn="1"/>
        </p:nvSpPr>
        <p:spPr>
          <a:xfrm>
            <a:off x="4726374" y="469070"/>
            <a:ext cx="4231509" cy="5504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4929808" y="703739"/>
            <a:ext cx="3756991" cy="13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66137" y="469070"/>
            <a:ext cx="4405863" cy="2697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26;p3">
            <a:extLst>
              <a:ext uri="{FF2B5EF4-FFF2-40B4-BE49-F238E27FC236}">
                <a16:creationId xmlns:a16="http://schemas.microsoft.com/office/drawing/2014/main" id="{D5B7F46F-0EF1-B744-AE55-67AAB89CCCD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7A0019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88E042-B054-C244-939A-ABCB0CECBC3B}"/>
              </a:ext>
            </a:extLst>
          </p:cNvPr>
          <p:cNvCxnSpPr/>
          <p:nvPr userDrawn="1"/>
        </p:nvCxnSpPr>
        <p:spPr>
          <a:xfrm>
            <a:off x="457200" y="6221896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24;p3">
            <a:extLst>
              <a:ext uri="{FF2B5EF4-FFF2-40B4-BE49-F238E27FC236}">
                <a16:creationId xmlns:a16="http://schemas.microsoft.com/office/drawing/2014/main" id="{E0AEFB81-29B2-C84E-9439-C5FBCD246740}"/>
              </a:ext>
            </a:extLst>
          </p:cNvPr>
          <p:cNvSpPr txBox="1">
            <a:spLocks noGrp="1"/>
          </p:cNvSpPr>
          <p:nvPr>
            <p:ph type="dt" idx="13"/>
          </p:nvPr>
        </p:nvSpPr>
        <p:spPr>
          <a:xfrm>
            <a:off x="457200" y="6356350"/>
            <a:ext cx="609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NRRI • Innovative Research. Minnesota Value. Global Relevance. • </a:t>
            </a:r>
            <a:r>
              <a:rPr lang="en-US" dirty="0" err="1"/>
              <a:t>www.nrri.umn.edu</a:t>
            </a:r>
            <a:endParaRPr lang="en-US" dirty="0"/>
          </a:p>
        </p:txBody>
      </p:sp>
      <p:sp>
        <p:nvSpPr>
          <p:cNvPr id="8" name="Google Shape;67;p10">
            <a:extLst>
              <a:ext uri="{FF2B5EF4-FFF2-40B4-BE49-F238E27FC236}">
                <a16:creationId xmlns:a16="http://schemas.microsoft.com/office/drawing/2014/main" id="{9CE71AFD-0BFF-934C-96AE-DE2C923B30F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66136" y="3275252"/>
            <a:ext cx="4405863" cy="2697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5E9AC51-898F-8947-B2B4-0744FC183A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9748" y="2166938"/>
            <a:ext cx="3747052" cy="3508375"/>
          </a:xfrm>
        </p:spPr>
        <p:txBody>
          <a:bodyPr/>
          <a:lstStyle>
            <a:lvl1pPr marL="25400" indent="0">
              <a:buNone/>
              <a:defRPr sz="180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229856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rgbClr val="7A0019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540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None/>
              <a:defRPr sz="2400" b="0" i="0" u="none" strike="noStrike" cap="none">
                <a:solidFill>
                  <a:schemeClr val="bg2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7A0019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DC27C28-3717-7949-BF74-829A6105A370}"/>
              </a:ext>
            </a:extLst>
          </p:cNvPr>
          <p:cNvCxnSpPr/>
          <p:nvPr userDrawn="1"/>
        </p:nvCxnSpPr>
        <p:spPr>
          <a:xfrm>
            <a:off x="457200" y="6221896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24;p3">
            <a:extLst>
              <a:ext uri="{FF2B5EF4-FFF2-40B4-BE49-F238E27FC236}">
                <a16:creationId xmlns:a16="http://schemas.microsoft.com/office/drawing/2014/main" id="{9F54C1D5-2867-D246-9C0A-779D4F6D508A}"/>
              </a:ext>
            </a:extLst>
          </p:cNvPr>
          <p:cNvSpPr txBox="1">
            <a:spLocks noGrp="1"/>
          </p:cNvSpPr>
          <p:nvPr>
            <p:ph type="dt" idx="2"/>
          </p:nvPr>
        </p:nvSpPr>
        <p:spPr>
          <a:xfrm>
            <a:off x="457200" y="6356350"/>
            <a:ext cx="609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NRRI • Innovative Research. Minnesota Value. Global Relevance. • </a:t>
            </a:r>
            <a:r>
              <a:rPr lang="en-US" dirty="0" err="1"/>
              <a:t>www.nrri.umn.edu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bg>
      <p:bgRef idx="1001">
        <a:schemeClr val="bg1"/>
      </p:bgRef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540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None/>
              <a:defRPr sz="2400" b="0" i="0" u="none" strike="noStrike" cap="none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DC27C28-3717-7949-BF74-829A6105A370}"/>
              </a:ext>
            </a:extLst>
          </p:cNvPr>
          <p:cNvCxnSpPr/>
          <p:nvPr userDrawn="1"/>
        </p:nvCxnSpPr>
        <p:spPr>
          <a:xfrm>
            <a:off x="457200" y="6221896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24;p3">
            <a:extLst>
              <a:ext uri="{FF2B5EF4-FFF2-40B4-BE49-F238E27FC236}">
                <a16:creationId xmlns:a16="http://schemas.microsoft.com/office/drawing/2014/main" id="{9F54C1D5-2867-D246-9C0A-779D4F6D508A}"/>
              </a:ext>
            </a:extLst>
          </p:cNvPr>
          <p:cNvSpPr txBox="1">
            <a:spLocks noGrp="1"/>
          </p:cNvSpPr>
          <p:nvPr>
            <p:ph type="dt" idx="2"/>
          </p:nvPr>
        </p:nvSpPr>
        <p:spPr>
          <a:xfrm>
            <a:off x="457200" y="6356350"/>
            <a:ext cx="609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tx1">
                    <a:lumMod val="95000"/>
                  </a:schemeClr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NRRI • Innovative Research. Minnesota Value. Global Relevance. • www.nrri.umn.edu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790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bg>
      <p:bgPr>
        <a:solidFill>
          <a:schemeClr val="accen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540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None/>
              <a:defRPr sz="2400" b="0" i="0" u="none" strike="noStrike" cap="none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DC27C28-3717-7949-BF74-829A6105A370}"/>
              </a:ext>
            </a:extLst>
          </p:cNvPr>
          <p:cNvCxnSpPr/>
          <p:nvPr userDrawn="1"/>
        </p:nvCxnSpPr>
        <p:spPr>
          <a:xfrm>
            <a:off x="457200" y="6221896"/>
            <a:ext cx="822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24;p3">
            <a:extLst>
              <a:ext uri="{FF2B5EF4-FFF2-40B4-BE49-F238E27FC236}">
                <a16:creationId xmlns:a16="http://schemas.microsoft.com/office/drawing/2014/main" id="{9F54C1D5-2867-D246-9C0A-779D4F6D508A}"/>
              </a:ext>
            </a:extLst>
          </p:cNvPr>
          <p:cNvSpPr txBox="1">
            <a:spLocks noGrp="1"/>
          </p:cNvSpPr>
          <p:nvPr>
            <p:ph type="dt" idx="2"/>
          </p:nvPr>
        </p:nvSpPr>
        <p:spPr>
          <a:xfrm>
            <a:off x="457200" y="6356350"/>
            <a:ext cx="609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bg2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NRRI • Innovative Research. Minnesota Value. Global Relevance. • www.nrri.umn.edu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397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bg>
      <p:bgRef idx="1001">
        <a:schemeClr val="bg1"/>
      </p:bgRef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 hasCustomPrompt="1"/>
          </p:nvPr>
        </p:nvSpPr>
        <p:spPr>
          <a:xfrm>
            <a:off x="722731" y="1607419"/>
            <a:ext cx="7772400" cy="1142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rgbClr val="7A0019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dirty="0"/>
              <a:t>SECTION TITLE</a:t>
            </a:r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 hasCustomPrompt="1"/>
          </p:nvPr>
        </p:nvSpPr>
        <p:spPr>
          <a:xfrm>
            <a:off x="722731" y="2750135"/>
            <a:ext cx="7772400" cy="78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Subhead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77DCFD-50E9-474C-8E7C-20CC52D34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7" t="12722" r="7319" b="8616"/>
          <a:stretch/>
        </p:blipFill>
        <p:spPr>
          <a:xfrm>
            <a:off x="576944" y="5385359"/>
            <a:ext cx="2775856" cy="1276702"/>
          </a:xfrm>
          <a:prstGeom prst="rect">
            <a:avLst/>
          </a:prstGeom>
        </p:spPr>
      </p:pic>
      <p:sp>
        <p:nvSpPr>
          <p:cNvPr id="6" name="Google Shape;26;p3">
            <a:extLst>
              <a:ext uri="{FF2B5EF4-FFF2-40B4-BE49-F238E27FC236}">
                <a16:creationId xmlns:a16="http://schemas.microsoft.com/office/drawing/2014/main" id="{718E410C-97DE-6D4B-A356-A958A1DF05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7A0019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98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bg>
      <p:bgRef idx="1001">
        <a:schemeClr val="bg1"/>
      </p:bgRef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 hasCustomPrompt="1"/>
          </p:nvPr>
        </p:nvSpPr>
        <p:spPr>
          <a:xfrm>
            <a:off x="722731" y="1607419"/>
            <a:ext cx="7772400" cy="1142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dirty="0"/>
              <a:t>SECTION TITLE</a:t>
            </a:r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731" y="2750135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tx1">
                    <a:lumMod val="95000"/>
                  </a:schemeClr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7245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112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Gold">
    <p:bg>
      <p:bgPr>
        <a:solidFill>
          <a:schemeClr val="accen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 hasCustomPrompt="1"/>
          </p:nvPr>
        </p:nvSpPr>
        <p:spPr>
          <a:xfrm>
            <a:off x="722731" y="1607419"/>
            <a:ext cx="7772400" cy="1142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rgbClr val="7A0019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dirty="0"/>
              <a:t>SECTION TITLE</a:t>
            </a:r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 hasCustomPrompt="1"/>
          </p:nvPr>
        </p:nvSpPr>
        <p:spPr>
          <a:xfrm>
            <a:off x="722731" y="2750135"/>
            <a:ext cx="7772400" cy="78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bg2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Subhead</a:t>
            </a:r>
            <a:endParaRPr dirty="0"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7A0019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77DCFD-50E9-474C-8E7C-20CC52D34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968" t="20337" r="21052" b="18259"/>
          <a:stretch/>
        </p:blipFill>
        <p:spPr>
          <a:xfrm>
            <a:off x="722730" y="5194411"/>
            <a:ext cx="2554811" cy="137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90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bg>
      <p:bgPr>
        <a:solidFill>
          <a:schemeClr val="accen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 hasCustomPrompt="1"/>
          </p:nvPr>
        </p:nvSpPr>
        <p:spPr>
          <a:xfrm>
            <a:off x="722731" y="1607419"/>
            <a:ext cx="7772400" cy="1142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rgbClr val="7A0019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dirty="0"/>
              <a:t>SECTION TITLE</a:t>
            </a:r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 hasCustomPrompt="1"/>
          </p:nvPr>
        </p:nvSpPr>
        <p:spPr>
          <a:xfrm>
            <a:off x="722731" y="2750135"/>
            <a:ext cx="7772400" cy="78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bg2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Subhead</a:t>
            </a:r>
            <a:endParaRPr dirty="0"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7A0019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387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1_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1800" b="0" i="0" u="none" strike="noStrike" cap="none">
                <a:solidFill>
                  <a:schemeClr val="bg2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26;p3">
            <a:extLst>
              <a:ext uri="{FF2B5EF4-FFF2-40B4-BE49-F238E27FC236}">
                <a16:creationId xmlns:a16="http://schemas.microsoft.com/office/drawing/2014/main" id="{6B7D833F-89D9-CF4A-9F08-C76FFDC3D62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7A0019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1ADB6D-7FD2-E94B-9713-4ABED960DAC3}"/>
              </a:ext>
            </a:extLst>
          </p:cNvPr>
          <p:cNvCxnSpPr/>
          <p:nvPr userDrawn="1"/>
        </p:nvCxnSpPr>
        <p:spPr>
          <a:xfrm>
            <a:off x="457200" y="6221896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24;p3">
            <a:extLst>
              <a:ext uri="{FF2B5EF4-FFF2-40B4-BE49-F238E27FC236}">
                <a16:creationId xmlns:a16="http://schemas.microsoft.com/office/drawing/2014/main" id="{0FAF8578-AEA3-1649-A265-CEDDF55282BF}"/>
              </a:ext>
            </a:extLst>
          </p:cNvPr>
          <p:cNvSpPr txBox="1">
            <a:spLocks noGrp="1"/>
          </p:cNvSpPr>
          <p:nvPr>
            <p:ph type="dt" idx="13"/>
          </p:nvPr>
        </p:nvSpPr>
        <p:spPr>
          <a:xfrm>
            <a:off x="457200" y="6356350"/>
            <a:ext cx="609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NRRI • Innovative Research. Minnesota Value. Global Relevance. • </a:t>
            </a:r>
            <a:r>
              <a:rPr lang="en-US" dirty="0" err="1"/>
              <a:t>www.nrri.umn.edu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519AB7-5922-D445-8A76-982AB33F0E7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01817" y="1600199"/>
            <a:ext cx="3945283" cy="4525963"/>
          </a:xfrm>
        </p:spPr>
        <p:txBody>
          <a:bodyPr/>
          <a:lstStyle>
            <a:lvl1pPr marL="2540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2274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sz="4400" b="1" dirty="0">
                <a:solidFill>
                  <a:srgbClr val="8A0028"/>
                </a:solidFill>
                <a:latin typeface="Arial"/>
                <a:ea typeface="Arial"/>
                <a:cs typeface="Arial"/>
                <a:sym typeface="Arial"/>
              </a:rPr>
              <a:t>Headline</a:t>
            </a:r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>
                <a:latin typeface="+mn-lt"/>
              </a:rPr>
              <a:t>Body</a:t>
            </a:r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24;p3">
            <a:extLst>
              <a:ext uri="{FF2B5EF4-FFF2-40B4-BE49-F238E27FC236}">
                <a16:creationId xmlns:a16="http://schemas.microsoft.com/office/drawing/2014/main" id="{ADE495AA-27B7-8F47-B91A-EDB986CCC0A8}"/>
              </a:ext>
            </a:extLst>
          </p:cNvPr>
          <p:cNvSpPr txBox="1">
            <a:spLocks noGrp="1"/>
          </p:cNvSpPr>
          <p:nvPr>
            <p:ph type="dt" idx="2"/>
          </p:nvPr>
        </p:nvSpPr>
        <p:spPr>
          <a:xfrm>
            <a:off x="457200" y="6356350"/>
            <a:ext cx="609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NRRI • Innovative Research. Minnesota Value. Global Relevance. • </a:t>
            </a:r>
            <a:r>
              <a:rPr lang="en-US" dirty="0" err="1"/>
              <a:t>www.nrri.umn.edu</a:t>
            </a:r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8" r:id="rId3"/>
    <p:sldLayoutId id="2147483669" r:id="rId4"/>
    <p:sldLayoutId id="2147483661" r:id="rId5"/>
    <p:sldLayoutId id="2147483662" r:id="rId6"/>
    <p:sldLayoutId id="2147483660" r:id="rId7"/>
    <p:sldLayoutId id="2147483663" r:id="rId8"/>
    <p:sldLayoutId id="2147483670" r:id="rId9"/>
    <p:sldLayoutId id="2147483652" r:id="rId10"/>
    <p:sldLayoutId id="2147483667" r:id="rId11"/>
    <p:sldLayoutId id="2147483666" r:id="rId12"/>
    <p:sldLayoutId id="2147483665" r:id="rId13"/>
    <p:sldLayoutId id="2147483656" r:id="rId14"/>
    <p:sldLayoutId id="2147483664" r:id="rId15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254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2800" b="0" i="0" u="none" strike="noStrike" cap="none">
          <a:solidFill>
            <a:schemeClr val="bg2"/>
          </a:solidFill>
          <a:latin typeface="+mn-lt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/>
        </p:nvSpPr>
        <p:spPr>
          <a:xfrm>
            <a:off x="618534" y="511283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310551" y="880027"/>
            <a:ext cx="8522898" cy="1876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600" b="1" dirty="0">
                <a:solidFill>
                  <a:srgbClr val="7A0019"/>
                </a:solidFill>
              </a:rPr>
              <a:t>Re-use of Regional Waste in Sustainably Designed Soils for </a:t>
            </a:r>
            <a:r>
              <a:rPr lang="en-US" sz="3600" b="1" dirty="0" err="1">
                <a:solidFill>
                  <a:srgbClr val="7A0019"/>
                </a:solidFill>
              </a:rPr>
              <a:t>Stormwater</a:t>
            </a:r>
            <a:r>
              <a:rPr lang="en-US" sz="3600" b="1" dirty="0">
                <a:solidFill>
                  <a:srgbClr val="7A0019"/>
                </a:solidFill>
              </a:rPr>
              <a:t> Treatment </a:t>
            </a:r>
          </a:p>
          <a:p>
            <a:pPr algn="ctr"/>
            <a:r>
              <a:rPr lang="en-US" sz="2800" b="1" dirty="0">
                <a:solidFill>
                  <a:srgbClr val="7A0019"/>
                </a:solidFill>
              </a:rPr>
              <a:t> </a:t>
            </a:r>
          </a:p>
          <a:p>
            <a:pPr algn="ctr"/>
            <a:endParaRPr lang="en-US" sz="2000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Mei Cai, Dave </a:t>
            </a:r>
            <a:r>
              <a:rPr lang="en-US" sz="24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Saftner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, Marsha </a:t>
            </a:r>
            <a:r>
              <a:rPr lang="en-US" sz="24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Patelke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, Kurt Johnson</a:t>
            </a:r>
          </a:p>
          <a:p>
            <a:pPr algn="ctr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F4BD5-59A4-B346-B0D2-BCFC91F579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072" y="4594283"/>
            <a:ext cx="3462595" cy="17312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0A5ECB-6C54-554C-9FD6-EA44AF568212}"/>
              </a:ext>
            </a:extLst>
          </p:cNvPr>
          <p:cNvSpPr/>
          <p:nvPr/>
        </p:nvSpPr>
        <p:spPr>
          <a:xfrm>
            <a:off x="0" y="6271708"/>
            <a:ext cx="9144000" cy="586292"/>
          </a:xfrm>
          <a:prstGeom prst="rect">
            <a:avLst/>
          </a:prstGeom>
          <a:solidFill>
            <a:srgbClr val="7A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9AE42-0223-7142-88E0-8EC5C1B8511D}"/>
              </a:ext>
            </a:extLst>
          </p:cNvPr>
          <p:cNvSpPr txBox="1"/>
          <p:nvPr/>
        </p:nvSpPr>
        <p:spPr>
          <a:xfrm>
            <a:off x="952018" y="6354041"/>
            <a:ext cx="7261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Innovative Research. Minnesota Value. Global Relevance.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C9F25-3EEC-2B4D-8A63-7277430A5056}"/>
              </a:ext>
            </a:extLst>
          </p:cNvPr>
          <p:cNvSpPr txBox="1"/>
          <p:nvPr/>
        </p:nvSpPr>
        <p:spPr>
          <a:xfrm>
            <a:off x="3764072" y="4338181"/>
            <a:ext cx="2002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Date: 05/26/2021</a:t>
            </a:r>
          </a:p>
        </p:txBody>
      </p:sp>
      <p:pic>
        <p:nvPicPr>
          <p:cNvPr id="1026" name="Picture 2" descr="Minnesota-Duluth Bulldogs Alternate Logo (0) - | University of minnesota,  Duluth, Hockey log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0056" y="4553977"/>
            <a:ext cx="1889186" cy="171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095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US"/>
              <a:t>NRRI • Innovative Research. Minnesota Value. Global Relevance. • www.nrri.umn.edu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166" y="129395"/>
            <a:ext cx="8652294" cy="65920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107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In-situ</a:t>
            </a:r>
            <a:r>
              <a:rPr lang="en-US" dirty="0"/>
              <a:t> Moisture Measurement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US"/>
              <a:t>NRRI • Innovative Research. Minnesota Value. Global Relevance. • www.nrri.umn.edu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41318" y="1579441"/>
            <a:ext cx="3978930" cy="1624806"/>
            <a:chOff x="0" y="0"/>
            <a:chExt cx="5302568" cy="2274253"/>
          </a:xfrm>
        </p:grpSpPr>
        <p:pic>
          <p:nvPicPr>
            <p:cNvPr id="7" name="Picture 6" descr="Image of soil moisture probe." title="Figure 4.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349568" y="-348615"/>
              <a:ext cx="2273300" cy="29724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 descr="Image of HOBO brand Remote Monitoring System." title="Figure 4.1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3100388" y="70485"/>
              <a:ext cx="2272665" cy="213169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9" name="Picture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57" y="3384527"/>
            <a:ext cx="4968276" cy="34455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571922" y="2265902"/>
            <a:ext cx="5089585" cy="33930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77" t="25872" r="29717" b="18940"/>
          <a:stretch/>
        </p:blipFill>
        <p:spPr>
          <a:xfrm>
            <a:off x="4341401" y="1417636"/>
            <a:ext cx="2286297" cy="210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71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NRRI Site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5" y="1315896"/>
            <a:ext cx="4469651" cy="2683683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5" y="4079208"/>
            <a:ext cx="4423410" cy="2606802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205" y="1338638"/>
            <a:ext cx="4456176" cy="259842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516" y="3999579"/>
            <a:ext cx="4415219" cy="276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28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731" y="-86405"/>
            <a:ext cx="8229600" cy="1143000"/>
          </a:xfrm>
        </p:spPr>
        <p:txBody>
          <a:bodyPr/>
          <a:lstStyle/>
          <a:p>
            <a:r>
              <a:rPr lang="en-US" dirty="0"/>
              <a:t>Eagle’s Nest Site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US"/>
              <a:t>NRRI • Innovative Research. Minnesota Value. Global Relevance. • www.nrri.umn.edu</a:t>
            </a:r>
            <a:endParaRPr lang="en-US" dirty="0"/>
          </a:p>
        </p:txBody>
      </p:sp>
      <p:pic>
        <p:nvPicPr>
          <p:cNvPr id="6" name="Picture 5" descr="C:\mcai\projects\MnDOT_continous monitoring\document\Task 2\Moisture_EagleNest_2018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255" y="870622"/>
            <a:ext cx="4492745" cy="29925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:\mcai\projects\MnDOT_continous monitoring\document\Task 2\Moisture_EagleNest_2019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7665" y="964733"/>
            <a:ext cx="4486335" cy="25403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0120" y="3863181"/>
            <a:ext cx="5125915" cy="31013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726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Sample Collection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US"/>
              <a:t>NRRI • Innovative Research. Minnesota Value. Global Relevance. • www.nrri.umn.edu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19" y="1343978"/>
            <a:ext cx="2050211" cy="2733614"/>
          </a:xfrm>
          <a:prstGeom prst="rect">
            <a:avLst/>
          </a:prstGeom>
        </p:spPr>
      </p:pic>
      <p:pic>
        <p:nvPicPr>
          <p:cNvPr id="7" name="Picture 6" descr="C:\mcai\projects\MnDOT_stormwater_Stage 2\Documents\photos\08232018_eagle nest_site installation\IMG_8459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61471" y="1287383"/>
            <a:ext cx="1576705" cy="29324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Image shows water collection vessel located in the plot." title="Figure 3.2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76415" y="1267063"/>
            <a:ext cx="1810385" cy="2952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25228" y="1698973"/>
            <a:ext cx="2667749" cy="1957759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37984" y="4382938"/>
            <a:ext cx="2642235" cy="19837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1555" y="5174753"/>
            <a:ext cx="2501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Eagle’s Nest Slope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3683" y="1287384"/>
            <a:ext cx="4695531" cy="5501606"/>
          </a:xfrm>
          <a:prstGeom prst="rect">
            <a:avLst/>
          </a:prstGeom>
          <a:noFill/>
          <a:ln>
            <a:solidFill>
              <a:srgbClr val="7A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91033" y="4239121"/>
            <a:ext cx="1710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Eagle’s Nest Trench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2879" y="4314854"/>
            <a:ext cx="1384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NRRI Site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017" y="4084490"/>
            <a:ext cx="786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2019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21048" y="3702077"/>
            <a:ext cx="786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2020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5372" y="4897526"/>
            <a:ext cx="3847431" cy="17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55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-33407"/>
            <a:ext cx="8229600" cy="1143000"/>
          </a:xfrm>
        </p:spPr>
        <p:txBody>
          <a:bodyPr/>
          <a:lstStyle/>
          <a:p>
            <a:pPr marL="25400"/>
            <a:r>
              <a:rPr lang="en-US" sz="2400" dirty="0"/>
              <a:t>Chemical Retention/Leaching Along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US"/>
              <a:t>NRRI • Innovative Research. Minnesota Value. Global Relevance. • www.nrri.umn.edu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3" r="20818"/>
          <a:stretch/>
        </p:blipFill>
        <p:spPr>
          <a:xfrm>
            <a:off x="131654" y="757382"/>
            <a:ext cx="8765316" cy="60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64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Quality Comparison between NRRI and Eagle’s Nest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US"/>
              <a:t>NRRI • Innovative Research. Minnesota Value. Global Relevance. • www.nrri.umn.edu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02319"/>
              </p:ext>
            </p:extLst>
          </p:nvPr>
        </p:nvGraphicFramePr>
        <p:xfrm>
          <a:off x="406401" y="1971403"/>
          <a:ext cx="8331198" cy="4154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9016">
                  <a:extLst>
                    <a:ext uri="{9D8B030D-6E8A-4147-A177-3AD203B41FA5}">
                      <a16:colId xmlns:a16="http://schemas.microsoft.com/office/drawing/2014/main" val="2789567332"/>
                    </a:ext>
                  </a:extLst>
                </a:gridCol>
                <a:gridCol w="3278909">
                  <a:extLst>
                    <a:ext uri="{9D8B030D-6E8A-4147-A177-3AD203B41FA5}">
                      <a16:colId xmlns:a16="http://schemas.microsoft.com/office/drawing/2014/main" val="1493260200"/>
                    </a:ext>
                  </a:extLst>
                </a:gridCol>
                <a:gridCol w="748146">
                  <a:extLst>
                    <a:ext uri="{9D8B030D-6E8A-4147-A177-3AD203B41FA5}">
                      <a16:colId xmlns:a16="http://schemas.microsoft.com/office/drawing/2014/main" val="3803626534"/>
                    </a:ext>
                  </a:extLst>
                </a:gridCol>
                <a:gridCol w="1089891">
                  <a:extLst>
                    <a:ext uri="{9D8B030D-6E8A-4147-A177-3AD203B41FA5}">
                      <a16:colId xmlns:a16="http://schemas.microsoft.com/office/drawing/2014/main" val="94625192"/>
                    </a:ext>
                  </a:extLst>
                </a:gridCol>
                <a:gridCol w="923636">
                  <a:extLst>
                    <a:ext uri="{9D8B030D-6E8A-4147-A177-3AD203B41FA5}">
                      <a16:colId xmlns:a16="http://schemas.microsoft.com/office/drawing/2014/main" val="30183359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187969080"/>
                    </a:ext>
                  </a:extLst>
                </a:gridCol>
              </a:tblGrid>
              <a:tr h="261757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Compositions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Median Value, ppb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159262"/>
                  </a:ext>
                </a:extLst>
              </a:tr>
              <a:tr h="445952"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pH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Cu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Zn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PO4-P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3500"/>
                  </a:ext>
                </a:extLst>
              </a:tr>
              <a:tr h="752180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NRRI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50% compost +50% natural soil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7.6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61.0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83.3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chemeClr val="bg2"/>
                          </a:solidFill>
                          <a:effectLst/>
                        </a:rPr>
                        <a:t>3015.8</a:t>
                      </a:r>
                      <a:endParaRPr lang="en-US" sz="20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097755"/>
                  </a:ext>
                </a:extLst>
              </a:tr>
              <a:tr h="7758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50% peat +50% natural soil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7.4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68.1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41.4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54.1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983183"/>
                  </a:ext>
                </a:extLst>
              </a:tr>
              <a:tr h="9868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50% compost + 50% tailing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chemeClr val="bg2"/>
                          </a:solidFill>
                          <a:effectLst/>
                        </a:rPr>
                        <a:t>7.8</a:t>
                      </a:r>
                      <a:endParaRPr lang="en-US" sz="20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chemeClr val="bg2"/>
                          </a:solidFill>
                          <a:effectLst/>
                        </a:rPr>
                        <a:t>133.7</a:t>
                      </a:r>
                      <a:endParaRPr lang="en-US" sz="20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125.6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969.6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864351"/>
                  </a:ext>
                </a:extLst>
              </a:tr>
              <a:tr h="87958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Eagle's Nest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10% compost + 10% peat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7.7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14.7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6.9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2"/>
                          </a:solidFill>
                          <a:effectLst/>
                        </a:rPr>
                        <a:t>5.9</a:t>
                      </a:r>
                      <a:endParaRPr lang="en-US" sz="20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785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7365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8300" indent="-342900">
              <a:buFont typeface="Arial" panose="020B0604020202020204" pitchFamily="34" charset="0"/>
              <a:buChar char="•"/>
            </a:pPr>
            <a:r>
              <a:rPr lang="en-US" sz="2000" dirty="0"/>
              <a:t>Peat has a high potential to replace commercial compost in </a:t>
            </a:r>
            <a:r>
              <a:rPr lang="en-US" sz="2000" dirty="0" err="1"/>
              <a:t>stormwater</a:t>
            </a:r>
            <a:r>
              <a:rPr lang="en-US" sz="2000" dirty="0"/>
              <a:t> filtration media. </a:t>
            </a:r>
          </a:p>
          <a:p>
            <a:pPr marL="368300" indent="-342900">
              <a:buFont typeface="Arial" panose="020B0604020202020204" pitchFamily="34" charset="0"/>
              <a:buChar char="•"/>
            </a:pPr>
            <a:r>
              <a:rPr lang="en-US" sz="2000" dirty="0"/>
              <a:t>Taconite tailings showed potential to remove phosphorus. </a:t>
            </a:r>
          </a:p>
          <a:p>
            <a:pPr marL="368300" indent="-342900">
              <a:buFont typeface="Arial" panose="020B0604020202020204" pitchFamily="34" charset="0"/>
              <a:buChar char="•"/>
            </a:pPr>
            <a:r>
              <a:rPr lang="en-US" sz="2000" dirty="0"/>
              <a:t>Water retention capacity does not show significant trend for the first four years application.</a:t>
            </a:r>
          </a:p>
          <a:p>
            <a:pPr marL="368300" indent="-342900">
              <a:buFont typeface="Arial" panose="020B0604020202020204" pitchFamily="34" charset="0"/>
              <a:buChar char="•"/>
            </a:pPr>
            <a:r>
              <a:rPr lang="en-US" sz="2000" dirty="0"/>
              <a:t>Phosphorus release from compost declined significantly, at the rate of 750 ppb/year for a soil mixture with 50% compost content. </a:t>
            </a:r>
          </a:p>
          <a:p>
            <a:pPr marL="368300" indent="-342900">
              <a:buFont typeface="Arial" panose="020B0604020202020204" pitchFamily="34" charset="0"/>
              <a:buChar char="•"/>
            </a:pPr>
            <a:r>
              <a:rPr lang="en-US" sz="2000" dirty="0"/>
              <a:t>The mixture of 10% compost+10% peat is recommended in all civil engineering, environmental and biology aspects.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US" dirty="0"/>
              <a:t>NRRI • Innovative Research. Minnesota Value. Global Relevance. • www.nrri.umn.edu</a:t>
            </a:r>
          </a:p>
        </p:txBody>
      </p:sp>
    </p:spTree>
    <p:extLst>
      <p:ext uri="{BB962C8B-B14F-4D97-AF65-F5344CB8AC3E}">
        <p14:creationId xmlns:p14="http://schemas.microsoft.com/office/powerpoint/2010/main" val="1140347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US"/>
              <a:t>NRRI • Innovative Research. Minnesota Value. Global Relevance. • www.nrri.umn.edu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26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Projects funded by </a:t>
            </a:r>
            <a:r>
              <a:rPr lang="en-US" dirty="0" err="1"/>
              <a:t>MnDOT</a:t>
            </a:r>
            <a:endParaRPr lang="en-US" dirty="0"/>
          </a:p>
          <a:p>
            <a:r>
              <a:rPr lang="en-US" dirty="0"/>
              <a:t>Thanks to Dwayne </a:t>
            </a:r>
            <a:r>
              <a:rPr lang="en-US" dirty="0" err="1"/>
              <a:t>Stenlund</a:t>
            </a:r>
            <a:r>
              <a:rPr lang="en-US" dirty="0"/>
              <a:t> as project liaison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US"/>
              <a:t>NRRI • Innovative Research. Minnesota Value. Global Relevance. • www.nrri.umn.edu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336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regional waste?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Potential waste or by-products include: </a:t>
            </a:r>
          </a:p>
          <a:p>
            <a:r>
              <a:rPr lang="en-US" dirty="0"/>
              <a:t>● salvage peat; </a:t>
            </a:r>
          </a:p>
          <a:p>
            <a:r>
              <a:rPr lang="en-US" dirty="0"/>
              <a:t>● wood waste and byproducts; </a:t>
            </a:r>
          </a:p>
          <a:p>
            <a:r>
              <a:rPr lang="en-US" dirty="0"/>
              <a:t>● mineral tailings from iron mining; </a:t>
            </a:r>
          </a:p>
          <a:p>
            <a:r>
              <a:rPr lang="en-US" dirty="0"/>
              <a:t>● dredge sediment from Duluth-Superior Harbor and Mississippi River; and</a:t>
            </a:r>
          </a:p>
          <a:p>
            <a:r>
              <a:rPr lang="en-US" dirty="0"/>
              <a:t>● compost.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US"/>
              <a:t>NRRI • Innovative Research. Minnesota Value. Global Relevance. • www.nrri.umn.edu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152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57E47-616B-2643-BA51-811138383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31" y="1086554"/>
            <a:ext cx="7772400" cy="1142716"/>
          </a:xfrm>
        </p:spPr>
        <p:txBody>
          <a:bodyPr/>
          <a:lstStyle/>
          <a:p>
            <a:r>
              <a:rPr lang="en-US" sz="5400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0A1F1-76F7-5445-A9A7-50C11B75D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731" y="2100650"/>
            <a:ext cx="7772400" cy="15001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F6556-B016-674E-B431-A44BA2839A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D0DB58-A185-5049-BD25-4EE6E5992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24" t="23067" r="22053" b="20392"/>
          <a:stretch/>
        </p:blipFill>
        <p:spPr>
          <a:xfrm>
            <a:off x="953231" y="4723039"/>
            <a:ext cx="2870522" cy="142312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26DAA4-586E-3A4F-99D0-AB2C45E59DBC}"/>
              </a:ext>
            </a:extLst>
          </p:cNvPr>
          <p:cNvCxnSpPr/>
          <p:nvPr/>
        </p:nvCxnSpPr>
        <p:spPr>
          <a:xfrm>
            <a:off x="4217294" y="4456814"/>
            <a:ext cx="0" cy="19779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Minnesota-Duluth Bulldogs Alternate Logo (0) - | University of minnesota,  Duluth, Hockey log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5463" y="4638619"/>
            <a:ext cx="1889186" cy="171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673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964" y="274638"/>
            <a:ext cx="4244109" cy="4525963"/>
          </a:xfrm>
        </p:spPr>
        <p:txBody>
          <a:bodyPr/>
          <a:lstStyle/>
          <a:p>
            <a:r>
              <a:rPr lang="en-US" dirty="0"/>
              <a:t>Peatland cover about 7.2 million acres of land which is about 14% of the State's total acreage.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US"/>
              <a:t>NRRI • Innovative Research. Minnesota Value. Global Relevance. • www.nrri.umn.edu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069" y="785091"/>
            <a:ext cx="4655278" cy="5851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50" y="2065063"/>
            <a:ext cx="3334478" cy="25008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020" y="1830384"/>
            <a:ext cx="1485815" cy="1981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87"/>
          <a:stretch/>
        </p:blipFill>
        <p:spPr>
          <a:xfrm>
            <a:off x="577321" y="4660032"/>
            <a:ext cx="4109514" cy="21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33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US"/>
              <a:t>NRRI • Innovative Research. Minnesota Value. Global Relevance. • www.nrri.umn.edu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94120" y="1780399"/>
            <a:ext cx="4521200" cy="3390900"/>
          </a:xfrm>
          <a:prstGeom prst="rect">
            <a:avLst/>
          </a:prstGeom>
        </p:spPr>
      </p:pic>
      <p:pic>
        <p:nvPicPr>
          <p:cNvPr id="4098" name="Picture 2" descr="Image - pile of peat screenings at Permier Horticulture site in Cromw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866" y="253450"/>
            <a:ext cx="4639540" cy="347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9292" y="1364465"/>
            <a:ext cx="3700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Peat Screenings at </a:t>
            </a:r>
            <a:r>
              <a:rPr lang="en-US" sz="2000" dirty="0" err="1"/>
              <a:t>Floodwood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636655" y="2642547"/>
            <a:ext cx="3583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Peat Screenings at Cromwell</a:t>
            </a:r>
          </a:p>
        </p:txBody>
      </p:sp>
      <p:pic>
        <p:nvPicPr>
          <p:cNvPr id="1026" name="Picture 2" descr="Image result for tree bark debr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636" y="3381321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91042" y="6267504"/>
            <a:ext cx="1791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Tree Barks</a:t>
            </a:r>
          </a:p>
        </p:txBody>
      </p:sp>
    </p:spTree>
    <p:extLst>
      <p:ext uri="{BB962C8B-B14F-4D97-AF65-F5344CB8AC3E}">
        <p14:creationId xmlns:p14="http://schemas.microsoft.com/office/powerpoint/2010/main" val="1307645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504" y="159327"/>
            <a:ext cx="8603673" cy="4525963"/>
          </a:xfrm>
        </p:spPr>
        <p:txBody>
          <a:bodyPr/>
          <a:lstStyle/>
          <a:p>
            <a:r>
              <a:rPr lang="en-US" dirty="0"/>
              <a:t>Tens of millions of tons of byproduct (non-ore) taconite rock are generated annually </a:t>
            </a:r>
          </a:p>
          <a:p>
            <a:pPr marL="368300" indent="-342900">
              <a:buFont typeface="Arial" panose="020B0604020202020204" pitchFamily="34" charset="0"/>
              <a:buChar char="•"/>
            </a:pPr>
            <a:r>
              <a:rPr lang="en-US" sz="2000" dirty="0"/>
              <a:t>Taconite Blast Rock </a:t>
            </a:r>
          </a:p>
          <a:p>
            <a:pPr marL="368300" indent="-342900">
              <a:buFont typeface="Arial" panose="020B0604020202020204" pitchFamily="34" charset="0"/>
              <a:buChar char="•"/>
            </a:pPr>
            <a:r>
              <a:rPr lang="en-US" sz="2000" dirty="0"/>
              <a:t>Coarse Crushed Taconite Rock </a:t>
            </a:r>
          </a:p>
          <a:p>
            <a:pPr marL="368300" indent="-342900">
              <a:buFont typeface="Arial" panose="020B0604020202020204" pitchFamily="34" charset="0"/>
              <a:buChar char="•"/>
            </a:pPr>
            <a:r>
              <a:rPr lang="it-IT" sz="2000" dirty="0"/>
              <a:t>Coarse Taconite Tailings (taconite fine aggregate)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US"/>
              <a:t>NRRI • Innovative Research. Minnesota Value. Global Relevance. • www.nrri.umn.edu</a:t>
            </a:r>
            <a:endParaRPr lang="en-US" dirty="0"/>
          </a:p>
        </p:txBody>
      </p:sp>
      <p:pic>
        <p:nvPicPr>
          <p:cNvPr id="1026" name="Picture 2" descr="Image result for minnesota iron r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895407"/>
            <a:ext cx="4580659" cy="346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495" y="2680566"/>
            <a:ext cx="3030682" cy="40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90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US"/>
              <a:t>NRRI • Innovative Research. Minnesota Value. Global Relevance. • www.nrri.umn.edu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89367" y="2951307"/>
            <a:ext cx="4308764" cy="32315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7236" y="2564577"/>
            <a:ext cx="1505527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Street Sweeping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2159" y="2979015"/>
            <a:ext cx="4234873" cy="31761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4156" y="2687781"/>
            <a:ext cx="167293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Duluth Harbor Dredge Sediment</a:t>
            </a: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084945" y="163655"/>
            <a:ext cx="3132283" cy="34477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5532" y="401781"/>
            <a:ext cx="1672935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Compost</a:t>
            </a:r>
          </a:p>
        </p:txBody>
      </p:sp>
    </p:spTree>
    <p:extLst>
      <p:ext uri="{BB962C8B-B14F-4D97-AF65-F5344CB8AC3E}">
        <p14:creationId xmlns:p14="http://schemas.microsoft.com/office/powerpoint/2010/main" val="2371679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How to use the waste/by-product?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US"/>
              <a:t>NRRI • Innovative Research. Minnesota Value. Global Relevance. • www.nrri.umn.edu</a:t>
            </a:r>
            <a:endParaRPr lang="en-US" dirty="0"/>
          </a:p>
        </p:txBody>
      </p:sp>
      <p:pic>
        <p:nvPicPr>
          <p:cNvPr id="7" name="Picture 2" descr="https://lh5.googleusercontent.com/fdzTS0mG0GZhMFIV3MAy1dkL9-zTY3MVAg6IbLGv5ykQIxyyMPDAOuXzc7LyQwvJdTu4vwlDEO0G8BFxgxDv9qrz6yffynu7J4nJ9j8mnxHMa72Hw--gkiYsDcbhCOvF7ZuTxR-r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05893"/>
            <a:ext cx="9144000" cy="435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892027" y="4520939"/>
            <a:ext cx="2260997" cy="739378"/>
          </a:xfrm>
          <a:prstGeom prst="wedgeRoundRectCallout">
            <a:avLst>
              <a:gd name="adj1" fmla="val 51527"/>
              <a:gd name="adj2" fmla="val 754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1234455" y="4636712"/>
            <a:ext cx="21538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Filtration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28588" y="5489668"/>
            <a:ext cx="3273526" cy="1320952"/>
          </a:xfrm>
          <a:prstGeom prst="wedgeRoundRectCallout">
            <a:avLst>
              <a:gd name="adj1" fmla="val 75603"/>
              <a:gd name="adj2" fmla="val -206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/>
          <p:cNvSpPr txBox="1"/>
          <p:nvPr/>
        </p:nvSpPr>
        <p:spPr>
          <a:xfrm>
            <a:off x="267890" y="5489668"/>
            <a:ext cx="3389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Adsorption, microbial degradation &amp; </a:t>
            </a:r>
          </a:p>
          <a:p>
            <a:r>
              <a:rPr lang="en-US" dirty="0"/>
              <a:t>plant uptake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768453" y="3538153"/>
            <a:ext cx="1950244" cy="1115696"/>
          </a:xfrm>
          <a:prstGeom prst="wedgeRoundRectCallout">
            <a:avLst>
              <a:gd name="adj1" fmla="val -45986"/>
              <a:gd name="adj2" fmla="val 815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/>
          <p:cNvSpPr txBox="1"/>
          <p:nvPr/>
        </p:nvSpPr>
        <p:spPr>
          <a:xfrm>
            <a:off x="5161098" y="3665619"/>
            <a:ext cx="2028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Bonus: Habitat</a:t>
            </a:r>
          </a:p>
        </p:txBody>
      </p:sp>
      <p:sp>
        <p:nvSpPr>
          <p:cNvPr id="14" name="Freeform 13"/>
          <p:cNvSpPr/>
          <p:nvPr/>
        </p:nvSpPr>
        <p:spPr>
          <a:xfrm>
            <a:off x="5782525" y="5470124"/>
            <a:ext cx="3191657" cy="1340496"/>
          </a:xfrm>
          <a:custGeom>
            <a:avLst/>
            <a:gdLst>
              <a:gd name="connsiteX0" fmla="*/ 0 w 4255542"/>
              <a:gd name="connsiteY0" fmla="*/ 1257300 h 1443037"/>
              <a:gd name="connsiteX1" fmla="*/ 0 w 4255542"/>
              <a:gd name="connsiteY1" fmla="*/ 1257300 h 1443037"/>
              <a:gd name="connsiteX2" fmla="*/ 85725 w 4255542"/>
              <a:gd name="connsiteY2" fmla="*/ 1042987 h 1443037"/>
              <a:gd name="connsiteX3" fmla="*/ 114300 w 4255542"/>
              <a:gd name="connsiteY3" fmla="*/ 957262 h 1443037"/>
              <a:gd name="connsiteX4" fmla="*/ 128587 w 4255542"/>
              <a:gd name="connsiteY4" fmla="*/ 914400 h 1443037"/>
              <a:gd name="connsiteX5" fmla="*/ 142875 w 4255542"/>
              <a:gd name="connsiteY5" fmla="*/ 828675 h 1443037"/>
              <a:gd name="connsiteX6" fmla="*/ 200025 w 4255542"/>
              <a:gd name="connsiteY6" fmla="*/ 685800 h 1443037"/>
              <a:gd name="connsiteX7" fmla="*/ 228600 w 4255542"/>
              <a:gd name="connsiteY7" fmla="*/ 642937 h 1443037"/>
              <a:gd name="connsiteX8" fmla="*/ 314325 w 4255542"/>
              <a:gd name="connsiteY8" fmla="*/ 571500 h 1443037"/>
              <a:gd name="connsiteX9" fmla="*/ 342900 w 4255542"/>
              <a:gd name="connsiteY9" fmla="*/ 528637 h 1443037"/>
              <a:gd name="connsiteX10" fmla="*/ 428625 w 4255542"/>
              <a:gd name="connsiteY10" fmla="*/ 457200 h 1443037"/>
              <a:gd name="connsiteX11" fmla="*/ 500062 w 4255542"/>
              <a:gd name="connsiteY11" fmla="*/ 328612 h 1443037"/>
              <a:gd name="connsiteX12" fmla="*/ 585787 w 4255542"/>
              <a:gd name="connsiteY12" fmla="*/ 271462 h 1443037"/>
              <a:gd name="connsiteX13" fmla="*/ 628650 w 4255542"/>
              <a:gd name="connsiteY13" fmla="*/ 228600 h 1443037"/>
              <a:gd name="connsiteX14" fmla="*/ 671512 w 4255542"/>
              <a:gd name="connsiteY14" fmla="*/ 214312 h 1443037"/>
              <a:gd name="connsiteX15" fmla="*/ 714375 w 4255542"/>
              <a:gd name="connsiteY15" fmla="*/ 185737 h 1443037"/>
              <a:gd name="connsiteX16" fmla="*/ 742950 w 4255542"/>
              <a:gd name="connsiteY16" fmla="*/ 142875 h 1443037"/>
              <a:gd name="connsiteX17" fmla="*/ 828675 w 4255542"/>
              <a:gd name="connsiteY17" fmla="*/ 114300 h 1443037"/>
              <a:gd name="connsiteX18" fmla="*/ 871537 w 4255542"/>
              <a:gd name="connsiteY18" fmla="*/ 85725 h 1443037"/>
              <a:gd name="connsiteX19" fmla="*/ 1028700 w 4255542"/>
              <a:gd name="connsiteY19" fmla="*/ 42862 h 1443037"/>
              <a:gd name="connsiteX20" fmla="*/ 1514475 w 4255542"/>
              <a:gd name="connsiteY20" fmla="*/ 28575 h 1443037"/>
              <a:gd name="connsiteX21" fmla="*/ 1557337 w 4255542"/>
              <a:gd name="connsiteY21" fmla="*/ 14287 h 1443037"/>
              <a:gd name="connsiteX22" fmla="*/ 1614487 w 4255542"/>
              <a:gd name="connsiteY22" fmla="*/ 0 h 1443037"/>
              <a:gd name="connsiteX23" fmla="*/ 3943350 w 4255542"/>
              <a:gd name="connsiteY23" fmla="*/ 14287 h 1443037"/>
              <a:gd name="connsiteX24" fmla="*/ 4014787 w 4255542"/>
              <a:gd name="connsiteY24" fmla="*/ 28575 h 1443037"/>
              <a:gd name="connsiteX25" fmla="*/ 4100512 w 4255542"/>
              <a:gd name="connsiteY25" fmla="*/ 57150 h 1443037"/>
              <a:gd name="connsiteX26" fmla="*/ 4214812 w 4255542"/>
              <a:gd name="connsiteY26" fmla="*/ 71437 h 1443037"/>
              <a:gd name="connsiteX27" fmla="*/ 4229100 w 4255542"/>
              <a:gd name="connsiteY27" fmla="*/ 357187 h 1443037"/>
              <a:gd name="connsiteX28" fmla="*/ 4200525 w 4255542"/>
              <a:gd name="connsiteY28" fmla="*/ 814387 h 1443037"/>
              <a:gd name="connsiteX29" fmla="*/ 4186237 w 4255542"/>
              <a:gd name="connsiteY29" fmla="*/ 1357312 h 1443037"/>
              <a:gd name="connsiteX30" fmla="*/ 4071937 w 4255542"/>
              <a:gd name="connsiteY30" fmla="*/ 1428750 h 1443037"/>
              <a:gd name="connsiteX31" fmla="*/ 3600450 w 4255542"/>
              <a:gd name="connsiteY31" fmla="*/ 1443037 h 1443037"/>
              <a:gd name="connsiteX32" fmla="*/ 2471737 w 4255542"/>
              <a:gd name="connsiteY32" fmla="*/ 1428750 h 1443037"/>
              <a:gd name="connsiteX33" fmla="*/ 1200150 w 4255542"/>
              <a:gd name="connsiteY33" fmla="*/ 1414462 h 1443037"/>
              <a:gd name="connsiteX34" fmla="*/ 542925 w 4255542"/>
              <a:gd name="connsiteY34" fmla="*/ 1400175 h 1443037"/>
              <a:gd name="connsiteX35" fmla="*/ 371475 w 4255542"/>
              <a:gd name="connsiteY35" fmla="*/ 1371600 h 1443037"/>
              <a:gd name="connsiteX36" fmla="*/ 314325 w 4255542"/>
              <a:gd name="connsiteY36" fmla="*/ 1357312 h 1443037"/>
              <a:gd name="connsiteX37" fmla="*/ 171450 w 4255542"/>
              <a:gd name="connsiteY37" fmla="*/ 1328737 h 1443037"/>
              <a:gd name="connsiteX38" fmla="*/ 128587 w 4255542"/>
              <a:gd name="connsiteY38" fmla="*/ 1314450 h 1443037"/>
              <a:gd name="connsiteX39" fmla="*/ 0 w 4255542"/>
              <a:gd name="connsiteY39" fmla="*/ 1257300 h 144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55542" h="1443037">
                <a:moveTo>
                  <a:pt x="0" y="1257300"/>
                </a:moveTo>
                <a:lnTo>
                  <a:pt x="0" y="1257300"/>
                </a:lnTo>
                <a:cubicBezTo>
                  <a:pt x="125675" y="1005948"/>
                  <a:pt x="41211" y="1206205"/>
                  <a:pt x="85725" y="1042987"/>
                </a:cubicBezTo>
                <a:cubicBezTo>
                  <a:pt x="93650" y="1013928"/>
                  <a:pt x="104775" y="985837"/>
                  <a:pt x="114300" y="957262"/>
                </a:cubicBezTo>
                <a:cubicBezTo>
                  <a:pt x="119062" y="942975"/>
                  <a:pt x="126111" y="929255"/>
                  <a:pt x="128587" y="914400"/>
                </a:cubicBezTo>
                <a:cubicBezTo>
                  <a:pt x="133350" y="885825"/>
                  <a:pt x="135849" y="856779"/>
                  <a:pt x="142875" y="828675"/>
                </a:cubicBezTo>
                <a:cubicBezTo>
                  <a:pt x="155885" y="776634"/>
                  <a:pt x="173748" y="731785"/>
                  <a:pt x="200025" y="685800"/>
                </a:cubicBezTo>
                <a:cubicBezTo>
                  <a:pt x="208544" y="670891"/>
                  <a:pt x="216458" y="655079"/>
                  <a:pt x="228600" y="642937"/>
                </a:cubicBezTo>
                <a:cubicBezTo>
                  <a:pt x="340990" y="530545"/>
                  <a:pt x="197289" y="711943"/>
                  <a:pt x="314325" y="571500"/>
                </a:cubicBezTo>
                <a:cubicBezTo>
                  <a:pt x="325318" y="558308"/>
                  <a:pt x="331907" y="541829"/>
                  <a:pt x="342900" y="528637"/>
                </a:cubicBezTo>
                <a:cubicBezTo>
                  <a:pt x="377277" y="487384"/>
                  <a:pt x="386480" y="485296"/>
                  <a:pt x="428625" y="457200"/>
                </a:cubicBezTo>
                <a:cubicBezTo>
                  <a:pt x="443513" y="412533"/>
                  <a:pt x="457951" y="356686"/>
                  <a:pt x="500062" y="328612"/>
                </a:cubicBezTo>
                <a:cubicBezTo>
                  <a:pt x="528637" y="309562"/>
                  <a:pt x="561503" y="295746"/>
                  <a:pt x="585787" y="271462"/>
                </a:cubicBezTo>
                <a:cubicBezTo>
                  <a:pt x="600075" y="257175"/>
                  <a:pt x="611838" y="239808"/>
                  <a:pt x="628650" y="228600"/>
                </a:cubicBezTo>
                <a:cubicBezTo>
                  <a:pt x="641181" y="220246"/>
                  <a:pt x="658042" y="221047"/>
                  <a:pt x="671512" y="214312"/>
                </a:cubicBezTo>
                <a:cubicBezTo>
                  <a:pt x="686871" y="206633"/>
                  <a:pt x="700087" y="195262"/>
                  <a:pt x="714375" y="185737"/>
                </a:cubicBezTo>
                <a:cubicBezTo>
                  <a:pt x="723900" y="171450"/>
                  <a:pt x="728389" y="151976"/>
                  <a:pt x="742950" y="142875"/>
                </a:cubicBezTo>
                <a:cubicBezTo>
                  <a:pt x="768492" y="126911"/>
                  <a:pt x="828675" y="114300"/>
                  <a:pt x="828675" y="114300"/>
                </a:cubicBezTo>
                <a:cubicBezTo>
                  <a:pt x="842962" y="104775"/>
                  <a:pt x="855846" y="92699"/>
                  <a:pt x="871537" y="85725"/>
                </a:cubicBezTo>
                <a:cubicBezTo>
                  <a:pt x="902187" y="72103"/>
                  <a:pt x="990704" y="44811"/>
                  <a:pt x="1028700" y="42862"/>
                </a:cubicBezTo>
                <a:cubicBezTo>
                  <a:pt x="1190482" y="34565"/>
                  <a:pt x="1352550" y="33337"/>
                  <a:pt x="1514475" y="28575"/>
                </a:cubicBezTo>
                <a:cubicBezTo>
                  <a:pt x="1528762" y="23812"/>
                  <a:pt x="1542856" y="18424"/>
                  <a:pt x="1557337" y="14287"/>
                </a:cubicBezTo>
                <a:cubicBezTo>
                  <a:pt x="1576218" y="8892"/>
                  <a:pt x="1594851" y="0"/>
                  <a:pt x="1614487" y="0"/>
                </a:cubicBezTo>
                <a:lnTo>
                  <a:pt x="3943350" y="14287"/>
                </a:lnTo>
                <a:cubicBezTo>
                  <a:pt x="3967162" y="19050"/>
                  <a:pt x="3991359" y="22185"/>
                  <a:pt x="4014787" y="28575"/>
                </a:cubicBezTo>
                <a:cubicBezTo>
                  <a:pt x="4043846" y="36500"/>
                  <a:pt x="4070624" y="53414"/>
                  <a:pt x="4100512" y="57150"/>
                </a:cubicBezTo>
                <a:lnTo>
                  <a:pt x="4214812" y="71437"/>
                </a:lnTo>
                <a:cubicBezTo>
                  <a:pt x="4288950" y="182645"/>
                  <a:pt x="4241677" y="93080"/>
                  <a:pt x="4229100" y="357187"/>
                </a:cubicBezTo>
                <a:cubicBezTo>
                  <a:pt x="4209000" y="779287"/>
                  <a:pt x="4232925" y="587579"/>
                  <a:pt x="4200525" y="814387"/>
                </a:cubicBezTo>
                <a:cubicBezTo>
                  <a:pt x="4195762" y="995362"/>
                  <a:pt x="4199448" y="1176757"/>
                  <a:pt x="4186237" y="1357312"/>
                </a:cubicBezTo>
                <a:cubicBezTo>
                  <a:pt x="4182649" y="1406350"/>
                  <a:pt x="4100816" y="1427875"/>
                  <a:pt x="4071937" y="1428750"/>
                </a:cubicBezTo>
                <a:lnTo>
                  <a:pt x="3600450" y="1443037"/>
                </a:lnTo>
                <a:lnTo>
                  <a:pt x="2471737" y="1428750"/>
                </a:lnTo>
                <a:lnTo>
                  <a:pt x="1200150" y="1414462"/>
                </a:lnTo>
                <a:lnTo>
                  <a:pt x="542925" y="1400175"/>
                </a:lnTo>
                <a:cubicBezTo>
                  <a:pt x="414316" y="1368022"/>
                  <a:pt x="572152" y="1405046"/>
                  <a:pt x="371475" y="1371600"/>
                </a:cubicBezTo>
                <a:cubicBezTo>
                  <a:pt x="352106" y="1368372"/>
                  <a:pt x="333525" y="1361426"/>
                  <a:pt x="314325" y="1357312"/>
                </a:cubicBezTo>
                <a:cubicBezTo>
                  <a:pt x="266835" y="1347135"/>
                  <a:pt x="217526" y="1344095"/>
                  <a:pt x="171450" y="1328737"/>
                </a:cubicBezTo>
                <a:cubicBezTo>
                  <a:pt x="157162" y="1323975"/>
                  <a:pt x="143198" y="1318103"/>
                  <a:pt x="128587" y="1314450"/>
                </a:cubicBezTo>
                <a:cubicBezTo>
                  <a:pt x="30333" y="1289887"/>
                  <a:pt x="21431" y="1266825"/>
                  <a:pt x="0" y="125730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Oval 14"/>
          <p:cNvSpPr/>
          <p:nvPr/>
        </p:nvSpPr>
        <p:spPr>
          <a:xfrm>
            <a:off x="867966" y="2734154"/>
            <a:ext cx="1607344" cy="12052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13527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8300" indent="-342900">
              <a:buFont typeface="Arial" panose="020B0604020202020204" pitchFamily="34" charset="0"/>
              <a:buChar char="•"/>
            </a:pPr>
            <a:r>
              <a:rPr lang="en-US" dirty="0"/>
              <a:t>Civil Engineering</a:t>
            </a:r>
          </a:p>
          <a:p>
            <a:pPr marL="12573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Water retention capacity</a:t>
            </a:r>
          </a:p>
          <a:p>
            <a:pPr marL="1714500" lvl="2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</a:rPr>
              <a:t>National Pollutant Discharge Elimination System (NPDES) State Disposal System (SDS) General Permit issued by Minnesota Pollution Control Agency (MPCA) in 2013 requires that the </a:t>
            </a:r>
            <a:r>
              <a:rPr lang="en-US" sz="1400" b="1" dirty="0">
                <a:solidFill>
                  <a:schemeClr val="bg2"/>
                </a:solidFill>
              </a:rPr>
              <a:t>first inch </a:t>
            </a:r>
            <a:r>
              <a:rPr lang="en-US" sz="1400" dirty="0">
                <a:solidFill>
                  <a:schemeClr val="bg2"/>
                </a:solidFill>
              </a:rPr>
              <a:t>of </a:t>
            </a:r>
            <a:r>
              <a:rPr lang="en-US" sz="1400" dirty="0" err="1">
                <a:solidFill>
                  <a:schemeClr val="bg2"/>
                </a:solidFill>
              </a:rPr>
              <a:t>stormwater</a:t>
            </a:r>
            <a:r>
              <a:rPr lang="en-US" sz="1400" dirty="0">
                <a:solidFill>
                  <a:schemeClr val="bg2"/>
                </a:solidFill>
              </a:rPr>
              <a:t> runoff from new impervious should be held on site through infiltration, harvesting or reuse.</a:t>
            </a:r>
          </a:p>
          <a:p>
            <a:pPr marL="368300" indent="-342900">
              <a:buFont typeface="Arial" panose="020B0604020202020204" pitchFamily="34" charset="0"/>
              <a:buChar char="•"/>
            </a:pPr>
            <a:r>
              <a:rPr lang="en-US" dirty="0"/>
              <a:t>Environmental Engineering</a:t>
            </a:r>
          </a:p>
          <a:p>
            <a:pPr marL="12573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Compositions</a:t>
            </a:r>
          </a:p>
          <a:p>
            <a:pPr marL="1714500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Hazardous components, RCRA metals</a:t>
            </a:r>
          </a:p>
          <a:p>
            <a:pPr marL="1714500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Emerging pollutants, PFAs</a:t>
            </a:r>
          </a:p>
          <a:p>
            <a:pPr marL="12573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Chemical contents in leachate</a:t>
            </a:r>
          </a:p>
          <a:p>
            <a:pPr marL="1714500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Water standard</a:t>
            </a:r>
          </a:p>
          <a:p>
            <a:pPr marL="368300" indent="-342900">
              <a:buFont typeface="Arial" panose="020B0604020202020204" pitchFamily="34" charset="0"/>
              <a:buChar char="•"/>
            </a:pPr>
            <a:r>
              <a:rPr lang="en-US" dirty="0"/>
              <a:t>Plant growth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US"/>
              <a:t>NRRI • Innovative Research. Minnesota Value. Global Relevance. • www.nrri.umn.edu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269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did/are doing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8300" indent="-342900">
              <a:buFont typeface="Arial" panose="020B0604020202020204" pitchFamily="34" charset="0"/>
              <a:buChar char="•"/>
            </a:pPr>
            <a:r>
              <a:rPr lang="en-US" dirty="0"/>
              <a:t>Collected data information from the manufacturers to screen waste materials</a:t>
            </a:r>
          </a:p>
          <a:p>
            <a:pPr marL="368300" indent="-342900">
              <a:buFont typeface="Arial" panose="020B0604020202020204" pitchFamily="34" charset="0"/>
              <a:buChar char="•"/>
            </a:pPr>
            <a:r>
              <a:rPr lang="en-US" dirty="0"/>
              <a:t>Characterize waste materials by lab tests in civil </a:t>
            </a:r>
            <a:r>
              <a:rPr lang="en-US" altLang="zh-CN" dirty="0"/>
              <a:t>engineering</a:t>
            </a:r>
            <a:r>
              <a:rPr lang="en-US" dirty="0"/>
              <a:t>, environmental and biological aspects</a:t>
            </a:r>
          </a:p>
          <a:p>
            <a:pPr marL="368300" indent="-342900">
              <a:buFont typeface="Arial" panose="020B0604020202020204" pitchFamily="34" charset="0"/>
              <a:buChar char="•"/>
            </a:pPr>
            <a:r>
              <a:rPr lang="en-US" dirty="0"/>
              <a:t>Develop possible soil mixture recipes</a:t>
            </a:r>
          </a:p>
          <a:p>
            <a:pPr marL="368300" indent="-342900">
              <a:buFont typeface="Arial" panose="020B0604020202020204" pitchFamily="34" charset="0"/>
              <a:buChar char="•"/>
            </a:pPr>
            <a:r>
              <a:rPr lang="en-US" b="1" dirty="0"/>
              <a:t>Apply selected material(s) into field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r>
              <a:rPr lang="en-US"/>
              <a:t>NRRI • Innovative Research. Minnesota Value. Global Relevance. • www.nrri.umn.edu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360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RRI PPT THEME COLORS">
      <a:dk1>
        <a:srgbClr val="790019"/>
      </a:dk1>
      <a:lt1>
        <a:srgbClr val="FFFFFF"/>
      </a:lt1>
      <a:dk2>
        <a:srgbClr val="333333"/>
      </a:dk2>
      <a:lt2>
        <a:srgbClr val="F2F2F2"/>
      </a:lt2>
      <a:accent1>
        <a:srgbClr val="FFCC33"/>
      </a:accent1>
      <a:accent2>
        <a:srgbClr val="CC6633"/>
      </a:accent2>
      <a:accent3>
        <a:srgbClr val="669933"/>
      </a:accent3>
      <a:accent4>
        <a:srgbClr val="009966"/>
      </a:accent4>
      <a:accent5>
        <a:srgbClr val="003366"/>
      </a:accent5>
      <a:accent6>
        <a:srgbClr val="666666"/>
      </a:accent6>
      <a:hlink>
        <a:srgbClr val="790019"/>
      </a:hlink>
      <a:folHlink>
        <a:srgbClr val="79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8694</TotalTime>
  <Words>819</Words>
  <Application>Microsoft Office PowerPoint</Application>
  <PresentationFormat>On-screen Show (4:3)</PresentationFormat>
  <Paragraphs>135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What regional waste?</vt:lpstr>
      <vt:lpstr>PowerPoint Presentation</vt:lpstr>
      <vt:lpstr>PowerPoint Presentation</vt:lpstr>
      <vt:lpstr>PowerPoint Presentation</vt:lpstr>
      <vt:lpstr>PowerPoint Presentation</vt:lpstr>
      <vt:lpstr>How to use the waste/by-product?</vt:lpstr>
      <vt:lpstr>Characterization</vt:lpstr>
      <vt:lpstr>What we did/are doing</vt:lpstr>
      <vt:lpstr>PowerPoint Presentation</vt:lpstr>
      <vt:lpstr>In-situ Moisture Measurement</vt:lpstr>
      <vt:lpstr>NRRI Site</vt:lpstr>
      <vt:lpstr>Eagle’s Nest Site</vt:lpstr>
      <vt:lpstr>Water Sample Collection</vt:lpstr>
      <vt:lpstr>Chemical Retention/Leaching Along Time</vt:lpstr>
      <vt:lpstr>Water Quality Comparison between NRRI and Eagle’s Nest</vt:lpstr>
      <vt:lpstr>Findings</vt:lpstr>
      <vt:lpstr>PowerPoint Presentation</vt:lpstr>
      <vt:lpstr>Acknowledgement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Meijun Cai</dc:creator>
  <cp:lastModifiedBy>Trojan, Mike (MPCA)</cp:lastModifiedBy>
  <cp:revision>512</cp:revision>
  <dcterms:modified xsi:type="dcterms:W3CDTF">2021-05-26T16:44:54Z</dcterms:modified>
</cp:coreProperties>
</file>