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73" r:id="rId7"/>
    <p:sldId id="260" r:id="rId8"/>
    <p:sldId id="261" r:id="rId9"/>
    <p:sldId id="277" r:id="rId10"/>
    <p:sldId id="278" r:id="rId11"/>
    <p:sldId id="274" r:id="rId12"/>
    <p:sldId id="262" r:id="rId13"/>
    <p:sldId id="263" r:id="rId14"/>
    <p:sldId id="264" r:id="rId15"/>
    <p:sldId id="265" r:id="rId16"/>
    <p:sldId id="266" r:id="rId17"/>
    <p:sldId id="267" r:id="rId18"/>
    <p:sldId id="268" r:id="rId19"/>
    <p:sldId id="269" r:id="rId20"/>
    <p:sldId id="271" r:id="rId21"/>
    <p:sldId id="281" r:id="rId22"/>
    <p:sldId id="272" r:id="rId23"/>
    <p:sldId id="275" r:id="rId24"/>
    <p:sldId id="279" r:id="rId25"/>
    <p:sldId id="280"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0" d="100"/>
          <a:sy n="120" d="100"/>
        </p:scale>
        <p:origin x="2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 annual volume captured</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A1 soil</c:v>
                </c:pt>
              </c:strCache>
            </c:strRef>
          </c:tx>
          <c:spPr>
            <a:solidFill>
              <a:schemeClr val="accent1"/>
            </a:solidFill>
            <a:ln>
              <a:noFill/>
            </a:ln>
            <a:effectLst/>
          </c:spPr>
          <c:invertIfNegative val="0"/>
          <c:cat>
            <c:strRef>
              <c:f>Sheet1!$A$2</c:f>
              <c:strCache>
                <c:ptCount val="1"/>
                <c:pt idx="0">
                  <c:v>Annual volume infiltrated</c:v>
                </c:pt>
              </c:strCache>
            </c:strRef>
          </c:cat>
          <c:val>
            <c:numRef>
              <c:f>Sheet1!$B$2</c:f>
              <c:numCache>
                <c:formatCode>General</c:formatCode>
                <c:ptCount val="1"/>
                <c:pt idx="0">
                  <c:v>97</c:v>
                </c:pt>
              </c:numCache>
            </c:numRef>
          </c:val>
          <c:extLst>
            <c:ext xmlns:c16="http://schemas.microsoft.com/office/drawing/2014/chart" uri="{C3380CC4-5D6E-409C-BE32-E72D297353CC}">
              <c16:uniqueId val="{00000000-60BB-4623-BF8D-8CD210DCA52E}"/>
            </c:ext>
          </c:extLst>
        </c:ser>
        <c:ser>
          <c:idx val="1"/>
          <c:order val="1"/>
          <c:tx>
            <c:strRef>
              <c:f>Sheet1!$C$1</c:f>
              <c:strCache>
                <c:ptCount val="1"/>
                <c:pt idx="0">
                  <c:v>A2 soil</c:v>
                </c:pt>
              </c:strCache>
            </c:strRef>
          </c:tx>
          <c:spPr>
            <a:solidFill>
              <a:schemeClr val="accent2"/>
            </a:solidFill>
            <a:ln>
              <a:noFill/>
            </a:ln>
            <a:effectLst/>
          </c:spPr>
          <c:invertIfNegative val="0"/>
          <c:cat>
            <c:strRef>
              <c:f>Sheet1!$A$2</c:f>
              <c:strCache>
                <c:ptCount val="1"/>
                <c:pt idx="0">
                  <c:v>Annual volume infiltrated</c:v>
                </c:pt>
              </c:strCache>
            </c:strRef>
          </c:cat>
          <c:val>
            <c:numRef>
              <c:f>Sheet1!$C$2</c:f>
              <c:numCache>
                <c:formatCode>General</c:formatCode>
                <c:ptCount val="1"/>
                <c:pt idx="0">
                  <c:v>94</c:v>
                </c:pt>
              </c:numCache>
            </c:numRef>
          </c:val>
          <c:extLst>
            <c:ext xmlns:c16="http://schemas.microsoft.com/office/drawing/2014/chart" uri="{C3380CC4-5D6E-409C-BE32-E72D297353CC}">
              <c16:uniqueId val="{00000001-60BB-4623-BF8D-8CD210DCA52E}"/>
            </c:ext>
          </c:extLst>
        </c:ser>
        <c:ser>
          <c:idx val="2"/>
          <c:order val="2"/>
          <c:tx>
            <c:strRef>
              <c:f>Sheet1!$D$1</c:f>
              <c:strCache>
                <c:ptCount val="1"/>
                <c:pt idx="0">
                  <c:v>B1 soil</c:v>
                </c:pt>
              </c:strCache>
            </c:strRef>
          </c:tx>
          <c:spPr>
            <a:solidFill>
              <a:schemeClr val="accent3"/>
            </a:solidFill>
            <a:ln>
              <a:noFill/>
            </a:ln>
            <a:effectLst/>
          </c:spPr>
          <c:invertIfNegative val="0"/>
          <c:cat>
            <c:strRef>
              <c:f>Sheet1!$A$2</c:f>
              <c:strCache>
                <c:ptCount val="1"/>
                <c:pt idx="0">
                  <c:v>Annual volume infiltrated</c:v>
                </c:pt>
              </c:strCache>
            </c:strRef>
          </c:cat>
          <c:val>
            <c:numRef>
              <c:f>Sheet1!$D$2</c:f>
              <c:numCache>
                <c:formatCode>General</c:formatCode>
                <c:ptCount val="1"/>
                <c:pt idx="0">
                  <c:v>91</c:v>
                </c:pt>
              </c:numCache>
            </c:numRef>
          </c:val>
          <c:extLst>
            <c:ext xmlns:c16="http://schemas.microsoft.com/office/drawing/2014/chart" uri="{C3380CC4-5D6E-409C-BE32-E72D297353CC}">
              <c16:uniqueId val="{00000002-60BB-4623-BF8D-8CD210DCA52E}"/>
            </c:ext>
          </c:extLst>
        </c:ser>
        <c:ser>
          <c:idx val="3"/>
          <c:order val="3"/>
          <c:tx>
            <c:strRef>
              <c:f>Sheet1!$E$1</c:f>
              <c:strCache>
                <c:ptCount val="1"/>
                <c:pt idx="0">
                  <c:v>B2 soil</c:v>
                </c:pt>
              </c:strCache>
            </c:strRef>
          </c:tx>
          <c:spPr>
            <a:solidFill>
              <a:schemeClr val="accent4"/>
            </a:solidFill>
            <a:ln>
              <a:noFill/>
            </a:ln>
            <a:effectLst/>
          </c:spPr>
          <c:invertIfNegative val="0"/>
          <c:cat>
            <c:strRef>
              <c:f>Sheet1!$A$2</c:f>
              <c:strCache>
                <c:ptCount val="1"/>
                <c:pt idx="0">
                  <c:v>Annual volume infiltrated</c:v>
                </c:pt>
              </c:strCache>
            </c:strRef>
          </c:cat>
          <c:val>
            <c:numRef>
              <c:f>Sheet1!$E$2</c:f>
              <c:numCache>
                <c:formatCode>General</c:formatCode>
                <c:ptCount val="1"/>
                <c:pt idx="0">
                  <c:v>89</c:v>
                </c:pt>
              </c:numCache>
            </c:numRef>
          </c:val>
          <c:extLst>
            <c:ext xmlns:c16="http://schemas.microsoft.com/office/drawing/2014/chart" uri="{C3380CC4-5D6E-409C-BE32-E72D297353CC}">
              <c16:uniqueId val="{00000003-60BB-4623-BF8D-8CD210DCA52E}"/>
            </c:ext>
          </c:extLst>
        </c:ser>
        <c:ser>
          <c:idx val="4"/>
          <c:order val="4"/>
          <c:tx>
            <c:strRef>
              <c:f>Sheet1!$F$1</c:f>
              <c:strCache>
                <c:ptCount val="1"/>
                <c:pt idx="0">
                  <c:v>C soil</c:v>
                </c:pt>
              </c:strCache>
            </c:strRef>
          </c:tx>
          <c:spPr>
            <a:solidFill>
              <a:schemeClr val="accent5"/>
            </a:solidFill>
            <a:ln>
              <a:noFill/>
            </a:ln>
            <a:effectLst/>
          </c:spPr>
          <c:invertIfNegative val="0"/>
          <c:cat>
            <c:strRef>
              <c:f>Sheet1!$A$2</c:f>
              <c:strCache>
                <c:ptCount val="1"/>
                <c:pt idx="0">
                  <c:v>Annual volume infiltrated</c:v>
                </c:pt>
              </c:strCache>
            </c:strRef>
          </c:cat>
          <c:val>
            <c:numRef>
              <c:f>Sheet1!$F$2</c:f>
              <c:numCache>
                <c:formatCode>General</c:formatCode>
                <c:ptCount val="1"/>
                <c:pt idx="0">
                  <c:v>87</c:v>
                </c:pt>
              </c:numCache>
            </c:numRef>
          </c:val>
          <c:extLst>
            <c:ext xmlns:c16="http://schemas.microsoft.com/office/drawing/2014/chart" uri="{C3380CC4-5D6E-409C-BE32-E72D297353CC}">
              <c16:uniqueId val="{00000004-60BB-4623-BF8D-8CD210DCA52E}"/>
            </c:ext>
          </c:extLst>
        </c:ser>
        <c:ser>
          <c:idx val="5"/>
          <c:order val="5"/>
          <c:tx>
            <c:strRef>
              <c:f>Sheet1!$G$1</c:f>
              <c:strCache>
                <c:ptCount val="1"/>
                <c:pt idx="0">
                  <c:v>D soil</c:v>
                </c:pt>
              </c:strCache>
            </c:strRef>
          </c:tx>
          <c:spPr>
            <a:solidFill>
              <a:schemeClr val="accent6"/>
            </a:solidFill>
            <a:ln>
              <a:noFill/>
            </a:ln>
            <a:effectLst/>
          </c:spPr>
          <c:invertIfNegative val="0"/>
          <c:cat>
            <c:strRef>
              <c:f>Sheet1!$A$2</c:f>
              <c:strCache>
                <c:ptCount val="1"/>
                <c:pt idx="0">
                  <c:v>Annual volume infiltrated</c:v>
                </c:pt>
              </c:strCache>
            </c:strRef>
          </c:cat>
          <c:val>
            <c:numRef>
              <c:f>Sheet1!$G$2</c:f>
              <c:numCache>
                <c:formatCode>General</c:formatCode>
                <c:ptCount val="1"/>
                <c:pt idx="0">
                  <c:v>35</c:v>
                </c:pt>
              </c:numCache>
            </c:numRef>
          </c:val>
          <c:extLst>
            <c:ext xmlns:c16="http://schemas.microsoft.com/office/drawing/2014/chart" uri="{C3380CC4-5D6E-409C-BE32-E72D297353CC}">
              <c16:uniqueId val="{00000005-60BB-4623-BF8D-8CD210DCA52E}"/>
            </c:ext>
          </c:extLst>
        </c:ser>
        <c:dLbls>
          <c:showLegendKey val="0"/>
          <c:showVal val="0"/>
          <c:showCatName val="0"/>
          <c:showSerName val="0"/>
          <c:showPercent val="0"/>
          <c:showBubbleSize val="0"/>
        </c:dLbls>
        <c:gapWidth val="219"/>
        <c:overlap val="-27"/>
        <c:axId val="2126295080"/>
        <c:axId val="-2131637608"/>
      </c:barChart>
      <c:catAx>
        <c:axId val="2126295080"/>
        <c:scaling>
          <c:orientation val="minMax"/>
        </c:scaling>
        <c:delete val="1"/>
        <c:axPos val="b"/>
        <c:numFmt formatCode="General" sourceLinked="1"/>
        <c:majorTickMark val="none"/>
        <c:minorTickMark val="none"/>
        <c:tickLblPos val="nextTo"/>
        <c:crossAx val="-2131637608"/>
        <c:crosses val="autoZero"/>
        <c:auto val="1"/>
        <c:lblAlgn val="ctr"/>
        <c:lblOffset val="100"/>
        <c:noMultiLvlLbl val="0"/>
      </c:catAx>
      <c:valAx>
        <c:axId val="-2131637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6295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E645B-B89F-B343-AD8F-A4ECD838E870}"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C0247CD5-1BDC-C044-B832-24B8AC5D791D}">
      <dgm:prSet/>
      <dgm:spPr/>
      <dgm:t>
        <a:bodyPr/>
        <a:lstStyle/>
        <a:p>
          <a:pPr rtl="0"/>
          <a:r>
            <a:rPr lang="en-US" dirty="0" smtClean="0"/>
            <a:t>Site Redevelopment</a:t>
          </a:r>
          <a:endParaRPr lang="en-US" dirty="0"/>
        </a:p>
      </dgm:t>
    </dgm:pt>
    <dgm:pt modelId="{B457574B-BBAE-5E43-B450-86F4FC07C003}" type="parTrans" cxnId="{B96299AD-E3A8-B745-B2B2-2A36B7A2692C}">
      <dgm:prSet/>
      <dgm:spPr/>
      <dgm:t>
        <a:bodyPr/>
        <a:lstStyle/>
        <a:p>
          <a:endParaRPr lang="en-US"/>
        </a:p>
      </dgm:t>
    </dgm:pt>
    <dgm:pt modelId="{61DE3ACA-9764-C443-BC65-35338ABF7B21}" type="sibTrans" cxnId="{B96299AD-E3A8-B745-B2B2-2A36B7A2692C}">
      <dgm:prSet/>
      <dgm:spPr/>
      <dgm:t>
        <a:bodyPr/>
        <a:lstStyle/>
        <a:p>
          <a:endParaRPr lang="en-US"/>
        </a:p>
      </dgm:t>
    </dgm:pt>
    <dgm:pt modelId="{16A5D968-D373-0246-B737-50A05462B2A9}">
      <dgm:prSet/>
      <dgm:spPr/>
      <dgm:t>
        <a:bodyPr/>
        <a:lstStyle/>
        <a:p>
          <a:pPr rtl="0"/>
          <a:r>
            <a:rPr lang="en-US" dirty="0" smtClean="0"/>
            <a:t>Petroleum and Non-Petroleum Impacts in soil and groundwater</a:t>
          </a:r>
          <a:endParaRPr lang="en-US" dirty="0"/>
        </a:p>
      </dgm:t>
    </dgm:pt>
    <dgm:pt modelId="{053327AA-25D3-3341-BD32-9B1CE98341C3}" type="parTrans" cxnId="{9B8EAEAE-E104-D04D-8A89-1719A687961C}">
      <dgm:prSet/>
      <dgm:spPr/>
      <dgm:t>
        <a:bodyPr/>
        <a:lstStyle/>
        <a:p>
          <a:endParaRPr lang="en-US"/>
        </a:p>
      </dgm:t>
    </dgm:pt>
    <dgm:pt modelId="{4005210E-EC0E-3641-9385-3A2E0AF882F9}" type="sibTrans" cxnId="{9B8EAEAE-E104-D04D-8A89-1719A687961C}">
      <dgm:prSet/>
      <dgm:spPr/>
      <dgm:t>
        <a:bodyPr/>
        <a:lstStyle/>
        <a:p>
          <a:endParaRPr lang="en-US"/>
        </a:p>
      </dgm:t>
    </dgm:pt>
    <dgm:pt modelId="{D8344244-DD6D-6845-A008-E1429B23D71F}">
      <dgm:prSet/>
      <dgm:spPr/>
      <dgm:t>
        <a:bodyPr/>
        <a:lstStyle/>
        <a:p>
          <a:pPr rtl="0"/>
          <a:r>
            <a:rPr lang="en-US" smtClean="0"/>
            <a:t>Headquarters for the CRWD</a:t>
          </a:r>
          <a:endParaRPr lang="en-US"/>
        </a:p>
      </dgm:t>
    </dgm:pt>
    <dgm:pt modelId="{27D97F47-26C0-7542-AFF5-B895990D896D}" type="parTrans" cxnId="{BC465A40-53A8-9E41-BF3E-103180325F8D}">
      <dgm:prSet/>
      <dgm:spPr/>
      <dgm:t>
        <a:bodyPr/>
        <a:lstStyle/>
        <a:p>
          <a:endParaRPr lang="en-US"/>
        </a:p>
      </dgm:t>
    </dgm:pt>
    <dgm:pt modelId="{046CF2ED-A1A3-4949-B1A6-80C16AE13204}" type="sibTrans" cxnId="{BC465A40-53A8-9E41-BF3E-103180325F8D}">
      <dgm:prSet/>
      <dgm:spPr/>
      <dgm:t>
        <a:bodyPr/>
        <a:lstStyle/>
        <a:p>
          <a:endParaRPr lang="en-US"/>
        </a:p>
      </dgm:t>
    </dgm:pt>
    <dgm:pt modelId="{D9A32905-B1B9-0144-B616-F744C3F4874C}">
      <dgm:prSet/>
      <dgm:spPr/>
      <dgm:t>
        <a:bodyPr/>
        <a:lstStyle/>
        <a:p>
          <a:pPr rtl="0"/>
          <a:r>
            <a:rPr lang="en-US" smtClean="0"/>
            <a:t>Maximizing BMPs onsite for demonstration purposes</a:t>
          </a:r>
          <a:endParaRPr lang="en-US"/>
        </a:p>
      </dgm:t>
    </dgm:pt>
    <dgm:pt modelId="{28B9A52C-047F-544D-B113-517E778AB354}" type="parTrans" cxnId="{CC26EC20-A846-D44A-8AA8-133090AF0AFD}">
      <dgm:prSet/>
      <dgm:spPr/>
      <dgm:t>
        <a:bodyPr/>
        <a:lstStyle/>
        <a:p>
          <a:endParaRPr lang="en-US"/>
        </a:p>
      </dgm:t>
    </dgm:pt>
    <dgm:pt modelId="{CC51792D-4F7C-F04F-A6D8-8DB3CDF29289}" type="sibTrans" cxnId="{CC26EC20-A846-D44A-8AA8-133090AF0AFD}">
      <dgm:prSet/>
      <dgm:spPr/>
      <dgm:t>
        <a:bodyPr/>
        <a:lstStyle/>
        <a:p>
          <a:endParaRPr lang="en-US"/>
        </a:p>
      </dgm:t>
    </dgm:pt>
    <dgm:pt modelId="{C3D1E346-3DAC-5940-82F1-4C14A77803AC}">
      <dgm:prSet/>
      <dgm:spPr/>
      <dgm:t>
        <a:bodyPr/>
        <a:lstStyle/>
        <a:p>
          <a:pPr rtl="0"/>
          <a:r>
            <a:rPr lang="en-US" smtClean="0"/>
            <a:t>Modeling Infiltration </a:t>
          </a:r>
          <a:endParaRPr lang="en-US"/>
        </a:p>
      </dgm:t>
    </dgm:pt>
    <dgm:pt modelId="{D7BE88D5-755C-4940-ABE4-B145CAB1169C}" type="parTrans" cxnId="{B66DE97D-EB48-504A-A905-E67BACA8FBC6}">
      <dgm:prSet/>
      <dgm:spPr/>
      <dgm:t>
        <a:bodyPr/>
        <a:lstStyle/>
        <a:p>
          <a:endParaRPr lang="en-US"/>
        </a:p>
      </dgm:t>
    </dgm:pt>
    <dgm:pt modelId="{A480FEE0-9467-D84C-B8B6-FF968BDFF4D6}" type="sibTrans" cxnId="{B66DE97D-EB48-504A-A905-E67BACA8FBC6}">
      <dgm:prSet/>
      <dgm:spPr/>
      <dgm:t>
        <a:bodyPr/>
        <a:lstStyle/>
        <a:p>
          <a:endParaRPr lang="en-US"/>
        </a:p>
      </dgm:t>
    </dgm:pt>
    <dgm:pt modelId="{F3A35708-1E7A-2A4F-A550-5F7CEE71469D}">
      <dgm:prSet/>
      <dgm:spPr/>
      <dgm:t>
        <a:bodyPr/>
        <a:lstStyle/>
        <a:p>
          <a:pPr rtl="0"/>
          <a:r>
            <a:rPr lang="en-US" dirty="0" smtClean="0"/>
            <a:t>Located in known area of groundwater impacts</a:t>
          </a:r>
          <a:endParaRPr lang="en-US" dirty="0"/>
        </a:p>
      </dgm:t>
    </dgm:pt>
    <dgm:pt modelId="{0BD4C88E-19CA-B14D-A6F8-7D02216F74BE}" type="parTrans" cxnId="{E1749C70-1E68-8C48-A61A-B90399F32C34}">
      <dgm:prSet/>
      <dgm:spPr/>
      <dgm:t>
        <a:bodyPr/>
        <a:lstStyle/>
        <a:p>
          <a:endParaRPr lang="en-US"/>
        </a:p>
      </dgm:t>
    </dgm:pt>
    <dgm:pt modelId="{EEE0A625-0B0F-A547-8D6D-515970DF1C10}" type="sibTrans" cxnId="{E1749C70-1E68-8C48-A61A-B90399F32C34}">
      <dgm:prSet/>
      <dgm:spPr/>
      <dgm:t>
        <a:bodyPr/>
        <a:lstStyle/>
        <a:p>
          <a:endParaRPr lang="en-US"/>
        </a:p>
      </dgm:t>
    </dgm:pt>
    <dgm:pt modelId="{8D1735D3-87EB-0F4F-858A-D8A406860FD7}">
      <dgm:prSet/>
      <dgm:spPr/>
      <dgm:t>
        <a:bodyPr/>
        <a:lstStyle/>
        <a:p>
          <a:pPr rtl="0"/>
          <a:r>
            <a:rPr lang="en-US" dirty="0" smtClean="0"/>
            <a:t>Model demonstrates low-risk to receptors from infiltrating </a:t>
          </a:r>
          <a:r>
            <a:rPr lang="en-US" dirty="0" err="1" smtClean="0"/>
            <a:t>stormwater</a:t>
          </a:r>
          <a:endParaRPr lang="en-US" dirty="0"/>
        </a:p>
      </dgm:t>
    </dgm:pt>
    <dgm:pt modelId="{4C30B236-FDC2-DB47-B2EE-C442E0904139}" type="parTrans" cxnId="{8342E663-E1D8-3542-9CD0-5B9AE100B4A4}">
      <dgm:prSet/>
      <dgm:spPr/>
      <dgm:t>
        <a:bodyPr/>
        <a:lstStyle/>
        <a:p>
          <a:endParaRPr lang="en-US"/>
        </a:p>
      </dgm:t>
    </dgm:pt>
    <dgm:pt modelId="{06AEB4EC-F8E0-7A45-B8A2-597B9847F33E}" type="sibTrans" cxnId="{8342E663-E1D8-3542-9CD0-5B9AE100B4A4}">
      <dgm:prSet/>
      <dgm:spPr/>
      <dgm:t>
        <a:bodyPr/>
        <a:lstStyle/>
        <a:p>
          <a:endParaRPr lang="en-US"/>
        </a:p>
      </dgm:t>
    </dgm:pt>
    <dgm:pt modelId="{925B2C62-0384-B34E-BE50-F83D545AE47A}">
      <dgm:prSet/>
      <dgm:spPr/>
      <dgm:t>
        <a:bodyPr/>
        <a:lstStyle/>
        <a:p>
          <a:pPr rtl="0"/>
          <a:r>
            <a:rPr lang="en-US" smtClean="0"/>
            <a:t>Model demonstrates potential for “Beneficial Infiltration” affect on impacted groundwater</a:t>
          </a:r>
          <a:endParaRPr lang="en-US"/>
        </a:p>
      </dgm:t>
    </dgm:pt>
    <dgm:pt modelId="{02E33BB1-B6B0-5F46-A46B-211EE848E488}" type="parTrans" cxnId="{5CFCA037-6A14-1344-A7D6-5298E9808785}">
      <dgm:prSet/>
      <dgm:spPr/>
      <dgm:t>
        <a:bodyPr/>
        <a:lstStyle/>
        <a:p>
          <a:endParaRPr lang="en-US"/>
        </a:p>
      </dgm:t>
    </dgm:pt>
    <dgm:pt modelId="{97EE3FCA-7387-F143-84EB-C9EB321AFCDC}" type="sibTrans" cxnId="{5CFCA037-6A14-1344-A7D6-5298E9808785}">
      <dgm:prSet/>
      <dgm:spPr/>
      <dgm:t>
        <a:bodyPr/>
        <a:lstStyle/>
        <a:p>
          <a:endParaRPr lang="en-US"/>
        </a:p>
      </dgm:t>
    </dgm:pt>
    <dgm:pt modelId="{15C6ED9A-9848-BE4C-B366-C709145D1558}">
      <dgm:prSet/>
      <dgm:spPr/>
      <dgm:t>
        <a:bodyPr/>
        <a:lstStyle/>
        <a:p>
          <a:pPr rtl="0"/>
          <a:r>
            <a:rPr lang="en-US" dirty="0" smtClean="0"/>
            <a:t>Innovative Report, Collaboration with MPCA Project Teams</a:t>
          </a:r>
          <a:endParaRPr lang="en-US" dirty="0"/>
        </a:p>
      </dgm:t>
    </dgm:pt>
    <dgm:pt modelId="{F3A4A4E2-0198-5046-B145-744428F04B41}" type="parTrans" cxnId="{A064BA96-C7D6-A642-BFF6-AF51E2775B15}">
      <dgm:prSet/>
      <dgm:spPr/>
      <dgm:t>
        <a:bodyPr/>
        <a:lstStyle/>
        <a:p>
          <a:endParaRPr lang="en-US"/>
        </a:p>
      </dgm:t>
    </dgm:pt>
    <dgm:pt modelId="{81A52170-93F3-6E43-A5D3-01CC54D70208}" type="sibTrans" cxnId="{A064BA96-C7D6-A642-BFF6-AF51E2775B15}">
      <dgm:prSet/>
      <dgm:spPr/>
      <dgm:t>
        <a:bodyPr/>
        <a:lstStyle/>
        <a:p>
          <a:endParaRPr lang="en-US"/>
        </a:p>
      </dgm:t>
    </dgm:pt>
    <dgm:pt modelId="{431C5806-0534-7B4C-9E25-9E4FEE48510E}">
      <dgm:prSet/>
      <dgm:spPr/>
      <dgm:t>
        <a:bodyPr/>
        <a:lstStyle/>
        <a:p>
          <a:pPr rtl="0"/>
          <a:r>
            <a:rPr lang="en-US" dirty="0" smtClean="0"/>
            <a:t>Continuous communications</a:t>
          </a:r>
          <a:endParaRPr lang="en-US" dirty="0"/>
        </a:p>
      </dgm:t>
    </dgm:pt>
    <dgm:pt modelId="{14E037BC-6617-CF42-9D22-F2F7885C2E51}" type="parTrans" cxnId="{EE62BC87-2EB2-7B4D-B12B-AAF5CF4F36C8}">
      <dgm:prSet/>
      <dgm:spPr/>
      <dgm:t>
        <a:bodyPr/>
        <a:lstStyle/>
        <a:p>
          <a:endParaRPr lang="en-US"/>
        </a:p>
      </dgm:t>
    </dgm:pt>
    <dgm:pt modelId="{BD79B889-939E-BE43-B1E5-8B768A16E6DB}" type="sibTrans" cxnId="{EE62BC87-2EB2-7B4D-B12B-AAF5CF4F36C8}">
      <dgm:prSet/>
      <dgm:spPr/>
      <dgm:t>
        <a:bodyPr/>
        <a:lstStyle/>
        <a:p>
          <a:endParaRPr lang="en-US"/>
        </a:p>
      </dgm:t>
    </dgm:pt>
    <dgm:pt modelId="{B9FC9FFA-C787-9243-BF19-6E713D107413}">
      <dgm:prSet/>
      <dgm:spPr/>
      <dgm:t>
        <a:bodyPr/>
        <a:lstStyle/>
        <a:p>
          <a:pPr rtl="0"/>
          <a:r>
            <a:rPr lang="en-US" dirty="0" smtClean="0"/>
            <a:t>Demonstrates 4</a:t>
          </a:r>
          <a:r>
            <a:rPr lang="en-US" baseline="30000" dirty="0" smtClean="0"/>
            <a:t>th</a:t>
          </a:r>
          <a:r>
            <a:rPr lang="en-US" dirty="0" smtClean="0"/>
            <a:t>  “M” option</a:t>
          </a:r>
          <a:endParaRPr lang="en-US" dirty="0"/>
        </a:p>
      </dgm:t>
    </dgm:pt>
    <dgm:pt modelId="{A033DDE6-19EF-E04F-B5E4-77D8B575C17B}" type="parTrans" cxnId="{65F090F9-FC39-4B43-AD6C-59018A6485F1}">
      <dgm:prSet/>
      <dgm:spPr/>
      <dgm:t>
        <a:bodyPr/>
        <a:lstStyle/>
        <a:p>
          <a:endParaRPr lang="en-US"/>
        </a:p>
      </dgm:t>
    </dgm:pt>
    <dgm:pt modelId="{E2A2A3DA-8CFB-BE42-9675-E28453D2E4CA}" type="sibTrans" cxnId="{65F090F9-FC39-4B43-AD6C-59018A6485F1}">
      <dgm:prSet/>
      <dgm:spPr/>
      <dgm:t>
        <a:bodyPr/>
        <a:lstStyle/>
        <a:p>
          <a:endParaRPr lang="en-US"/>
        </a:p>
      </dgm:t>
    </dgm:pt>
    <dgm:pt modelId="{093613E5-5923-4730-9EC4-D48737B3BEDC}">
      <dgm:prSet/>
      <dgm:spPr/>
      <dgm:t>
        <a:bodyPr/>
        <a:lstStyle/>
        <a:p>
          <a:pPr rtl="0"/>
          <a:r>
            <a:rPr lang="en-US" dirty="0" smtClean="0"/>
            <a:t>Installed monitoring network</a:t>
          </a:r>
          <a:endParaRPr lang="en-US" dirty="0"/>
        </a:p>
      </dgm:t>
    </dgm:pt>
    <dgm:pt modelId="{1151E7B8-C7D7-470B-9537-6D3451D990D0}" type="parTrans" cxnId="{C592FED5-2841-4D99-A652-20257F460601}">
      <dgm:prSet/>
      <dgm:spPr/>
      <dgm:t>
        <a:bodyPr/>
        <a:lstStyle/>
        <a:p>
          <a:endParaRPr lang="en-US"/>
        </a:p>
      </dgm:t>
    </dgm:pt>
    <dgm:pt modelId="{58F8C10A-EDE4-42CA-9AF4-B6D842CDC60C}" type="sibTrans" cxnId="{C592FED5-2841-4D99-A652-20257F460601}">
      <dgm:prSet/>
      <dgm:spPr/>
      <dgm:t>
        <a:bodyPr/>
        <a:lstStyle/>
        <a:p>
          <a:endParaRPr lang="en-US"/>
        </a:p>
      </dgm:t>
    </dgm:pt>
    <dgm:pt modelId="{22C2DD2E-69FA-C742-8379-A6D8A5513743}" type="pres">
      <dgm:prSet presAssocID="{F79E645B-B89F-B343-AD8F-A4ECD838E870}" presName="linear" presStyleCnt="0">
        <dgm:presLayoutVars>
          <dgm:dir/>
          <dgm:animLvl val="lvl"/>
          <dgm:resizeHandles val="exact"/>
        </dgm:presLayoutVars>
      </dgm:prSet>
      <dgm:spPr/>
      <dgm:t>
        <a:bodyPr/>
        <a:lstStyle/>
        <a:p>
          <a:endParaRPr lang="en-US"/>
        </a:p>
      </dgm:t>
    </dgm:pt>
    <dgm:pt modelId="{DC23A37D-4AD2-0747-AA02-D0EE12E9F631}" type="pres">
      <dgm:prSet presAssocID="{C0247CD5-1BDC-C044-B832-24B8AC5D791D}" presName="parentLin" presStyleCnt="0"/>
      <dgm:spPr/>
    </dgm:pt>
    <dgm:pt modelId="{CA07DEBE-A5B0-2343-A351-B14EC17E7E1B}" type="pres">
      <dgm:prSet presAssocID="{C0247CD5-1BDC-C044-B832-24B8AC5D791D}" presName="parentLeftMargin" presStyleLbl="node1" presStyleIdx="0" presStyleCnt="3"/>
      <dgm:spPr/>
      <dgm:t>
        <a:bodyPr/>
        <a:lstStyle/>
        <a:p>
          <a:endParaRPr lang="en-US"/>
        </a:p>
      </dgm:t>
    </dgm:pt>
    <dgm:pt modelId="{E50F7849-82CB-0548-B4DF-43D5EFEFB152}" type="pres">
      <dgm:prSet presAssocID="{C0247CD5-1BDC-C044-B832-24B8AC5D791D}" presName="parentText" presStyleLbl="node1" presStyleIdx="0" presStyleCnt="3">
        <dgm:presLayoutVars>
          <dgm:chMax val="0"/>
          <dgm:bulletEnabled val="1"/>
        </dgm:presLayoutVars>
      </dgm:prSet>
      <dgm:spPr/>
      <dgm:t>
        <a:bodyPr/>
        <a:lstStyle/>
        <a:p>
          <a:endParaRPr lang="en-US"/>
        </a:p>
      </dgm:t>
    </dgm:pt>
    <dgm:pt modelId="{D34722D7-AF5E-F544-897F-1B39B75FD674}" type="pres">
      <dgm:prSet presAssocID="{C0247CD5-1BDC-C044-B832-24B8AC5D791D}" presName="negativeSpace" presStyleCnt="0"/>
      <dgm:spPr/>
    </dgm:pt>
    <dgm:pt modelId="{CA2AE959-5F23-AC48-A7CE-89D2582BF36D}" type="pres">
      <dgm:prSet presAssocID="{C0247CD5-1BDC-C044-B832-24B8AC5D791D}" presName="childText" presStyleLbl="conFgAcc1" presStyleIdx="0" presStyleCnt="3">
        <dgm:presLayoutVars>
          <dgm:bulletEnabled val="1"/>
        </dgm:presLayoutVars>
      </dgm:prSet>
      <dgm:spPr/>
      <dgm:t>
        <a:bodyPr/>
        <a:lstStyle/>
        <a:p>
          <a:endParaRPr lang="en-US"/>
        </a:p>
      </dgm:t>
    </dgm:pt>
    <dgm:pt modelId="{0BC7CFBC-CF80-9B4A-BD71-20A563CC2B9C}" type="pres">
      <dgm:prSet presAssocID="{61DE3ACA-9764-C443-BC65-35338ABF7B21}" presName="spaceBetweenRectangles" presStyleCnt="0"/>
      <dgm:spPr/>
    </dgm:pt>
    <dgm:pt modelId="{6495C8D3-FDED-5A41-9B13-B4575270BAC6}" type="pres">
      <dgm:prSet presAssocID="{C3D1E346-3DAC-5940-82F1-4C14A77803AC}" presName="parentLin" presStyleCnt="0"/>
      <dgm:spPr/>
    </dgm:pt>
    <dgm:pt modelId="{40ABA316-978C-F241-A4DA-5331A608A0ED}" type="pres">
      <dgm:prSet presAssocID="{C3D1E346-3DAC-5940-82F1-4C14A77803AC}" presName="parentLeftMargin" presStyleLbl="node1" presStyleIdx="0" presStyleCnt="3"/>
      <dgm:spPr/>
      <dgm:t>
        <a:bodyPr/>
        <a:lstStyle/>
        <a:p>
          <a:endParaRPr lang="en-US"/>
        </a:p>
      </dgm:t>
    </dgm:pt>
    <dgm:pt modelId="{2055A794-9FD5-0C4B-A8B7-9024788E25F0}" type="pres">
      <dgm:prSet presAssocID="{C3D1E346-3DAC-5940-82F1-4C14A77803AC}" presName="parentText" presStyleLbl="node1" presStyleIdx="1" presStyleCnt="3">
        <dgm:presLayoutVars>
          <dgm:chMax val="0"/>
          <dgm:bulletEnabled val="1"/>
        </dgm:presLayoutVars>
      </dgm:prSet>
      <dgm:spPr/>
      <dgm:t>
        <a:bodyPr/>
        <a:lstStyle/>
        <a:p>
          <a:endParaRPr lang="en-US"/>
        </a:p>
      </dgm:t>
    </dgm:pt>
    <dgm:pt modelId="{F403EB15-E2FB-F049-8287-751B8A543F0E}" type="pres">
      <dgm:prSet presAssocID="{C3D1E346-3DAC-5940-82F1-4C14A77803AC}" presName="negativeSpace" presStyleCnt="0"/>
      <dgm:spPr/>
    </dgm:pt>
    <dgm:pt modelId="{124370FE-581A-A540-9DCB-563997F4EB60}" type="pres">
      <dgm:prSet presAssocID="{C3D1E346-3DAC-5940-82F1-4C14A77803AC}" presName="childText" presStyleLbl="conFgAcc1" presStyleIdx="1" presStyleCnt="3">
        <dgm:presLayoutVars>
          <dgm:bulletEnabled val="1"/>
        </dgm:presLayoutVars>
      </dgm:prSet>
      <dgm:spPr/>
      <dgm:t>
        <a:bodyPr/>
        <a:lstStyle/>
        <a:p>
          <a:endParaRPr lang="en-US"/>
        </a:p>
      </dgm:t>
    </dgm:pt>
    <dgm:pt modelId="{B93EF29C-3050-3A4B-AE8C-6E5829375ED8}" type="pres">
      <dgm:prSet presAssocID="{A480FEE0-9467-D84C-B8B6-FF968BDFF4D6}" presName="spaceBetweenRectangles" presStyleCnt="0"/>
      <dgm:spPr/>
    </dgm:pt>
    <dgm:pt modelId="{D9E3D797-3B6A-614A-8AC1-F2BEB66E8145}" type="pres">
      <dgm:prSet presAssocID="{15C6ED9A-9848-BE4C-B366-C709145D1558}" presName="parentLin" presStyleCnt="0"/>
      <dgm:spPr/>
    </dgm:pt>
    <dgm:pt modelId="{BA803A3E-8AAB-3248-9079-C0CCEC5EDB41}" type="pres">
      <dgm:prSet presAssocID="{15C6ED9A-9848-BE4C-B366-C709145D1558}" presName="parentLeftMargin" presStyleLbl="node1" presStyleIdx="1" presStyleCnt="3"/>
      <dgm:spPr/>
      <dgm:t>
        <a:bodyPr/>
        <a:lstStyle/>
        <a:p>
          <a:endParaRPr lang="en-US"/>
        </a:p>
      </dgm:t>
    </dgm:pt>
    <dgm:pt modelId="{A887033E-5A4B-0847-AE15-85FB34039800}" type="pres">
      <dgm:prSet presAssocID="{15C6ED9A-9848-BE4C-B366-C709145D1558}" presName="parentText" presStyleLbl="node1" presStyleIdx="2" presStyleCnt="3">
        <dgm:presLayoutVars>
          <dgm:chMax val="0"/>
          <dgm:bulletEnabled val="1"/>
        </dgm:presLayoutVars>
      </dgm:prSet>
      <dgm:spPr/>
      <dgm:t>
        <a:bodyPr/>
        <a:lstStyle/>
        <a:p>
          <a:endParaRPr lang="en-US"/>
        </a:p>
      </dgm:t>
    </dgm:pt>
    <dgm:pt modelId="{92E5CA4D-865E-3941-81F7-36CA6189DACA}" type="pres">
      <dgm:prSet presAssocID="{15C6ED9A-9848-BE4C-B366-C709145D1558}" presName="negativeSpace" presStyleCnt="0"/>
      <dgm:spPr/>
    </dgm:pt>
    <dgm:pt modelId="{8A2468CF-EB1E-834E-AC0C-ABCBBF7F52CA}" type="pres">
      <dgm:prSet presAssocID="{15C6ED9A-9848-BE4C-B366-C709145D1558}" presName="childText" presStyleLbl="conFgAcc1" presStyleIdx="2" presStyleCnt="3">
        <dgm:presLayoutVars>
          <dgm:bulletEnabled val="1"/>
        </dgm:presLayoutVars>
      </dgm:prSet>
      <dgm:spPr/>
      <dgm:t>
        <a:bodyPr/>
        <a:lstStyle/>
        <a:p>
          <a:endParaRPr lang="en-US"/>
        </a:p>
      </dgm:t>
    </dgm:pt>
  </dgm:ptLst>
  <dgm:cxnLst>
    <dgm:cxn modelId="{3082A974-996D-CD41-9CB6-F743CB35F483}" type="presOf" srcId="{D8344244-DD6D-6845-A008-E1429B23D71F}" destId="{CA2AE959-5F23-AC48-A7CE-89D2582BF36D}" srcOrd="0" destOrd="1" presId="urn:microsoft.com/office/officeart/2005/8/layout/list1"/>
    <dgm:cxn modelId="{AEBF09B0-2B95-9B45-B147-741F0AA54CF1}" type="presOf" srcId="{15C6ED9A-9848-BE4C-B366-C709145D1558}" destId="{A887033E-5A4B-0847-AE15-85FB34039800}" srcOrd="1" destOrd="0" presId="urn:microsoft.com/office/officeart/2005/8/layout/list1"/>
    <dgm:cxn modelId="{C592FED5-2841-4D99-A652-20257F460601}" srcId="{C3D1E346-3DAC-5940-82F1-4C14A77803AC}" destId="{093613E5-5923-4730-9EC4-D48737B3BEDC}" srcOrd="1" destOrd="0" parTransId="{1151E7B8-C7D7-470B-9537-6D3451D990D0}" sibTransId="{58F8C10A-EDE4-42CA-9AF4-B6D842CDC60C}"/>
    <dgm:cxn modelId="{F745AEA2-2898-0F40-ABEC-CFFD23393CEC}" type="presOf" srcId="{F79E645B-B89F-B343-AD8F-A4ECD838E870}" destId="{22C2DD2E-69FA-C742-8379-A6D8A5513743}" srcOrd="0" destOrd="0" presId="urn:microsoft.com/office/officeart/2005/8/layout/list1"/>
    <dgm:cxn modelId="{5CFCA037-6A14-1344-A7D6-5298E9808785}" srcId="{C3D1E346-3DAC-5940-82F1-4C14A77803AC}" destId="{925B2C62-0384-B34E-BE50-F83D545AE47A}" srcOrd="3" destOrd="0" parTransId="{02E33BB1-B6B0-5F46-A46B-211EE848E488}" sibTransId="{97EE3FCA-7387-F143-84EB-C9EB321AFCDC}"/>
    <dgm:cxn modelId="{F5406CA5-D747-0F48-A424-EC88BC5C9933}" type="presOf" srcId="{C0247CD5-1BDC-C044-B832-24B8AC5D791D}" destId="{E50F7849-82CB-0548-B4DF-43D5EFEFB152}" srcOrd="1" destOrd="0" presId="urn:microsoft.com/office/officeart/2005/8/layout/list1"/>
    <dgm:cxn modelId="{EE62BC87-2EB2-7B4D-B12B-AAF5CF4F36C8}" srcId="{15C6ED9A-9848-BE4C-B366-C709145D1558}" destId="{431C5806-0534-7B4C-9E25-9E4FEE48510E}" srcOrd="0" destOrd="0" parTransId="{14E037BC-6617-CF42-9D22-F2F7885C2E51}" sibTransId="{BD79B889-939E-BE43-B1E5-8B768A16E6DB}"/>
    <dgm:cxn modelId="{E1749C70-1E68-8C48-A61A-B90399F32C34}" srcId="{C3D1E346-3DAC-5940-82F1-4C14A77803AC}" destId="{F3A35708-1E7A-2A4F-A550-5F7CEE71469D}" srcOrd="0" destOrd="0" parTransId="{0BD4C88E-19CA-B14D-A6F8-7D02216F74BE}" sibTransId="{EEE0A625-0B0F-A547-8D6D-515970DF1C10}"/>
    <dgm:cxn modelId="{C027D8BF-5B53-E041-8BBF-959560471F89}" type="presOf" srcId="{16A5D968-D373-0246-B737-50A05462B2A9}" destId="{CA2AE959-5F23-AC48-A7CE-89D2582BF36D}" srcOrd="0" destOrd="0" presId="urn:microsoft.com/office/officeart/2005/8/layout/list1"/>
    <dgm:cxn modelId="{9B8EAEAE-E104-D04D-8A89-1719A687961C}" srcId="{C0247CD5-1BDC-C044-B832-24B8AC5D791D}" destId="{16A5D968-D373-0246-B737-50A05462B2A9}" srcOrd="0" destOrd="0" parTransId="{053327AA-25D3-3341-BD32-9B1CE98341C3}" sibTransId="{4005210E-EC0E-3641-9385-3A2E0AF882F9}"/>
    <dgm:cxn modelId="{437C4AF5-F2BF-9B4D-8BCE-666102FD9EBC}" type="presOf" srcId="{431C5806-0534-7B4C-9E25-9E4FEE48510E}" destId="{8A2468CF-EB1E-834E-AC0C-ABCBBF7F52CA}" srcOrd="0" destOrd="0" presId="urn:microsoft.com/office/officeart/2005/8/layout/list1"/>
    <dgm:cxn modelId="{B66DE97D-EB48-504A-A905-E67BACA8FBC6}" srcId="{F79E645B-B89F-B343-AD8F-A4ECD838E870}" destId="{C3D1E346-3DAC-5940-82F1-4C14A77803AC}" srcOrd="1" destOrd="0" parTransId="{D7BE88D5-755C-4940-ABE4-B145CAB1169C}" sibTransId="{A480FEE0-9467-D84C-B8B6-FF968BDFF4D6}"/>
    <dgm:cxn modelId="{CC26EC20-A846-D44A-8AA8-133090AF0AFD}" srcId="{C0247CD5-1BDC-C044-B832-24B8AC5D791D}" destId="{D9A32905-B1B9-0144-B616-F744C3F4874C}" srcOrd="2" destOrd="0" parTransId="{28B9A52C-047F-544D-B113-517E778AB354}" sibTransId="{CC51792D-4F7C-F04F-A6D8-8DB3CDF29289}"/>
    <dgm:cxn modelId="{8342E663-E1D8-3542-9CD0-5B9AE100B4A4}" srcId="{C3D1E346-3DAC-5940-82F1-4C14A77803AC}" destId="{8D1735D3-87EB-0F4F-858A-D8A406860FD7}" srcOrd="2" destOrd="0" parTransId="{4C30B236-FDC2-DB47-B2EE-C442E0904139}" sibTransId="{06AEB4EC-F8E0-7A45-B8A2-597B9847F33E}"/>
    <dgm:cxn modelId="{EDD018B6-A7BF-B846-831C-983916A0C4AA}" type="presOf" srcId="{D9A32905-B1B9-0144-B616-F744C3F4874C}" destId="{CA2AE959-5F23-AC48-A7CE-89D2582BF36D}" srcOrd="0" destOrd="2" presId="urn:microsoft.com/office/officeart/2005/8/layout/list1"/>
    <dgm:cxn modelId="{A064BA96-C7D6-A642-BFF6-AF51E2775B15}" srcId="{F79E645B-B89F-B343-AD8F-A4ECD838E870}" destId="{15C6ED9A-9848-BE4C-B366-C709145D1558}" srcOrd="2" destOrd="0" parTransId="{F3A4A4E2-0198-5046-B145-744428F04B41}" sibTransId="{81A52170-93F3-6E43-A5D3-01CC54D70208}"/>
    <dgm:cxn modelId="{CB6913B8-6FDA-C540-B211-90C7341E6D76}" type="presOf" srcId="{B9FC9FFA-C787-9243-BF19-6E713D107413}" destId="{8A2468CF-EB1E-834E-AC0C-ABCBBF7F52CA}" srcOrd="0" destOrd="1" presId="urn:microsoft.com/office/officeart/2005/8/layout/list1"/>
    <dgm:cxn modelId="{226E1AD2-0282-3B4D-A836-DA4312777E27}" type="presOf" srcId="{8D1735D3-87EB-0F4F-858A-D8A406860FD7}" destId="{124370FE-581A-A540-9DCB-563997F4EB60}" srcOrd="0" destOrd="2" presId="urn:microsoft.com/office/officeart/2005/8/layout/list1"/>
    <dgm:cxn modelId="{B96299AD-E3A8-B745-B2B2-2A36B7A2692C}" srcId="{F79E645B-B89F-B343-AD8F-A4ECD838E870}" destId="{C0247CD5-1BDC-C044-B832-24B8AC5D791D}" srcOrd="0" destOrd="0" parTransId="{B457574B-BBAE-5E43-B450-86F4FC07C003}" sibTransId="{61DE3ACA-9764-C443-BC65-35338ABF7B21}"/>
    <dgm:cxn modelId="{65F090F9-FC39-4B43-AD6C-59018A6485F1}" srcId="{15C6ED9A-9848-BE4C-B366-C709145D1558}" destId="{B9FC9FFA-C787-9243-BF19-6E713D107413}" srcOrd="1" destOrd="0" parTransId="{A033DDE6-19EF-E04F-B5E4-77D8B575C17B}" sibTransId="{E2A2A3DA-8CFB-BE42-9675-E28453D2E4CA}"/>
    <dgm:cxn modelId="{DA40FCD7-E86C-EA44-802B-904CCB05F300}" type="presOf" srcId="{C3D1E346-3DAC-5940-82F1-4C14A77803AC}" destId="{40ABA316-978C-F241-A4DA-5331A608A0ED}" srcOrd="0" destOrd="0" presId="urn:microsoft.com/office/officeart/2005/8/layout/list1"/>
    <dgm:cxn modelId="{15486D2A-8268-5B45-9395-E6F52F61BABD}" type="presOf" srcId="{925B2C62-0384-B34E-BE50-F83D545AE47A}" destId="{124370FE-581A-A540-9DCB-563997F4EB60}" srcOrd="0" destOrd="3" presId="urn:microsoft.com/office/officeart/2005/8/layout/list1"/>
    <dgm:cxn modelId="{16C61A71-D4DC-7B41-BED9-A7EBE2FE976A}" type="presOf" srcId="{F3A35708-1E7A-2A4F-A550-5F7CEE71469D}" destId="{124370FE-581A-A540-9DCB-563997F4EB60}" srcOrd="0" destOrd="0" presId="urn:microsoft.com/office/officeart/2005/8/layout/list1"/>
    <dgm:cxn modelId="{8E9F0F2E-9C97-BE4E-8CCE-5A4B0E7A4401}" type="presOf" srcId="{C3D1E346-3DAC-5940-82F1-4C14A77803AC}" destId="{2055A794-9FD5-0C4B-A8B7-9024788E25F0}" srcOrd="1" destOrd="0" presId="urn:microsoft.com/office/officeart/2005/8/layout/list1"/>
    <dgm:cxn modelId="{D313751E-9B56-A643-BE3B-66BED5EBCB12}" type="presOf" srcId="{C0247CD5-1BDC-C044-B832-24B8AC5D791D}" destId="{CA07DEBE-A5B0-2343-A351-B14EC17E7E1B}" srcOrd="0" destOrd="0" presId="urn:microsoft.com/office/officeart/2005/8/layout/list1"/>
    <dgm:cxn modelId="{BC465A40-53A8-9E41-BF3E-103180325F8D}" srcId="{C0247CD5-1BDC-C044-B832-24B8AC5D791D}" destId="{D8344244-DD6D-6845-A008-E1429B23D71F}" srcOrd="1" destOrd="0" parTransId="{27D97F47-26C0-7542-AFF5-B895990D896D}" sibTransId="{046CF2ED-A1A3-4949-B1A6-80C16AE13204}"/>
    <dgm:cxn modelId="{8E2D1CE8-FFE0-5E43-AD9E-F4DA5682F12A}" type="presOf" srcId="{15C6ED9A-9848-BE4C-B366-C709145D1558}" destId="{BA803A3E-8AAB-3248-9079-C0CCEC5EDB41}" srcOrd="0" destOrd="0" presId="urn:microsoft.com/office/officeart/2005/8/layout/list1"/>
    <dgm:cxn modelId="{5FFA66AF-3D00-4B99-A31B-9E5B42DC0014}" type="presOf" srcId="{093613E5-5923-4730-9EC4-D48737B3BEDC}" destId="{124370FE-581A-A540-9DCB-563997F4EB60}" srcOrd="0" destOrd="1" presId="urn:microsoft.com/office/officeart/2005/8/layout/list1"/>
    <dgm:cxn modelId="{2F6A3637-C4E3-E946-ACFD-92D15516B991}" type="presParOf" srcId="{22C2DD2E-69FA-C742-8379-A6D8A5513743}" destId="{DC23A37D-4AD2-0747-AA02-D0EE12E9F631}" srcOrd="0" destOrd="0" presId="urn:microsoft.com/office/officeart/2005/8/layout/list1"/>
    <dgm:cxn modelId="{45FFCC24-DE49-1C4B-A95C-F5A15CE89244}" type="presParOf" srcId="{DC23A37D-4AD2-0747-AA02-D0EE12E9F631}" destId="{CA07DEBE-A5B0-2343-A351-B14EC17E7E1B}" srcOrd="0" destOrd="0" presId="urn:microsoft.com/office/officeart/2005/8/layout/list1"/>
    <dgm:cxn modelId="{488ABC54-1A65-9345-AA5C-48A83A9469F6}" type="presParOf" srcId="{DC23A37D-4AD2-0747-AA02-D0EE12E9F631}" destId="{E50F7849-82CB-0548-B4DF-43D5EFEFB152}" srcOrd="1" destOrd="0" presId="urn:microsoft.com/office/officeart/2005/8/layout/list1"/>
    <dgm:cxn modelId="{23A0F2AE-5259-3445-92ED-DA7F7F30CFE1}" type="presParOf" srcId="{22C2DD2E-69FA-C742-8379-A6D8A5513743}" destId="{D34722D7-AF5E-F544-897F-1B39B75FD674}" srcOrd="1" destOrd="0" presId="urn:microsoft.com/office/officeart/2005/8/layout/list1"/>
    <dgm:cxn modelId="{84B30F3F-FF36-3449-B24B-02AFAC2F3CDD}" type="presParOf" srcId="{22C2DD2E-69FA-C742-8379-A6D8A5513743}" destId="{CA2AE959-5F23-AC48-A7CE-89D2582BF36D}" srcOrd="2" destOrd="0" presId="urn:microsoft.com/office/officeart/2005/8/layout/list1"/>
    <dgm:cxn modelId="{1AC1B753-8F34-4B40-AFE8-1041FDC7F2C3}" type="presParOf" srcId="{22C2DD2E-69FA-C742-8379-A6D8A5513743}" destId="{0BC7CFBC-CF80-9B4A-BD71-20A563CC2B9C}" srcOrd="3" destOrd="0" presId="urn:microsoft.com/office/officeart/2005/8/layout/list1"/>
    <dgm:cxn modelId="{F8110111-DC85-4948-978A-131AB11BDE07}" type="presParOf" srcId="{22C2DD2E-69FA-C742-8379-A6D8A5513743}" destId="{6495C8D3-FDED-5A41-9B13-B4575270BAC6}" srcOrd="4" destOrd="0" presId="urn:microsoft.com/office/officeart/2005/8/layout/list1"/>
    <dgm:cxn modelId="{3884FF3B-F6C0-F44C-BA29-85F29BD174C7}" type="presParOf" srcId="{6495C8D3-FDED-5A41-9B13-B4575270BAC6}" destId="{40ABA316-978C-F241-A4DA-5331A608A0ED}" srcOrd="0" destOrd="0" presId="urn:microsoft.com/office/officeart/2005/8/layout/list1"/>
    <dgm:cxn modelId="{B6412B6C-0408-D54D-95B1-D6705AD65CB2}" type="presParOf" srcId="{6495C8D3-FDED-5A41-9B13-B4575270BAC6}" destId="{2055A794-9FD5-0C4B-A8B7-9024788E25F0}" srcOrd="1" destOrd="0" presId="urn:microsoft.com/office/officeart/2005/8/layout/list1"/>
    <dgm:cxn modelId="{944E6033-70F5-A443-9AF0-04C4F5DE734A}" type="presParOf" srcId="{22C2DD2E-69FA-C742-8379-A6D8A5513743}" destId="{F403EB15-E2FB-F049-8287-751B8A543F0E}" srcOrd="5" destOrd="0" presId="urn:microsoft.com/office/officeart/2005/8/layout/list1"/>
    <dgm:cxn modelId="{B921F807-BABB-1546-91AC-0A11FE66EDEF}" type="presParOf" srcId="{22C2DD2E-69FA-C742-8379-A6D8A5513743}" destId="{124370FE-581A-A540-9DCB-563997F4EB60}" srcOrd="6" destOrd="0" presId="urn:microsoft.com/office/officeart/2005/8/layout/list1"/>
    <dgm:cxn modelId="{25CB42F6-8D93-D844-AE34-C9D5CC65E739}" type="presParOf" srcId="{22C2DD2E-69FA-C742-8379-A6D8A5513743}" destId="{B93EF29C-3050-3A4B-AE8C-6E5829375ED8}" srcOrd="7" destOrd="0" presId="urn:microsoft.com/office/officeart/2005/8/layout/list1"/>
    <dgm:cxn modelId="{D4B59B24-279E-E342-931A-1BF02DFCADEF}" type="presParOf" srcId="{22C2DD2E-69FA-C742-8379-A6D8A5513743}" destId="{D9E3D797-3B6A-614A-8AC1-F2BEB66E8145}" srcOrd="8" destOrd="0" presId="urn:microsoft.com/office/officeart/2005/8/layout/list1"/>
    <dgm:cxn modelId="{D357ADDD-1E8D-AB42-B48E-5BF9E21C60E0}" type="presParOf" srcId="{D9E3D797-3B6A-614A-8AC1-F2BEB66E8145}" destId="{BA803A3E-8AAB-3248-9079-C0CCEC5EDB41}" srcOrd="0" destOrd="0" presId="urn:microsoft.com/office/officeart/2005/8/layout/list1"/>
    <dgm:cxn modelId="{C7B7BC74-B40A-004D-AE81-A1D414F24C3A}" type="presParOf" srcId="{D9E3D797-3B6A-614A-8AC1-F2BEB66E8145}" destId="{A887033E-5A4B-0847-AE15-85FB34039800}" srcOrd="1" destOrd="0" presId="urn:microsoft.com/office/officeart/2005/8/layout/list1"/>
    <dgm:cxn modelId="{E77AC1E0-F21E-FA4E-88B2-255A9BE48F97}" type="presParOf" srcId="{22C2DD2E-69FA-C742-8379-A6D8A5513743}" destId="{92E5CA4D-865E-3941-81F7-36CA6189DACA}" srcOrd="9" destOrd="0" presId="urn:microsoft.com/office/officeart/2005/8/layout/list1"/>
    <dgm:cxn modelId="{8651E3BD-5D7C-9741-85F2-FB7C624A5832}" type="presParOf" srcId="{22C2DD2E-69FA-C742-8379-A6D8A5513743}" destId="{8A2468CF-EB1E-834E-AC0C-ABCBBF7F52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AE959-5F23-AC48-A7CE-89D2582BF36D}">
      <dsp:nvSpPr>
        <dsp:cNvPr id="0" name=""/>
        <dsp:cNvSpPr/>
      </dsp:nvSpPr>
      <dsp:spPr>
        <a:xfrm>
          <a:off x="0" y="306616"/>
          <a:ext cx="10515600" cy="1285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Petroleum and Non-Petroleum Impacts in soil and groundwater</a:t>
          </a:r>
          <a:endParaRPr lang="en-US" sz="1700" kern="1200" dirty="0"/>
        </a:p>
        <a:p>
          <a:pPr marL="171450" lvl="1" indent="-171450" algn="l" defTabSz="755650" rtl="0">
            <a:lnSpc>
              <a:spcPct val="90000"/>
            </a:lnSpc>
            <a:spcBef>
              <a:spcPct val="0"/>
            </a:spcBef>
            <a:spcAft>
              <a:spcPct val="15000"/>
            </a:spcAft>
            <a:buChar char="••"/>
          </a:pPr>
          <a:r>
            <a:rPr lang="en-US" sz="1700" kern="1200" smtClean="0"/>
            <a:t>Headquarters for the CRWD</a:t>
          </a:r>
          <a:endParaRPr lang="en-US" sz="1700" kern="1200"/>
        </a:p>
        <a:p>
          <a:pPr marL="171450" lvl="1" indent="-171450" algn="l" defTabSz="755650" rtl="0">
            <a:lnSpc>
              <a:spcPct val="90000"/>
            </a:lnSpc>
            <a:spcBef>
              <a:spcPct val="0"/>
            </a:spcBef>
            <a:spcAft>
              <a:spcPct val="15000"/>
            </a:spcAft>
            <a:buChar char="••"/>
          </a:pPr>
          <a:r>
            <a:rPr lang="en-US" sz="1700" kern="1200" smtClean="0"/>
            <a:t>Maximizing BMPs onsite for demonstration purposes</a:t>
          </a:r>
          <a:endParaRPr lang="en-US" sz="1700" kern="1200"/>
        </a:p>
      </dsp:txBody>
      <dsp:txXfrm>
        <a:off x="0" y="306616"/>
        <a:ext cx="10515600" cy="1285200"/>
      </dsp:txXfrm>
    </dsp:sp>
    <dsp:sp modelId="{E50F7849-82CB-0548-B4DF-43D5EFEFB152}">
      <dsp:nvSpPr>
        <dsp:cNvPr id="0" name=""/>
        <dsp:cNvSpPr/>
      </dsp:nvSpPr>
      <dsp:spPr>
        <a:xfrm>
          <a:off x="525780" y="55696"/>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755650" rtl="0">
            <a:lnSpc>
              <a:spcPct val="90000"/>
            </a:lnSpc>
            <a:spcBef>
              <a:spcPct val="0"/>
            </a:spcBef>
            <a:spcAft>
              <a:spcPct val="35000"/>
            </a:spcAft>
          </a:pPr>
          <a:r>
            <a:rPr lang="en-US" sz="1700" kern="1200" dirty="0" smtClean="0"/>
            <a:t>Site Redevelopment</a:t>
          </a:r>
          <a:endParaRPr lang="en-US" sz="1700" kern="1200" dirty="0"/>
        </a:p>
      </dsp:txBody>
      <dsp:txXfrm>
        <a:off x="550278" y="80194"/>
        <a:ext cx="7311924" cy="452844"/>
      </dsp:txXfrm>
    </dsp:sp>
    <dsp:sp modelId="{124370FE-581A-A540-9DCB-563997F4EB60}">
      <dsp:nvSpPr>
        <dsp:cNvPr id="0" name=""/>
        <dsp:cNvSpPr/>
      </dsp:nvSpPr>
      <dsp:spPr>
        <a:xfrm>
          <a:off x="0" y="1934536"/>
          <a:ext cx="10515600" cy="15529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Located in known area of groundwater impacts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Installed monitoring network</a:t>
          </a:r>
          <a:endParaRPr lang="en-US" sz="1700" kern="1200" dirty="0"/>
        </a:p>
        <a:p>
          <a:pPr marL="171450" lvl="1" indent="-171450" algn="l" defTabSz="755650" rtl="0">
            <a:lnSpc>
              <a:spcPct val="90000"/>
            </a:lnSpc>
            <a:spcBef>
              <a:spcPct val="0"/>
            </a:spcBef>
            <a:spcAft>
              <a:spcPct val="15000"/>
            </a:spcAft>
            <a:buChar char="••"/>
          </a:pPr>
          <a:r>
            <a:rPr lang="en-US" sz="1700" kern="1200" dirty="0" smtClean="0"/>
            <a:t>Model demonstrates low-risk to receptors from infiltrating </a:t>
          </a:r>
          <a:r>
            <a:rPr lang="en-US" sz="1700" kern="1200" dirty="0" err="1" smtClean="0"/>
            <a:t>stormwater</a:t>
          </a:r>
          <a:endParaRPr lang="en-US" sz="1700" kern="1200" dirty="0"/>
        </a:p>
        <a:p>
          <a:pPr marL="171450" lvl="1" indent="-171450" algn="l" defTabSz="755650" rtl="0">
            <a:lnSpc>
              <a:spcPct val="90000"/>
            </a:lnSpc>
            <a:spcBef>
              <a:spcPct val="0"/>
            </a:spcBef>
            <a:spcAft>
              <a:spcPct val="15000"/>
            </a:spcAft>
            <a:buChar char="••"/>
          </a:pPr>
          <a:r>
            <a:rPr lang="en-US" sz="1700" kern="1200" smtClean="0"/>
            <a:t>Model demonstrates potential for “Beneficial Infiltration” affect on impacted groundwater</a:t>
          </a:r>
          <a:endParaRPr lang="en-US" sz="1700" kern="1200"/>
        </a:p>
      </dsp:txBody>
      <dsp:txXfrm>
        <a:off x="0" y="1934536"/>
        <a:ext cx="10515600" cy="1552950"/>
      </dsp:txXfrm>
    </dsp:sp>
    <dsp:sp modelId="{2055A794-9FD5-0C4B-A8B7-9024788E25F0}">
      <dsp:nvSpPr>
        <dsp:cNvPr id="0" name=""/>
        <dsp:cNvSpPr/>
      </dsp:nvSpPr>
      <dsp:spPr>
        <a:xfrm>
          <a:off x="525780" y="1683616"/>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755650" rtl="0">
            <a:lnSpc>
              <a:spcPct val="90000"/>
            </a:lnSpc>
            <a:spcBef>
              <a:spcPct val="0"/>
            </a:spcBef>
            <a:spcAft>
              <a:spcPct val="35000"/>
            </a:spcAft>
          </a:pPr>
          <a:r>
            <a:rPr lang="en-US" sz="1700" kern="1200" smtClean="0"/>
            <a:t>Modeling Infiltration </a:t>
          </a:r>
          <a:endParaRPr lang="en-US" sz="1700" kern="1200"/>
        </a:p>
      </dsp:txBody>
      <dsp:txXfrm>
        <a:off x="550278" y="1708114"/>
        <a:ext cx="7311924" cy="452844"/>
      </dsp:txXfrm>
    </dsp:sp>
    <dsp:sp modelId="{8A2468CF-EB1E-834E-AC0C-ABCBBF7F52CA}">
      <dsp:nvSpPr>
        <dsp:cNvPr id="0" name=""/>
        <dsp:cNvSpPr/>
      </dsp:nvSpPr>
      <dsp:spPr>
        <a:xfrm>
          <a:off x="0" y="3830206"/>
          <a:ext cx="10515600" cy="9906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Continuous communications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Demonstrates 4</a:t>
          </a:r>
          <a:r>
            <a:rPr lang="en-US" sz="1700" kern="1200" baseline="30000" dirty="0" smtClean="0"/>
            <a:t>th</a:t>
          </a:r>
          <a:r>
            <a:rPr lang="en-US" sz="1700" kern="1200" dirty="0" smtClean="0"/>
            <a:t>  “M” option</a:t>
          </a:r>
          <a:endParaRPr lang="en-US" sz="1700" kern="1200" dirty="0"/>
        </a:p>
      </dsp:txBody>
      <dsp:txXfrm>
        <a:off x="0" y="3830206"/>
        <a:ext cx="10515600" cy="990675"/>
      </dsp:txXfrm>
    </dsp:sp>
    <dsp:sp modelId="{A887033E-5A4B-0847-AE15-85FB34039800}">
      <dsp:nvSpPr>
        <dsp:cNvPr id="0" name=""/>
        <dsp:cNvSpPr/>
      </dsp:nvSpPr>
      <dsp:spPr>
        <a:xfrm>
          <a:off x="525780" y="3579286"/>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755650" rtl="0">
            <a:lnSpc>
              <a:spcPct val="90000"/>
            </a:lnSpc>
            <a:spcBef>
              <a:spcPct val="0"/>
            </a:spcBef>
            <a:spcAft>
              <a:spcPct val="35000"/>
            </a:spcAft>
          </a:pPr>
          <a:r>
            <a:rPr lang="en-US" sz="1700" kern="1200" dirty="0" smtClean="0"/>
            <a:t>Innovative Report, Collaboration with MPCA Project Teams</a:t>
          </a:r>
          <a:endParaRPr lang="en-US" sz="1700" kern="1200" dirty="0"/>
        </a:p>
      </dsp:txBody>
      <dsp:txXfrm>
        <a:off x="550278" y="3603784"/>
        <a:ext cx="731192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F9003-C239-43FB-B716-938B4A05C473}"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350942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F9003-C239-43FB-B716-938B4A05C473}"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167437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F9003-C239-43FB-B716-938B4A05C473}"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292406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F9003-C239-43FB-B716-938B4A05C473}"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210410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8F9003-C239-43FB-B716-938B4A05C473}"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128575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F9003-C239-43FB-B716-938B4A05C473}"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416748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F9003-C239-43FB-B716-938B4A05C473}"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79280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F9003-C239-43FB-B716-938B4A05C473}"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407260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F9003-C239-43FB-B716-938B4A05C473}"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426147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8F9003-C239-43FB-B716-938B4A05C473}"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387900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8F9003-C239-43FB-B716-938B4A05C473}"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D7BA0-F5B6-4560-AFD0-5571223A1C21}" type="slidenum">
              <a:rPr lang="en-US" smtClean="0"/>
              <a:t>‹#›</a:t>
            </a:fld>
            <a:endParaRPr lang="en-US"/>
          </a:p>
        </p:txBody>
      </p:sp>
    </p:spTree>
    <p:extLst>
      <p:ext uri="{BB962C8B-B14F-4D97-AF65-F5344CB8AC3E}">
        <p14:creationId xmlns:p14="http://schemas.microsoft.com/office/powerpoint/2010/main" val="4069455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F9003-C239-43FB-B716-938B4A05C473}" type="datetimeFigureOut">
              <a:rPr lang="en-US" smtClean="0"/>
              <a:t>10/19/2017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D7BA0-F5B6-4560-AFD0-5571223A1C21}" type="slidenum">
              <a:rPr lang="en-US" smtClean="0"/>
              <a:t>‹#›</a:t>
            </a:fld>
            <a:endParaRPr lang="en-US"/>
          </a:p>
        </p:txBody>
      </p:sp>
    </p:spTree>
    <p:extLst>
      <p:ext uri="{BB962C8B-B14F-4D97-AF65-F5344CB8AC3E}">
        <p14:creationId xmlns:p14="http://schemas.microsoft.com/office/powerpoint/2010/main" val="147480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hyperlink" Target="https://stormwater.pca.state.mn.us/index.php?title=Screening_assessment_for_contamination_at_potential_stormwater_infiltration_sit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tormwater.pca.state.mn.us/index.php?title=Screening_assessment_for_contamination_at_potential_stormwater_infiltration_sit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hyperlink" Target="https://www.pca.state.mn.us/waste/cleanup-guidan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stormwater.pca.state.mn.us/index.php?title=Green_Infrastructure_for_stormwater_management"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5782"/>
            <a:ext cx="9144000" cy="1861905"/>
          </a:xfrm>
        </p:spPr>
        <p:txBody>
          <a:bodyPr/>
          <a:lstStyle/>
          <a:p>
            <a:r>
              <a:rPr lang="en-US" b="1" dirty="0" smtClean="0">
                <a:solidFill>
                  <a:srgbClr val="0070C0"/>
                </a:solidFill>
              </a:rPr>
              <a:t>Stormwater </a:t>
            </a:r>
            <a:r>
              <a:rPr lang="en-US" b="1" dirty="0">
                <a:solidFill>
                  <a:srgbClr val="0070C0"/>
                </a:solidFill>
              </a:rPr>
              <a:t>Infiltration on Contaminated Sites</a:t>
            </a:r>
            <a:endParaRPr lang="en-US" dirty="0">
              <a:solidFill>
                <a:srgbClr val="0070C0"/>
              </a:solidFill>
            </a:endParaRPr>
          </a:p>
        </p:txBody>
      </p:sp>
      <p:sp>
        <p:nvSpPr>
          <p:cNvPr id="3" name="Subtitle 2"/>
          <p:cNvSpPr>
            <a:spLocks noGrp="1"/>
          </p:cNvSpPr>
          <p:nvPr>
            <p:ph type="subTitle" idx="1"/>
          </p:nvPr>
        </p:nvSpPr>
        <p:spPr>
          <a:xfrm>
            <a:off x="1524000" y="2820302"/>
            <a:ext cx="9144000" cy="2682384"/>
          </a:xfrm>
        </p:spPr>
        <p:txBody>
          <a:bodyPr>
            <a:normAutofit lnSpcReduction="10000"/>
          </a:bodyPr>
          <a:lstStyle/>
          <a:p>
            <a:r>
              <a:rPr lang="en-US" dirty="0" smtClean="0"/>
              <a:t>Rebecca Higgins</a:t>
            </a:r>
          </a:p>
          <a:p>
            <a:r>
              <a:rPr lang="en-US" dirty="0" smtClean="0"/>
              <a:t>Mike Trojan</a:t>
            </a:r>
          </a:p>
          <a:p>
            <a:r>
              <a:rPr lang="en-US" dirty="0" smtClean="0"/>
              <a:t>Minnesota Pollution Control Agency</a:t>
            </a:r>
          </a:p>
          <a:p>
            <a:endParaRPr lang="en-US" dirty="0"/>
          </a:p>
          <a:p>
            <a:r>
              <a:rPr lang="en-US" b="1" dirty="0"/>
              <a:t>ASCE MN </a:t>
            </a:r>
            <a:r>
              <a:rPr lang="en-US" b="1" dirty="0" smtClean="0"/>
              <a:t>October </a:t>
            </a:r>
            <a:r>
              <a:rPr lang="en-US" b="1" dirty="0"/>
              <a:t>Section </a:t>
            </a:r>
            <a:r>
              <a:rPr lang="en-US" b="1" dirty="0" smtClean="0"/>
              <a:t>Meeting</a:t>
            </a:r>
          </a:p>
          <a:p>
            <a:r>
              <a:rPr lang="en-US" b="1" dirty="0" smtClean="0"/>
              <a:t>October 19, 2017</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615" y="6045302"/>
            <a:ext cx="4787301" cy="812698"/>
          </a:xfrm>
          <a:prstGeom prst="rect">
            <a:avLst/>
          </a:prstGeom>
        </p:spPr>
      </p:pic>
    </p:spTree>
    <p:extLst>
      <p:ext uri="{BB962C8B-B14F-4D97-AF65-F5344CB8AC3E}">
        <p14:creationId xmlns:p14="http://schemas.microsoft.com/office/powerpoint/2010/main" val="2756149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715865" cy="4351338"/>
          </a:xfrm>
        </p:spPr>
        <p:txBody>
          <a:bodyPr>
            <a:normAutofit fontScale="92500" lnSpcReduction="10000"/>
          </a:bodyPr>
          <a:lstStyle/>
          <a:p>
            <a:pPr marL="0" indent="0">
              <a:buNone/>
            </a:pPr>
            <a:r>
              <a:rPr lang="en-US" dirty="0" smtClean="0"/>
              <a:t>Brownfields Redevelopment Sites</a:t>
            </a:r>
          </a:p>
          <a:p>
            <a:r>
              <a:rPr lang="en-US" dirty="0" smtClean="0"/>
              <a:t>RAP/CCP guidance requires </a:t>
            </a:r>
            <a:r>
              <a:rPr lang="en-US" dirty="0"/>
              <a:t>stormwater design </a:t>
            </a:r>
            <a:r>
              <a:rPr lang="en-US" dirty="0" smtClean="0"/>
              <a:t>information:</a:t>
            </a:r>
          </a:p>
          <a:p>
            <a:pPr lvl="1"/>
            <a:r>
              <a:rPr lang="en-US" dirty="0" smtClean="0"/>
              <a:t>System Type</a:t>
            </a:r>
          </a:p>
          <a:p>
            <a:pPr lvl="1"/>
            <a:r>
              <a:rPr lang="en-US" dirty="0" smtClean="0"/>
              <a:t>Location relative to contamination</a:t>
            </a:r>
          </a:p>
          <a:p>
            <a:r>
              <a:rPr lang="en-US" dirty="0" smtClean="0"/>
              <a:t>If contamination is a hindrance, options include the 4M’s:</a:t>
            </a:r>
          </a:p>
          <a:p>
            <a:pPr lvl="1"/>
            <a:r>
              <a:rPr lang="en-US" dirty="0" smtClean="0"/>
              <a:t>Move</a:t>
            </a:r>
          </a:p>
          <a:p>
            <a:pPr lvl="1"/>
            <a:r>
              <a:rPr lang="en-US" dirty="0" smtClean="0"/>
              <a:t>Model</a:t>
            </a:r>
          </a:p>
          <a:p>
            <a:pPr lvl="1"/>
            <a:r>
              <a:rPr lang="en-US" dirty="0" smtClean="0"/>
              <a:t>Modify</a:t>
            </a:r>
          </a:p>
          <a:p>
            <a:pPr lvl="1"/>
            <a:r>
              <a:rPr lang="en-US" dirty="0" smtClean="0"/>
              <a:t>Monitor*</a:t>
            </a:r>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70C0"/>
                </a:solidFill>
              </a:rPr>
              <a:t>Regulatory Framework – </a:t>
            </a:r>
          </a:p>
          <a:p>
            <a:r>
              <a:rPr lang="en-US" b="1" dirty="0" smtClean="0">
                <a:solidFill>
                  <a:srgbClr val="0070C0"/>
                </a:solidFill>
              </a:rPr>
              <a:t>Contaminated Site Review </a:t>
            </a:r>
            <a:endParaRPr lang="en-US" b="1" dirty="0">
              <a:solidFill>
                <a:srgbClr val="0070C0"/>
              </a:solidFill>
            </a:endParaRPr>
          </a:p>
        </p:txBody>
      </p:sp>
      <p:pic>
        <p:nvPicPr>
          <p:cNvPr id="5" name="Picture 4"/>
          <p:cNvPicPr>
            <a:picLocks noChangeAspect="1"/>
          </p:cNvPicPr>
          <p:nvPr/>
        </p:nvPicPr>
        <p:blipFill>
          <a:blip r:embed="rId2"/>
          <a:stretch>
            <a:fillRect/>
          </a:stretch>
        </p:blipFill>
        <p:spPr>
          <a:xfrm>
            <a:off x="5554065" y="1825624"/>
            <a:ext cx="6637935" cy="4486275"/>
          </a:xfrm>
          <a:prstGeom prst="rect">
            <a:avLst/>
          </a:prstGeom>
        </p:spPr>
      </p:pic>
    </p:spTree>
    <p:extLst>
      <p:ext uri="{BB962C8B-B14F-4D97-AF65-F5344CB8AC3E}">
        <p14:creationId xmlns:p14="http://schemas.microsoft.com/office/powerpoint/2010/main" val="2869571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65399" y="3391787"/>
            <a:ext cx="5277839" cy="2860340"/>
            <a:chOff x="1899138" y="1573823"/>
            <a:chExt cx="5266593" cy="3367454"/>
          </a:xfrm>
        </p:grpSpPr>
        <p:grpSp>
          <p:nvGrpSpPr>
            <p:cNvPr id="8" name="Group 7"/>
            <p:cNvGrpSpPr/>
            <p:nvPr/>
          </p:nvGrpSpPr>
          <p:grpSpPr>
            <a:xfrm>
              <a:off x="1899138" y="1573823"/>
              <a:ext cx="5266593" cy="3367454"/>
              <a:chOff x="483577" y="949569"/>
              <a:chExt cx="3191608" cy="2127739"/>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27" y="1059474"/>
                <a:ext cx="2628900" cy="1714500"/>
              </a:xfrm>
              <a:prstGeom prst="rect">
                <a:avLst/>
              </a:prstGeom>
            </p:spPr>
          </p:pic>
          <p:sp>
            <p:nvSpPr>
              <p:cNvPr id="12" name="Freeform 11"/>
              <p:cNvSpPr/>
              <p:nvPr/>
            </p:nvSpPr>
            <p:spPr>
              <a:xfrm>
                <a:off x="483577" y="1459523"/>
                <a:ext cx="3191608" cy="1617785"/>
              </a:xfrm>
              <a:custGeom>
                <a:avLst/>
                <a:gdLst>
                  <a:gd name="connsiteX0" fmla="*/ 474785 w 3191608"/>
                  <a:gd name="connsiteY0" fmla="*/ 8792 h 1617785"/>
                  <a:gd name="connsiteX1" fmla="*/ 492369 w 3191608"/>
                  <a:gd name="connsiteY1" fmla="*/ 870439 h 1617785"/>
                  <a:gd name="connsiteX2" fmla="*/ 2514600 w 3191608"/>
                  <a:gd name="connsiteY2" fmla="*/ 835269 h 1617785"/>
                  <a:gd name="connsiteX3" fmla="*/ 2540977 w 3191608"/>
                  <a:gd name="connsiteY3" fmla="*/ 0 h 1617785"/>
                  <a:gd name="connsiteX4" fmla="*/ 3191608 w 3191608"/>
                  <a:gd name="connsiteY4" fmla="*/ 0 h 1617785"/>
                  <a:gd name="connsiteX5" fmla="*/ 3191608 w 3191608"/>
                  <a:gd name="connsiteY5" fmla="*/ 1617785 h 1617785"/>
                  <a:gd name="connsiteX6" fmla="*/ 0 w 3191608"/>
                  <a:gd name="connsiteY6" fmla="*/ 1608992 h 1617785"/>
                  <a:gd name="connsiteX7" fmla="*/ 8792 w 3191608"/>
                  <a:gd name="connsiteY7" fmla="*/ 0 h 1617785"/>
                  <a:gd name="connsiteX8" fmla="*/ 123092 w 3191608"/>
                  <a:gd name="connsiteY8" fmla="*/ 17585 h 1617785"/>
                  <a:gd name="connsiteX9" fmla="*/ 474785 w 3191608"/>
                  <a:gd name="connsiteY9" fmla="*/ 8792 h 161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1608" h="1617785">
                    <a:moveTo>
                      <a:pt x="474785" y="8792"/>
                    </a:moveTo>
                    <a:lnTo>
                      <a:pt x="492369" y="870439"/>
                    </a:lnTo>
                    <a:lnTo>
                      <a:pt x="2514600" y="835269"/>
                    </a:lnTo>
                    <a:lnTo>
                      <a:pt x="2540977" y="0"/>
                    </a:lnTo>
                    <a:lnTo>
                      <a:pt x="3191608" y="0"/>
                    </a:lnTo>
                    <a:lnTo>
                      <a:pt x="3191608" y="1617785"/>
                    </a:lnTo>
                    <a:lnTo>
                      <a:pt x="0" y="1608992"/>
                    </a:lnTo>
                    <a:cubicBezTo>
                      <a:pt x="2931" y="1072661"/>
                      <a:pt x="5861" y="536331"/>
                      <a:pt x="8792" y="0"/>
                    </a:cubicBezTo>
                    <a:lnTo>
                      <a:pt x="123092" y="17585"/>
                    </a:lnTo>
                    <a:lnTo>
                      <a:pt x="474785" y="8792"/>
                    </a:ln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483577" y="949569"/>
                <a:ext cx="3191608" cy="5715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899138" y="3209192"/>
              <a:ext cx="5108331" cy="760920"/>
            </a:xfrm>
            <a:prstGeom prst="rect">
              <a:avLst/>
            </a:prstGeom>
            <a:solidFill>
              <a:schemeClr val="accent1">
                <a:lumMod val="60000"/>
                <a:lumOff val="40000"/>
                <a:alpha val="88000"/>
              </a:schemeClr>
            </a:solidFill>
          </p:spPr>
          <p:txBody>
            <a:bodyPr wrap="square" rtlCol="0">
              <a:spAutoFit/>
            </a:bodyPr>
            <a:lstStyle/>
            <a:p>
              <a:pPr algn="ctr"/>
              <a:endParaRPr lang="en-US" dirty="0" smtClean="0"/>
            </a:p>
            <a:p>
              <a:r>
                <a:rPr lang="en-US" dirty="0" smtClean="0"/>
                <a:t>Groundwater</a:t>
              </a:r>
            </a:p>
          </p:txBody>
        </p:sp>
        <p:cxnSp>
          <p:nvCxnSpPr>
            <p:cNvPr id="10" name="Straight Arrow Connector 9"/>
            <p:cNvCxnSpPr/>
            <p:nvPr/>
          </p:nvCxnSpPr>
          <p:spPr>
            <a:xfrm>
              <a:off x="3354957" y="3805101"/>
              <a:ext cx="30090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202223" y="365125"/>
            <a:ext cx="8071339" cy="1325563"/>
          </a:xfrm>
        </p:spPr>
        <p:txBody>
          <a:bodyPr/>
          <a:lstStyle/>
          <a:p>
            <a:r>
              <a:rPr lang="en-US" b="1" dirty="0" smtClean="0">
                <a:solidFill>
                  <a:srgbClr val="0070C0"/>
                </a:solidFill>
              </a:rPr>
              <a:t>What practices does the guidance apply to?</a:t>
            </a:r>
            <a:endParaRPr lang="en-US" b="1" dirty="0">
              <a:solidFill>
                <a:srgbClr val="0070C0"/>
              </a:solidFill>
            </a:endParaRPr>
          </a:p>
        </p:txBody>
      </p:sp>
      <p:sp>
        <p:nvSpPr>
          <p:cNvPr id="3" name="Content Placeholder 2"/>
          <p:cNvSpPr>
            <a:spLocks noGrp="1"/>
          </p:cNvSpPr>
          <p:nvPr>
            <p:ph idx="1"/>
          </p:nvPr>
        </p:nvSpPr>
        <p:spPr>
          <a:xfrm>
            <a:off x="838200" y="1825625"/>
            <a:ext cx="5325208" cy="4830152"/>
          </a:xfrm>
        </p:spPr>
        <p:txBody>
          <a:bodyPr>
            <a:normAutofit fontScale="92500" lnSpcReduction="10000"/>
          </a:bodyPr>
          <a:lstStyle/>
          <a:p>
            <a:r>
              <a:rPr lang="en-US" dirty="0" smtClean="0"/>
              <a:t>Current Construction permit</a:t>
            </a:r>
          </a:p>
          <a:p>
            <a:pPr lvl="1"/>
            <a:r>
              <a:rPr lang="en-US" dirty="0"/>
              <a:t>For those projects where infiltration is prohibited </a:t>
            </a:r>
            <a:r>
              <a:rPr lang="en-US" dirty="0" smtClean="0"/>
              <a:t>… </a:t>
            </a:r>
            <a:r>
              <a:rPr lang="en-US" dirty="0"/>
              <a:t>consider other methods of volume reduction and the water quality volume </a:t>
            </a:r>
            <a:r>
              <a:rPr lang="en-US" dirty="0" smtClean="0"/>
              <a:t>… must </a:t>
            </a:r>
            <a:r>
              <a:rPr lang="en-US" dirty="0"/>
              <a:t>be treated by a wet sedimentation basin, filtration system, regional ponding or equivalent </a:t>
            </a:r>
            <a:r>
              <a:rPr lang="en-US" dirty="0" smtClean="0"/>
              <a:t>methods</a:t>
            </a:r>
          </a:p>
          <a:p>
            <a:r>
              <a:rPr lang="en-US" dirty="0" smtClean="0"/>
              <a:t>Next permit will likely have increased protections</a:t>
            </a:r>
          </a:p>
          <a:p>
            <a:pPr lvl="1"/>
            <a:r>
              <a:rPr lang="en-US" dirty="0" smtClean="0"/>
              <a:t>Line to prevent infiltration</a:t>
            </a:r>
          </a:p>
          <a:p>
            <a:pPr lvl="1"/>
            <a:r>
              <a:rPr lang="en-US" dirty="0" smtClean="0"/>
              <a:t>Line if contaminated groundwater is encountered</a:t>
            </a:r>
          </a:p>
          <a:p>
            <a:pPr lvl="1"/>
            <a:r>
              <a:rPr lang="en-US" dirty="0" smtClean="0"/>
              <a:t>Find an alternative practice (e.g. regional pond)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297" y="365125"/>
            <a:ext cx="3291840" cy="2043889"/>
          </a:xfrm>
          <a:prstGeom prst="rect">
            <a:avLst/>
          </a:prstGeom>
        </p:spPr>
      </p:pic>
      <p:sp>
        <p:nvSpPr>
          <p:cNvPr id="6" name="TextBox 5"/>
          <p:cNvSpPr txBox="1"/>
          <p:nvPr/>
        </p:nvSpPr>
        <p:spPr>
          <a:xfrm>
            <a:off x="8686800" y="2663092"/>
            <a:ext cx="3156438" cy="923330"/>
          </a:xfrm>
          <a:prstGeom prst="rect">
            <a:avLst/>
          </a:prstGeom>
          <a:noFill/>
        </p:spPr>
        <p:txBody>
          <a:bodyPr wrap="square" rtlCol="0">
            <a:spAutoFit/>
          </a:bodyPr>
          <a:lstStyle/>
          <a:p>
            <a:pPr algn="ctr"/>
            <a:r>
              <a:rPr lang="en-US" dirty="0" smtClean="0"/>
              <a:t>Could implement a practice that still infiltrates a considerable amount of water</a:t>
            </a:r>
            <a:endParaRPr lang="en-US" dirty="0"/>
          </a:p>
        </p:txBody>
      </p:sp>
      <p:sp>
        <p:nvSpPr>
          <p:cNvPr id="14" name="TextBox 13"/>
          <p:cNvSpPr txBox="1"/>
          <p:nvPr/>
        </p:nvSpPr>
        <p:spPr>
          <a:xfrm>
            <a:off x="7507360" y="5606558"/>
            <a:ext cx="3156438" cy="923330"/>
          </a:xfrm>
          <a:prstGeom prst="rect">
            <a:avLst/>
          </a:prstGeom>
          <a:noFill/>
        </p:spPr>
        <p:txBody>
          <a:bodyPr wrap="square" rtlCol="0">
            <a:spAutoFit/>
          </a:bodyPr>
          <a:lstStyle/>
          <a:p>
            <a:pPr algn="ctr"/>
            <a:r>
              <a:rPr lang="en-US" dirty="0" smtClean="0"/>
              <a:t>Could implement a practice that intersects contaminated groundwater</a:t>
            </a:r>
            <a:endParaRPr lang="en-US" dirty="0"/>
          </a:p>
        </p:txBody>
      </p:sp>
    </p:spTree>
    <p:extLst>
      <p:ext uri="{BB962C8B-B14F-4D97-AF65-F5344CB8AC3E}">
        <p14:creationId xmlns:p14="http://schemas.microsoft.com/office/powerpoint/2010/main" val="197563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Guidance – 3 scenarios</a:t>
            </a:r>
            <a:endParaRPr lang="en-US" b="1" dirty="0">
              <a:solidFill>
                <a:srgbClr val="0070C0"/>
              </a:solidFill>
            </a:endParaRPr>
          </a:p>
        </p:txBody>
      </p:sp>
      <p:sp>
        <p:nvSpPr>
          <p:cNvPr id="3" name="Content Placeholder 2"/>
          <p:cNvSpPr>
            <a:spLocks noGrp="1"/>
          </p:cNvSpPr>
          <p:nvPr>
            <p:ph idx="1"/>
          </p:nvPr>
        </p:nvSpPr>
        <p:spPr>
          <a:xfrm>
            <a:off x="838200" y="1825625"/>
            <a:ext cx="5541335" cy="4351338"/>
          </a:xfrm>
        </p:spPr>
        <p:txBody>
          <a:bodyPr/>
          <a:lstStyle/>
          <a:p>
            <a:r>
              <a:rPr lang="en-US" dirty="0" smtClean="0"/>
              <a:t>We don’t know if a site has contaminated soil or groundwater</a:t>
            </a:r>
          </a:p>
          <a:p>
            <a:r>
              <a:rPr lang="en-US" dirty="0" smtClean="0"/>
              <a:t>We know the site has contaminated soil or groundwater or there is a high potential for a site to have contamination</a:t>
            </a:r>
          </a:p>
          <a:p>
            <a:r>
              <a:rPr lang="en-US" dirty="0" smtClean="0"/>
              <a:t>There is off-site contamination that may be impacted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307" y="358089"/>
            <a:ext cx="3032801" cy="227257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0886"/>
          <a:stretch/>
        </p:blipFill>
        <p:spPr>
          <a:xfrm>
            <a:off x="6379535" y="4581768"/>
            <a:ext cx="2856954" cy="2112116"/>
          </a:xfrm>
          <a:prstGeom prst="rect">
            <a:avLst/>
          </a:prstGeom>
        </p:spPr>
      </p:pic>
      <p:grpSp>
        <p:nvGrpSpPr>
          <p:cNvPr id="6" name="Group 5"/>
          <p:cNvGrpSpPr/>
          <p:nvPr/>
        </p:nvGrpSpPr>
        <p:grpSpPr>
          <a:xfrm>
            <a:off x="7921869" y="2779342"/>
            <a:ext cx="3956539" cy="3011393"/>
            <a:chOff x="309942" y="1524000"/>
            <a:chExt cx="5965776" cy="4037162"/>
          </a:xfrm>
        </p:grpSpPr>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133" t="38193" r="60754" b="20415"/>
            <a:stretch/>
          </p:blipFill>
          <p:spPr bwMode="auto">
            <a:xfrm>
              <a:off x="2590800" y="1524000"/>
              <a:ext cx="3684918" cy="40371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Freeform 7"/>
            <p:cNvSpPr/>
            <p:nvPr/>
          </p:nvSpPr>
          <p:spPr>
            <a:xfrm>
              <a:off x="4267200" y="2819400"/>
              <a:ext cx="1903614" cy="955964"/>
            </a:xfrm>
            <a:custGeom>
              <a:avLst/>
              <a:gdLst>
                <a:gd name="connsiteX0" fmla="*/ 615142 w 1903614"/>
                <a:gd name="connsiteY0" fmla="*/ 16626 h 955964"/>
                <a:gd name="connsiteX1" fmla="*/ 315884 w 1903614"/>
                <a:gd name="connsiteY1" fmla="*/ 0 h 955964"/>
                <a:gd name="connsiteX2" fmla="*/ 124691 w 1903614"/>
                <a:gd name="connsiteY2" fmla="*/ 74815 h 955964"/>
                <a:gd name="connsiteX3" fmla="*/ 41564 w 1903614"/>
                <a:gd name="connsiteY3" fmla="*/ 182880 h 955964"/>
                <a:gd name="connsiteX4" fmla="*/ 0 w 1903614"/>
                <a:gd name="connsiteY4" fmla="*/ 307571 h 955964"/>
                <a:gd name="connsiteX5" fmla="*/ 41564 w 1903614"/>
                <a:gd name="connsiteY5" fmla="*/ 448887 h 955964"/>
                <a:gd name="connsiteX6" fmla="*/ 133004 w 1903614"/>
                <a:gd name="connsiteY6" fmla="*/ 565266 h 955964"/>
                <a:gd name="connsiteX7" fmla="*/ 415636 w 1903614"/>
                <a:gd name="connsiteY7" fmla="*/ 665018 h 955964"/>
                <a:gd name="connsiteX8" fmla="*/ 681644 w 1903614"/>
                <a:gd name="connsiteY8" fmla="*/ 714895 h 955964"/>
                <a:gd name="connsiteX9" fmla="*/ 931025 w 1903614"/>
                <a:gd name="connsiteY9" fmla="*/ 764771 h 955964"/>
                <a:gd name="connsiteX10" fmla="*/ 1064029 w 1903614"/>
                <a:gd name="connsiteY10" fmla="*/ 856211 h 955964"/>
                <a:gd name="connsiteX11" fmla="*/ 1122218 w 1903614"/>
                <a:gd name="connsiteY11" fmla="*/ 939338 h 955964"/>
                <a:gd name="connsiteX12" fmla="*/ 1172094 w 1903614"/>
                <a:gd name="connsiteY12" fmla="*/ 955964 h 955964"/>
                <a:gd name="connsiteX13" fmla="*/ 1271847 w 1903614"/>
                <a:gd name="connsiteY13" fmla="*/ 814647 h 955964"/>
                <a:gd name="connsiteX14" fmla="*/ 1479665 w 1903614"/>
                <a:gd name="connsiteY14" fmla="*/ 773084 h 955964"/>
                <a:gd name="connsiteX15" fmla="*/ 1612669 w 1903614"/>
                <a:gd name="connsiteY15" fmla="*/ 482138 h 955964"/>
                <a:gd name="connsiteX16" fmla="*/ 1753985 w 1903614"/>
                <a:gd name="connsiteY16" fmla="*/ 315884 h 955964"/>
                <a:gd name="connsiteX17" fmla="*/ 1903614 w 1903614"/>
                <a:gd name="connsiteY17" fmla="*/ 249382 h 955964"/>
                <a:gd name="connsiteX18" fmla="*/ 1895302 w 1903614"/>
                <a:gd name="connsiteY18" fmla="*/ 199506 h 955964"/>
                <a:gd name="connsiteX19" fmla="*/ 1753985 w 1903614"/>
                <a:gd name="connsiteY19" fmla="*/ 124691 h 955964"/>
                <a:gd name="connsiteX20" fmla="*/ 1521229 w 1903614"/>
                <a:gd name="connsiteY20" fmla="*/ 16626 h 955964"/>
                <a:gd name="connsiteX21" fmla="*/ 1338349 w 1903614"/>
                <a:gd name="connsiteY21" fmla="*/ 49877 h 955964"/>
                <a:gd name="connsiteX22" fmla="*/ 1213658 w 1903614"/>
                <a:gd name="connsiteY22" fmla="*/ 116378 h 955964"/>
                <a:gd name="connsiteX23" fmla="*/ 1080654 w 1903614"/>
                <a:gd name="connsiteY23" fmla="*/ 133004 h 955964"/>
                <a:gd name="connsiteX24" fmla="*/ 931025 w 1903614"/>
                <a:gd name="connsiteY24" fmla="*/ 83127 h 955964"/>
                <a:gd name="connsiteX25" fmla="*/ 714894 w 1903614"/>
                <a:gd name="connsiteY25" fmla="*/ 33251 h 955964"/>
                <a:gd name="connsiteX26" fmla="*/ 615142 w 1903614"/>
                <a:gd name="connsiteY26" fmla="*/ 16626 h 95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3614" h="955964">
                  <a:moveTo>
                    <a:pt x="615142" y="16626"/>
                  </a:moveTo>
                  <a:lnTo>
                    <a:pt x="315884" y="0"/>
                  </a:lnTo>
                  <a:lnTo>
                    <a:pt x="124691" y="74815"/>
                  </a:lnTo>
                  <a:lnTo>
                    <a:pt x="41564" y="182880"/>
                  </a:lnTo>
                  <a:lnTo>
                    <a:pt x="0" y="307571"/>
                  </a:lnTo>
                  <a:lnTo>
                    <a:pt x="41564" y="448887"/>
                  </a:lnTo>
                  <a:lnTo>
                    <a:pt x="133004" y="565266"/>
                  </a:lnTo>
                  <a:lnTo>
                    <a:pt x="415636" y="665018"/>
                  </a:lnTo>
                  <a:lnTo>
                    <a:pt x="681644" y="714895"/>
                  </a:lnTo>
                  <a:lnTo>
                    <a:pt x="931025" y="764771"/>
                  </a:lnTo>
                  <a:lnTo>
                    <a:pt x="1064029" y="856211"/>
                  </a:lnTo>
                  <a:lnTo>
                    <a:pt x="1122218" y="939338"/>
                  </a:lnTo>
                  <a:lnTo>
                    <a:pt x="1172094" y="955964"/>
                  </a:lnTo>
                  <a:lnTo>
                    <a:pt x="1271847" y="814647"/>
                  </a:lnTo>
                  <a:lnTo>
                    <a:pt x="1479665" y="773084"/>
                  </a:lnTo>
                  <a:lnTo>
                    <a:pt x="1612669" y="482138"/>
                  </a:lnTo>
                  <a:lnTo>
                    <a:pt x="1753985" y="315884"/>
                  </a:lnTo>
                  <a:lnTo>
                    <a:pt x="1903614" y="249382"/>
                  </a:lnTo>
                  <a:lnTo>
                    <a:pt x="1895302" y="199506"/>
                  </a:lnTo>
                  <a:lnTo>
                    <a:pt x="1753985" y="124691"/>
                  </a:lnTo>
                  <a:lnTo>
                    <a:pt x="1521229" y="16626"/>
                  </a:lnTo>
                  <a:lnTo>
                    <a:pt x="1338349" y="49877"/>
                  </a:lnTo>
                  <a:lnTo>
                    <a:pt x="1213658" y="116378"/>
                  </a:lnTo>
                  <a:lnTo>
                    <a:pt x="1080654" y="133004"/>
                  </a:lnTo>
                  <a:lnTo>
                    <a:pt x="931025" y="83127"/>
                  </a:lnTo>
                  <a:lnTo>
                    <a:pt x="714894" y="33251"/>
                  </a:lnTo>
                  <a:lnTo>
                    <a:pt x="615142" y="16626"/>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9942" y="2450069"/>
              <a:ext cx="2052258" cy="990275"/>
            </a:xfrm>
            <a:prstGeom prst="rect">
              <a:avLst/>
            </a:prstGeom>
            <a:noFill/>
          </p:spPr>
          <p:txBody>
            <a:bodyPr wrap="square" rtlCol="0">
              <a:spAutoFit/>
            </a:bodyPr>
            <a:lstStyle/>
            <a:p>
              <a:pPr algn="r"/>
              <a:r>
                <a:rPr lang="en-US" sz="1400" dirty="0" smtClean="0"/>
                <a:t>Proposed infiltration practice</a:t>
              </a:r>
              <a:endParaRPr lang="en-US" sz="1400" dirty="0"/>
            </a:p>
          </p:txBody>
        </p:sp>
        <p:sp>
          <p:nvSpPr>
            <p:cNvPr id="10" name="Rectangle 9"/>
            <p:cNvSpPr/>
            <p:nvPr/>
          </p:nvSpPr>
          <p:spPr>
            <a:xfrm>
              <a:off x="2895600" y="2819400"/>
              <a:ext cx="3048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209800" y="2819400"/>
              <a:ext cx="838200" cy="1143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274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rPr>
              <a:t>Scenario 1 - We don’t know if a site has contaminated soil or groundwater</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Current guidance is in the Minnesota Stormwater Manual: </a:t>
            </a:r>
            <a:r>
              <a:rPr lang="en-US" b="1" dirty="0" smtClean="0">
                <a:hlinkClick r:id="rId2"/>
              </a:rPr>
              <a:t>Screening assessment for contamination at potential stormwater infiltration sites</a:t>
            </a:r>
            <a:endParaRPr lang="en-US" b="1" dirty="0" smtClean="0"/>
          </a:p>
          <a:p>
            <a:pPr lvl="1"/>
            <a:r>
              <a:rPr lang="en-US" dirty="0" smtClean="0"/>
              <a:t>We recommend a screening level assessment of the site</a:t>
            </a:r>
          </a:p>
          <a:p>
            <a:pPr lvl="1"/>
            <a:r>
              <a:rPr lang="en-US" dirty="0" smtClean="0"/>
              <a:t>The screening utilizes simple methods to assess the likely presence of </a:t>
            </a:r>
            <a:r>
              <a:rPr lang="en-US" dirty="0"/>
              <a:t>contamination  – doesn’t burden the developer with sampling and analysis</a:t>
            </a:r>
          </a:p>
          <a:p>
            <a:pPr lvl="1"/>
            <a:r>
              <a:rPr lang="en-US" dirty="0" smtClean="0"/>
              <a:t>The method is conservative in that infiltration is not recommended if there is potential contamination at the site</a:t>
            </a:r>
          </a:p>
          <a:p>
            <a:pPr lvl="1"/>
            <a:r>
              <a:rPr lang="en-US" dirty="0" smtClean="0"/>
              <a:t>The method utilizes a checklist contained in an </a:t>
            </a:r>
            <a:r>
              <a:rPr lang="en-US" dirty="0"/>
              <a:t>E</a:t>
            </a:r>
            <a:r>
              <a:rPr lang="en-US" dirty="0" smtClean="0"/>
              <a:t>xcel spreadsheet</a:t>
            </a:r>
            <a:endParaRPr lang="en-US" dirty="0"/>
          </a:p>
        </p:txBody>
      </p:sp>
    </p:spTree>
    <p:extLst>
      <p:ext uri="{BB962C8B-B14F-4D97-AF65-F5344CB8AC3E}">
        <p14:creationId xmlns:p14="http://schemas.microsoft.com/office/powerpoint/2010/main" val="162747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Checklist items</a:t>
            </a:r>
            <a:endParaRPr lang="en-US" b="1" dirty="0">
              <a:solidFill>
                <a:srgbClr val="0070C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Is or was the site contaminated and not remediated?</a:t>
            </a:r>
          </a:p>
          <a:p>
            <a:pPr marL="514350" indent="-514350">
              <a:buFont typeface="+mj-lt"/>
              <a:buAutoNum type="arabicPeriod"/>
            </a:pPr>
            <a:r>
              <a:rPr lang="en-US" dirty="0" smtClean="0"/>
              <a:t>Are there on-site “indicators” that contamination may exist?</a:t>
            </a:r>
          </a:p>
          <a:p>
            <a:pPr marL="514350" indent="-514350">
              <a:buFont typeface="+mj-lt"/>
              <a:buAutoNum type="arabicPeriod"/>
            </a:pPr>
            <a:r>
              <a:rPr lang="en-US" dirty="0" smtClean="0"/>
              <a:t>Are there off-site “indicators” that contamination may exist?</a:t>
            </a:r>
          </a:p>
          <a:p>
            <a:pPr marL="514350" indent="-514350">
              <a:buFont typeface="+mj-lt"/>
              <a:buAutoNum type="arabicPeriod"/>
            </a:pPr>
            <a:r>
              <a:rPr lang="en-US" dirty="0" smtClean="0"/>
              <a:t>If “indicators” exist, can they be isolated or eliminated to allow for infiltration?</a:t>
            </a:r>
          </a:p>
        </p:txBody>
      </p:sp>
    </p:spTree>
    <p:extLst>
      <p:ext uri="{BB962C8B-B14F-4D97-AF65-F5344CB8AC3E}">
        <p14:creationId xmlns:p14="http://schemas.microsoft.com/office/powerpoint/2010/main" val="15499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Site “indicators” – presence of any of these</a:t>
            </a:r>
            <a:endParaRPr lang="en-US" b="1" dirty="0">
              <a:solidFill>
                <a:srgbClr val="0070C0"/>
              </a:solidFill>
            </a:endParaRPr>
          </a:p>
        </p:txBody>
      </p:sp>
      <p:sp>
        <p:nvSpPr>
          <p:cNvPr id="3" name="Content Placeholder 2"/>
          <p:cNvSpPr>
            <a:spLocks noGrp="1"/>
          </p:cNvSpPr>
          <p:nvPr>
            <p:ph idx="1"/>
          </p:nvPr>
        </p:nvSpPr>
        <p:spPr>
          <a:xfrm>
            <a:off x="838200" y="1825624"/>
            <a:ext cx="10515600" cy="4616739"/>
          </a:xfrm>
        </p:spPr>
        <p:txBody>
          <a:bodyPr>
            <a:normAutofit/>
          </a:bodyPr>
          <a:lstStyle/>
          <a:p>
            <a:r>
              <a:rPr lang="en-US" dirty="0" smtClean="0"/>
              <a:t>Underground tanks or vents</a:t>
            </a:r>
          </a:p>
          <a:p>
            <a:r>
              <a:rPr lang="en-US" dirty="0" smtClean="0"/>
              <a:t>Monitoring wells</a:t>
            </a:r>
          </a:p>
          <a:p>
            <a:r>
              <a:rPr lang="en-US" dirty="0" smtClean="0"/>
              <a:t>Covered soil piles</a:t>
            </a:r>
          </a:p>
          <a:p>
            <a:r>
              <a:rPr lang="en-US" dirty="0" smtClean="0"/>
              <a:t>Stained soils or dead vegetation</a:t>
            </a:r>
          </a:p>
          <a:p>
            <a:r>
              <a:rPr lang="en-US" dirty="0" smtClean="0"/>
              <a:t>Unusual odors</a:t>
            </a:r>
          </a:p>
          <a:p>
            <a:r>
              <a:rPr lang="en-US" dirty="0" smtClean="0"/>
              <a:t>Mismanaged drums</a:t>
            </a:r>
          </a:p>
          <a:p>
            <a:r>
              <a:rPr lang="en-US" dirty="0" smtClean="0"/>
              <a:t>Excavations that have not been backfilled</a:t>
            </a:r>
          </a:p>
          <a:p>
            <a:r>
              <a:rPr lang="en-US" dirty="0" smtClean="0"/>
              <a:t>Presence of debris</a:t>
            </a:r>
          </a:p>
          <a:p>
            <a:r>
              <a:rPr lang="en-US" dirty="0" smtClean="0"/>
              <a:t>Site is a confirmed hotspot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7007" y="1488731"/>
            <a:ext cx="2300827" cy="194250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7834" y="3883375"/>
            <a:ext cx="2799772" cy="186565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7270" y="1627120"/>
            <a:ext cx="3422194" cy="1722136"/>
          </a:xfrm>
          <a:prstGeom prst="rect">
            <a:avLst/>
          </a:prstGeom>
        </p:spPr>
      </p:pic>
    </p:spTree>
    <p:extLst>
      <p:ext uri="{BB962C8B-B14F-4D97-AF65-F5344CB8AC3E}">
        <p14:creationId xmlns:p14="http://schemas.microsoft.com/office/powerpoint/2010/main" val="132321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Sources of information</a:t>
            </a:r>
            <a:endParaRPr lang="en-US" b="1" dirty="0">
              <a:solidFill>
                <a:srgbClr val="0070C0"/>
              </a:solidFill>
            </a:endParaRPr>
          </a:p>
        </p:txBody>
      </p:sp>
      <p:sp>
        <p:nvSpPr>
          <p:cNvPr id="3" name="Content Placeholder 2"/>
          <p:cNvSpPr>
            <a:spLocks noGrp="1"/>
          </p:cNvSpPr>
          <p:nvPr>
            <p:ph idx="1"/>
          </p:nvPr>
        </p:nvSpPr>
        <p:spPr>
          <a:xfrm>
            <a:off x="374214" y="1608955"/>
            <a:ext cx="4133991" cy="4845008"/>
          </a:xfrm>
        </p:spPr>
        <p:txBody>
          <a:bodyPr>
            <a:normAutofit fontScale="92500" lnSpcReduction="10000"/>
          </a:bodyPr>
          <a:lstStyle/>
          <a:p>
            <a:r>
              <a:rPr lang="en-US" dirty="0" smtClean="0"/>
              <a:t>Review of property history</a:t>
            </a:r>
          </a:p>
          <a:p>
            <a:r>
              <a:rPr lang="en-US" dirty="0" smtClean="0"/>
              <a:t>Interviews</a:t>
            </a:r>
          </a:p>
          <a:p>
            <a:r>
              <a:rPr lang="en-US" dirty="0" smtClean="0"/>
              <a:t>Examination of state and federal records</a:t>
            </a:r>
          </a:p>
          <a:p>
            <a:r>
              <a:rPr lang="en-US" dirty="0" smtClean="0"/>
              <a:t>Owner information</a:t>
            </a:r>
          </a:p>
          <a:p>
            <a:r>
              <a:rPr lang="en-US" dirty="0" smtClean="0"/>
              <a:t>What’s In My Neighborhood</a:t>
            </a:r>
          </a:p>
          <a:p>
            <a:r>
              <a:rPr lang="en-US" dirty="0" smtClean="0"/>
              <a:t>PRP Maps Online</a:t>
            </a:r>
          </a:p>
          <a:p>
            <a:r>
              <a:rPr lang="en-US" dirty="0" smtClean="0"/>
              <a:t>University of Minnesota records, maps, photos</a:t>
            </a:r>
          </a:p>
          <a:p>
            <a:r>
              <a:rPr lang="en-US" dirty="0" smtClean="0"/>
              <a:t>Property tax records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573" y="1904486"/>
            <a:ext cx="7314595" cy="4388757"/>
          </a:xfrm>
          <a:prstGeom prst="rect">
            <a:avLst/>
          </a:prstGeom>
        </p:spPr>
      </p:pic>
    </p:spTree>
    <p:extLst>
      <p:ext uri="{BB962C8B-B14F-4D97-AF65-F5344CB8AC3E}">
        <p14:creationId xmlns:p14="http://schemas.microsoft.com/office/powerpoint/2010/main" val="7196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60" y="0"/>
            <a:ext cx="11589488" cy="2066795"/>
          </a:xfrm>
        </p:spPr>
        <p:txBody>
          <a:bodyPr>
            <a:normAutofit fontScale="90000"/>
          </a:bodyPr>
          <a:lstStyle/>
          <a:p>
            <a:r>
              <a:rPr lang="en-US" dirty="0" smtClean="0">
                <a:solidFill>
                  <a:srgbClr val="0070C0"/>
                </a:solidFill>
              </a:rPr>
              <a:t>If any of indicators are present, can they be eliminated or can adequate separation be achieved between the feature and the infiltration practice?</a:t>
            </a:r>
            <a:endParaRPr lang="en-US" dirty="0">
              <a:solidFill>
                <a:srgbClr val="0070C0"/>
              </a:solidFill>
            </a:endParaRPr>
          </a:p>
        </p:txBody>
      </p:sp>
      <p:sp>
        <p:nvSpPr>
          <p:cNvPr id="3" name="Content Placeholder 2"/>
          <p:cNvSpPr>
            <a:spLocks noGrp="1"/>
          </p:cNvSpPr>
          <p:nvPr>
            <p:ph idx="1"/>
          </p:nvPr>
        </p:nvSpPr>
        <p:spPr>
          <a:xfrm>
            <a:off x="149460" y="4232400"/>
            <a:ext cx="10515600" cy="2594177"/>
          </a:xfrm>
        </p:spPr>
        <p:txBody>
          <a:bodyPr>
            <a:normAutofit lnSpcReduction="10000"/>
          </a:bodyPr>
          <a:lstStyle/>
          <a:p>
            <a:r>
              <a:rPr lang="en-US" dirty="0" smtClean="0"/>
              <a:t>If Yes – infiltrate</a:t>
            </a:r>
          </a:p>
          <a:p>
            <a:r>
              <a:rPr lang="en-US" dirty="0" smtClean="0"/>
              <a:t>If No</a:t>
            </a:r>
          </a:p>
          <a:p>
            <a:pPr lvl="1"/>
            <a:r>
              <a:rPr lang="en-US" dirty="0" smtClean="0"/>
              <a:t>recommend not infiltrating</a:t>
            </a:r>
          </a:p>
          <a:p>
            <a:pPr lvl="1"/>
            <a:r>
              <a:rPr lang="en-US" dirty="0" smtClean="0"/>
              <a:t>If you choose to pursue infiltration, understand the risks and conduct a Phase 1 Environmental Site Assessment</a:t>
            </a:r>
          </a:p>
          <a:p>
            <a:r>
              <a:rPr lang="en-US" dirty="0" smtClean="0">
                <a:hlinkClick r:id="rId2"/>
              </a:rPr>
              <a:t>Link to Stormwater Manual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259" y="1960007"/>
            <a:ext cx="6034541" cy="3456146"/>
          </a:xfrm>
          <a:prstGeom prst="rect">
            <a:avLst/>
          </a:prstGeom>
        </p:spPr>
      </p:pic>
    </p:spTree>
    <p:extLst>
      <p:ext uri="{BB962C8B-B14F-4D97-AF65-F5344CB8AC3E}">
        <p14:creationId xmlns:p14="http://schemas.microsoft.com/office/powerpoint/2010/main" val="1071166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79806"/>
          </a:xfrm>
        </p:spPr>
        <p:txBody>
          <a:bodyPr>
            <a:normAutofit fontScale="90000"/>
          </a:bodyPr>
          <a:lstStyle/>
          <a:p>
            <a:r>
              <a:rPr lang="en-US" b="1" dirty="0" smtClean="0">
                <a:solidFill>
                  <a:srgbClr val="0070C0"/>
                </a:solidFill>
              </a:rPr>
              <a:t>Scenario 2: </a:t>
            </a:r>
            <a:r>
              <a:rPr lang="en-US" b="1" dirty="0">
                <a:solidFill>
                  <a:srgbClr val="0070C0"/>
                </a:solidFill>
              </a:rPr>
              <a:t>We know the site has contaminated soil or groundwater or there is a high potential for a site to have contamination </a:t>
            </a:r>
          </a:p>
        </p:txBody>
      </p:sp>
      <p:sp>
        <p:nvSpPr>
          <p:cNvPr id="3" name="Content Placeholder 2"/>
          <p:cNvSpPr>
            <a:spLocks noGrp="1"/>
          </p:cNvSpPr>
          <p:nvPr>
            <p:ph idx="1"/>
          </p:nvPr>
        </p:nvSpPr>
        <p:spPr>
          <a:xfrm>
            <a:off x="838200" y="2352501"/>
            <a:ext cx="10515600" cy="3824461"/>
          </a:xfrm>
        </p:spPr>
        <p:txBody>
          <a:bodyPr/>
          <a:lstStyle/>
          <a:p>
            <a:r>
              <a:rPr lang="en-US" dirty="0" smtClean="0"/>
              <a:t>Could be based on sampling</a:t>
            </a:r>
          </a:p>
          <a:p>
            <a:r>
              <a:rPr lang="en-US" dirty="0" smtClean="0"/>
              <a:t>Could be based on failure to pass the screening assessment</a:t>
            </a:r>
          </a:p>
          <a:p>
            <a:endParaRPr lang="en-US" dirty="0"/>
          </a:p>
          <a:p>
            <a:r>
              <a:rPr lang="en-US" dirty="0" smtClean="0"/>
              <a:t>In either case, a site investigation, including sampling, is necessary</a:t>
            </a:r>
            <a:endParaRPr lang="en-US" dirty="0"/>
          </a:p>
        </p:txBody>
      </p:sp>
    </p:spTree>
    <p:extLst>
      <p:ext uri="{BB962C8B-B14F-4D97-AF65-F5344CB8AC3E}">
        <p14:creationId xmlns:p14="http://schemas.microsoft.com/office/powerpoint/2010/main" val="2398565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Guidance has not yet been developed for Scenario 2 but will include the following</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Definitions of HRL, HBV, MCL, and SLV</a:t>
            </a:r>
          </a:p>
          <a:p>
            <a:r>
              <a:rPr lang="en-US" dirty="0" smtClean="0"/>
              <a:t>Guidance on site assessments, including sampling</a:t>
            </a:r>
          </a:p>
          <a:p>
            <a:r>
              <a:rPr lang="en-US" dirty="0" smtClean="0"/>
              <a:t>Guidance on determining if contaminant levels are acceptable (risk analysis)</a:t>
            </a:r>
          </a:p>
          <a:p>
            <a:r>
              <a:rPr lang="en-US" dirty="0" smtClean="0"/>
              <a:t>Designing infiltration practices at sites with contamination</a:t>
            </a:r>
          </a:p>
          <a:p>
            <a:r>
              <a:rPr lang="en-US" dirty="0" smtClean="0"/>
              <a:t>Examples</a:t>
            </a:r>
            <a:endParaRPr lang="en-US" dirty="0"/>
          </a:p>
        </p:txBody>
      </p:sp>
      <p:sp>
        <p:nvSpPr>
          <p:cNvPr id="4" name="TextBox 3"/>
          <p:cNvSpPr txBox="1"/>
          <p:nvPr/>
        </p:nvSpPr>
        <p:spPr>
          <a:xfrm>
            <a:off x="838200" y="5345723"/>
            <a:ext cx="10108223" cy="1200329"/>
          </a:xfrm>
          <a:prstGeom prst="rect">
            <a:avLst/>
          </a:prstGeom>
          <a:noFill/>
        </p:spPr>
        <p:txBody>
          <a:bodyPr wrap="square" rtlCol="0">
            <a:spAutoFit/>
          </a:bodyPr>
          <a:lstStyle/>
          <a:p>
            <a:r>
              <a:rPr lang="en-US" dirty="0" smtClean="0"/>
              <a:t>HRL = Health Risk Limit (groundwater concentration above risk limit)</a:t>
            </a:r>
          </a:p>
          <a:p>
            <a:r>
              <a:rPr lang="en-US" dirty="0" smtClean="0"/>
              <a:t>HBV = Health Based Value </a:t>
            </a:r>
            <a:r>
              <a:rPr lang="en-US" dirty="0"/>
              <a:t>(groundwater concentration above risk limit</a:t>
            </a:r>
            <a:r>
              <a:rPr lang="en-US" dirty="0" smtClean="0"/>
              <a:t>)</a:t>
            </a:r>
          </a:p>
          <a:p>
            <a:r>
              <a:rPr lang="en-US" dirty="0" smtClean="0"/>
              <a:t>MCL = Maximum Contaminant Level </a:t>
            </a:r>
            <a:r>
              <a:rPr lang="en-US" dirty="0"/>
              <a:t>(groundwater concentration above risk limit</a:t>
            </a:r>
            <a:r>
              <a:rPr lang="en-US" dirty="0" smtClean="0"/>
              <a:t>)</a:t>
            </a:r>
          </a:p>
          <a:p>
            <a:r>
              <a:rPr lang="en-US" dirty="0" smtClean="0"/>
              <a:t>SLV = Soil Leaching Value (soil concentrations that, when leached, pose a groundwater risk)</a:t>
            </a:r>
            <a:endParaRPr lang="en-US" dirty="0"/>
          </a:p>
        </p:txBody>
      </p:sp>
    </p:spTree>
    <p:extLst>
      <p:ext uri="{BB962C8B-B14F-4D97-AF65-F5344CB8AC3E}">
        <p14:creationId xmlns:p14="http://schemas.microsoft.com/office/powerpoint/2010/main" val="824006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Presentation Outline</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Infiltration overview</a:t>
            </a:r>
          </a:p>
          <a:p>
            <a:r>
              <a:rPr lang="en-US" dirty="0" smtClean="0"/>
              <a:t>Regulatory framework</a:t>
            </a:r>
          </a:p>
          <a:p>
            <a:r>
              <a:rPr lang="en-US" dirty="0" smtClean="0"/>
              <a:t>Guidance</a:t>
            </a:r>
          </a:p>
          <a:p>
            <a:r>
              <a:rPr lang="en-US" dirty="0" smtClean="0"/>
              <a:t>Scenarios, examples, </a:t>
            </a:r>
            <a:r>
              <a:rPr lang="en-US" dirty="0"/>
              <a:t>c</a:t>
            </a:r>
            <a:r>
              <a:rPr lang="en-US" dirty="0" smtClean="0"/>
              <a:t>ase study</a:t>
            </a:r>
          </a:p>
          <a:p>
            <a:r>
              <a:rPr lang="en-US" dirty="0" smtClean="0"/>
              <a:t>Q&amp;A</a:t>
            </a:r>
            <a:endParaRPr lang="en-US" dirty="0"/>
          </a:p>
        </p:txBody>
      </p:sp>
    </p:spTree>
    <p:extLst>
      <p:ext uri="{BB962C8B-B14F-4D97-AF65-F5344CB8AC3E}">
        <p14:creationId xmlns:p14="http://schemas.microsoft.com/office/powerpoint/2010/main" val="3774779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299" y="1709530"/>
            <a:ext cx="6089683" cy="4420186"/>
          </a:xfrm>
        </p:spPr>
        <p:txBody>
          <a:bodyPr>
            <a:normAutofit fontScale="90000"/>
          </a:bodyPr>
          <a:lstStyle/>
          <a:p>
            <a:r>
              <a:rPr lang="en-US" b="1" dirty="0" smtClean="0"/>
              <a:t>Remember: </a:t>
            </a:r>
            <a:r>
              <a:rPr lang="en-US" dirty="0" smtClean="0"/>
              <a:t>If </a:t>
            </a:r>
            <a:r>
              <a:rPr lang="en-US" dirty="0"/>
              <a:t>contamination is a hindrance, options include the </a:t>
            </a:r>
            <a:r>
              <a:rPr lang="en-US" dirty="0" smtClean="0"/>
              <a:t>4M’s:</a:t>
            </a:r>
            <a:br>
              <a:rPr lang="en-US" dirty="0" smtClean="0"/>
            </a:br>
            <a:r>
              <a:rPr lang="en-US" dirty="0" smtClean="0"/>
              <a:t>	- Move</a:t>
            </a:r>
            <a:r>
              <a:rPr lang="en-US" dirty="0"/>
              <a:t/>
            </a:r>
            <a:br>
              <a:rPr lang="en-US" dirty="0"/>
            </a:br>
            <a:r>
              <a:rPr lang="en-US" dirty="0" smtClean="0"/>
              <a:t>	- Model</a:t>
            </a:r>
            <a:r>
              <a:rPr lang="en-US" dirty="0"/>
              <a:t/>
            </a:r>
            <a:br>
              <a:rPr lang="en-US" dirty="0"/>
            </a:br>
            <a:r>
              <a:rPr lang="en-US" dirty="0" smtClean="0"/>
              <a:t>	- Modify</a:t>
            </a:r>
            <a:r>
              <a:rPr lang="en-US" dirty="0"/>
              <a:t/>
            </a:r>
            <a:br>
              <a:rPr lang="en-US" dirty="0"/>
            </a:br>
            <a:r>
              <a:rPr lang="en-US" dirty="0" smtClean="0"/>
              <a:t>	- Monitor</a:t>
            </a:r>
            <a:r>
              <a:rPr lang="en-US" dirty="0"/>
              <a:t>*</a:t>
            </a:r>
            <a:endParaRPr lang="en-US" dirty="0"/>
          </a:p>
        </p:txBody>
      </p:sp>
      <p:sp>
        <p:nvSpPr>
          <p:cNvPr id="23" name="Title 1"/>
          <p:cNvSpPr txBox="1">
            <a:spLocks/>
          </p:cNvSpPr>
          <p:nvPr/>
        </p:nvSpPr>
        <p:spPr>
          <a:xfrm>
            <a:off x="423530" y="2059388"/>
            <a:ext cx="3797595" cy="40862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rPr>
              <a:t>Keep in mind we have not yet developed this guidance, but these might be examples</a:t>
            </a:r>
            <a:endParaRPr lang="en-US" dirty="0">
              <a:solidFill>
                <a:srgbClr val="0070C0"/>
              </a:solidFill>
            </a:endParaRPr>
          </a:p>
        </p:txBody>
      </p:sp>
      <p:sp>
        <p:nvSpPr>
          <p:cNvPr id="2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70C0"/>
                </a:solidFill>
              </a:rPr>
              <a:t>Some examples and a case study</a:t>
            </a:r>
            <a:endParaRPr lang="en-US" b="1" dirty="0">
              <a:solidFill>
                <a:srgbClr val="0070C0"/>
              </a:solidFill>
            </a:endParaRPr>
          </a:p>
        </p:txBody>
      </p:sp>
    </p:spTree>
    <p:extLst>
      <p:ext uri="{BB962C8B-B14F-4D97-AF65-F5344CB8AC3E}">
        <p14:creationId xmlns:p14="http://schemas.microsoft.com/office/powerpoint/2010/main" val="67986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0" y="641571"/>
            <a:ext cx="3797595" cy="5504047"/>
          </a:xfrm>
        </p:spPr>
        <p:txBody>
          <a:bodyPr/>
          <a:lstStyle/>
          <a:p>
            <a:r>
              <a:rPr lang="en-US" b="1" dirty="0" smtClean="0">
                <a:solidFill>
                  <a:srgbClr val="0070C0"/>
                </a:solidFill>
              </a:rPr>
              <a:t>An example of groundwater contamination</a:t>
            </a:r>
            <a:endParaRPr lang="en-US"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769" y="739190"/>
            <a:ext cx="7076871" cy="5485946"/>
          </a:xfrm>
          <a:prstGeom prst="rect">
            <a:avLst/>
          </a:prstGeom>
        </p:spPr>
      </p:pic>
      <p:sp>
        <p:nvSpPr>
          <p:cNvPr id="4" name="Oval 3"/>
          <p:cNvSpPr/>
          <p:nvPr/>
        </p:nvSpPr>
        <p:spPr>
          <a:xfrm>
            <a:off x="10409275" y="3274828"/>
            <a:ext cx="308344" cy="278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156791" y="3306726"/>
            <a:ext cx="6251944" cy="2243469"/>
          </a:xfrm>
          <a:custGeom>
            <a:avLst/>
            <a:gdLst>
              <a:gd name="connsiteX0" fmla="*/ 382772 w 6251944"/>
              <a:gd name="connsiteY0" fmla="*/ 138223 h 2243469"/>
              <a:gd name="connsiteX1" fmla="*/ 6251944 w 6251944"/>
              <a:gd name="connsiteY1" fmla="*/ 1860697 h 2243469"/>
              <a:gd name="connsiteX2" fmla="*/ 6188149 w 6251944"/>
              <a:gd name="connsiteY2" fmla="*/ 2243469 h 2243469"/>
              <a:gd name="connsiteX3" fmla="*/ 0 w 6251944"/>
              <a:gd name="connsiteY3" fmla="*/ 542260 h 2243469"/>
              <a:gd name="connsiteX4" fmla="*/ 116958 w 6251944"/>
              <a:gd name="connsiteY4" fmla="*/ 0 h 2243469"/>
              <a:gd name="connsiteX5" fmla="*/ 95693 w 6251944"/>
              <a:gd name="connsiteY5" fmla="*/ 106325 h 224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1944" h="2243469">
                <a:moveTo>
                  <a:pt x="382772" y="138223"/>
                </a:moveTo>
                <a:lnTo>
                  <a:pt x="6251944" y="1860697"/>
                </a:lnTo>
                <a:lnTo>
                  <a:pt x="6188149" y="2243469"/>
                </a:lnTo>
                <a:lnTo>
                  <a:pt x="0" y="542260"/>
                </a:lnTo>
                <a:lnTo>
                  <a:pt x="116958" y="0"/>
                </a:lnTo>
                <a:lnTo>
                  <a:pt x="95693" y="106325"/>
                </a:lnTo>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6411432" y="1988289"/>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51695" y="4093081"/>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655440" y="4521223"/>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934353" y="5094313"/>
            <a:ext cx="265814" cy="2500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021032" y="2597889"/>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106631" y="3024736"/>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7864983" y="3516606"/>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9668539" y="4053322"/>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997890" y="2566254"/>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6976729" y="3916326"/>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307419" y="3484935"/>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8619460" y="4303414"/>
            <a:ext cx="265814" cy="25009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10409275" y="4733034"/>
            <a:ext cx="265814" cy="2500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10391552" y="3539643"/>
            <a:ext cx="265814" cy="2500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8282764" y="2847981"/>
            <a:ext cx="460741" cy="2010099"/>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6166884" y="2179674"/>
            <a:ext cx="3668232" cy="1679945"/>
          </a:xfrm>
          <a:custGeom>
            <a:avLst/>
            <a:gdLst>
              <a:gd name="connsiteX0" fmla="*/ 53163 w 3668232"/>
              <a:gd name="connsiteY0" fmla="*/ 74428 h 1679945"/>
              <a:gd name="connsiteX1" fmla="*/ 3668232 w 3668232"/>
              <a:gd name="connsiteY1" fmla="*/ 1435396 h 1679945"/>
              <a:gd name="connsiteX2" fmla="*/ 3668232 w 3668232"/>
              <a:gd name="connsiteY2" fmla="*/ 1679945 h 1679945"/>
              <a:gd name="connsiteX3" fmla="*/ 0 w 3668232"/>
              <a:gd name="connsiteY3" fmla="*/ 276447 h 1679945"/>
              <a:gd name="connsiteX4" fmla="*/ 31897 w 3668232"/>
              <a:gd name="connsiteY4" fmla="*/ 0 h 167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232" h="1679945">
                <a:moveTo>
                  <a:pt x="53163" y="74428"/>
                </a:moveTo>
                <a:lnTo>
                  <a:pt x="3668232" y="1435396"/>
                </a:lnTo>
                <a:lnTo>
                  <a:pt x="3668232" y="1679945"/>
                </a:lnTo>
                <a:lnTo>
                  <a:pt x="0" y="276447"/>
                </a:lnTo>
                <a:lnTo>
                  <a:pt x="31897" y="0"/>
                </a:lnTo>
              </a:path>
            </a:pathLst>
          </a:cu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847385" y="3622431"/>
            <a:ext cx="1688123" cy="808892"/>
          </a:xfrm>
          <a:custGeom>
            <a:avLst/>
            <a:gdLst>
              <a:gd name="connsiteX0" fmla="*/ 8792 w 1688123"/>
              <a:gd name="connsiteY0" fmla="*/ 0 h 808892"/>
              <a:gd name="connsiteX1" fmla="*/ 1688123 w 1688123"/>
              <a:gd name="connsiteY1" fmla="*/ 597877 h 808892"/>
              <a:gd name="connsiteX2" fmla="*/ 1652953 w 1688123"/>
              <a:gd name="connsiteY2" fmla="*/ 808892 h 808892"/>
              <a:gd name="connsiteX3" fmla="*/ 0 w 1688123"/>
              <a:gd name="connsiteY3" fmla="*/ 254977 h 808892"/>
              <a:gd name="connsiteX4" fmla="*/ 8792 w 1688123"/>
              <a:gd name="connsiteY4" fmla="*/ 0 h 80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123" h="808892">
                <a:moveTo>
                  <a:pt x="8792" y="0"/>
                </a:moveTo>
                <a:lnTo>
                  <a:pt x="1688123" y="597877"/>
                </a:lnTo>
                <a:lnTo>
                  <a:pt x="1652953" y="808892"/>
                </a:lnTo>
                <a:lnTo>
                  <a:pt x="0" y="254977"/>
                </a:lnTo>
                <a:lnTo>
                  <a:pt x="8792" y="0"/>
                </a:ln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1"/>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2"/>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9"/>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9"/>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21"/>
                                        </p:tgtEl>
                                        <p:attrNameLst>
                                          <p:attrName>style.visibility</p:attrName>
                                        </p:attrNameLst>
                                      </p:cBhvr>
                                      <p:to>
                                        <p:strVal val="hidden"/>
                                      </p:to>
                                    </p:set>
                                  </p:childTnLst>
                                </p:cTn>
                              </p:par>
                              <p:par>
                                <p:cTn id="113" presetID="2" presetClass="entr" presetSubtype="4"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ppt_x"/>
                                          </p:val>
                                        </p:tav>
                                        <p:tav tm="100000">
                                          <p:val>
                                            <p:strVal val="#ppt_x"/>
                                          </p:val>
                                        </p:tav>
                                      </p:tavLst>
                                    </p:anim>
                                    <p:anim calcmode="lin" valueType="num">
                                      <p:cBhvr additive="base">
                                        <p:cTn id="1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4"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41" y="855752"/>
            <a:ext cx="4199861" cy="1230242"/>
          </a:xfrm>
        </p:spPr>
        <p:txBody>
          <a:bodyPr>
            <a:normAutofit fontScale="90000"/>
          </a:bodyPr>
          <a:lstStyle/>
          <a:p>
            <a:pPr algn="ctr"/>
            <a:r>
              <a:rPr lang="en-US" b="1" dirty="0" smtClean="0">
                <a:solidFill>
                  <a:srgbClr val="0070C0"/>
                </a:solidFill>
              </a:rPr>
              <a:t>Soil leaching value example (Cu in soil)</a:t>
            </a:r>
            <a:endParaRPr lang="en-US"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769" y="739190"/>
            <a:ext cx="7076871" cy="5485946"/>
          </a:xfrm>
          <a:prstGeom prst="rect">
            <a:avLst/>
          </a:prstGeom>
        </p:spPr>
      </p:pic>
      <p:sp>
        <p:nvSpPr>
          <p:cNvPr id="6" name="5-Point Star 5"/>
          <p:cNvSpPr/>
          <p:nvPr/>
        </p:nvSpPr>
        <p:spPr>
          <a:xfrm>
            <a:off x="6158020" y="2267281"/>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776372" y="2921687"/>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982477" y="2647787"/>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274033" y="3458946"/>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1057427" y="4081404"/>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530404" y="3199677"/>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0098491" y="3756783"/>
            <a:ext cx="265814" cy="250092"/>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extLst>
              <p:ext uri="{D42A27DB-BD31-4B8C-83A1-F6EECF244321}">
                <p14:modId xmlns:p14="http://schemas.microsoft.com/office/powerpoint/2010/main" val="391625145"/>
              </p:ext>
            </p:extLst>
          </p:nvPr>
        </p:nvGraphicFramePr>
        <p:xfrm>
          <a:off x="316042" y="2525267"/>
          <a:ext cx="4199861" cy="3362366"/>
        </p:xfrm>
        <a:graphic>
          <a:graphicData uri="http://schemas.openxmlformats.org/drawingml/2006/table">
            <a:tbl>
              <a:tblPr firstRow="1" bandRow="1">
                <a:tableStyleId>{5C22544A-7EE6-4342-B048-85BDC9FD1C3A}</a:tableStyleId>
              </a:tblPr>
              <a:tblGrid>
                <a:gridCol w="1605518">
                  <a:extLst>
                    <a:ext uri="{9D8B030D-6E8A-4147-A177-3AD203B41FA5}">
                      <a16:colId xmlns:a16="http://schemas.microsoft.com/office/drawing/2014/main" val="3651145490"/>
                    </a:ext>
                  </a:extLst>
                </a:gridCol>
                <a:gridCol w="1160649">
                  <a:extLst>
                    <a:ext uri="{9D8B030D-6E8A-4147-A177-3AD203B41FA5}">
                      <a16:colId xmlns:a16="http://schemas.microsoft.com/office/drawing/2014/main" val="314957061"/>
                    </a:ext>
                  </a:extLst>
                </a:gridCol>
                <a:gridCol w="1433694">
                  <a:extLst>
                    <a:ext uri="{9D8B030D-6E8A-4147-A177-3AD203B41FA5}">
                      <a16:colId xmlns:a16="http://schemas.microsoft.com/office/drawing/2014/main" val="1079146965"/>
                    </a:ext>
                  </a:extLst>
                </a:gridCol>
              </a:tblGrid>
              <a:tr h="722841">
                <a:tc>
                  <a:txBody>
                    <a:bodyPr/>
                    <a:lstStyle/>
                    <a:p>
                      <a:pPr algn="ctr"/>
                      <a:r>
                        <a:rPr lang="en-US" dirty="0" smtClean="0"/>
                        <a:t>Concentration (mg/kg)</a:t>
                      </a:r>
                      <a:endParaRPr lang="en-US" dirty="0"/>
                    </a:p>
                  </a:txBody>
                  <a:tcPr/>
                </a:tc>
                <a:tc>
                  <a:txBody>
                    <a:bodyPr/>
                    <a:lstStyle/>
                    <a:p>
                      <a:pPr algn="ctr"/>
                      <a:r>
                        <a:rPr lang="en-US" dirty="0" smtClean="0"/>
                        <a:t>DTW (</a:t>
                      </a:r>
                      <a:r>
                        <a:rPr lang="en-US" dirty="0" err="1" smtClean="0"/>
                        <a:t>ft</a:t>
                      </a:r>
                      <a:r>
                        <a:rPr lang="en-US" dirty="0" smtClean="0"/>
                        <a:t>)</a:t>
                      </a:r>
                      <a:endParaRPr lang="en-US" dirty="0"/>
                    </a:p>
                  </a:txBody>
                  <a:tcPr/>
                </a:tc>
                <a:tc>
                  <a:txBody>
                    <a:bodyPr/>
                    <a:lstStyle/>
                    <a:p>
                      <a:pPr algn="ctr"/>
                      <a:r>
                        <a:rPr lang="en-US" dirty="0" smtClean="0"/>
                        <a:t>SLV (mg/kg)</a:t>
                      </a:r>
                      <a:endParaRPr lang="en-US" dirty="0"/>
                    </a:p>
                  </a:txBody>
                  <a:tcPr/>
                </a:tc>
                <a:extLst>
                  <a:ext uri="{0D108BD9-81ED-4DB2-BD59-A6C34878D82A}">
                    <a16:rowId xmlns:a16="http://schemas.microsoft.com/office/drawing/2014/main" val="3440077293"/>
                  </a:ext>
                </a:extLst>
              </a:tr>
              <a:tr h="377075">
                <a:tc>
                  <a:txBody>
                    <a:bodyPr/>
                    <a:lstStyle/>
                    <a:p>
                      <a:pPr algn="ctr"/>
                      <a:r>
                        <a:rPr lang="en-US" dirty="0" smtClean="0"/>
                        <a:t>6500</a:t>
                      </a:r>
                      <a:endParaRPr lang="en-US" dirty="0"/>
                    </a:p>
                  </a:txBody>
                  <a:tcPr/>
                </a:tc>
                <a:tc>
                  <a:txBody>
                    <a:bodyPr/>
                    <a:lstStyle/>
                    <a:p>
                      <a:pPr algn="ctr"/>
                      <a:r>
                        <a:rPr lang="en-US" dirty="0" smtClean="0"/>
                        <a:t>3</a:t>
                      </a:r>
                      <a:endParaRPr lang="en-US" dirty="0"/>
                    </a:p>
                  </a:txBody>
                  <a:tcPr/>
                </a:tc>
                <a:tc>
                  <a:txBody>
                    <a:bodyPr/>
                    <a:lstStyle/>
                    <a:p>
                      <a:pPr algn="ctr"/>
                      <a:r>
                        <a:rPr lang="en-US" dirty="0" smtClean="0"/>
                        <a:t>2810</a:t>
                      </a:r>
                      <a:endParaRPr lang="en-US" dirty="0"/>
                    </a:p>
                  </a:txBody>
                  <a:tcPr/>
                </a:tc>
                <a:extLst>
                  <a:ext uri="{0D108BD9-81ED-4DB2-BD59-A6C34878D82A}">
                    <a16:rowId xmlns:a16="http://schemas.microsoft.com/office/drawing/2014/main" val="4117486580"/>
                  </a:ext>
                </a:extLst>
              </a:tr>
              <a:tr h="377075">
                <a:tc>
                  <a:txBody>
                    <a:bodyPr/>
                    <a:lstStyle/>
                    <a:p>
                      <a:pPr algn="ctr"/>
                      <a:r>
                        <a:rPr lang="en-US" dirty="0" smtClean="0"/>
                        <a:t>7951</a:t>
                      </a:r>
                      <a:endParaRPr lang="en-US" dirty="0"/>
                    </a:p>
                  </a:txBody>
                  <a:tcPr/>
                </a:tc>
                <a:tc>
                  <a:txBody>
                    <a:bodyPr/>
                    <a:lstStyle/>
                    <a:p>
                      <a:pPr algn="ctr"/>
                      <a:r>
                        <a:rPr lang="en-US" dirty="0" smtClean="0"/>
                        <a:t>3</a:t>
                      </a:r>
                      <a:endParaRPr lang="en-US" dirty="0"/>
                    </a:p>
                  </a:txBody>
                  <a:tcPr/>
                </a:tc>
                <a:tc>
                  <a:txBody>
                    <a:bodyPr/>
                    <a:lstStyle/>
                    <a:p>
                      <a:pPr algn="ctr"/>
                      <a:r>
                        <a:rPr lang="en-US" dirty="0" smtClean="0"/>
                        <a:t>2810</a:t>
                      </a:r>
                      <a:endParaRPr lang="en-US" dirty="0"/>
                    </a:p>
                  </a:txBody>
                  <a:tcPr/>
                </a:tc>
                <a:extLst>
                  <a:ext uri="{0D108BD9-81ED-4DB2-BD59-A6C34878D82A}">
                    <a16:rowId xmlns:a16="http://schemas.microsoft.com/office/drawing/2014/main" val="986948143"/>
                  </a:ext>
                </a:extLst>
              </a:tr>
              <a:tr h="377075">
                <a:tc>
                  <a:txBody>
                    <a:bodyPr/>
                    <a:lstStyle/>
                    <a:p>
                      <a:pPr algn="ctr"/>
                      <a:r>
                        <a:rPr lang="en-US" dirty="0" smtClean="0"/>
                        <a:t>2684</a:t>
                      </a:r>
                      <a:endParaRPr lang="en-US" dirty="0"/>
                    </a:p>
                  </a:txBody>
                  <a:tcPr/>
                </a:tc>
                <a:tc>
                  <a:txBody>
                    <a:bodyPr/>
                    <a:lstStyle/>
                    <a:p>
                      <a:pPr algn="ctr"/>
                      <a:r>
                        <a:rPr lang="en-US" dirty="0" smtClean="0"/>
                        <a:t>3.5</a:t>
                      </a:r>
                      <a:endParaRPr lang="en-US" dirty="0"/>
                    </a:p>
                  </a:txBody>
                  <a:tcPr/>
                </a:tc>
                <a:tc>
                  <a:txBody>
                    <a:bodyPr/>
                    <a:lstStyle/>
                    <a:p>
                      <a:pPr algn="ctr"/>
                      <a:r>
                        <a:rPr lang="en-US" dirty="0" smtClean="0"/>
                        <a:t>3160</a:t>
                      </a:r>
                      <a:endParaRPr lang="en-US" dirty="0"/>
                    </a:p>
                  </a:txBody>
                  <a:tcPr/>
                </a:tc>
                <a:extLst>
                  <a:ext uri="{0D108BD9-81ED-4DB2-BD59-A6C34878D82A}">
                    <a16:rowId xmlns:a16="http://schemas.microsoft.com/office/drawing/2014/main" val="2453750106"/>
                  </a:ext>
                </a:extLst>
              </a:tr>
              <a:tr h="377075">
                <a:tc>
                  <a:txBody>
                    <a:bodyPr/>
                    <a:lstStyle/>
                    <a:p>
                      <a:pPr algn="ctr"/>
                      <a:r>
                        <a:rPr lang="en-US" dirty="0" smtClean="0"/>
                        <a:t>597</a:t>
                      </a:r>
                      <a:endParaRPr lang="en-US" dirty="0"/>
                    </a:p>
                  </a:txBody>
                  <a:tcPr/>
                </a:tc>
                <a:tc>
                  <a:txBody>
                    <a:bodyPr/>
                    <a:lstStyle/>
                    <a:p>
                      <a:pPr algn="ctr"/>
                      <a:r>
                        <a:rPr lang="en-US" dirty="0" smtClean="0"/>
                        <a:t>3.5</a:t>
                      </a:r>
                      <a:endParaRPr lang="en-US" dirty="0"/>
                    </a:p>
                  </a:txBody>
                  <a:tcPr/>
                </a:tc>
                <a:tc>
                  <a:txBody>
                    <a:bodyPr/>
                    <a:lstStyle/>
                    <a:p>
                      <a:pPr algn="ctr"/>
                      <a:r>
                        <a:rPr lang="en-US" dirty="0" smtClean="0"/>
                        <a:t>3160</a:t>
                      </a:r>
                      <a:endParaRPr lang="en-US" dirty="0"/>
                    </a:p>
                  </a:txBody>
                  <a:tcPr/>
                </a:tc>
                <a:extLst>
                  <a:ext uri="{0D108BD9-81ED-4DB2-BD59-A6C34878D82A}">
                    <a16:rowId xmlns:a16="http://schemas.microsoft.com/office/drawing/2014/main" val="30956107"/>
                  </a:ext>
                </a:extLst>
              </a:tr>
              <a:tr h="377075">
                <a:tc>
                  <a:txBody>
                    <a:bodyPr/>
                    <a:lstStyle/>
                    <a:p>
                      <a:pPr algn="ctr"/>
                      <a:r>
                        <a:rPr lang="en-US" dirty="0" smtClean="0"/>
                        <a:t>58</a:t>
                      </a:r>
                      <a:endParaRPr lang="en-US" dirty="0"/>
                    </a:p>
                  </a:txBody>
                  <a:tcPr/>
                </a:tc>
                <a:tc>
                  <a:txBody>
                    <a:bodyPr/>
                    <a:lstStyle/>
                    <a:p>
                      <a:pPr algn="ctr"/>
                      <a:r>
                        <a:rPr lang="en-US" dirty="0" smtClean="0"/>
                        <a:t>4</a:t>
                      </a:r>
                      <a:endParaRPr lang="en-US" dirty="0"/>
                    </a:p>
                  </a:txBody>
                  <a:tcPr/>
                </a:tc>
                <a:tc>
                  <a:txBody>
                    <a:bodyPr/>
                    <a:lstStyle/>
                    <a:p>
                      <a:pPr algn="ctr"/>
                      <a:r>
                        <a:rPr lang="en-US" dirty="0" smtClean="0"/>
                        <a:t>3510</a:t>
                      </a:r>
                      <a:endParaRPr lang="en-US" dirty="0"/>
                    </a:p>
                  </a:txBody>
                  <a:tcPr/>
                </a:tc>
                <a:extLst>
                  <a:ext uri="{0D108BD9-81ED-4DB2-BD59-A6C34878D82A}">
                    <a16:rowId xmlns:a16="http://schemas.microsoft.com/office/drawing/2014/main" val="3036489288"/>
                  </a:ext>
                </a:extLst>
              </a:tr>
              <a:tr h="377075">
                <a:tc>
                  <a:txBody>
                    <a:bodyPr/>
                    <a:lstStyle/>
                    <a:p>
                      <a:pPr algn="ctr"/>
                      <a:r>
                        <a:rPr lang="en-US" dirty="0" smtClean="0"/>
                        <a:t>29</a:t>
                      </a:r>
                      <a:endParaRPr lang="en-US" dirty="0"/>
                    </a:p>
                  </a:txBody>
                  <a:tcPr/>
                </a:tc>
                <a:tc>
                  <a:txBody>
                    <a:bodyPr/>
                    <a:lstStyle/>
                    <a:p>
                      <a:pPr algn="ctr"/>
                      <a:r>
                        <a:rPr lang="en-US" dirty="0" smtClean="0"/>
                        <a:t>5</a:t>
                      </a:r>
                      <a:endParaRPr lang="en-US" dirty="0"/>
                    </a:p>
                  </a:txBody>
                  <a:tcPr/>
                </a:tc>
                <a:tc>
                  <a:txBody>
                    <a:bodyPr/>
                    <a:lstStyle/>
                    <a:p>
                      <a:pPr algn="ctr"/>
                      <a:r>
                        <a:rPr lang="en-US" dirty="0" smtClean="0"/>
                        <a:t>4210</a:t>
                      </a:r>
                      <a:endParaRPr lang="en-US" dirty="0"/>
                    </a:p>
                  </a:txBody>
                  <a:tcPr/>
                </a:tc>
                <a:extLst>
                  <a:ext uri="{0D108BD9-81ED-4DB2-BD59-A6C34878D82A}">
                    <a16:rowId xmlns:a16="http://schemas.microsoft.com/office/drawing/2014/main" val="1351320293"/>
                  </a:ext>
                </a:extLst>
              </a:tr>
              <a:tr h="377075">
                <a:tc>
                  <a:txBody>
                    <a:bodyPr/>
                    <a:lstStyle/>
                    <a:p>
                      <a:pPr algn="ctr"/>
                      <a:r>
                        <a:rPr lang="en-US" dirty="0" smtClean="0"/>
                        <a:t>104</a:t>
                      </a:r>
                      <a:endParaRPr lang="en-US" dirty="0"/>
                    </a:p>
                  </a:txBody>
                  <a:tcPr/>
                </a:tc>
                <a:tc>
                  <a:txBody>
                    <a:bodyPr/>
                    <a:lstStyle/>
                    <a:p>
                      <a:pPr algn="ctr"/>
                      <a:r>
                        <a:rPr lang="en-US" dirty="0" smtClean="0"/>
                        <a:t>5</a:t>
                      </a:r>
                      <a:endParaRPr lang="en-US" dirty="0"/>
                    </a:p>
                  </a:txBody>
                  <a:tcPr/>
                </a:tc>
                <a:tc>
                  <a:txBody>
                    <a:bodyPr/>
                    <a:lstStyle/>
                    <a:p>
                      <a:pPr algn="ctr"/>
                      <a:r>
                        <a:rPr lang="en-US" dirty="0" smtClean="0"/>
                        <a:t>4210</a:t>
                      </a:r>
                      <a:endParaRPr lang="en-US" dirty="0"/>
                    </a:p>
                  </a:txBody>
                  <a:tcPr/>
                </a:tc>
                <a:extLst>
                  <a:ext uri="{0D108BD9-81ED-4DB2-BD59-A6C34878D82A}">
                    <a16:rowId xmlns:a16="http://schemas.microsoft.com/office/drawing/2014/main" val="354289725"/>
                  </a:ext>
                </a:extLst>
              </a:tr>
            </a:tbl>
          </a:graphicData>
        </a:graphic>
      </p:graphicFrame>
      <p:sp>
        <p:nvSpPr>
          <p:cNvPr id="23" name="Freeform 22"/>
          <p:cNvSpPr/>
          <p:nvPr/>
        </p:nvSpPr>
        <p:spPr>
          <a:xfrm>
            <a:off x="7587945" y="2822331"/>
            <a:ext cx="3948381" cy="1579548"/>
          </a:xfrm>
          <a:custGeom>
            <a:avLst/>
            <a:gdLst>
              <a:gd name="connsiteX0" fmla="*/ 74428 w 3561907"/>
              <a:gd name="connsiteY0" fmla="*/ 0 h 1403498"/>
              <a:gd name="connsiteX1" fmla="*/ 3561907 w 3561907"/>
              <a:gd name="connsiteY1" fmla="*/ 1233377 h 1403498"/>
              <a:gd name="connsiteX2" fmla="*/ 3434316 w 3561907"/>
              <a:gd name="connsiteY2" fmla="*/ 1403498 h 1403498"/>
              <a:gd name="connsiteX3" fmla="*/ 0 w 3561907"/>
              <a:gd name="connsiteY3" fmla="*/ 191386 h 1403498"/>
              <a:gd name="connsiteX4" fmla="*/ 74428 w 3561907"/>
              <a:gd name="connsiteY4" fmla="*/ 0 h 140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1907" h="1403498">
                <a:moveTo>
                  <a:pt x="74428" y="0"/>
                </a:moveTo>
                <a:lnTo>
                  <a:pt x="3561907" y="1233377"/>
                </a:lnTo>
                <a:lnTo>
                  <a:pt x="3434316" y="1403498"/>
                </a:lnTo>
                <a:lnTo>
                  <a:pt x="0" y="191386"/>
                </a:lnTo>
                <a:lnTo>
                  <a:pt x="74428" y="0"/>
                </a:lnTo>
                <a:close/>
              </a:path>
            </a:pathLst>
          </a:cu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rot="21277225">
            <a:off x="6154616" y="2154117"/>
            <a:ext cx="1499490" cy="984738"/>
          </a:xfrm>
          <a:custGeom>
            <a:avLst/>
            <a:gdLst>
              <a:gd name="connsiteX0" fmla="*/ 26377 w 1907931"/>
              <a:gd name="connsiteY0" fmla="*/ 61546 h 984738"/>
              <a:gd name="connsiteX1" fmla="*/ 1907931 w 1907931"/>
              <a:gd name="connsiteY1" fmla="*/ 764930 h 984738"/>
              <a:gd name="connsiteX2" fmla="*/ 1811216 w 1907931"/>
              <a:gd name="connsiteY2" fmla="*/ 984738 h 984738"/>
              <a:gd name="connsiteX3" fmla="*/ 0 w 1907931"/>
              <a:gd name="connsiteY3" fmla="*/ 237392 h 984738"/>
              <a:gd name="connsiteX4" fmla="*/ 8793 w 1907931"/>
              <a:gd name="connsiteY4" fmla="*/ 0 h 98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31" h="984738">
                <a:moveTo>
                  <a:pt x="26377" y="61546"/>
                </a:moveTo>
                <a:lnTo>
                  <a:pt x="1907931" y="764930"/>
                </a:lnTo>
                <a:lnTo>
                  <a:pt x="1811216" y="984738"/>
                </a:lnTo>
                <a:lnTo>
                  <a:pt x="0" y="237392"/>
                </a:lnTo>
                <a:lnTo>
                  <a:pt x="8793" y="0"/>
                </a:lnTo>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36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79806"/>
          </a:xfrm>
        </p:spPr>
        <p:txBody>
          <a:bodyPr>
            <a:normAutofit/>
          </a:bodyPr>
          <a:lstStyle/>
          <a:p>
            <a:r>
              <a:rPr lang="en-US" b="1" dirty="0" smtClean="0">
                <a:solidFill>
                  <a:srgbClr val="0070C0"/>
                </a:solidFill>
              </a:rPr>
              <a:t>Scenario 3: Off-site contamination may be impacted </a:t>
            </a:r>
            <a:endParaRPr lang="en-US" b="1" dirty="0">
              <a:solidFill>
                <a:srgbClr val="0070C0"/>
              </a:solidFill>
            </a:endParaRPr>
          </a:p>
        </p:txBody>
      </p:sp>
      <p:sp>
        <p:nvSpPr>
          <p:cNvPr id="3" name="Content Placeholder 2"/>
          <p:cNvSpPr>
            <a:spLocks noGrp="1"/>
          </p:cNvSpPr>
          <p:nvPr>
            <p:ph idx="1"/>
          </p:nvPr>
        </p:nvSpPr>
        <p:spPr>
          <a:xfrm>
            <a:off x="838200" y="1828801"/>
            <a:ext cx="10515600" cy="4348162"/>
          </a:xfrm>
        </p:spPr>
        <p:txBody>
          <a:bodyPr/>
          <a:lstStyle/>
          <a:p>
            <a:r>
              <a:rPr lang="en-US" dirty="0" smtClean="0"/>
              <a:t>Usually groundwater down-gradient of or very near the site</a:t>
            </a:r>
          </a:p>
          <a:p>
            <a:r>
              <a:rPr lang="en-US" dirty="0" smtClean="0"/>
              <a:t>Could also be contaminated soil near the water table</a:t>
            </a:r>
          </a:p>
          <a:p>
            <a:r>
              <a:rPr lang="en-US" dirty="0" smtClean="0"/>
              <a:t>Will need to sample to determine groundwater flow and location and concentration of contaminants in soil and groundwater</a:t>
            </a:r>
          </a:p>
          <a:p>
            <a:r>
              <a:rPr lang="en-US" dirty="0" smtClean="0"/>
              <a:t>Will likely need some sort of analysis (mounding analysis, modeling, etc.)</a:t>
            </a:r>
          </a:p>
        </p:txBody>
      </p:sp>
      <p:grpSp>
        <p:nvGrpSpPr>
          <p:cNvPr id="4" name="Group 3"/>
          <p:cNvGrpSpPr/>
          <p:nvPr/>
        </p:nvGrpSpPr>
        <p:grpSpPr>
          <a:xfrm>
            <a:off x="2186354" y="4191000"/>
            <a:ext cx="8077200" cy="2214265"/>
            <a:chOff x="762000" y="1219200"/>
            <a:chExt cx="8077200" cy="2214265"/>
          </a:xfrm>
        </p:grpSpPr>
        <p:grpSp>
          <p:nvGrpSpPr>
            <p:cNvPr id="5" name="Group 4"/>
            <p:cNvGrpSpPr/>
            <p:nvPr/>
          </p:nvGrpSpPr>
          <p:grpSpPr>
            <a:xfrm>
              <a:off x="762000" y="1219200"/>
              <a:ext cx="8077200" cy="2214265"/>
              <a:chOff x="762000" y="1138535"/>
              <a:chExt cx="8077200" cy="2214265"/>
            </a:xfrm>
          </p:grpSpPr>
          <p:sp>
            <p:nvSpPr>
              <p:cNvPr id="7" name="Rectangle 6"/>
              <p:cNvSpPr/>
              <p:nvPr/>
            </p:nvSpPr>
            <p:spPr>
              <a:xfrm>
                <a:off x="838200" y="1600200"/>
                <a:ext cx="8001000" cy="1143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2743200"/>
                <a:ext cx="8001000" cy="6096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erge 8"/>
              <p:cNvSpPr/>
              <p:nvPr/>
            </p:nvSpPr>
            <p:spPr>
              <a:xfrm>
                <a:off x="8534400" y="2590800"/>
                <a:ext cx="152400" cy="13392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1273" y="1347401"/>
                <a:ext cx="1152236" cy="276999"/>
              </a:xfrm>
              <a:prstGeom prst="rect">
                <a:avLst/>
              </a:prstGeom>
              <a:noFill/>
            </p:spPr>
            <p:txBody>
              <a:bodyPr wrap="square" rtlCol="0">
                <a:spAutoFit/>
              </a:bodyPr>
              <a:lstStyle/>
              <a:p>
                <a:pPr algn="r"/>
                <a:r>
                  <a:rPr lang="en-US" sz="1200" dirty="0" smtClean="0"/>
                  <a:t>Contaminant</a:t>
                </a:r>
                <a:endParaRPr lang="en-US" sz="1200" dirty="0"/>
              </a:p>
            </p:txBody>
          </p:sp>
          <p:cxnSp>
            <p:nvCxnSpPr>
              <p:cNvPr id="11" name="Straight Arrow Connector 10"/>
              <p:cNvCxnSpPr/>
              <p:nvPr/>
            </p:nvCxnSpPr>
            <p:spPr>
              <a:xfrm>
                <a:off x="1955800" y="1828800"/>
                <a:ext cx="51308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05200" y="1600200"/>
                <a:ext cx="1873392" cy="276999"/>
              </a:xfrm>
              <a:prstGeom prst="rect">
                <a:avLst/>
              </a:prstGeom>
              <a:noFill/>
            </p:spPr>
            <p:txBody>
              <a:bodyPr wrap="square" rtlCol="0">
                <a:spAutoFit/>
              </a:bodyPr>
              <a:lstStyle/>
              <a:p>
                <a:pPr algn="ctr"/>
                <a:r>
                  <a:rPr lang="en-US" sz="1200" dirty="0" smtClean="0"/>
                  <a:t>X</a:t>
                </a:r>
                <a:endParaRPr lang="en-US" sz="1200" dirty="0"/>
              </a:p>
            </p:txBody>
          </p:sp>
          <p:sp>
            <p:nvSpPr>
              <p:cNvPr id="13" name="Rectangle 12"/>
              <p:cNvSpPr/>
              <p:nvPr/>
            </p:nvSpPr>
            <p:spPr>
              <a:xfrm>
                <a:off x="7109691" y="2433935"/>
                <a:ext cx="1295400" cy="304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848600" y="1571002"/>
                <a:ext cx="0" cy="943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38201" y="1597890"/>
                <a:ext cx="1117600" cy="435309"/>
              </a:xfrm>
              <a:custGeom>
                <a:avLst/>
                <a:gdLst>
                  <a:gd name="connsiteX0" fmla="*/ 0 w 849745"/>
                  <a:gd name="connsiteY0" fmla="*/ 9236 h 184727"/>
                  <a:gd name="connsiteX1" fmla="*/ 120072 w 849745"/>
                  <a:gd name="connsiteY1" fmla="*/ 184727 h 184727"/>
                  <a:gd name="connsiteX2" fmla="*/ 674254 w 849745"/>
                  <a:gd name="connsiteY2" fmla="*/ 184727 h 184727"/>
                  <a:gd name="connsiteX3" fmla="*/ 849745 w 849745"/>
                  <a:gd name="connsiteY3" fmla="*/ 0 h 184727"/>
                  <a:gd name="connsiteX4" fmla="*/ 0 w 849745"/>
                  <a:gd name="connsiteY4" fmla="*/ 9236 h 18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745" h="184727">
                    <a:moveTo>
                      <a:pt x="0" y="9236"/>
                    </a:moveTo>
                    <a:lnTo>
                      <a:pt x="120072" y="184727"/>
                    </a:lnTo>
                    <a:lnTo>
                      <a:pt x="674254" y="184727"/>
                    </a:lnTo>
                    <a:lnTo>
                      <a:pt x="849745" y="0"/>
                    </a:lnTo>
                    <a:lnTo>
                      <a:pt x="0" y="9236"/>
                    </a:ln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7098145" y="1919452"/>
                <a:ext cx="0" cy="805275"/>
              </a:xfrm>
              <a:prstGeom prst="straightConnector1">
                <a:avLst/>
              </a:prstGeom>
              <a:ln>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rot="189308">
                <a:off x="1378752" y="2207671"/>
                <a:ext cx="5720246" cy="292894"/>
              </a:xfrm>
              <a:custGeom>
                <a:avLst/>
                <a:gdLst>
                  <a:gd name="connsiteX0" fmla="*/ 0 w 5689600"/>
                  <a:gd name="connsiteY0" fmla="*/ 0 h 581891"/>
                  <a:gd name="connsiteX1" fmla="*/ 812800 w 5689600"/>
                  <a:gd name="connsiteY1" fmla="*/ 221672 h 581891"/>
                  <a:gd name="connsiteX2" fmla="*/ 1330037 w 5689600"/>
                  <a:gd name="connsiteY2" fmla="*/ 498763 h 581891"/>
                  <a:gd name="connsiteX3" fmla="*/ 2161309 w 5689600"/>
                  <a:gd name="connsiteY3" fmla="*/ 581891 h 581891"/>
                  <a:gd name="connsiteX4" fmla="*/ 3583709 w 5689600"/>
                  <a:gd name="connsiteY4" fmla="*/ 554181 h 581891"/>
                  <a:gd name="connsiteX5" fmla="*/ 5421746 w 5689600"/>
                  <a:gd name="connsiteY5" fmla="*/ 508000 h 581891"/>
                  <a:gd name="connsiteX6" fmla="*/ 5421746 w 5689600"/>
                  <a:gd name="connsiteY6" fmla="*/ 508000 h 581891"/>
                  <a:gd name="connsiteX7" fmla="*/ 5689600 w 5689600"/>
                  <a:gd name="connsiteY7" fmla="*/ 498763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9600" h="581891">
                    <a:moveTo>
                      <a:pt x="0" y="0"/>
                    </a:moveTo>
                    <a:cubicBezTo>
                      <a:pt x="295563" y="69272"/>
                      <a:pt x="591127" y="138545"/>
                      <a:pt x="812800" y="221672"/>
                    </a:cubicBezTo>
                    <a:cubicBezTo>
                      <a:pt x="1034473" y="304799"/>
                      <a:pt x="1105286" y="438727"/>
                      <a:pt x="1330037" y="498763"/>
                    </a:cubicBezTo>
                    <a:cubicBezTo>
                      <a:pt x="1554788" y="558799"/>
                      <a:pt x="2161309" y="581891"/>
                      <a:pt x="2161309" y="581891"/>
                    </a:cubicBezTo>
                    <a:lnTo>
                      <a:pt x="3583709" y="554181"/>
                    </a:lnTo>
                    <a:lnTo>
                      <a:pt x="5421746" y="508000"/>
                    </a:lnTo>
                    <a:lnTo>
                      <a:pt x="5421746" y="508000"/>
                    </a:lnTo>
                    <a:lnTo>
                      <a:pt x="5689600" y="4987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7098145" y="2590800"/>
                <a:ext cx="0" cy="152400"/>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86400" y="2909500"/>
                <a:ext cx="1152236" cy="276999"/>
              </a:xfrm>
              <a:prstGeom prst="rect">
                <a:avLst/>
              </a:prstGeom>
              <a:noFill/>
            </p:spPr>
            <p:txBody>
              <a:bodyPr wrap="square" rtlCol="0">
                <a:spAutoFit/>
              </a:bodyPr>
              <a:lstStyle/>
              <a:p>
                <a:pPr algn="r"/>
                <a:r>
                  <a:rPr lang="en-US" sz="1200" u="sng" dirty="0" smtClean="0"/>
                  <a:t>&lt;</a:t>
                </a:r>
                <a:r>
                  <a:rPr lang="en-US" sz="1200" dirty="0" smtClean="0"/>
                  <a:t> 0.25 feet</a:t>
                </a:r>
                <a:endParaRPr lang="en-US" sz="1200" u="sng" dirty="0"/>
              </a:p>
            </p:txBody>
          </p:sp>
          <p:cxnSp>
            <p:nvCxnSpPr>
              <p:cNvPr id="20" name="Straight Arrow Connector 19"/>
              <p:cNvCxnSpPr/>
              <p:nvPr/>
            </p:nvCxnSpPr>
            <p:spPr>
              <a:xfrm flipV="1">
                <a:off x="6615545" y="2667000"/>
                <a:ext cx="471055" cy="325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1138535"/>
                <a:ext cx="1152236" cy="461665"/>
              </a:xfrm>
              <a:prstGeom prst="rect">
                <a:avLst/>
              </a:prstGeom>
              <a:noFill/>
            </p:spPr>
            <p:txBody>
              <a:bodyPr wrap="square" rtlCol="0">
                <a:spAutoFit/>
              </a:bodyPr>
              <a:lstStyle/>
              <a:p>
                <a:pPr algn="ctr"/>
                <a:r>
                  <a:rPr lang="en-US" sz="1200" dirty="0" smtClean="0"/>
                  <a:t>Infiltration practice</a:t>
                </a:r>
                <a:endParaRPr lang="en-US" sz="1200" dirty="0"/>
              </a:p>
            </p:txBody>
          </p:sp>
          <p:sp>
            <p:nvSpPr>
              <p:cNvPr id="22" name="TextBox 21"/>
              <p:cNvSpPr txBox="1"/>
              <p:nvPr/>
            </p:nvSpPr>
            <p:spPr>
              <a:xfrm>
                <a:off x="3733800" y="2237601"/>
                <a:ext cx="1152236" cy="276999"/>
              </a:xfrm>
              <a:prstGeom prst="rect">
                <a:avLst/>
              </a:prstGeom>
              <a:noFill/>
            </p:spPr>
            <p:txBody>
              <a:bodyPr wrap="square" rtlCol="0">
                <a:spAutoFit/>
              </a:bodyPr>
              <a:lstStyle/>
              <a:p>
                <a:pPr algn="ctr"/>
                <a:r>
                  <a:rPr lang="en-US" sz="1200" dirty="0" smtClean="0"/>
                  <a:t>Mound</a:t>
                </a:r>
                <a:endParaRPr lang="en-US" sz="1200" dirty="0"/>
              </a:p>
            </p:txBody>
          </p:sp>
          <p:sp>
            <p:nvSpPr>
              <p:cNvPr id="23" name="Freeform 22"/>
              <p:cNvSpPr/>
              <p:nvPr/>
            </p:nvSpPr>
            <p:spPr>
              <a:xfrm>
                <a:off x="849746" y="2050473"/>
                <a:ext cx="541402" cy="73891"/>
              </a:xfrm>
              <a:custGeom>
                <a:avLst/>
                <a:gdLst>
                  <a:gd name="connsiteX0" fmla="*/ 563419 w 563419"/>
                  <a:gd name="connsiteY0" fmla="*/ 0 h 73891"/>
                  <a:gd name="connsiteX1" fmla="*/ 0 w 563419"/>
                  <a:gd name="connsiteY1" fmla="*/ 73891 h 73891"/>
                </a:gdLst>
                <a:ahLst/>
                <a:cxnLst>
                  <a:cxn ang="0">
                    <a:pos x="connsiteX0" y="connsiteY0"/>
                  </a:cxn>
                  <a:cxn ang="0">
                    <a:pos x="connsiteX1" y="connsiteY1"/>
                  </a:cxn>
                </a:cxnLst>
                <a:rect l="l" t="t" r="r" b="b"/>
                <a:pathLst>
                  <a:path w="563419" h="73891">
                    <a:moveTo>
                      <a:pt x="563419" y="0"/>
                    </a:moveTo>
                    <a:lnTo>
                      <a:pt x="0" y="7389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7086600" y="2819400"/>
              <a:ext cx="1747112" cy="350982"/>
            </a:xfrm>
            <a:custGeom>
              <a:avLst/>
              <a:gdLst>
                <a:gd name="connsiteX0" fmla="*/ 0 w 1747112"/>
                <a:gd name="connsiteY0" fmla="*/ 0 h 350982"/>
                <a:gd name="connsiteX1" fmla="*/ 0 w 1747112"/>
                <a:gd name="connsiteY1" fmla="*/ 0 h 350982"/>
                <a:gd name="connsiteX2" fmla="*/ 46182 w 1747112"/>
                <a:gd name="connsiteY2" fmla="*/ 64655 h 350982"/>
                <a:gd name="connsiteX3" fmla="*/ 73891 w 1747112"/>
                <a:gd name="connsiteY3" fmla="*/ 73891 h 350982"/>
                <a:gd name="connsiteX4" fmla="*/ 138546 w 1747112"/>
                <a:gd name="connsiteY4" fmla="*/ 101600 h 350982"/>
                <a:gd name="connsiteX5" fmla="*/ 193964 w 1747112"/>
                <a:gd name="connsiteY5" fmla="*/ 138545 h 350982"/>
                <a:gd name="connsiteX6" fmla="*/ 221673 w 1747112"/>
                <a:gd name="connsiteY6" fmla="*/ 147782 h 350982"/>
                <a:gd name="connsiteX7" fmla="*/ 249382 w 1747112"/>
                <a:gd name="connsiteY7" fmla="*/ 166255 h 350982"/>
                <a:gd name="connsiteX8" fmla="*/ 304800 w 1747112"/>
                <a:gd name="connsiteY8" fmla="*/ 184727 h 350982"/>
                <a:gd name="connsiteX9" fmla="*/ 360218 w 1747112"/>
                <a:gd name="connsiteY9" fmla="*/ 221673 h 350982"/>
                <a:gd name="connsiteX10" fmla="*/ 397164 w 1747112"/>
                <a:gd name="connsiteY10" fmla="*/ 230909 h 350982"/>
                <a:gd name="connsiteX11" fmla="*/ 646546 w 1747112"/>
                <a:gd name="connsiteY11" fmla="*/ 249382 h 350982"/>
                <a:gd name="connsiteX12" fmla="*/ 812800 w 1747112"/>
                <a:gd name="connsiteY12" fmla="*/ 267855 h 350982"/>
                <a:gd name="connsiteX13" fmla="*/ 886691 w 1747112"/>
                <a:gd name="connsiteY13" fmla="*/ 286327 h 350982"/>
                <a:gd name="connsiteX14" fmla="*/ 942109 w 1747112"/>
                <a:gd name="connsiteY14" fmla="*/ 295564 h 350982"/>
                <a:gd name="connsiteX15" fmla="*/ 1219200 w 1747112"/>
                <a:gd name="connsiteY15" fmla="*/ 286327 h 350982"/>
                <a:gd name="connsiteX16" fmla="*/ 1274618 w 1747112"/>
                <a:gd name="connsiteY16" fmla="*/ 277091 h 350982"/>
                <a:gd name="connsiteX17" fmla="*/ 1403928 w 1747112"/>
                <a:gd name="connsiteY17" fmla="*/ 286327 h 350982"/>
                <a:gd name="connsiteX18" fmla="*/ 1524000 w 1747112"/>
                <a:gd name="connsiteY18" fmla="*/ 304800 h 350982"/>
                <a:gd name="connsiteX19" fmla="*/ 1551709 w 1747112"/>
                <a:gd name="connsiteY19" fmla="*/ 314036 h 350982"/>
                <a:gd name="connsiteX20" fmla="*/ 1625600 w 1747112"/>
                <a:gd name="connsiteY20" fmla="*/ 332509 h 350982"/>
                <a:gd name="connsiteX21" fmla="*/ 1699491 w 1747112"/>
                <a:gd name="connsiteY21" fmla="*/ 350982 h 350982"/>
                <a:gd name="connsiteX22" fmla="*/ 1736437 w 1747112"/>
                <a:gd name="connsiteY22" fmla="*/ 332509 h 350982"/>
                <a:gd name="connsiteX23" fmla="*/ 1745673 w 1747112"/>
                <a:gd name="connsiteY23" fmla="*/ 9236 h 350982"/>
                <a:gd name="connsiteX24" fmla="*/ 55418 w 1747112"/>
                <a:gd name="connsiteY24" fmla="*/ 18473 h 35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7112" h="350982">
                  <a:moveTo>
                    <a:pt x="0" y="0"/>
                  </a:moveTo>
                  <a:lnTo>
                    <a:pt x="0" y="0"/>
                  </a:lnTo>
                  <a:cubicBezTo>
                    <a:pt x="15394" y="21552"/>
                    <a:pt x="27454" y="45927"/>
                    <a:pt x="46182" y="64655"/>
                  </a:cubicBezTo>
                  <a:cubicBezTo>
                    <a:pt x="53066" y="71539"/>
                    <a:pt x="65183" y="69537"/>
                    <a:pt x="73891" y="73891"/>
                  </a:cubicBezTo>
                  <a:cubicBezTo>
                    <a:pt x="137677" y="105784"/>
                    <a:pt x="61653" y="82378"/>
                    <a:pt x="138546" y="101600"/>
                  </a:cubicBezTo>
                  <a:cubicBezTo>
                    <a:pt x="157019" y="113915"/>
                    <a:pt x="172902" y="131524"/>
                    <a:pt x="193964" y="138545"/>
                  </a:cubicBezTo>
                  <a:cubicBezTo>
                    <a:pt x="203200" y="141624"/>
                    <a:pt x="212965" y="143428"/>
                    <a:pt x="221673" y="147782"/>
                  </a:cubicBezTo>
                  <a:cubicBezTo>
                    <a:pt x="231602" y="152747"/>
                    <a:pt x="239238" y="161747"/>
                    <a:pt x="249382" y="166255"/>
                  </a:cubicBezTo>
                  <a:cubicBezTo>
                    <a:pt x="267176" y="174163"/>
                    <a:pt x="304800" y="184727"/>
                    <a:pt x="304800" y="184727"/>
                  </a:cubicBezTo>
                  <a:cubicBezTo>
                    <a:pt x="323273" y="197042"/>
                    <a:pt x="338679" y="216289"/>
                    <a:pt x="360218" y="221673"/>
                  </a:cubicBezTo>
                  <a:cubicBezTo>
                    <a:pt x="372533" y="224752"/>
                    <a:pt x="384597" y="229114"/>
                    <a:pt x="397164" y="230909"/>
                  </a:cubicBezTo>
                  <a:cubicBezTo>
                    <a:pt x="467980" y="241025"/>
                    <a:pt x="583553" y="245676"/>
                    <a:pt x="646546" y="249382"/>
                  </a:cubicBezTo>
                  <a:cubicBezTo>
                    <a:pt x="784326" y="272344"/>
                    <a:pt x="592648" y="241954"/>
                    <a:pt x="812800" y="267855"/>
                  </a:cubicBezTo>
                  <a:cubicBezTo>
                    <a:pt x="897625" y="277835"/>
                    <a:pt x="826044" y="272850"/>
                    <a:pt x="886691" y="286327"/>
                  </a:cubicBezTo>
                  <a:cubicBezTo>
                    <a:pt x="904973" y="290390"/>
                    <a:pt x="923636" y="292485"/>
                    <a:pt x="942109" y="295564"/>
                  </a:cubicBezTo>
                  <a:cubicBezTo>
                    <a:pt x="1034473" y="292485"/>
                    <a:pt x="1126927" y="291453"/>
                    <a:pt x="1219200" y="286327"/>
                  </a:cubicBezTo>
                  <a:cubicBezTo>
                    <a:pt x="1237899" y="285288"/>
                    <a:pt x="1255891" y="277091"/>
                    <a:pt x="1274618" y="277091"/>
                  </a:cubicBezTo>
                  <a:cubicBezTo>
                    <a:pt x="1317831" y="277091"/>
                    <a:pt x="1360825" y="283248"/>
                    <a:pt x="1403928" y="286327"/>
                  </a:cubicBezTo>
                  <a:cubicBezTo>
                    <a:pt x="1496972" y="309590"/>
                    <a:pt x="1364450" y="278209"/>
                    <a:pt x="1524000" y="304800"/>
                  </a:cubicBezTo>
                  <a:cubicBezTo>
                    <a:pt x="1533603" y="306401"/>
                    <a:pt x="1542316" y="311474"/>
                    <a:pt x="1551709" y="314036"/>
                  </a:cubicBezTo>
                  <a:cubicBezTo>
                    <a:pt x="1576203" y="320716"/>
                    <a:pt x="1600705" y="327530"/>
                    <a:pt x="1625600" y="332509"/>
                  </a:cubicBezTo>
                  <a:cubicBezTo>
                    <a:pt x="1681329" y="343654"/>
                    <a:pt x="1656889" y="336780"/>
                    <a:pt x="1699491" y="350982"/>
                  </a:cubicBezTo>
                  <a:cubicBezTo>
                    <a:pt x="1749942" y="340891"/>
                    <a:pt x="1756774" y="352846"/>
                    <a:pt x="1736437" y="332509"/>
                  </a:cubicBezTo>
                  <a:lnTo>
                    <a:pt x="1745673" y="9236"/>
                  </a:lnTo>
                  <a:lnTo>
                    <a:pt x="55418" y="18473"/>
                  </a:lnTo>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1710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Modeled Infiltration w/ Impacts</a:t>
            </a:r>
            <a:br>
              <a:rPr lang="en-US" dirty="0" smtClean="0"/>
            </a:br>
            <a:r>
              <a:rPr lang="en-US" dirty="0" smtClean="0"/>
              <a:t>Capitol Region Watershed District HQ</a:t>
            </a:r>
            <a:endParaRPr lang="en-US" dirty="0"/>
          </a:p>
        </p:txBody>
      </p:sp>
      <p:pic>
        <p:nvPicPr>
          <p:cNvPr id="3" name="Picture 2"/>
          <p:cNvPicPr>
            <a:picLocks noChangeAspect="1"/>
          </p:cNvPicPr>
          <p:nvPr/>
        </p:nvPicPr>
        <p:blipFill>
          <a:blip r:embed="rId2"/>
          <a:stretch>
            <a:fillRect/>
          </a:stretch>
        </p:blipFill>
        <p:spPr>
          <a:xfrm>
            <a:off x="1867902" y="1676623"/>
            <a:ext cx="8045632" cy="5028520"/>
          </a:xfrm>
          <a:prstGeom prst="rect">
            <a:avLst/>
          </a:prstGeom>
        </p:spPr>
      </p:pic>
    </p:spTree>
    <p:extLst>
      <p:ext uri="{BB962C8B-B14F-4D97-AF65-F5344CB8AC3E}">
        <p14:creationId xmlns:p14="http://schemas.microsoft.com/office/powerpoint/2010/main" val="865900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01250919"/>
              </p:ext>
            </p:extLst>
          </p:nvPr>
        </p:nvGraphicFramePr>
        <p:xfrm>
          <a:off x="838200" y="1825625"/>
          <a:ext cx="10515600" cy="487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p:txBody>
          <a:bodyPr/>
          <a:lstStyle/>
          <a:p>
            <a:r>
              <a:rPr lang="en-US" dirty="0" smtClean="0"/>
              <a:t>Case Study: Modeled Infiltration w/ Impacts</a:t>
            </a:r>
            <a:br>
              <a:rPr lang="en-US" dirty="0" smtClean="0"/>
            </a:br>
            <a:r>
              <a:rPr lang="en-US" dirty="0" smtClean="0"/>
              <a:t>Capitol Region Watershed District HQ</a:t>
            </a:r>
            <a:endParaRPr lang="en-US" dirty="0"/>
          </a:p>
        </p:txBody>
      </p:sp>
    </p:spTree>
    <p:extLst>
      <p:ext uri="{BB962C8B-B14F-4D97-AF65-F5344CB8AC3E}">
        <p14:creationId xmlns:p14="http://schemas.microsoft.com/office/powerpoint/2010/main" val="3828053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Guidance</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We expect to have guidance completed at the time the next Construction permit is issued.</a:t>
            </a:r>
          </a:p>
          <a:p>
            <a:pPr lvl="1"/>
            <a:r>
              <a:rPr lang="en-US" dirty="0" smtClean="0"/>
              <a:t>The guidance will cover the scenarios discussed in this presentation, including examples</a:t>
            </a:r>
          </a:p>
          <a:p>
            <a:pPr lvl="1"/>
            <a:r>
              <a:rPr lang="en-US" dirty="0" smtClean="0"/>
              <a:t>The guidance will clarify permit language, which has been ambiguous</a:t>
            </a:r>
          </a:p>
          <a:p>
            <a:pPr lvl="1"/>
            <a:r>
              <a:rPr lang="en-US" dirty="0" smtClean="0"/>
              <a:t>The guidance should provide clarification which in turn should make the permitting process simpler</a:t>
            </a:r>
          </a:p>
          <a:p>
            <a:pPr lvl="1"/>
            <a:r>
              <a:rPr lang="en-US" dirty="0" smtClean="0"/>
              <a:t>Will be housed in the MN Stormwater Manual, which can be updated as needed</a:t>
            </a:r>
          </a:p>
          <a:p>
            <a:r>
              <a:rPr lang="en-US" dirty="0" smtClean="0"/>
              <a:t>Brownfields Guidance</a:t>
            </a:r>
            <a:r>
              <a:rPr lang="en-US" dirty="0"/>
              <a:t>: </a:t>
            </a:r>
            <a:endParaRPr lang="en-US" dirty="0" smtClean="0"/>
          </a:p>
          <a:p>
            <a:pPr marL="457200" lvl="1" indent="0">
              <a:buNone/>
            </a:pPr>
            <a:r>
              <a:rPr lang="en-US" dirty="0" smtClean="0">
                <a:hlinkClick r:id="rId2"/>
              </a:rPr>
              <a:t>https</a:t>
            </a:r>
            <a:r>
              <a:rPr lang="en-US" dirty="0">
                <a:hlinkClick r:id="rId2"/>
              </a:rPr>
              <a:t>://</a:t>
            </a:r>
            <a:r>
              <a:rPr lang="en-US" dirty="0" smtClean="0">
                <a:hlinkClick r:id="rId2"/>
              </a:rPr>
              <a:t>www.pca.state.mn.us/waste/cleanup-guidance</a:t>
            </a:r>
            <a:r>
              <a:rPr lang="en-US" dirty="0" smtClean="0"/>
              <a:t> </a:t>
            </a:r>
            <a:endParaRPr lang="en-US" dirty="0"/>
          </a:p>
        </p:txBody>
      </p:sp>
    </p:spTree>
    <p:extLst>
      <p:ext uri="{BB962C8B-B14F-4D97-AF65-F5344CB8AC3E}">
        <p14:creationId xmlns:p14="http://schemas.microsoft.com/office/powerpoint/2010/main" val="2778134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5"/>
            <a:ext cx="10515600" cy="1325563"/>
          </a:xfrm>
        </p:spPr>
        <p:txBody>
          <a:bodyPr/>
          <a:lstStyle/>
          <a:p>
            <a:r>
              <a:rPr lang="en-US" b="1" dirty="0" smtClean="0">
                <a:solidFill>
                  <a:srgbClr val="0070C0"/>
                </a:solidFill>
              </a:rPr>
              <a:t>Stormwater infiltration is desired when conditions are appropriate – water quality</a:t>
            </a:r>
            <a:endParaRPr lang="en-US" b="1" dirty="0">
              <a:solidFill>
                <a:srgbClr val="0070C0"/>
              </a:solidFill>
            </a:endParaRPr>
          </a:p>
        </p:txBody>
      </p:sp>
      <p:sp>
        <p:nvSpPr>
          <p:cNvPr id="3" name="Content Placeholder 2"/>
          <p:cNvSpPr>
            <a:spLocks noGrp="1"/>
          </p:cNvSpPr>
          <p:nvPr>
            <p:ph idx="1"/>
          </p:nvPr>
        </p:nvSpPr>
        <p:spPr>
          <a:xfrm>
            <a:off x="838200" y="1524438"/>
            <a:ext cx="10515600" cy="4652525"/>
          </a:xfrm>
        </p:spPr>
        <p:txBody>
          <a:bodyPr/>
          <a:lstStyle/>
          <a:p>
            <a:r>
              <a:rPr lang="en-US" dirty="0" smtClean="0"/>
              <a:t>About 90% of TP and TSS is removed for an infiltration practice that meets a 1.1 inch (MIDS) performance goal (B soils)</a:t>
            </a:r>
          </a:p>
          <a:p>
            <a:r>
              <a:rPr lang="en-US" dirty="0" smtClean="0"/>
              <a:t>Generally, impacts </a:t>
            </a:r>
            <a:r>
              <a:rPr lang="en-US" i="1" u="sng" dirty="0" smtClean="0"/>
              <a:t>to</a:t>
            </a:r>
            <a:r>
              <a:rPr lang="en-US" dirty="0" smtClean="0"/>
              <a:t> groundwater are insignificant. Exceptions:</a:t>
            </a:r>
          </a:p>
          <a:p>
            <a:pPr lvl="1"/>
            <a:r>
              <a:rPr lang="en-US" dirty="0" smtClean="0"/>
              <a:t>Chloride</a:t>
            </a:r>
          </a:p>
          <a:p>
            <a:pPr lvl="1"/>
            <a:r>
              <a:rPr lang="en-US" dirty="0"/>
              <a:t>Soils with excessive infiltration rates and poor attenuation properties</a:t>
            </a:r>
          </a:p>
          <a:p>
            <a:pPr lvl="1"/>
            <a:r>
              <a:rPr lang="en-US" b="1" dirty="0" smtClean="0">
                <a:solidFill>
                  <a:srgbClr val="FF0000"/>
                </a:solidFill>
              </a:rPr>
              <a:t>Locations that pose higher pollution risk (hot spots and contaminated sites)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244123"/>
            <a:ext cx="3688806" cy="2509520"/>
          </a:xfrm>
          <a:prstGeom prst="rect">
            <a:avLst/>
          </a:prstGeom>
        </p:spPr>
      </p:pic>
      <p:grpSp>
        <p:nvGrpSpPr>
          <p:cNvPr id="9" name="Group 8"/>
          <p:cNvGrpSpPr/>
          <p:nvPr/>
        </p:nvGrpSpPr>
        <p:grpSpPr>
          <a:xfrm>
            <a:off x="6096000" y="4244123"/>
            <a:ext cx="5633933" cy="2509520"/>
            <a:chOff x="3408217" y="2909454"/>
            <a:chExt cx="5181601" cy="2327563"/>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346" t="39865" r="13208" b="14731"/>
            <a:stretch/>
          </p:blipFill>
          <p:spPr>
            <a:xfrm>
              <a:off x="3408217" y="2909454"/>
              <a:ext cx="5181601" cy="2327563"/>
            </a:xfrm>
            <a:prstGeom prst="rect">
              <a:avLst/>
            </a:prstGeom>
          </p:spPr>
        </p:pic>
        <p:sp>
          <p:nvSpPr>
            <p:cNvPr id="6" name="Rectangle 5"/>
            <p:cNvSpPr/>
            <p:nvPr/>
          </p:nvSpPr>
          <p:spPr>
            <a:xfrm>
              <a:off x="3408217" y="2909454"/>
              <a:ext cx="2087419" cy="591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408218" y="4424218"/>
              <a:ext cx="1681018" cy="544946"/>
            </a:xfrm>
            <a:custGeom>
              <a:avLst/>
              <a:gdLst>
                <a:gd name="connsiteX0" fmla="*/ 9237 w 1681018"/>
                <a:gd name="connsiteY0" fmla="*/ 0 h 544946"/>
                <a:gd name="connsiteX1" fmla="*/ 1459346 w 1681018"/>
                <a:gd name="connsiteY1" fmla="*/ 9237 h 544946"/>
                <a:gd name="connsiteX2" fmla="*/ 1681018 w 1681018"/>
                <a:gd name="connsiteY2" fmla="*/ 517237 h 544946"/>
                <a:gd name="connsiteX3" fmla="*/ 0 w 1681018"/>
                <a:gd name="connsiteY3" fmla="*/ 544946 h 544946"/>
                <a:gd name="connsiteX4" fmla="*/ 9237 w 1681018"/>
                <a:gd name="connsiteY4" fmla="*/ 0 h 544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018" h="544946">
                  <a:moveTo>
                    <a:pt x="9237" y="0"/>
                  </a:moveTo>
                  <a:lnTo>
                    <a:pt x="1459346" y="9237"/>
                  </a:lnTo>
                  <a:lnTo>
                    <a:pt x="1681018" y="517237"/>
                  </a:lnTo>
                  <a:lnTo>
                    <a:pt x="0" y="544946"/>
                  </a:lnTo>
                  <a:lnTo>
                    <a:pt x="923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34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Stormwater infiltration is desired when conditions are appropriate – volume control</a:t>
            </a:r>
            <a:endParaRPr lang="en-US" b="1" dirty="0">
              <a:solidFill>
                <a:srgbClr val="0070C0"/>
              </a:solidFill>
            </a:endParaRPr>
          </a:p>
        </p:txBody>
      </p:sp>
      <p:sp>
        <p:nvSpPr>
          <p:cNvPr id="3" name="Content Placeholder 2"/>
          <p:cNvSpPr>
            <a:spLocks noGrp="1"/>
          </p:cNvSpPr>
          <p:nvPr>
            <p:ph idx="1"/>
          </p:nvPr>
        </p:nvSpPr>
        <p:spPr/>
        <p:txBody>
          <a:bodyPr/>
          <a:lstStyle/>
          <a:p>
            <a:r>
              <a:rPr lang="en-US" dirty="0"/>
              <a:t>About 90% </a:t>
            </a:r>
            <a:r>
              <a:rPr lang="en-US" dirty="0" smtClean="0"/>
              <a:t>reduction in annual runoff volume for </a:t>
            </a:r>
            <a:r>
              <a:rPr lang="en-US" dirty="0"/>
              <a:t>an infiltration practice that meets the MIDS 1.1 inch performance </a:t>
            </a:r>
            <a:r>
              <a:rPr lang="en-US" dirty="0" smtClean="0"/>
              <a:t>goal</a:t>
            </a:r>
          </a:p>
          <a:p>
            <a:r>
              <a:rPr lang="en-US" dirty="0" smtClean="0"/>
              <a:t>NOTE: less important for controlling peak flow</a:t>
            </a:r>
            <a:endParaRPr lang="en-US" dirty="0"/>
          </a:p>
        </p:txBody>
      </p:sp>
      <p:graphicFrame>
        <p:nvGraphicFramePr>
          <p:cNvPr id="16" name="Chart 15"/>
          <p:cNvGraphicFramePr/>
          <p:nvPr>
            <p:extLst>
              <p:ext uri="{D42A27DB-BD31-4B8C-83A1-F6EECF244321}">
                <p14:modId xmlns:p14="http://schemas.microsoft.com/office/powerpoint/2010/main" val="3068159673"/>
              </p:ext>
            </p:extLst>
          </p:nvPr>
        </p:nvGraphicFramePr>
        <p:xfrm>
          <a:off x="2890982" y="3371272"/>
          <a:ext cx="5781964" cy="3164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13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37" y="365125"/>
            <a:ext cx="6838507" cy="1888977"/>
          </a:xfrm>
        </p:spPr>
        <p:txBody>
          <a:bodyPr>
            <a:normAutofit fontScale="90000"/>
          </a:bodyPr>
          <a:lstStyle/>
          <a:p>
            <a:r>
              <a:rPr lang="en-US" b="1" dirty="0" smtClean="0">
                <a:solidFill>
                  <a:srgbClr val="0070C0"/>
                </a:solidFill>
              </a:rPr>
              <a:t>There are many situations where infiltration is not appropriate</a:t>
            </a:r>
            <a:endParaRPr lang="en-US" b="1" dirty="0">
              <a:solidFill>
                <a:srgbClr val="0070C0"/>
              </a:solidFill>
            </a:endParaRPr>
          </a:p>
        </p:txBody>
      </p:sp>
      <p:sp>
        <p:nvSpPr>
          <p:cNvPr id="3" name="Content Placeholder 2"/>
          <p:cNvSpPr>
            <a:spLocks noGrp="1"/>
          </p:cNvSpPr>
          <p:nvPr>
            <p:ph idx="1"/>
          </p:nvPr>
        </p:nvSpPr>
        <p:spPr>
          <a:xfrm>
            <a:off x="838200" y="2743199"/>
            <a:ext cx="5934740" cy="3785192"/>
          </a:xfrm>
        </p:spPr>
        <p:txBody>
          <a:bodyPr/>
          <a:lstStyle/>
          <a:p>
            <a:r>
              <a:rPr lang="en-US" dirty="0" smtClean="0"/>
              <a:t>Shallow bedrock</a:t>
            </a:r>
          </a:p>
          <a:p>
            <a:r>
              <a:rPr lang="en-US" dirty="0" smtClean="0"/>
              <a:t>High water table</a:t>
            </a:r>
          </a:p>
          <a:p>
            <a:r>
              <a:rPr lang="en-US" dirty="0" smtClean="0"/>
              <a:t>Karst</a:t>
            </a:r>
          </a:p>
          <a:p>
            <a:r>
              <a:rPr lang="en-US" dirty="0" smtClean="0"/>
              <a:t>Inadequate separation distance</a:t>
            </a:r>
          </a:p>
          <a:p>
            <a:r>
              <a:rPr lang="en-US" b="1" dirty="0" smtClean="0">
                <a:solidFill>
                  <a:srgbClr val="FF0000"/>
                </a:solidFill>
              </a:rPr>
              <a:t>Contaminated soils or groundwater – infiltrated stormwater can mobilize contaminants</a:t>
            </a: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247" y="365125"/>
            <a:ext cx="3531186" cy="31623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3247" y="3802725"/>
            <a:ext cx="3531186" cy="2934808"/>
          </a:xfrm>
          <a:prstGeom prst="rect">
            <a:avLst/>
          </a:prstGeom>
        </p:spPr>
      </p:pic>
    </p:spTree>
    <p:extLst>
      <p:ext uri="{BB962C8B-B14F-4D97-AF65-F5344CB8AC3E}">
        <p14:creationId xmlns:p14="http://schemas.microsoft.com/office/powerpoint/2010/main" val="207515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59" y="101052"/>
            <a:ext cx="10515600" cy="1162484"/>
          </a:xfrm>
        </p:spPr>
        <p:txBody>
          <a:bodyPr/>
          <a:lstStyle/>
          <a:p>
            <a:r>
              <a:rPr lang="en-US" b="1" dirty="0" smtClean="0">
                <a:solidFill>
                  <a:srgbClr val="0070C0"/>
                </a:solidFill>
              </a:rPr>
              <a:t>Regulatory Framework encourages infiltration</a:t>
            </a:r>
            <a:endParaRPr lang="en-US" b="1" dirty="0">
              <a:solidFill>
                <a:srgbClr val="0070C0"/>
              </a:solidFill>
            </a:endParaRPr>
          </a:p>
        </p:txBody>
      </p:sp>
      <p:sp>
        <p:nvSpPr>
          <p:cNvPr id="3" name="Content Placeholder 2"/>
          <p:cNvSpPr>
            <a:spLocks noGrp="1"/>
          </p:cNvSpPr>
          <p:nvPr>
            <p:ph idx="1"/>
          </p:nvPr>
        </p:nvSpPr>
        <p:spPr>
          <a:xfrm>
            <a:off x="364375" y="1426614"/>
            <a:ext cx="5828608" cy="5157066"/>
          </a:xfrm>
        </p:spPr>
        <p:txBody>
          <a:bodyPr>
            <a:normAutofit fontScale="92500"/>
          </a:bodyPr>
          <a:lstStyle/>
          <a:p>
            <a:r>
              <a:rPr lang="en-US" dirty="0" smtClean="0"/>
              <a:t>Current Construction Stormwater General permit</a:t>
            </a:r>
          </a:p>
          <a:p>
            <a:pPr lvl="1"/>
            <a:r>
              <a:rPr lang="en-US" dirty="0" smtClean="0"/>
              <a:t>… the </a:t>
            </a:r>
            <a:r>
              <a:rPr lang="en-US" dirty="0"/>
              <a:t>Permittee(s) must design the project so that the water quality volume of one (1) inch of runoff from the new impervious surfaces created by the project is retained on site (i.e. infiltration or other volume reduction </a:t>
            </a:r>
            <a:r>
              <a:rPr lang="en-US" dirty="0" smtClean="0"/>
              <a:t>practices)</a:t>
            </a:r>
          </a:p>
          <a:p>
            <a:r>
              <a:rPr lang="en-US" dirty="0" smtClean="0"/>
              <a:t>Municipal General permit</a:t>
            </a:r>
          </a:p>
          <a:p>
            <a:pPr lvl="1"/>
            <a:r>
              <a:rPr lang="en-US" dirty="0"/>
              <a:t>The permittee shall develop and implement a Post-Construction </a:t>
            </a:r>
            <a:r>
              <a:rPr lang="en-US" dirty="0" err="1"/>
              <a:t>Stormwater</a:t>
            </a:r>
            <a:r>
              <a:rPr lang="en-US" dirty="0"/>
              <a:t> Management program that requires the use of any combination of BMPs, with highest preference given to </a:t>
            </a:r>
            <a:r>
              <a:rPr lang="en-US" b="1" dirty="0">
                <a:solidFill>
                  <a:srgbClr val="FF0000"/>
                </a:solidFill>
                <a:hlinkClick r:id="rId2"/>
              </a:rPr>
              <a:t>Green Infrastructure </a:t>
            </a:r>
            <a:r>
              <a:rPr lang="en-US" dirty="0"/>
              <a:t>techniques and </a:t>
            </a:r>
            <a:r>
              <a:rPr lang="en-US" dirty="0" smtClean="0"/>
              <a:t>practices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072" y="1196478"/>
            <a:ext cx="2743200" cy="2054352"/>
          </a:xfrm>
          <a:prstGeom prst="rect">
            <a:avLst/>
          </a:prstGeom>
        </p:spPr>
      </p:pic>
      <p:sp>
        <p:nvSpPr>
          <p:cNvPr id="5" name="TextBox 4"/>
          <p:cNvSpPr txBox="1"/>
          <p:nvPr/>
        </p:nvSpPr>
        <p:spPr>
          <a:xfrm>
            <a:off x="6470072" y="3225335"/>
            <a:ext cx="2743200" cy="307777"/>
          </a:xfrm>
          <a:prstGeom prst="rect">
            <a:avLst/>
          </a:prstGeom>
          <a:noFill/>
        </p:spPr>
        <p:txBody>
          <a:bodyPr wrap="square" rtlCol="0">
            <a:spAutoFit/>
          </a:bodyPr>
          <a:lstStyle/>
          <a:p>
            <a:pPr algn="ctr"/>
            <a:r>
              <a:rPr lang="en-US" sz="1400" dirty="0" smtClean="0"/>
              <a:t>Source: CDM Smith</a:t>
            </a:r>
            <a:endParaRPr lang="en-US"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376" y="1773044"/>
            <a:ext cx="2597420" cy="195095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813"/>
          <a:stretch/>
        </p:blipFill>
        <p:spPr>
          <a:xfrm>
            <a:off x="6702766" y="3723995"/>
            <a:ext cx="2233417" cy="297726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2486" y="4005147"/>
            <a:ext cx="2743200" cy="2060448"/>
          </a:xfrm>
          <a:prstGeom prst="rect">
            <a:avLst/>
          </a:prstGeom>
        </p:spPr>
      </p:pic>
      <p:sp>
        <p:nvSpPr>
          <p:cNvPr id="9" name="TextBox 8"/>
          <p:cNvSpPr txBox="1"/>
          <p:nvPr/>
        </p:nvSpPr>
        <p:spPr>
          <a:xfrm>
            <a:off x="9239596" y="6038970"/>
            <a:ext cx="2743200" cy="523220"/>
          </a:xfrm>
          <a:prstGeom prst="rect">
            <a:avLst/>
          </a:prstGeom>
          <a:noFill/>
        </p:spPr>
        <p:txBody>
          <a:bodyPr wrap="square" rtlCol="0">
            <a:spAutoFit/>
          </a:bodyPr>
          <a:lstStyle/>
          <a:p>
            <a:pPr algn="ctr"/>
            <a:r>
              <a:rPr lang="en-US" sz="1400" dirty="0" smtClean="0"/>
              <a:t>Source: Capitol Region Watershed District</a:t>
            </a:r>
            <a:endParaRPr lang="en-US" sz="1400" dirty="0"/>
          </a:p>
        </p:txBody>
      </p:sp>
    </p:spTree>
    <p:extLst>
      <p:ext uri="{BB962C8B-B14F-4D97-AF65-F5344CB8AC3E}">
        <p14:creationId xmlns:p14="http://schemas.microsoft.com/office/powerpoint/2010/main" val="77218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Regulatory Framework has restrictions</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Current Construction Stormwater General permit</a:t>
            </a:r>
          </a:p>
          <a:p>
            <a:pPr lvl="1"/>
            <a:r>
              <a:rPr lang="en-US" dirty="0" smtClean="0"/>
              <a:t>Infiltration is prohibited when the infiltration system will be constructed in … Areas where high levels of contaminants in soil or groundwater will be mobilized by the infiltrating stormwater.</a:t>
            </a:r>
          </a:p>
          <a:p>
            <a:r>
              <a:rPr lang="en-US" dirty="0" smtClean="0"/>
              <a:t>Draft proposed language for next permit issuance</a:t>
            </a:r>
          </a:p>
          <a:p>
            <a:pPr lvl="1"/>
            <a:r>
              <a:rPr lang="en-US" dirty="0" smtClean="0"/>
              <a:t>Infiltration is prohibited in areas where infiltrated </a:t>
            </a:r>
            <a:r>
              <a:rPr lang="en-US" i="1" dirty="0" smtClean="0"/>
              <a:t>stormwater could enter</a:t>
            </a:r>
            <a:r>
              <a:rPr lang="en-US" dirty="0" smtClean="0"/>
              <a:t> contaminated groundwater with contaminant levels over Health Risk Limits (HRLs), Health based Values (HBVs), or Maximum Contaminant Levels (MCLs), unless an appropriate environmental assessment is performed to demonstrate that infiltration will not have a negative impact on groundwater.</a:t>
            </a:r>
          </a:p>
          <a:p>
            <a:pPr lvl="1"/>
            <a:r>
              <a:rPr lang="en-US" dirty="0" smtClean="0"/>
              <a:t>Infiltration is prohibited in areas where infiltrated </a:t>
            </a:r>
            <a:r>
              <a:rPr lang="en-US" i="1" dirty="0" smtClean="0"/>
              <a:t>stormwater could come into contact with </a:t>
            </a:r>
            <a:r>
              <a:rPr lang="en-US" dirty="0" smtClean="0"/>
              <a:t>contaminated soils with levels above Soil Leaching Values (SLVs), </a:t>
            </a:r>
            <a:r>
              <a:rPr lang="en-US" dirty="0"/>
              <a:t>unless an appropriate environmental assessment is performed to demonstrate that infiltration will not have a negative impact on groundwater. </a:t>
            </a:r>
          </a:p>
        </p:txBody>
      </p:sp>
    </p:spTree>
    <p:extLst>
      <p:ext uri="{BB962C8B-B14F-4D97-AF65-F5344CB8AC3E}">
        <p14:creationId xmlns:p14="http://schemas.microsoft.com/office/powerpoint/2010/main" val="16880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30901" y="1690262"/>
            <a:ext cx="5245099" cy="461664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600" b="1" dirty="0" smtClean="0"/>
              <a:t>MERLA</a:t>
            </a:r>
            <a:r>
              <a:rPr lang="en-US" sz="2600" dirty="0" smtClean="0"/>
              <a:t> (115B</a:t>
            </a:r>
            <a:r>
              <a:rPr lang="en-US" sz="2200" dirty="0" smtClean="0"/>
              <a:t>) </a:t>
            </a:r>
          </a:p>
          <a:p>
            <a:r>
              <a:rPr lang="en-US" sz="2200" dirty="0" smtClean="0"/>
              <a:t>Persons Not Protected from Liability</a:t>
            </a:r>
          </a:p>
          <a:p>
            <a:endParaRPr lang="en-US" b="1" dirty="0" smtClean="0"/>
          </a:p>
          <a:p>
            <a:r>
              <a:rPr lang="en-US" sz="2600" b="1" dirty="0" smtClean="0"/>
              <a:t>Water Pollution Control Act and Petroleum Tank Release Cleanup Act </a:t>
            </a:r>
            <a:r>
              <a:rPr lang="en-US" sz="2600" dirty="0" smtClean="0"/>
              <a:t>(115, 115C) </a:t>
            </a:r>
            <a:endParaRPr lang="en-US" sz="2200" dirty="0"/>
          </a:p>
          <a:p>
            <a:r>
              <a:rPr lang="en-US" sz="2200" dirty="0" smtClean="0"/>
              <a:t>Responses to Releases and Duty to Notify and Avoid Water Pollution</a:t>
            </a:r>
          </a:p>
          <a:p>
            <a:endParaRPr lang="en-US" dirty="0" smtClean="0"/>
          </a:p>
          <a:p>
            <a:r>
              <a:rPr lang="en-US" sz="2600" b="1" dirty="0" smtClean="0"/>
              <a:t>MN Rule </a:t>
            </a:r>
            <a:r>
              <a:rPr lang="en-US" sz="2600" dirty="0" smtClean="0"/>
              <a:t>(7060) </a:t>
            </a:r>
          </a:p>
          <a:p>
            <a:r>
              <a:rPr lang="en-US" sz="2200" dirty="0" smtClean="0"/>
              <a:t>Prohibition Against Discharge into Saturated or Unsaturated Zones</a:t>
            </a:r>
          </a:p>
          <a:p>
            <a:endParaRPr lang="en-US" dirty="0"/>
          </a:p>
        </p:txBody>
      </p:sp>
      <p:sp>
        <p:nvSpPr>
          <p:cNvPr id="4" name="Title 1"/>
          <p:cNvSpPr txBox="1">
            <a:spLocks/>
          </p:cNvSpPr>
          <p:nvPr/>
        </p:nvSpPr>
        <p:spPr>
          <a:xfrm>
            <a:off x="660400" y="390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70C0"/>
                </a:solidFill>
              </a:rPr>
              <a:t>Potential Contamination Liability</a:t>
            </a:r>
            <a:endParaRPr lang="en-US" b="1" dirty="0">
              <a:solidFill>
                <a:srgbClr val="0070C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980" y="2798871"/>
            <a:ext cx="3599145" cy="2399430"/>
          </a:xfrm>
          <a:prstGeom prst="rect">
            <a:avLst/>
          </a:prstGeom>
        </p:spPr>
      </p:pic>
    </p:spTree>
    <p:extLst>
      <p:ext uri="{BB962C8B-B14F-4D97-AF65-F5344CB8AC3E}">
        <p14:creationId xmlns:p14="http://schemas.microsoft.com/office/powerpoint/2010/main" val="97282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70C0"/>
                </a:solidFill>
              </a:rPr>
              <a:t>Regulatory Framework – </a:t>
            </a:r>
          </a:p>
          <a:p>
            <a:r>
              <a:rPr lang="en-US" b="1" dirty="0" smtClean="0">
                <a:solidFill>
                  <a:srgbClr val="0070C0"/>
                </a:solidFill>
              </a:rPr>
              <a:t>Contaminated Sites Review </a:t>
            </a:r>
            <a:endParaRPr lang="en-US" b="1" dirty="0">
              <a:solidFill>
                <a:srgbClr val="0070C0"/>
              </a:solidFill>
            </a:endParaRPr>
          </a:p>
        </p:txBody>
      </p:sp>
      <p:sp>
        <p:nvSpPr>
          <p:cNvPr id="6" name="TextBox 5"/>
          <p:cNvSpPr txBox="1"/>
          <p:nvPr/>
        </p:nvSpPr>
        <p:spPr>
          <a:xfrm>
            <a:off x="1076195" y="1843088"/>
            <a:ext cx="5867400" cy="483209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dirty="0" smtClean="0"/>
              <a:t>Remediation Programs review sites individually in context</a:t>
            </a:r>
          </a:p>
          <a:p>
            <a:endParaRPr lang="en-US" sz="2800" dirty="0" smtClean="0"/>
          </a:p>
          <a:p>
            <a:r>
              <a:rPr lang="en-US" sz="2800" dirty="0" smtClean="0"/>
              <a:t>Do not have legal authority to approve stormwater designs</a:t>
            </a:r>
          </a:p>
          <a:p>
            <a:endParaRPr lang="en-US" sz="2800" dirty="0" smtClean="0"/>
          </a:p>
          <a:p>
            <a:r>
              <a:rPr lang="en-US" sz="2800" dirty="0" smtClean="0"/>
              <a:t>Work with consultants and stormwater staff to be aware of infiltration risks</a:t>
            </a:r>
          </a:p>
          <a:p>
            <a:endParaRPr lang="en-US" sz="2800" dirty="0" smtClean="0"/>
          </a:p>
          <a:p>
            <a:r>
              <a:rPr lang="en-US" sz="2800" dirty="0" smtClean="0"/>
              <a:t>May comment on potential risks posed by infiltration</a:t>
            </a:r>
          </a:p>
        </p:txBody>
      </p:sp>
      <p:sp>
        <p:nvSpPr>
          <p:cNvPr id="9" name="Rounded Rectangular Callout 8"/>
          <p:cNvSpPr/>
          <p:nvPr/>
        </p:nvSpPr>
        <p:spPr>
          <a:xfrm>
            <a:off x="7708100" y="2666554"/>
            <a:ext cx="4175760" cy="3185160"/>
          </a:xfrm>
          <a:prstGeom prst="wedgeRoundRectCallout">
            <a:avLst>
              <a:gd name="adj1" fmla="val -73378"/>
              <a:gd name="adj2" fmla="val -2049"/>
              <a:gd name="adj3" fmla="val 16667"/>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Calibri" panose="020F0502020204030204" pitchFamily="34" charset="0"/>
              </a:rPr>
              <a:t>A development’s stormwater management system can affect the soil leaching pathway.</a:t>
            </a:r>
          </a:p>
          <a:p>
            <a:pPr algn="ctr"/>
            <a:endParaRPr lang="en-US" sz="2000" dirty="0">
              <a:solidFill>
                <a:srgbClr val="000000"/>
              </a:solidFill>
              <a:latin typeface="Calibri" panose="020F0502020204030204" pitchFamily="34" charset="0"/>
            </a:endParaRPr>
          </a:p>
          <a:p>
            <a:pPr algn="ctr"/>
            <a:r>
              <a:rPr lang="en-US" sz="2000" dirty="0">
                <a:solidFill>
                  <a:srgbClr val="000000"/>
                </a:solidFill>
                <a:latin typeface="Calibri" panose="020F0502020204030204" pitchFamily="34" charset="0"/>
              </a:rPr>
              <a:t>The location and design of the stormwater management system should take into account the nature and distribution of contamination at or nearby the site. </a:t>
            </a:r>
            <a:endParaRPr lang="en-US" sz="2000" dirty="0"/>
          </a:p>
        </p:txBody>
      </p:sp>
    </p:spTree>
    <p:extLst>
      <p:ext uri="{BB962C8B-B14F-4D97-AF65-F5344CB8AC3E}">
        <p14:creationId xmlns:p14="http://schemas.microsoft.com/office/powerpoint/2010/main" val="2736242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1471</Words>
  <Application>Microsoft Office PowerPoint</Application>
  <PresentationFormat>Widescreen</PresentationFormat>
  <Paragraphs>202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Stormwater Infiltration on Contaminated Sites</vt:lpstr>
      <vt:lpstr>Presentation Outline</vt:lpstr>
      <vt:lpstr>Stormwater infiltration is desired when conditions are appropriate – water quality</vt:lpstr>
      <vt:lpstr>Stormwater infiltration is desired when conditions are appropriate – volume control</vt:lpstr>
      <vt:lpstr>There are many situations where infiltration is not appropriate</vt:lpstr>
      <vt:lpstr>Regulatory Framework encourages infiltration</vt:lpstr>
      <vt:lpstr>Regulatory Framework has restrictions</vt:lpstr>
      <vt:lpstr>PowerPoint Presentation</vt:lpstr>
      <vt:lpstr>PowerPoint Presentation</vt:lpstr>
      <vt:lpstr>Regulatory Framework –  Contaminated Site Review </vt:lpstr>
      <vt:lpstr>What practices does the guidance apply to?</vt:lpstr>
      <vt:lpstr>Guidance – 3 scenarios</vt:lpstr>
      <vt:lpstr>Scenario 1 - We don’t know if a site has contaminated soil or groundwater</vt:lpstr>
      <vt:lpstr>Checklist items</vt:lpstr>
      <vt:lpstr>Site “indicators” – presence of any of these</vt:lpstr>
      <vt:lpstr>Sources of information</vt:lpstr>
      <vt:lpstr>If any of indicators are present, can they be eliminated or can adequate separation be achieved between the feature and the infiltration practice?</vt:lpstr>
      <vt:lpstr>Scenario 2: We know the site has contaminated soil or groundwater or there is a high potential for a site to have contamination </vt:lpstr>
      <vt:lpstr>Guidance has not yet been developed for Scenario 2 but will include the following</vt:lpstr>
      <vt:lpstr>Remember: If contamination is a hindrance, options include the 4M’s:  - Move  - Model  - Modify  - Monitor*</vt:lpstr>
      <vt:lpstr>An example of groundwater contamination</vt:lpstr>
      <vt:lpstr>Soil leaching value example (Cu in soil)</vt:lpstr>
      <vt:lpstr>Scenario 3: Off-site contamination may be impacted </vt:lpstr>
      <vt:lpstr>Case Study: Modeled Infiltration w/ Impacts Capitol Region Watershed District HQ</vt:lpstr>
      <vt:lpstr>Case Study: Modeled Infiltration w/ Impacts Capitol Region Watershed District HQ</vt:lpstr>
      <vt:lpstr>Guidance</vt:lpstr>
    </vt:vector>
  </TitlesOfParts>
  <Company>PCA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Stomwater Infiltration on Contaminated Sites</dc:title>
  <dc:creator>Trojan, Mike (MPCA)</dc:creator>
  <cp:lastModifiedBy>Trojan, Mike (MPCA)</cp:lastModifiedBy>
  <cp:revision>68</cp:revision>
  <dcterms:created xsi:type="dcterms:W3CDTF">2017-09-25T20:27:32Z</dcterms:created>
  <dcterms:modified xsi:type="dcterms:W3CDTF">2017-10-19T19:43:33Z</dcterms:modified>
</cp:coreProperties>
</file>