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59" r:id="rId4"/>
    <p:sldId id="260" r:id="rId5"/>
    <p:sldId id="261" r:id="rId6"/>
    <p:sldId id="262" r:id="rId7"/>
    <p:sldId id="264" r:id="rId8"/>
    <p:sldId id="25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8D5C4-23E6-4CEE-A72B-FF25F2232EC1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10994-2ECF-429B-99E3-C154477E1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will this be a link in the manual for a certificate?  Explain that we keep a record of attendees-that’s the only way</a:t>
            </a:r>
            <a:r>
              <a:rPr lang="en-US" baseline="0" dirty="0" smtClean="0"/>
              <a:t> you can get PDH’s.    We have to show proof.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7DE4-F244-456D-B1C8-F355F3BDE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87DE4-F244-456D-B1C8-F355F3BDE6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8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0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6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05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3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90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4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9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9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759B-F5D2-4AA8-912E-371AC769C22C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A2AC-7C0F-4963-8E1C-9EC371660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1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F5EC-7374-4FCC-91C7-2EDAB27689E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3F24E-B721-40FC-9CE8-80059E9FD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1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mwater.pca.state.mn.us/index.php?title=Stormwater_Manual_webina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ormwater.pca.state.mn.us/index.php/Main_Page" TargetMode="External"/><Relationship Id="rId2" Type="http://schemas.openxmlformats.org/officeDocument/2006/relationships/hyperlink" Target="mailto:Mike.Trojan@state.mn.u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ormwater.pca.state.mn.us/index.php?title=Bioretention_terminology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04" b="21797"/>
          <a:stretch/>
        </p:blipFill>
        <p:spPr bwMode="auto">
          <a:xfrm>
            <a:off x="0" y="0"/>
            <a:ext cx="12175071" cy="168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54564" y="331236"/>
            <a:ext cx="3928187" cy="1027338"/>
            <a:chOff x="354564" y="331236"/>
            <a:chExt cx="3928187" cy="1027338"/>
          </a:xfrm>
        </p:grpSpPr>
        <p:sp>
          <p:nvSpPr>
            <p:cNvPr id="2" name="Rectangle 1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8615" r="17782" b="10113"/>
          <a:stretch/>
        </p:blipFill>
        <p:spPr>
          <a:xfrm>
            <a:off x="5673019" y="93303"/>
            <a:ext cx="1356704" cy="1520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991" y="545716"/>
            <a:ext cx="3456432" cy="59740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2335345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0070C0"/>
                </a:solidFill>
              </a:rPr>
              <a:t>Bioretention</a:t>
            </a:r>
            <a:r>
              <a:rPr lang="en-US" sz="5400" b="1" dirty="0" smtClean="0">
                <a:solidFill>
                  <a:srgbClr val="0070C0"/>
                </a:solidFill>
              </a:rPr>
              <a:t> from the bottom up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96546" y="4815020"/>
            <a:ext cx="7971453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May 30, </a:t>
            </a:r>
            <a:r>
              <a:rPr lang="en-US" dirty="0" smtClean="0"/>
              <a:t>2017</a:t>
            </a:r>
            <a:endParaRPr lang="en-US" dirty="0"/>
          </a:p>
        </p:txBody>
      </p:sp>
      <p:pic>
        <p:nvPicPr>
          <p:cNvPr id="12" name="Picture 6" descr="Image result for clean water land legacy pic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1" y="3661839"/>
            <a:ext cx="1368425" cy="261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85" y="3523286"/>
            <a:ext cx="3997994" cy="29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7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4" y="246885"/>
            <a:ext cx="10515600" cy="8922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5B9BD5"/>
                </a:solidFill>
              </a:rPr>
              <a:t>Questions and other stuff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9734" y="125806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Please use the </a:t>
            </a:r>
            <a:r>
              <a:rPr lang="en-US" b="1" dirty="0" smtClean="0"/>
              <a:t>chat </a:t>
            </a:r>
            <a:r>
              <a:rPr lang="en-US" dirty="0" smtClean="0"/>
              <a:t>box if you have questions.</a:t>
            </a:r>
          </a:p>
          <a:p>
            <a:r>
              <a:rPr lang="en-US" dirty="0" smtClean="0"/>
              <a:t>We will try and answer during the webinar</a:t>
            </a:r>
          </a:p>
          <a:p>
            <a:r>
              <a:rPr lang="en-US" dirty="0" smtClean="0"/>
              <a:t>All Q&amp;A will be posted in the (page called </a:t>
            </a:r>
            <a:r>
              <a:rPr lang="en-US" b="1" dirty="0" err="1">
                <a:hlinkClick r:id="rId3"/>
              </a:rPr>
              <a:t>Stormwater</a:t>
            </a:r>
            <a:r>
              <a:rPr lang="en-US" b="1" dirty="0">
                <a:hlinkClick r:id="rId3"/>
              </a:rPr>
              <a:t> Manual </a:t>
            </a:r>
            <a:r>
              <a:rPr lang="en-US" b="1" dirty="0" smtClean="0">
                <a:hlinkClick r:id="rId3"/>
              </a:rPr>
              <a:t>webinars</a:t>
            </a:r>
            <a:r>
              <a:rPr lang="en-US" b="1" dirty="0" smtClean="0"/>
              <a:t>)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Webinar is recorded and will be posted in the manual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PPoint</a:t>
            </a:r>
            <a:r>
              <a:rPr lang="en-US" dirty="0" smtClean="0"/>
              <a:t> will be posted in the manual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9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B9BD5"/>
                </a:solidFill>
              </a:rPr>
              <a:t>Professional development hours</a:t>
            </a:r>
            <a:endParaRPr lang="en-US" b="1" dirty="0">
              <a:solidFill>
                <a:srgbClr val="5B9BD5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1.5 PDHs offered</a:t>
            </a:r>
          </a:p>
          <a:p>
            <a:r>
              <a:rPr lang="en-US" dirty="0" smtClean="0"/>
              <a:t>Access to certificate will be posted on the </a:t>
            </a:r>
            <a:r>
              <a:rPr lang="en-US" dirty="0" err="1" smtClean="0">
                <a:hlinkClick r:id="rId3"/>
              </a:rPr>
              <a:t>Stormwater</a:t>
            </a:r>
            <a:r>
              <a:rPr lang="en-US" dirty="0" smtClean="0">
                <a:hlinkClick r:id="rId3"/>
              </a:rPr>
              <a:t> manual webinars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This PowerPoint presentation and other information will be available on this page</a:t>
            </a:r>
            <a:endParaRPr lang="en-US" dirty="0"/>
          </a:p>
        </p:txBody>
      </p:sp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2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le:Native landscap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13" name="Rectangle 12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50678" t="9823" b="10807"/>
          <a:stretch/>
        </p:blipFill>
        <p:spPr>
          <a:xfrm>
            <a:off x="1065191" y="251789"/>
            <a:ext cx="10832644" cy="490283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3798" y="2074345"/>
            <a:ext cx="978408" cy="242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5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Presenters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8" y="1825625"/>
            <a:ext cx="7467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Mike Isensee-Administrator, Middle St. Croix Watershed Management Organization</a:t>
            </a:r>
          </a:p>
          <a:p>
            <a:r>
              <a:rPr lang="en-US" dirty="0" smtClean="0"/>
              <a:t>Fred </a:t>
            </a:r>
            <a:r>
              <a:rPr lang="en-US" dirty="0" err="1"/>
              <a:t>Rozumalski</a:t>
            </a:r>
            <a:r>
              <a:rPr lang="en-US" dirty="0"/>
              <a:t>, Registered Landscape Architect- Barr Engineering</a:t>
            </a:r>
          </a:p>
          <a:p>
            <a:r>
              <a:rPr lang="en-US" dirty="0"/>
              <a:t>Marcy Bean, Professional Landscape Architect-Mississippi Watershed Management </a:t>
            </a:r>
            <a:r>
              <a:rPr lang="en-US" dirty="0" smtClean="0"/>
              <a:t>Organization</a:t>
            </a:r>
          </a:p>
          <a:p>
            <a:endParaRPr lang="en-US" dirty="0"/>
          </a:p>
          <a:p>
            <a:r>
              <a:rPr lang="en-US" dirty="0"/>
              <a:t>Contact information</a:t>
            </a:r>
          </a:p>
          <a:p>
            <a:pPr lvl="1"/>
            <a:r>
              <a:rPr lang="en-US" dirty="0">
                <a:hlinkClick r:id="rId2"/>
              </a:rPr>
              <a:t>Mike.Trojan@state.mn.us</a:t>
            </a:r>
            <a:endParaRPr lang="en-US" dirty="0"/>
          </a:p>
          <a:p>
            <a:pPr lvl="1"/>
            <a:r>
              <a:rPr lang="en-US" dirty="0"/>
              <a:t>MN </a:t>
            </a:r>
            <a:r>
              <a:rPr lang="en-US" dirty="0" err="1"/>
              <a:t>Stormwater</a:t>
            </a:r>
            <a:r>
              <a:rPr lang="en-US" dirty="0"/>
              <a:t> Manual – (easier to find with a Google search)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stormwater.pca.state.mn.us/index.php/Main_Page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20" y="2505635"/>
            <a:ext cx="1781733" cy="19472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067" y="4787157"/>
            <a:ext cx="1781734" cy="1781734"/>
          </a:xfrm>
          <a:prstGeom prst="rect">
            <a:avLst/>
          </a:prstGeom>
        </p:spPr>
      </p:pic>
      <p:pic>
        <p:nvPicPr>
          <p:cNvPr id="1026" name="Picture 2" descr="Mike Isens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67" y="30222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First – a note on Terminology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76518" y="1825625"/>
            <a:ext cx="10977282" cy="4351338"/>
          </a:xfrm>
        </p:spPr>
        <p:txBody>
          <a:bodyPr/>
          <a:lstStyle/>
          <a:p>
            <a:r>
              <a:rPr lang="en-US" dirty="0" smtClean="0"/>
              <a:t>Infiltration (basin, trench, underground) – near end of treatment train, regional control, up to 50 acres, large storm, ponding depth to 4 ft.</a:t>
            </a:r>
          </a:p>
          <a:p>
            <a:r>
              <a:rPr lang="en-US" dirty="0" err="1" smtClean="0"/>
              <a:t>Bioinfiltration</a:t>
            </a:r>
            <a:r>
              <a:rPr lang="en-US" dirty="0" smtClean="0"/>
              <a:t> – throughout watershed, local control, 5 acres or less, smaller storms, ponding depth less than 18 inches</a:t>
            </a:r>
          </a:p>
          <a:p>
            <a:r>
              <a:rPr lang="en-US" dirty="0" err="1" smtClean="0"/>
              <a:t>Biofiltration</a:t>
            </a:r>
            <a:r>
              <a:rPr lang="en-US" dirty="0" smtClean="0"/>
              <a:t> – same as </a:t>
            </a:r>
            <a:r>
              <a:rPr lang="en-US" dirty="0" err="1" smtClean="0"/>
              <a:t>bioinfiltration</a:t>
            </a:r>
            <a:r>
              <a:rPr lang="en-US" dirty="0" smtClean="0"/>
              <a:t> except has an underdrain</a:t>
            </a:r>
            <a:endParaRPr lang="en-US" dirty="0"/>
          </a:p>
        </p:txBody>
      </p:sp>
      <p:pic>
        <p:nvPicPr>
          <p:cNvPr id="23" name="Picture 22" descr="File:Native landsca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25" name="Rectangle 24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73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le:Native landsca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26" name="Rectangle 25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90456" y="399771"/>
            <a:ext cx="11456893" cy="4474068"/>
            <a:chOff x="2773270" y="2454072"/>
            <a:chExt cx="6952051" cy="2565310"/>
          </a:xfrm>
        </p:grpSpPr>
        <p:sp>
          <p:nvSpPr>
            <p:cNvPr id="5" name="TextBox 4"/>
            <p:cNvSpPr txBox="1"/>
            <p:nvPr/>
          </p:nvSpPr>
          <p:spPr>
            <a:xfrm>
              <a:off x="2773270" y="3774141"/>
              <a:ext cx="1493930" cy="47647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Do I have an infiltration basin or a </a:t>
              </a:r>
              <a:r>
                <a:rPr lang="en-US" sz="1600" dirty="0" err="1" smtClean="0"/>
                <a:t>bioretention</a:t>
              </a:r>
              <a:r>
                <a:rPr lang="en-US" sz="1600" dirty="0" smtClean="0"/>
                <a:t> basin?</a:t>
              </a:r>
              <a:endParaRPr lang="en-US" sz="16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4267200" y="3806414"/>
              <a:ext cx="928744" cy="268942"/>
            </a:xfrm>
            <a:custGeom>
              <a:avLst/>
              <a:gdLst>
                <a:gd name="connsiteX0" fmla="*/ 0 w 1097280"/>
                <a:gd name="connsiteY0" fmla="*/ 268942 h 268942"/>
                <a:gd name="connsiteX1" fmla="*/ 580913 w 1097280"/>
                <a:gd name="connsiteY1" fmla="*/ 268942 h 268942"/>
                <a:gd name="connsiteX2" fmla="*/ 1097280 w 1097280"/>
                <a:gd name="connsiteY2" fmla="*/ 0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280" h="268942">
                  <a:moveTo>
                    <a:pt x="0" y="268942"/>
                  </a:moveTo>
                  <a:lnTo>
                    <a:pt x="580913" y="268942"/>
                  </a:lnTo>
                  <a:lnTo>
                    <a:pt x="1097280" y="0"/>
                  </a:lnTo>
                </a:path>
              </a:pathLst>
            </a:custGeom>
            <a:noFill/>
            <a:ln w="98425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4267200" y="4075360"/>
              <a:ext cx="928744" cy="279698"/>
            </a:xfrm>
            <a:custGeom>
              <a:avLst/>
              <a:gdLst>
                <a:gd name="connsiteX0" fmla="*/ 0 w 1097280"/>
                <a:gd name="connsiteY0" fmla="*/ 268942 h 268942"/>
                <a:gd name="connsiteX1" fmla="*/ 580913 w 1097280"/>
                <a:gd name="connsiteY1" fmla="*/ 268942 h 268942"/>
                <a:gd name="connsiteX2" fmla="*/ 1097280 w 1097280"/>
                <a:gd name="connsiteY2" fmla="*/ 0 h 26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280" h="268942">
                  <a:moveTo>
                    <a:pt x="0" y="268942"/>
                  </a:moveTo>
                  <a:lnTo>
                    <a:pt x="580913" y="268942"/>
                  </a:lnTo>
                  <a:lnTo>
                    <a:pt x="1097280" y="0"/>
                  </a:lnTo>
                </a:path>
              </a:pathLst>
            </a:custGeom>
            <a:noFill/>
            <a:ln w="98425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95944" y="3643494"/>
              <a:ext cx="1493930" cy="194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Bioretention</a:t>
              </a:r>
              <a:r>
                <a:rPr lang="en-US" sz="1600" dirty="0" smtClean="0"/>
                <a:t> basin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5944" y="4243500"/>
              <a:ext cx="1493930" cy="194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Infiltration basin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31391" y="2454072"/>
              <a:ext cx="1493930" cy="194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Bioinfiltration</a:t>
              </a:r>
              <a:r>
                <a:rPr lang="en-US" sz="1600" dirty="0" smtClean="0"/>
                <a:t> basin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1391" y="2921112"/>
              <a:ext cx="1493930" cy="335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Biofiltration</a:t>
              </a:r>
              <a:r>
                <a:rPr lang="en-US" sz="1600" dirty="0" smtClean="0"/>
                <a:t> with elevated underdrain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31391" y="3557430"/>
              <a:ext cx="1493930" cy="335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Biofiltration</a:t>
              </a:r>
              <a:r>
                <a:rPr lang="en-US" sz="1600" dirty="0" smtClean="0"/>
                <a:t> with underdrain at bottom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1391" y="4191347"/>
              <a:ext cx="1493930" cy="3352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Biofiltration</a:t>
              </a:r>
              <a:r>
                <a:rPr lang="en-US" sz="1600" dirty="0" smtClean="0"/>
                <a:t> with internal water storage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1391" y="4825264"/>
              <a:ext cx="1493930" cy="1941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Biofiltration</a:t>
              </a:r>
              <a:r>
                <a:rPr lang="en-US" sz="1600" dirty="0" smtClean="0"/>
                <a:t> with liner</a:t>
              </a:r>
              <a:endParaRPr lang="en-US" sz="16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02014" y="2614108"/>
              <a:ext cx="1452282" cy="1161826"/>
            </a:xfrm>
            <a:custGeom>
              <a:avLst/>
              <a:gdLst>
                <a:gd name="connsiteX0" fmla="*/ 0 w 1527586"/>
                <a:gd name="connsiteY0" fmla="*/ 1161826 h 1161826"/>
                <a:gd name="connsiteX1" fmla="*/ 839097 w 1527586"/>
                <a:gd name="connsiteY1" fmla="*/ 1161826 h 1161826"/>
                <a:gd name="connsiteX2" fmla="*/ 1527586 w 1527586"/>
                <a:gd name="connsiteY2" fmla="*/ 0 h 11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586" h="1161826">
                  <a:moveTo>
                    <a:pt x="0" y="1161826"/>
                  </a:moveTo>
                  <a:lnTo>
                    <a:pt x="839097" y="1161826"/>
                  </a:lnTo>
                  <a:lnTo>
                    <a:pt x="1527586" y="0"/>
                  </a:lnTo>
                </a:path>
              </a:pathLst>
            </a:cu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689874" y="3162748"/>
              <a:ext cx="1452282" cy="618112"/>
            </a:xfrm>
            <a:custGeom>
              <a:avLst/>
              <a:gdLst>
                <a:gd name="connsiteX0" fmla="*/ 0 w 1527586"/>
                <a:gd name="connsiteY0" fmla="*/ 1161826 h 1161826"/>
                <a:gd name="connsiteX1" fmla="*/ 839097 w 1527586"/>
                <a:gd name="connsiteY1" fmla="*/ 1161826 h 1161826"/>
                <a:gd name="connsiteX2" fmla="*/ 1527586 w 1527586"/>
                <a:gd name="connsiteY2" fmla="*/ 0 h 11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586" h="1161826">
                  <a:moveTo>
                    <a:pt x="0" y="1161826"/>
                  </a:moveTo>
                  <a:lnTo>
                    <a:pt x="839097" y="1161826"/>
                  </a:lnTo>
                  <a:lnTo>
                    <a:pt x="1527586" y="0"/>
                  </a:lnTo>
                </a:path>
              </a:pathLst>
            </a:cu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703802" y="3732002"/>
              <a:ext cx="1452282" cy="45719"/>
            </a:xfrm>
            <a:custGeom>
              <a:avLst/>
              <a:gdLst>
                <a:gd name="connsiteX0" fmla="*/ 0 w 1527586"/>
                <a:gd name="connsiteY0" fmla="*/ 1161826 h 1161826"/>
                <a:gd name="connsiteX1" fmla="*/ 839097 w 1527586"/>
                <a:gd name="connsiteY1" fmla="*/ 1161826 h 1161826"/>
                <a:gd name="connsiteX2" fmla="*/ 1527586 w 1527586"/>
                <a:gd name="connsiteY2" fmla="*/ 0 h 11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586" h="1161826">
                  <a:moveTo>
                    <a:pt x="0" y="1161826"/>
                  </a:moveTo>
                  <a:lnTo>
                    <a:pt x="839097" y="1161826"/>
                  </a:lnTo>
                  <a:lnTo>
                    <a:pt x="1527586" y="0"/>
                  </a:lnTo>
                </a:path>
              </a:pathLst>
            </a:cu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8" name="Freeform 17"/>
            <p:cNvSpPr/>
            <p:nvPr/>
          </p:nvSpPr>
          <p:spPr>
            <a:xfrm flipV="1">
              <a:off x="6689874" y="3774140"/>
              <a:ext cx="1452282" cy="611710"/>
            </a:xfrm>
            <a:custGeom>
              <a:avLst/>
              <a:gdLst>
                <a:gd name="connsiteX0" fmla="*/ 0 w 1527586"/>
                <a:gd name="connsiteY0" fmla="*/ 1161826 h 1161826"/>
                <a:gd name="connsiteX1" fmla="*/ 839097 w 1527586"/>
                <a:gd name="connsiteY1" fmla="*/ 1161826 h 1161826"/>
                <a:gd name="connsiteX2" fmla="*/ 1527586 w 1527586"/>
                <a:gd name="connsiteY2" fmla="*/ 0 h 11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586" h="1161826">
                  <a:moveTo>
                    <a:pt x="0" y="1161826"/>
                  </a:moveTo>
                  <a:lnTo>
                    <a:pt x="839097" y="1161826"/>
                  </a:lnTo>
                  <a:lnTo>
                    <a:pt x="1527586" y="0"/>
                  </a:lnTo>
                </a:path>
              </a:pathLst>
            </a:cu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Freeform 18"/>
            <p:cNvSpPr/>
            <p:nvPr/>
          </p:nvSpPr>
          <p:spPr>
            <a:xfrm flipV="1">
              <a:off x="6689874" y="3776376"/>
              <a:ext cx="1452282" cy="1117451"/>
            </a:xfrm>
            <a:custGeom>
              <a:avLst/>
              <a:gdLst>
                <a:gd name="connsiteX0" fmla="*/ 0 w 1527586"/>
                <a:gd name="connsiteY0" fmla="*/ 1161826 h 1161826"/>
                <a:gd name="connsiteX1" fmla="*/ 839097 w 1527586"/>
                <a:gd name="connsiteY1" fmla="*/ 1161826 h 1161826"/>
                <a:gd name="connsiteX2" fmla="*/ 1527586 w 1527586"/>
                <a:gd name="connsiteY2" fmla="*/ 0 h 116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7586" h="1161826">
                  <a:moveTo>
                    <a:pt x="0" y="1161826"/>
                  </a:moveTo>
                  <a:lnTo>
                    <a:pt x="839097" y="1161826"/>
                  </a:lnTo>
                  <a:lnTo>
                    <a:pt x="1527586" y="0"/>
                  </a:lnTo>
                </a:path>
              </a:pathLst>
            </a:custGeom>
            <a:noFill/>
            <a:ln w="254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2286" y="407859"/>
            <a:ext cx="7261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For information on terminology, see </a:t>
            </a:r>
            <a:r>
              <a:rPr lang="en-US" sz="2800" b="1" dirty="0" err="1" smtClean="0">
                <a:hlinkClick r:id="rId5"/>
              </a:rPr>
              <a:t>Bioretention</a:t>
            </a:r>
            <a:r>
              <a:rPr lang="en-US" sz="2800" b="1" dirty="0" smtClean="0">
                <a:hlinkClick r:id="rId5"/>
              </a:rPr>
              <a:t> terminology </a:t>
            </a:r>
            <a:r>
              <a:rPr lang="en-US" sz="2800" b="1" dirty="0" smtClean="0"/>
              <a:t>in the MN </a:t>
            </a:r>
            <a:r>
              <a:rPr lang="en-US" sz="2800" b="1" dirty="0" err="1" smtClean="0"/>
              <a:t>Stormwater</a:t>
            </a:r>
            <a:r>
              <a:rPr lang="en-US" sz="2800" b="1" dirty="0" smtClean="0"/>
              <a:t> Manual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83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ile:Native landscap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805" b="6289"/>
          <a:stretch/>
        </p:blipFill>
        <p:spPr bwMode="auto">
          <a:xfrm>
            <a:off x="-1" y="5484534"/>
            <a:ext cx="12175071" cy="13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89742" y="5852373"/>
            <a:ext cx="3279828" cy="712206"/>
            <a:chOff x="354564" y="331236"/>
            <a:chExt cx="3928187" cy="1027338"/>
          </a:xfrm>
        </p:grpSpPr>
        <p:sp>
          <p:nvSpPr>
            <p:cNvPr id="26" name="Rectangle 25"/>
            <p:cNvSpPr/>
            <p:nvPr/>
          </p:nvSpPr>
          <p:spPr>
            <a:xfrm>
              <a:off x="354564" y="331236"/>
              <a:ext cx="3928187" cy="102636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" descr="Minnesota Pollution Control Agency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434" y="348924"/>
              <a:ext cx="381000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Objectives for today’s webinar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information that frequently accounts for failure of </a:t>
            </a:r>
            <a:r>
              <a:rPr lang="en-US" dirty="0" err="1" smtClean="0"/>
              <a:t>bioretention</a:t>
            </a:r>
            <a:r>
              <a:rPr lang="en-US" dirty="0" smtClean="0"/>
              <a:t> systems but is often overlooked – </a:t>
            </a:r>
            <a:r>
              <a:rPr lang="en-US" dirty="0" err="1" smtClean="0"/>
              <a:t>bioretention</a:t>
            </a:r>
            <a:r>
              <a:rPr lang="en-US" dirty="0" smtClean="0"/>
              <a:t> media and vegetation</a:t>
            </a:r>
          </a:p>
          <a:p>
            <a:r>
              <a:rPr lang="en-US" dirty="0" smtClean="0"/>
              <a:t>Identify information on these topics that needs to be addressed in the MN </a:t>
            </a:r>
            <a:r>
              <a:rPr lang="en-US" dirty="0" err="1" smtClean="0"/>
              <a:t>Stormwater</a:t>
            </a:r>
            <a:r>
              <a:rPr lang="en-US" dirty="0" smtClean="0"/>
              <a:t>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9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334</Words>
  <Application>Microsoft Office PowerPoint</Application>
  <PresentationFormat>Widescreen</PresentationFormat>
  <Paragraphs>42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Questions and other stuff</vt:lpstr>
      <vt:lpstr>Professional development hours</vt:lpstr>
      <vt:lpstr>PowerPoint Presentation</vt:lpstr>
      <vt:lpstr>Presenters</vt:lpstr>
      <vt:lpstr>First – a note on Terminology</vt:lpstr>
      <vt:lpstr>PowerPoint Presentation</vt:lpstr>
      <vt:lpstr>Objectives for today’s webinar</vt:lpstr>
    </vt:vector>
  </TitlesOfParts>
  <Company>PCA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Trojan, Mike (MPCA)</dc:creator>
  <cp:lastModifiedBy>Trojan, Mike (MPCA)</cp:lastModifiedBy>
  <cp:revision>9</cp:revision>
  <dcterms:created xsi:type="dcterms:W3CDTF">2017-05-22T20:24:06Z</dcterms:created>
  <dcterms:modified xsi:type="dcterms:W3CDTF">2017-05-22T21:31:44Z</dcterms:modified>
</cp:coreProperties>
</file>