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1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91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918" y="5943600"/>
            <a:ext cx="91440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18" y="1638295"/>
            <a:ext cx="8878165" cy="18832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63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64" y="365125"/>
            <a:ext cx="1031693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64" y="1825625"/>
            <a:ext cx="10316936" cy="356280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6" y="444275"/>
            <a:ext cx="10333264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536" y="3324000"/>
            <a:ext cx="1033326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89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65125"/>
            <a:ext cx="1038225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5"/>
            <a:ext cx="5048250" cy="357096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7096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207" y="358775"/>
            <a:ext cx="10939010" cy="5348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37632" y="5935436"/>
            <a:ext cx="9872911" cy="865414"/>
          </a:xfrm>
          <a:prstGeom prst="rect">
            <a:avLst/>
          </a:prstGeom>
        </p:spPr>
        <p:txBody>
          <a:bodyPr lIns="91440" tIns="0" rIns="9144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1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6B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" y="5946277"/>
            <a:ext cx="12188825" cy="457200"/>
          </a:xfrm>
          <a:prstGeom prst="rect">
            <a:avLst/>
          </a:prstGeom>
          <a:solidFill>
            <a:srgbClr val="BCE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 rot="16200000">
            <a:off x="-2151262" y="2602346"/>
            <a:ext cx="5661894" cy="457200"/>
          </a:xfrm>
          <a:prstGeom prst="rect">
            <a:avLst/>
          </a:prstGeom>
          <a:solidFill>
            <a:srgbClr val="BCE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 userDrawn="1"/>
        </p:nvSpPr>
        <p:spPr>
          <a:xfrm rot="16200000">
            <a:off x="-2752342" y="2752345"/>
            <a:ext cx="5961890" cy="457200"/>
          </a:xfrm>
          <a:prstGeom prst="rect">
            <a:avLst/>
          </a:prstGeom>
          <a:solidFill>
            <a:srgbClr val="96B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-1" y="5875558"/>
            <a:ext cx="12188825" cy="64008"/>
          </a:xfrm>
          <a:prstGeom prst="rect">
            <a:avLst/>
          </a:prstGeom>
          <a:solidFill>
            <a:srgbClr val="78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" y="5667380"/>
            <a:ext cx="124239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.state.mn.us/default.aspx?page=20160211.001" TargetMode="External"/><Relationship Id="rId2" Type="http://schemas.openxmlformats.org/officeDocument/2006/relationships/hyperlink" Target="http://mn2050.org/surve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4568" y="0"/>
            <a:ext cx="10333264" cy="288011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Asset Management and Stormwater? Please Explain!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110316" y="2753632"/>
            <a:ext cx="10333264" cy="24109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MPCA Workshop</a:t>
            </a:r>
            <a:r>
              <a:rPr lang="en-US" dirty="0">
                <a:solidFill>
                  <a:schemeClr val="tx1"/>
                </a:solidFill>
              </a:rPr>
              <a:t>: February 6, 2017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Michael Thompson, P.E.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Public Works Director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City of Maplewood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38" y="2126563"/>
            <a:ext cx="4715642" cy="3528488"/>
          </a:xfrm>
          <a:prstGeom prst="rect">
            <a:avLst/>
          </a:prstGeom>
          <a:effectLst>
            <a:innerShdw blurRad="101600" dist="1143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569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Citizen reports paint dumped into catch basin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4651" y="1690688"/>
            <a:ext cx="10221362" cy="3857856"/>
          </a:xfrm>
        </p:spPr>
        <p:txBody>
          <a:bodyPr/>
          <a:lstStyle/>
          <a:p>
            <a:pPr lvl="1"/>
            <a:r>
              <a:rPr lang="en-US" sz="3000" dirty="0" smtClean="0"/>
              <a:t>Request input into system at asset location (MH254) as and issue termed “illicit discharge”</a:t>
            </a:r>
          </a:p>
          <a:p>
            <a:pPr lvl="1"/>
            <a:r>
              <a:rPr lang="en-US" sz="3000" dirty="0" smtClean="0"/>
              <a:t>Then assigned as a task for the proper city staff person to investigate and document</a:t>
            </a:r>
          </a:p>
          <a:p>
            <a:pPr lvl="2"/>
            <a:r>
              <a:rPr lang="en-US" sz="2600" dirty="0" smtClean="0"/>
              <a:t>Documentation forms can be created for MS4 reporting and used in the field by staff</a:t>
            </a:r>
          </a:p>
          <a:p>
            <a:pPr lvl="1"/>
            <a:r>
              <a:rPr lang="en-US" sz="3000" dirty="0" smtClean="0"/>
              <a:t>At end of year all illicit discharge reports could be queried into a single report for MS4 reporting purposes</a:t>
            </a:r>
          </a:p>
          <a:p>
            <a:pPr lvl="1"/>
            <a:r>
              <a:rPr lang="en-US" sz="3000" dirty="0" smtClean="0"/>
              <a:t>Automated response to citizen when work is completed</a:t>
            </a:r>
          </a:p>
        </p:txBody>
      </p:sp>
    </p:spTree>
    <p:extLst>
      <p:ext uri="{BB962C8B-B14F-4D97-AF65-F5344CB8AC3E}">
        <p14:creationId xmlns:p14="http://schemas.microsoft.com/office/powerpoint/2010/main" val="31993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section of storm pipe is found to be collapsed after a PM inspection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6582" y="1835916"/>
            <a:ext cx="7311046" cy="3887152"/>
          </a:xfrm>
        </p:spPr>
        <p:txBody>
          <a:bodyPr/>
          <a:lstStyle/>
          <a:p>
            <a:pPr lvl="1"/>
            <a:r>
              <a:rPr lang="en-US" sz="3000" dirty="0" smtClean="0"/>
              <a:t>Issue entered into system at asset location (Pipe345) as a “pipe break”</a:t>
            </a:r>
          </a:p>
          <a:p>
            <a:pPr lvl="1"/>
            <a:r>
              <a:rPr lang="en-US" sz="3000" dirty="0" smtClean="0"/>
              <a:t>This could then be assigned as a task of “replacement” with resources used (labor, equipment, material) </a:t>
            </a:r>
          </a:p>
          <a:p>
            <a:pPr lvl="1"/>
            <a:r>
              <a:rPr lang="en-US" sz="3000" dirty="0" smtClean="0"/>
              <a:t>Pipe gets repaired and City can now rate the pipe in new condition (</a:t>
            </a:r>
            <a:r>
              <a:rPr lang="en-US" sz="3000" dirty="0" err="1" smtClean="0"/>
              <a:t>e.g</a:t>
            </a:r>
            <a:r>
              <a:rPr lang="en-US" sz="3000" dirty="0" smtClean="0"/>
              <a:t>… went from 2/10 to 10/10) and how much it cost for that action</a:t>
            </a:r>
          </a:p>
          <a:p>
            <a:pPr marL="457200" lvl="1" indent="0">
              <a:buNone/>
            </a:pPr>
            <a:endParaRPr 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28" y="1981145"/>
            <a:ext cx="4028214" cy="30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5347" y="236907"/>
            <a:ext cx="11286653" cy="1325563"/>
          </a:xfrm>
        </p:spPr>
        <p:txBody>
          <a:bodyPr/>
          <a:lstStyle/>
          <a:p>
            <a:r>
              <a:rPr lang="en-US" dirty="0" smtClean="0"/>
              <a:t>Why All of This Asset Management Stuff?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887" y="1055476"/>
            <a:ext cx="11566989" cy="4581844"/>
          </a:xfrm>
        </p:spPr>
        <p:txBody>
          <a:bodyPr/>
          <a:lstStyle/>
          <a:p>
            <a:pPr lvl="1"/>
            <a:r>
              <a:rPr lang="en-US" sz="3000" dirty="0" smtClean="0"/>
              <a:t>Reports and data at the touch of a button</a:t>
            </a:r>
          </a:p>
          <a:p>
            <a:pPr lvl="2"/>
            <a:r>
              <a:rPr lang="en-US" sz="2800" dirty="0" smtClean="0"/>
              <a:t>How many manholes are rated poor?  </a:t>
            </a:r>
          </a:p>
          <a:p>
            <a:pPr lvl="1"/>
            <a:r>
              <a:rPr lang="en-US" sz="3000" dirty="0" smtClean="0"/>
              <a:t>Visual map showing all assets that meet criteria to set work priorities for crews</a:t>
            </a:r>
          </a:p>
          <a:p>
            <a:pPr lvl="1"/>
            <a:r>
              <a:rPr lang="en-US" sz="3000" dirty="0" smtClean="0"/>
              <a:t>Triggers preventative inspections and maintenance</a:t>
            </a:r>
          </a:p>
          <a:p>
            <a:pPr lvl="1"/>
            <a:r>
              <a:rPr lang="en-US" sz="3000" dirty="0" smtClean="0"/>
              <a:t>Holistically stores all assets across many functions so they “can speak to one another”</a:t>
            </a:r>
          </a:p>
          <a:p>
            <a:pPr lvl="1"/>
            <a:r>
              <a:rPr lang="en-US" sz="3000" dirty="0" smtClean="0"/>
              <a:t>Shows the future resources needed to meet conditions you want  </a:t>
            </a:r>
          </a:p>
          <a:p>
            <a:pPr lvl="2"/>
            <a:r>
              <a:rPr lang="en-US" sz="2800" dirty="0" smtClean="0"/>
              <a:t>Helps inform budgeting and setting fees/rates</a:t>
            </a:r>
          </a:p>
          <a:p>
            <a:pPr lvl="1"/>
            <a:r>
              <a:rPr lang="en-US" sz="3000" dirty="0" smtClean="0"/>
              <a:t>FEMA Reporting (special labor rates, etc.)</a:t>
            </a:r>
          </a:p>
          <a:p>
            <a:pPr lvl="3"/>
            <a:endParaRPr lang="en-US" sz="2600" dirty="0" smtClean="0"/>
          </a:p>
          <a:p>
            <a:pPr marL="914400" lvl="2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6402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5347" y="236907"/>
            <a:ext cx="11286653" cy="1325563"/>
          </a:xfrm>
        </p:spPr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887" y="1055476"/>
            <a:ext cx="11566989" cy="4581844"/>
          </a:xfrm>
        </p:spPr>
        <p:txBody>
          <a:bodyPr/>
          <a:lstStyle/>
          <a:p>
            <a:pPr lvl="1"/>
            <a:r>
              <a:rPr lang="en-US" sz="3000" dirty="0" smtClean="0"/>
              <a:t>Asset management approach dependent upon your needs</a:t>
            </a:r>
          </a:p>
          <a:p>
            <a:pPr lvl="1"/>
            <a:r>
              <a:rPr lang="en-US" sz="3000" dirty="0" smtClean="0"/>
              <a:t>Maplewood went to holistic asset management for pavement, storm, lighting, sewer, buildings, parks etc... To better reflect asset condition, values, and future needs</a:t>
            </a:r>
          </a:p>
          <a:p>
            <a:pPr lvl="1"/>
            <a:r>
              <a:rPr lang="en-US" sz="3000" dirty="0" smtClean="0"/>
              <a:t>Very helpful to have all assets and information in a user friendly system that does not rely on specific individuals (retirements?)</a:t>
            </a:r>
          </a:p>
          <a:p>
            <a:pPr lvl="1"/>
            <a:r>
              <a:rPr lang="en-US" sz="3000" dirty="0" smtClean="0"/>
              <a:t>Ability to sort, create reports, drill down on data, heat maps, etc.</a:t>
            </a:r>
          </a:p>
          <a:p>
            <a:pPr lvl="1"/>
            <a:r>
              <a:rPr lang="en-US" sz="3000" dirty="0" smtClean="0"/>
              <a:t>Informed decision making (data driven)</a:t>
            </a:r>
          </a:p>
          <a:p>
            <a:pPr lvl="1"/>
            <a:r>
              <a:rPr lang="en-US" sz="3000" dirty="0" smtClean="0"/>
              <a:t>City Council supportive with this approach in order to make smart capital investment decisions and provide transparency</a:t>
            </a:r>
            <a:endParaRPr lang="en-US" sz="2600" dirty="0" smtClean="0"/>
          </a:p>
          <a:p>
            <a:pPr marL="914400" lvl="2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19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536" y="444275"/>
            <a:ext cx="10333264" cy="205149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  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020536" y="3324000"/>
            <a:ext cx="10333264" cy="2410975"/>
          </a:xfrm>
        </p:spPr>
        <p:txBody>
          <a:bodyPr/>
          <a:lstStyle/>
          <a:p>
            <a:r>
              <a:rPr lang="en-US" dirty="0" smtClean="0"/>
              <a:t>MPCA Workshop</a:t>
            </a:r>
            <a:r>
              <a:rPr lang="en-US" dirty="0"/>
              <a:t>: February 6, 2017 </a:t>
            </a:r>
          </a:p>
          <a:p>
            <a:endParaRPr lang="en-US" dirty="0"/>
          </a:p>
          <a:p>
            <a:r>
              <a:rPr lang="en-US" dirty="0" smtClean="0"/>
              <a:t>Michael Thompson, P.E.</a:t>
            </a:r>
          </a:p>
          <a:p>
            <a:r>
              <a:rPr lang="en-US" dirty="0" smtClean="0"/>
              <a:t>Public Works Director</a:t>
            </a:r>
            <a:r>
              <a:rPr lang="en-US" dirty="0"/>
              <a:t>	</a:t>
            </a:r>
          </a:p>
          <a:p>
            <a:r>
              <a:rPr lang="en-US" dirty="0" smtClean="0"/>
              <a:t>City of Maplewood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8" y="1722268"/>
            <a:ext cx="4853127" cy="36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Focus on Asset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6864" y="1127464"/>
            <a:ext cx="10316936" cy="4438835"/>
          </a:xfrm>
        </p:spPr>
        <p:txBody>
          <a:bodyPr/>
          <a:lstStyle/>
          <a:p>
            <a:pPr lvl="1"/>
            <a:r>
              <a:rPr lang="en-US" sz="3000" dirty="0" smtClean="0"/>
              <a:t>MN </a:t>
            </a:r>
            <a:r>
              <a:rPr lang="en-US" sz="3000" dirty="0"/>
              <a:t>2050 Initiative </a:t>
            </a:r>
            <a:r>
              <a:rPr lang="en-US" sz="3000" dirty="0">
                <a:hlinkClick r:id="rId2"/>
              </a:rPr>
              <a:t>http://</a:t>
            </a:r>
            <a:r>
              <a:rPr lang="en-US" sz="3000" dirty="0" smtClean="0">
                <a:hlinkClick r:id="rId2"/>
              </a:rPr>
              <a:t>mn2050.org/survey</a:t>
            </a:r>
            <a:r>
              <a:rPr lang="en-US" sz="3000" dirty="0" smtClean="0"/>
              <a:t>  </a:t>
            </a:r>
          </a:p>
          <a:p>
            <a:pPr lvl="1"/>
            <a:r>
              <a:rPr lang="en-US" sz="3000" dirty="0" smtClean="0"/>
              <a:t>Office of the State Auditor: Infrastructure Stress Transparency </a:t>
            </a:r>
            <a:r>
              <a:rPr lang="en-US" sz="3000" dirty="0"/>
              <a:t>Tool </a:t>
            </a:r>
            <a:r>
              <a:rPr lang="en-US" sz="3000" dirty="0">
                <a:hlinkClick r:id="rId3"/>
              </a:rPr>
              <a:t>http://</a:t>
            </a:r>
            <a:r>
              <a:rPr lang="en-US" sz="3000" dirty="0" smtClean="0">
                <a:hlinkClick r:id="rId3"/>
              </a:rPr>
              <a:t>www.osa.state.mn.us/default.aspx?page=20160211.001</a:t>
            </a:r>
            <a:endParaRPr lang="en-US" sz="3000" dirty="0" smtClean="0"/>
          </a:p>
          <a:p>
            <a:pPr lvl="1"/>
            <a:r>
              <a:rPr lang="en-US" sz="3000" dirty="0" smtClean="0"/>
              <a:t>Storm Pond Inventory Requirements</a:t>
            </a:r>
          </a:p>
          <a:p>
            <a:pPr lvl="1"/>
            <a:r>
              <a:rPr lang="en-US" sz="3000" dirty="0" smtClean="0"/>
              <a:t>Call for More Government Transparency</a:t>
            </a:r>
          </a:p>
          <a:p>
            <a:pPr lvl="1"/>
            <a:r>
              <a:rPr lang="en-US" sz="3000" dirty="0" smtClean="0"/>
              <a:t>Why Where Certain Budget Decision Made?  </a:t>
            </a:r>
          </a:p>
          <a:p>
            <a:pPr lvl="2"/>
            <a:r>
              <a:rPr lang="en-US" sz="2600" dirty="0" smtClean="0"/>
              <a:t>Much easier to make the case or explain if leveraging actual data from a holistic asset management approach</a:t>
            </a:r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3558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6864" y="365125"/>
            <a:ext cx="7545821" cy="721291"/>
          </a:xfrm>
        </p:spPr>
        <p:txBody>
          <a:bodyPr/>
          <a:lstStyle/>
          <a:p>
            <a:r>
              <a:rPr lang="en-US" dirty="0" smtClean="0"/>
              <a:t>What Are Stormwater Assets?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2261" y="1287262"/>
            <a:ext cx="11289672" cy="4279037"/>
          </a:xfrm>
        </p:spPr>
        <p:txBody>
          <a:bodyPr/>
          <a:lstStyle/>
          <a:p>
            <a:pPr lvl="1"/>
            <a:r>
              <a:rPr lang="en-US" sz="3000" dirty="0" smtClean="0"/>
              <a:t>Basins (Ponds, infiltration basins, raingardens, wetlands)</a:t>
            </a:r>
          </a:p>
          <a:p>
            <a:pPr lvl="1"/>
            <a:r>
              <a:rPr lang="en-US" sz="3000" dirty="0"/>
              <a:t>Outlets </a:t>
            </a:r>
            <a:r>
              <a:rPr lang="en-US" sz="3000" dirty="0" smtClean="0"/>
              <a:t>(outfall attribute </a:t>
            </a:r>
            <a:r>
              <a:rPr lang="en-US" sz="3000" dirty="0"/>
              <a:t>at city limits / wetland for MS4 outfalls</a:t>
            </a:r>
            <a:r>
              <a:rPr lang="en-US" sz="3000" dirty="0" smtClean="0"/>
              <a:t>)</a:t>
            </a:r>
          </a:p>
          <a:p>
            <a:pPr lvl="1"/>
            <a:r>
              <a:rPr lang="en-US" sz="3000" dirty="0"/>
              <a:t>Treatment Devices (Grit chambers, stormceptors, draintile, </a:t>
            </a:r>
            <a:r>
              <a:rPr lang="en-US" sz="3000" dirty="0" err="1"/>
              <a:t>etc</a:t>
            </a:r>
            <a:r>
              <a:rPr lang="en-US" sz="3000" dirty="0"/>
              <a:t>…)  </a:t>
            </a:r>
            <a:endParaRPr lang="en-US" sz="3000" dirty="0" smtClean="0"/>
          </a:p>
          <a:p>
            <a:pPr lvl="1"/>
            <a:r>
              <a:rPr lang="en-US" sz="3000" dirty="0" smtClean="0"/>
              <a:t>Culverts</a:t>
            </a:r>
          </a:p>
          <a:p>
            <a:pPr lvl="1"/>
            <a:r>
              <a:rPr lang="en-US" sz="3000" dirty="0" smtClean="0"/>
              <a:t>Lift Stations</a:t>
            </a:r>
          </a:p>
          <a:p>
            <a:pPr lvl="1"/>
            <a:r>
              <a:rPr lang="en-US" sz="3000" dirty="0" smtClean="0"/>
              <a:t>Inlets</a:t>
            </a:r>
          </a:p>
          <a:p>
            <a:pPr lvl="1"/>
            <a:r>
              <a:rPr lang="en-US" sz="3000" dirty="0" smtClean="0"/>
              <a:t>Pipes</a:t>
            </a:r>
          </a:p>
          <a:p>
            <a:pPr lvl="1"/>
            <a:r>
              <a:rPr lang="en-US" sz="3000" dirty="0" smtClean="0"/>
              <a:t>Manholes (attribute for sumps)</a:t>
            </a:r>
          </a:p>
        </p:txBody>
      </p:sp>
      <p:pic>
        <p:nvPicPr>
          <p:cNvPr id="5" name="Picture 4" descr="Construction Photos 07-01 0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9" y="2725586"/>
            <a:ext cx="2450764" cy="19507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30" y="2725586"/>
            <a:ext cx="3929204" cy="29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Track Your Stormwater Assets?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6864" y="1210854"/>
            <a:ext cx="10316936" cy="3857856"/>
          </a:xfrm>
        </p:spPr>
        <p:txBody>
          <a:bodyPr/>
          <a:lstStyle/>
          <a:p>
            <a:pPr lvl="1"/>
            <a:r>
              <a:rPr lang="en-US" sz="3000" dirty="0" smtClean="0"/>
              <a:t>Preventative Maintenance (PM) </a:t>
            </a:r>
          </a:p>
          <a:p>
            <a:pPr lvl="1"/>
            <a:r>
              <a:rPr lang="en-US" sz="3000" dirty="0" smtClean="0"/>
              <a:t>Inspections</a:t>
            </a:r>
            <a:endParaRPr lang="en-US" sz="2600" dirty="0" smtClean="0"/>
          </a:p>
          <a:p>
            <a:pPr lvl="1"/>
            <a:r>
              <a:rPr lang="en-US" sz="3000" dirty="0" smtClean="0"/>
              <a:t>Track Maintenance Activities</a:t>
            </a:r>
          </a:p>
          <a:p>
            <a:pPr lvl="1"/>
            <a:r>
              <a:rPr lang="en-US" sz="3000" dirty="0" smtClean="0"/>
              <a:t>Proactive vs. Reactive Decisions</a:t>
            </a:r>
          </a:p>
          <a:p>
            <a:pPr lvl="2"/>
            <a:r>
              <a:rPr lang="en-US" sz="2800" dirty="0" smtClean="0"/>
              <a:t>Repairs</a:t>
            </a:r>
          </a:p>
          <a:p>
            <a:pPr lvl="2"/>
            <a:r>
              <a:rPr lang="en-US" sz="2800" dirty="0" smtClean="0"/>
              <a:t>Replacement</a:t>
            </a:r>
          </a:p>
          <a:p>
            <a:pPr lvl="2"/>
            <a:r>
              <a:rPr lang="en-US" sz="2800" dirty="0" smtClean="0"/>
              <a:t>Life Cycle </a:t>
            </a:r>
            <a:r>
              <a:rPr lang="en-US" sz="2800" dirty="0"/>
              <a:t>E</a:t>
            </a:r>
            <a:r>
              <a:rPr lang="en-US" sz="2800" dirty="0" smtClean="0"/>
              <a:t>xpectations</a:t>
            </a:r>
          </a:p>
          <a:p>
            <a:pPr lvl="2"/>
            <a:r>
              <a:rPr lang="en-US" sz="2800" dirty="0" smtClean="0"/>
              <a:t>Budgeting</a:t>
            </a:r>
          </a:p>
          <a:p>
            <a:pPr lvl="1"/>
            <a:r>
              <a:rPr lang="en-US" sz="3000" dirty="0" smtClean="0"/>
              <a:t>MS4 Reporting</a:t>
            </a:r>
          </a:p>
        </p:txBody>
      </p:sp>
      <p:pic>
        <p:nvPicPr>
          <p:cNvPr id="5" name="Picture 2" descr="P:\WORKS\ENG\11PROJDOCS\11-14 Bartelmy Meyer Area Streets\Photos\After\pics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611" y="1210854"/>
            <a:ext cx="3379189" cy="4505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2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Currently Tracks Assets?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355" y="1193321"/>
            <a:ext cx="8178700" cy="41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529 Agencies Responded to MN2050 Survey: Top Systems to Track Assets*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6864" y="1799330"/>
            <a:ext cx="10316936" cy="3857856"/>
          </a:xfrm>
        </p:spPr>
        <p:txBody>
          <a:bodyPr/>
          <a:lstStyle/>
          <a:p>
            <a:pPr lvl="1"/>
            <a:r>
              <a:rPr lang="en-US" sz="3000" dirty="0" smtClean="0"/>
              <a:t>492 - </a:t>
            </a:r>
            <a:r>
              <a:rPr lang="en-US" sz="3000" b="1" dirty="0" smtClean="0"/>
              <a:t>No Asset Management</a:t>
            </a:r>
          </a:p>
          <a:p>
            <a:pPr lvl="1"/>
            <a:r>
              <a:rPr lang="en-US" sz="3000" dirty="0" smtClean="0"/>
              <a:t>100 – </a:t>
            </a:r>
            <a:r>
              <a:rPr lang="en-US" sz="3000" dirty="0" err="1" smtClean="0"/>
              <a:t>Cartegraph</a:t>
            </a:r>
            <a:r>
              <a:rPr lang="en-US" sz="3000" dirty="0" smtClean="0"/>
              <a:t> (*</a:t>
            </a:r>
            <a:r>
              <a:rPr lang="en-US" sz="3000" dirty="0" err="1" smtClean="0"/>
              <a:t>e.g</a:t>
            </a:r>
            <a:r>
              <a:rPr lang="en-US" sz="3000" dirty="0" smtClean="0"/>
              <a:t>…. 1 agency could represent 3 of the 100 if used for streets, lights, and storm sewer)</a:t>
            </a:r>
          </a:p>
          <a:p>
            <a:pPr lvl="1"/>
            <a:r>
              <a:rPr lang="en-US" sz="3000" dirty="0" smtClean="0"/>
              <a:t> 96 - Icon</a:t>
            </a:r>
          </a:p>
          <a:p>
            <a:pPr lvl="1"/>
            <a:r>
              <a:rPr lang="en-US" sz="3000" dirty="0" smtClean="0"/>
              <a:t> 81 - </a:t>
            </a:r>
            <a:r>
              <a:rPr lang="en-US" sz="3000" dirty="0" err="1" smtClean="0"/>
              <a:t>MnDOT</a:t>
            </a:r>
            <a:r>
              <a:rPr lang="en-US" sz="3000" dirty="0" smtClean="0"/>
              <a:t> SIMS</a:t>
            </a:r>
          </a:p>
          <a:p>
            <a:pPr lvl="1"/>
            <a:r>
              <a:rPr lang="en-US" sz="3000" dirty="0" smtClean="0"/>
              <a:t> 34 - Simple Signs</a:t>
            </a:r>
          </a:p>
          <a:p>
            <a:pPr lvl="1"/>
            <a:r>
              <a:rPr lang="en-US" sz="3000" dirty="0" smtClean="0"/>
              <a:t> 29 - </a:t>
            </a:r>
            <a:r>
              <a:rPr lang="en-US" sz="3000" dirty="0" err="1" smtClean="0"/>
              <a:t>CityWorks</a:t>
            </a:r>
            <a:endParaRPr lang="en-US" sz="3000" dirty="0" smtClean="0"/>
          </a:p>
          <a:p>
            <a:pPr lvl="1"/>
            <a:r>
              <a:rPr lang="en-US" sz="3000" dirty="0" smtClean="0"/>
              <a:t> 28 - Other</a:t>
            </a:r>
          </a:p>
        </p:txBody>
      </p:sp>
    </p:spTree>
    <p:extLst>
      <p:ext uri="{BB962C8B-B14F-4D97-AF65-F5344CB8AC3E}">
        <p14:creationId xmlns:p14="http://schemas.microsoft.com/office/powerpoint/2010/main" val="14460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6864" y="175002"/>
            <a:ext cx="10316936" cy="1325563"/>
          </a:xfrm>
        </p:spPr>
        <p:txBody>
          <a:bodyPr/>
          <a:lstStyle/>
          <a:p>
            <a:pPr algn="ctr"/>
            <a:r>
              <a:rPr lang="en-US" dirty="0" smtClean="0"/>
              <a:t>City of Maplewood’s Perspective on Asset Management System Selection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9167" y="1500565"/>
            <a:ext cx="11121941" cy="3857856"/>
          </a:xfrm>
        </p:spPr>
        <p:txBody>
          <a:bodyPr/>
          <a:lstStyle/>
          <a:p>
            <a:pPr lvl="1"/>
            <a:r>
              <a:rPr lang="en-US" sz="3000" dirty="0"/>
              <a:t>Met with key department </a:t>
            </a:r>
            <a:r>
              <a:rPr lang="en-US" sz="3000" dirty="0" smtClean="0"/>
              <a:t>leaders to determine needs</a:t>
            </a:r>
          </a:p>
          <a:p>
            <a:pPr lvl="1"/>
            <a:r>
              <a:rPr lang="en-US" sz="3000" dirty="0" smtClean="0"/>
              <a:t>Vetted numerous programs</a:t>
            </a:r>
          </a:p>
          <a:p>
            <a:pPr lvl="1"/>
            <a:r>
              <a:rPr lang="en-US" sz="3000" dirty="0" smtClean="0"/>
              <a:t>Met with sales reps/vendors</a:t>
            </a:r>
          </a:p>
          <a:p>
            <a:pPr lvl="1"/>
            <a:r>
              <a:rPr lang="en-US" sz="3000" dirty="0" smtClean="0"/>
              <a:t>Met with fellow agencies to see in action</a:t>
            </a:r>
          </a:p>
          <a:p>
            <a:pPr lvl="1"/>
            <a:r>
              <a:rPr lang="en-US" sz="3000" dirty="0" smtClean="0"/>
              <a:t>Created internal city stakeholder group to help vet</a:t>
            </a:r>
          </a:p>
          <a:p>
            <a:pPr lvl="1"/>
            <a:r>
              <a:rPr lang="en-US" sz="3000" dirty="0" smtClean="0"/>
              <a:t>Created buy-in and ensured system would meet needs</a:t>
            </a:r>
          </a:p>
          <a:p>
            <a:pPr lvl="1"/>
            <a:r>
              <a:rPr lang="en-US" sz="3000" dirty="0" smtClean="0"/>
              <a:t>Currently in the implementation process</a:t>
            </a:r>
          </a:p>
          <a:p>
            <a:pPr lvl="1"/>
            <a:r>
              <a:rPr lang="en-US" sz="3000" dirty="0" smtClean="0"/>
              <a:t>Data from paper, other programs, Xcel, must migrate to new system including all </a:t>
            </a:r>
            <a:r>
              <a:rPr lang="en-US" sz="3000" dirty="0" err="1" smtClean="0"/>
              <a:t>stormwater</a:t>
            </a:r>
            <a:r>
              <a:rPr lang="en-US" sz="3000" dirty="0" smtClean="0"/>
              <a:t> assets</a:t>
            </a:r>
          </a:p>
        </p:txBody>
      </p:sp>
    </p:spTree>
    <p:extLst>
      <p:ext uri="{BB962C8B-B14F-4D97-AF65-F5344CB8AC3E}">
        <p14:creationId xmlns:p14="http://schemas.microsoft.com/office/powerpoint/2010/main" val="30543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7811" y="211216"/>
            <a:ext cx="10316936" cy="1325563"/>
          </a:xfrm>
        </p:spPr>
        <p:txBody>
          <a:bodyPr/>
          <a:lstStyle/>
          <a:p>
            <a:r>
              <a:rPr lang="en-US" dirty="0" smtClean="0"/>
              <a:t>Cartegraph Implementation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70" y="1107805"/>
            <a:ext cx="8723155" cy="46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9009" y="994299"/>
            <a:ext cx="11341355" cy="4722919"/>
          </a:xfrm>
        </p:spPr>
        <p:txBody>
          <a:bodyPr/>
          <a:lstStyle/>
          <a:p>
            <a:pPr lvl="1"/>
            <a:r>
              <a:rPr lang="en-US" sz="3000" dirty="0" smtClean="0"/>
              <a:t>All assets are mapped and assigned a condition and value</a:t>
            </a:r>
          </a:p>
          <a:p>
            <a:pPr lvl="1"/>
            <a:r>
              <a:rPr lang="en-US" sz="3000" dirty="0" smtClean="0"/>
              <a:t>When creating new assets or updating existing assets (location or attributes) all changes get auto-updated to GIS map</a:t>
            </a:r>
          </a:p>
          <a:p>
            <a:pPr lvl="1"/>
            <a:r>
              <a:rPr lang="en-US" sz="3000" dirty="0" smtClean="0"/>
              <a:t>Program tracks asset issues and tasks</a:t>
            </a:r>
          </a:p>
          <a:p>
            <a:pPr lvl="2"/>
            <a:r>
              <a:rPr lang="en-US" sz="2600" dirty="0" smtClean="0"/>
              <a:t>Integrated into daily operations</a:t>
            </a:r>
          </a:p>
          <a:p>
            <a:pPr lvl="2"/>
            <a:r>
              <a:rPr lang="en-US" sz="2600" dirty="0" smtClean="0"/>
              <a:t>Inspection forms (ponds, manholes, pipes) on i-Pads for example</a:t>
            </a:r>
          </a:p>
          <a:p>
            <a:pPr lvl="1"/>
            <a:r>
              <a:rPr lang="en-US" sz="3000" dirty="0" smtClean="0"/>
              <a:t>An issue can be reported internally or externally from citizens</a:t>
            </a:r>
          </a:p>
          <a:p>
            <a:pPr lvl="2"/>
            <a:r>
              <a:rPr lang="en-US" sz="2600" dirty="0" smtClean="0"/>
              <a:t>Example: Citizens snaps photo of flooding (issue) on smart phone app</a:t>
            </a:r>
          </a:p>
          <a:p>
            <a:pPr lvl="2"/>
            <a:r>
              <a:rPr lang="en-US" sz="2600" dirty="0" smtClean="0"/>
              <a:t>Correct person is alerted and prioritizes, task assigned (clear debris) and resources then entered (2 crew members and 1 dump truck)</a:t>
            </a:r>
          </a:p>
        </p:txBody>
      </p:sp>
    </p:spTree>
    <p:extLst>
      <p:ext uri="{BB962C8B-B14F-4D97-AF65-F5344CB8AC3E}">
        <p14:creationId xmlns:p14="http://schemas.microsoft.com/office/powerpoint/2010/main" val="20806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Bar" id="{68102B01-FF7F-4E5D-A07A-E0E03D5AA270}" vid="{7EC1DEA4-FD3D-468E-8E9A-AD41394FE6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GreenBar</Template>
  <TotalTime>732</TotalTime>
  <Words>775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 Semilight</vt:lpstr>
      <vt:lpstr>Office Theme</vt:lpstr>
      <vt:lpstr>     Asset Management and Stormwater? Please Explain! </vt:lpstr>
      <vt:lpstr>More Focus on Asset Management</vt:lpstr>
      <vt:lpstr>What Are Stormwater Assets?</vt:lpstr>
      <vt:lpstr>Why Track Your Stormwater Assets?</vt:lpstr>
      <vt:lpstr>Who Currently Tracks Assets?</vt:lpstr>
      <vt:lpstr>529 Agencies Responded to MN2050 Survey: Top Systems to Track Assets* </vt:lpstr>
      <vt:lpstr>City of Maplewood’s Perspective on Asset Management System Selection</vt:lpstr>
      <vt:lpstr>Cartegraph Implementation</vt:lpstr>
      <vt:lpstr>How Does It Work?</vt:lpstr>
      <vt:lpstr>Example: Citizen reports paint dumped into catch basin</vt:lpstr>
      <vt:lpstr>Example: A section of storm pipe is found to be collapsed after a PM inspection</vt:lpstr>
      <vt:lpstr>Why All of This Asset Management Stuff?</vt:lpstr>
      <vt:lpstr>Final Thoughts</vt:lpstr>
      <vt:lpstr>      Thank You!  Questions?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Knutson</dc:creator>
  <cp:lastModifiedBy>Gelbmann, Anne</cp:lastModifiedBy>
  <cp:revision>62</cp:revision>
  <cp:lastPrinted>2016-08-02T19:24:42Z</cp:lastPrinted>
  <dcterms:created xsi:type="dcterms:W3CDTF">2016-07-20T16:17:46Z</dcterms:created>
  <dcterms:modified xsi:type="dcterms:W3CDTF">2017-02-06T13:27:36Z</dcterms:modified>
</cp:coreProperties>
</file>