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75" r:id="rId2"/>
    <p:sldId id="321" r:id="rId3"/>
    <p:sldId id="313" r:id="rId4"/>
    <p:sldId id="307" r:id="rId5"/>
    <p:sldId id="315" r:id="rId6"/>
    <p:sldId id="316" r:id="rId7"/>
    <p:sldId id="277" r:id="rId8"/>
    <p:sldId id="276" r:id="rId9"/>
    <p:sldId id="318" r:id="rId10"/>
    <p:sldId id="258" r:id="rId11"/>
    <p:sldId id="259" r:id="rId12"/>
    <p:sldId id="331" r:id="rId13"/>
    <p:sldId id="269" r:id="rId14"/>
    <p:sldId id="332" r:id="rId15"/>
    <p:sldId id="288" r:id="rId16"/>
    <p:sldId id="323" r:id="rId17"/>
    <p:sldId id="339" r:id="rId18"/>
    <p:sldId id="333" r:id="rId19"/>
    <p:sldId id="334" r:id="rId20"/>
    <p:sldId id="327" r:id="rId21"/>
    <p:sldId id="328" r:id="rId22"/>
    <p:sldId id="290" r:id="rId23"/>
    <p:sldId id="291" r:id="rId24"/>
    <p:sldId id="340" r:id="rId25"/>
    <p:sldId id="303" r:id="rId26"/>
    <p:sldId id="322" r:id="rId27"/>
    <p:sldId id="341" r:id="rId28"/>
    <p:sldId id="335" r:id="rId29"/>
    <p:sldId id="284" r:id="rId30"/>
    <p:sldId id="342" r:id="rId31"/>
    <p:sldId id="312" r:id="rId32"/>
    <p:sldId id="337" r:id="rId33"/>
    <p:sldId id="343" r:id="rId34"/>
    <p:sldId id="274" r:id="rId35"/>
    <p:sldId id="336" r:id="rId36"/>
  </p:sldIdLst>
  <p:sldSz cx="12192000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ojan, Mike" initials="TM" lastIdx="18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307" autoAdjust="0"/>
  </p:normalViewPr>
  <p:slideViewPr>
    <p:cSldViewPr snapToGrid="0">
      <p:cViewPr varScale="1">
        <p:scale>
          <a:sx n="73" d="100"/>
          <a:sy n="73" d="100"/>
        </p:scale>
        <p:origin x="762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1-10T12:01:46.137" idx="10">
    <p:pos x="10" y="10"/>
    <p:text>Just a reminder that in this slide and in the previous slides, consider showing bullets one at a time and discuss them as they appear.</p:text>
    <p:extLst>
      <p:ext uri="{C676402C-5697-4E1C-873F-D02D1690AC5C}">
        <p15:threadingInfo xmlns:p15="http://schemas.microsoft.com/office/powerpoint/2012/main" timeZoneBias="3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A1C55-AC6F-4B6D-A244-88F439D49969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3EE5A-8E71-4D93-B8B7-2BA286CAC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35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4C50A-F3E7-4BB6-B304-C118AE42854B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87DE4-F244-456D-B1C8-F355F3BDE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40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56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02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02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37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37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65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85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98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43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01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01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152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45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82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09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13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00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80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80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87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0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9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2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9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0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13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27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25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94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EF5EC-7374-4FCC-91C7-2EDAB27689ED}" type="datetimeFigureOut">
              <a:rPr lang="en-US" smtClean="0"/>
              <a:t>1/24/2017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ormwater.pca.state.mn.us/index.php?title=Stormwater_and_rainwater_harvest_and_use/reuse" TargetMode="Externa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stormwater.pca.state.mn.us/index.php?title=Definitions_for_stormwater_and_rainwater_harvest_and_use/reuse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stormwater.pca.state.mn.us/index.php?title=Overview_for_stormwater_and_rainwater_harvest_and_use/reuse" TargetMode="External"/><Relationship Id="rId9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stormwater.pca.state.mn.us/index.php?title=Design_criteria_for_stormwater_and_rainwater_harvest_and_use/reuse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stormwater.pca.state.mn.us/index.php?title=Design_criteria_for_stormwater_and_rainwater_harvest_and_use/reuse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stormwater.pca.state.mn.us/index.php?title=Design_criteria_for_stormwater_and_rainwater_harvest_and_use/reuse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stormwater.pca.state.mn.us/index.php?title=Design_criteria_for_stormwater_and_rainwater_harvest_and_use/reuse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Stormwater_Manual_webinars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s://stormwater.pca.state.mn.us/index.php?title=Design_criteria_for_stormwater_and_rainwater_harvest_and_use/reuse" TargetMode="Externa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comments" Target="../comments/comment1.xml"/><Relationship Id="rId4" Type="http://schemas.openxmlformats.org/officeDocument/2006/relationships/image" Target="../media/image7.png"/><Relationship Id="rId9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.png"/><Relationship Id="rId7" Type="http://schemas.openxmlformats.org/officeDocument/2006/relationships/hyperlink" Target="https://stormwater.pca.state.mn.us/index.php?title=Construction_specifications_for_stormwater_and_rainwater_harvest_and_use/reus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ormwater.pca.state.mn.us/index.php?title=File:MPCA_Stormwater_Harvest_and_Use_System_Example_Inspection_Report.docx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6.jpg"/><Relationship Id="rId4" Type="http://schemas.microsoft.com/office/2007/relationships/hdphoto" Target="../media/hdphoto1.wdp"/><Relationship Id="rId9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stormwater.pca.state.mn.us/index.php?title=General_inspection_and_maintenance_guidelines_for_stormwater_harvest_and_use_systems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stormwater.pca.state.mn.us/index.php?title=Operation_and_maintenance_for_stormwater_and_rainwater_harvest_and_use/reuse" TargetMode="External"/><Relationship Id="rId9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s://stormwater.pca.state.mn.us/index.php?title=Water_quality_considerations_for_stormwater_and_rainwater_harvest_and_use/reuse" TargetMode="Externa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stormwater.pca.state.mn.us/index.php?title=Elements_of_design,_operation,_and_maintenance_that_address_potential_risks_associated_with_stormwater_harvesting_and_use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29.jpg"/><Relationship Id="rId4" Type="http://schemas.openxmlformats.org/officeDocument/2006/relationships/hyperlink" Target="https://stormwater.pca.state.mn.us/index.php?title=Environmental_concerns_for_stormwater_and_rainwater_harvest_and_use/reuse" TargetMode="External"/><Relationship Id="rId9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stormwater.pca.state.mn.us/index.php?title=Cost-benefit_considerations_for_stormwater_and_rainwater_harvest_and_use/reuse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stormwater.pca.state.mn.us/index.php?title=Case_studies_for_stormwater_and_rainwater_harvest_and_use/reus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Stormwater_Manual_webinars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stormwater.pca.state.mn.us/index.php?title=Stormwater_Manual_webinar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stormwater.pca.state.mn.us/index.php/Main_Page" TargetMode="External"/><Relationship Id="rId7" Type="http://schemas.openxmlformats.org/officeDocument/2006/relationships/image" Target="../media/image9.jpeg"/><Relationship Id="rId2" Type="http://schemas.openxmlformats.org/officeDocument/2006/relationships/hyperlink" Target="mailto:Mike.Trojan@state.mn.u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6.jpg"/><Relationship Id="rId5" Type="http://schemas.microsoft.com/office/2007/relationships/hdphoto" Target="../media/hdphoto1.wdp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804" b="21797"/>
          <a:stretch/>
        </p:blipFill>
        <p:spPr bwMode="auto">
          <a:xfrm>
            <a:off x="0" y="0"/>
            <a:ext cx="12175071" cy="168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54564" y="331236"/>
            <a:ext cx="3928187" cy="1027338"/>
            <a:chOff x="354564" y="331236"/>
            <a:chExt cx="3928187" cy="1027338"/>
          </a:xfrm>
        </p:grpSpPr>
        <p:sp>
          <p:nvSpPr>
            <p:cNvPr id="2" name="Rectangle 1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8615" r="17782" b="10113"/>
          <a:stretch/>
        </p:blipFill>
        <p:spPr>
          <a:xfrm>
            <a:off x="5673019" y="93303"/>
            <a:ext cx="1356704" cy="1520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991" y="545716"/>
            <a:ext cx="3456432" cy="59740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2335345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70C0"/>
                </a:solidFill>
              </a:rPr>
              <a:t>Updates to the Minnesota </a:t>
            </a:r>
            <a:r>
              <a:rPr lang="en-US" sz="5400" b="1" dirty="0" err="1" smtClean="0">
                <a:solidFill>
                  <a:srgbClr val="0070C0"/>
                </a:solidFill>
              </a:rPr>
              <a:t>Stormwater</a:t>
            </a:r>
            <a:r>
              <a:rPr lang="en-US" sz="5400" b="1" dirty="0" smtClean="0">
                <a:solidFill>
                  <a:srgbClr val="0070C0"/>
                </a:solidFill>
              </a:rPr>
              <a:t> Manual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524000" y="4815020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/>
              <a:t>Stormwater</a:t>
            </a:r>
            <a:r>
              <a:rPr lang="en-US" dirty="0" smtClean="0"/>
              <a:t> and Rainwater Harvest/Use</a:t>
            </a:r>
          </a:p>
          <a:p>
            <a:pPr marL="0" indent="0">
              <a:buNone/>
            </a:pPr>
            <a:r>
              <a:rPr lang="en-US" dirty="0" smtClean="0"/>
              <a:t>January 25, 2017 </a:t>
            </a:r>
            <a:endParaRPr lang="en-US" dirty="0"/>
          </a:p>
        </p:txBody>
      </p:sp>
      <p:pic>
        <p:nvPicPr>
          <p:cNvPr id="12" name="Picture 6" descr="Image result for clean water land legacy pictur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998" y="3624517"/>
            <a:ext cx="1368425" cy="261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446" y="1878146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9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20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Contractor:  EOR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44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Meghan Funke, PhD</a:t>
            </a:r>
          </a:p>
          <a:p>
            <a:r>
              <a:rPr lang="en-US" dirty="0" smtClean="0"/>
              <a:t>Brett Emmons, PE</a:t>
            </a:r>
          </a:p>
          <a:p>
            <a:r>
              <a:rPr lang="en-US" dirty="0" smtClean="0"/>
              <a:t>Derek Lash, PE</a:t>
            </a:r>
          </a:p>
          <a:p>
            <a:r>
              <a:rPr lang="en-US" dirty="0" smtClean="0"/>
              <a:t>Steve Pellinen, PE</a:t>
            </a:r>
          </a:p>
          <a:p>
            <a:r>
              <a:rPr lang="en-US" dirty="0" smtClean="0"/>
              <a:t>Paula Kalinosky</a:t>
            </a:r>
          </a:p>
          <a:p>
            <a:r>
              <a:rPr lang="en-US" dirty="0" smtClean="0"/>
              <a:t>Britta Hansen</a:t>
            </a:r>
          </a:p>
          <a:p>
            <a:endParaRPr lang="en-US" dirty="0" smtClean="0"/>
          </a:p>
          <a:p>
            <a:pPr algn="ctr"/>
            <a:r>
              <a:rPr lang="en-US" dirty="0" smtClean="0"/>
              <a:t>MPCA Project Manager:  Anne Gelbmann</a:t>
            </a:r>
          </a:p>
          <a:p>
            <a:endParaRPr lang="en-US" dirty="0"/>
          </a:p>
        </p:txBody>
      </p:sp>
      <p:pic>
        <p:nvPicPr>
          <p:cNvPr id="4" name="Picture 3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6" name="Rectangle 5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359"/>
            <a:ext cx="10515600" cy="77372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Technical Support team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9584"/>
            <a:ext cx="8324850" cy="4813676"/>
          </a:xfrm>
        </p:spPr>
        <p:txBody>
          <a:bodyPr>
            <a:normAutofit/>
          </a:bodyPr>
          <a:lstStyle/>
          <a:p>
            <a:r>
              <a:rPr lang="en-US" sz="2200" dirty="0" smtClean="0"/>
              <a:t>Anita Anderson, MN Department of Health</a:t>
            </a:r>
          </a:p>
          <a:p>
            <a:r>
              <a:rPr lang="en-US" sz="2200" dirty="0" smtClean="0"/>
              <a:t>Tina </a:t>
            </a:r>
            <a:r>
              <a:rPr lang="en-US" sz="2200" dirty="0" err="1" smtClean="0"/>
              <a:t>Carstens</a:t>
            </a:r>
            <a:r>
              <a:rPr lang="en-US" sz="2200" dirty="0" smtClean="0"/>
              <a:t>, Ramsey Washington Metro Watershed District</a:t>
            </a:r>
          </a:p>
          <a:p>
            <a:r>
              <a:rPr lang="en-US" sz="2200" dirty="0" smtClean="0"/>
              <a:t>Brian Davis, Metropolitan Council</a:t>
            </a:r>
          </a:p>
          <a:p>
            <a:r>
              <a:rPr lang="en-US" sz="2200" dirty="0" smtClean="0"/>
              <a:t>Sharon Doucette, City of Woodbury</a:t>
            </a:r>
          </a:p>
          <a:p>
            <a:r>
              <a:rPr lang="en-US" sz="2200" dirty="0" smtClean="0"/>
              <a:t>Stephanie Johnson, Mississippi Watershed Management Organization</a:t>
            </a:r>
          </a:p>
          <a:p>
            <a:r>
              <a:rPr lang="en-US" sz="2200" dirty="0" smtClean="0"/>
              <a:t>Paul Moline, Carver County</a:t>
            </a:r>
          </a:p>
          <a:p>
            <a:r>
              <a:rPr lang="en-US" sz="2200" dirty="0" smtClean="0"/>
              <a:t>Wes Saunders-Pearce, City of St. Paul</a:t>
            </a:r>
          </a:p>
          <a:p>
            <a:r>
              <a:rPr lang="en-US" sz="2200" dirty="0" smtClean="0"/>
              <a:t>Dave Stark, Rainwater Management Solutions</a:t>
            </a:r>
          </a:p>
          <a:p>
            <a:r>
              <a:rPr lang="en-US" sz="2200" dirty="0" smtClean="0"/>
              <a:t>Todd Smith, MN Pollution Control Agency</a:t>
            </a:r>
          </a:p>
          <a:p>
            <a:r>
              <a:rPr lang="en-US" sz="2200" dirty="0" smtClean="0"/>
              <a:t>Mark </a:t>
            </a:r>
            <a:r>
              <a:rPr lang="en-US" sz="2200" dirty="0" err="1" smtClean="0"/>
              <a:t>Zabel</a:t>
            </a:r>
            <a:r>
              <a:rPr lang="en-US" sz="2200" dirty="0" smtClean="0"/>
              <a:t>, Dakota County</a:t>
            </a:r>
          </a:p>
          <a:p>
            <a:r>
              <a:rPr lang="en-US" sz="2200" dirty="0"/>
              <a:t>Nate </a:t>
            </a:r>
            <a:r>
              <a:rPr lang="en-US" sz="2200" dirty="0" smtClean="0"/>
              <a:t>Zwonitzer, Capitol Region Watershed District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1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359"/>
            <a:ext cx="10515600" cy="77372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Other Contributors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9584"/>
            <a:ext cx="8324850" cy="443781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Tim </a:t>
            </a:r>
            <a:r>
              <a:rPr lang="en-US" sz="2400" dirty="0" smtClean="0"/>
              <a:t>Malooly and Rich Koechlein, Water in Motion, Eagle Valley Golf Course </a:t>
            </a:r>
            <a:r>
              <a:rPr lang="en-US" sz="2400" dirty="0" err="1" smtClean="0"/>
              <a:t>Stormwater</a:t>
            </a:r>
            <a:r>
              <a:rPr lang="en-US" sz="2400" dirty="0" smtClean="0"/>
              <a:t> Harvest and Irrigation System</a:t>
            </a:r>
          </a:p>
          <a:p>
            <a:endParaRPr lang="en-US" sz="2400" dirty="0" smtClean="0"/>
          </a:p>
          <a:p>
            <a:r>
              <a:rPr lang="en-US" sz="2400" dirty="0" smtClean="0"/>
              <a:t>Dan Curley and Mark Maloney, City of Shoreview, Maintenance Facility Rainwater Harvesting and Toilet Flushing System</a:t>
            </a:r>
          </a:p>
          <a:p>
            <a:endParaRPr lang="en-US" sz="2400" dirty="0" smtClean="0"/>
          </a:p>
          <a:p>
            <a:r>
              <a:rPr lang="en-US" sz="2400" dirty="0" smtClean="0"/>
              <a:t>Kristen Asher, City of Richfield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Presentation outline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Summary of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Tour of harvest use/reuse section in the manual-links throughout the webinar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Harvest and use in the MIDS calculator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Breaks for Q&amp;A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2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hlinkClick r:id="rId6"/>
            </a:endParaRPr>
          </a:p>
          <a:p>
            <a:endParaRPr lang="en-US" dirty="0">
              <a:hlinkClick r:id="rId6"/>
            </a:endParaRPr>
          </a:p>
          <a:p>
            <a:pPr marL="0" indent="0">
              <a:buNone/>
            </a:pPr>
            <a:endParaRPr lang="en-US" dirty="0" smtClean="0">
              <a:hlinkClick r:id="rId6"/>
            </a:endParaRPr>
          </a:p>
          <a:p>
            <a:pPr marL="0" indent="0">
              <a:buNone/>
            </a:pPr>
            <a:endParaRPr lang="en-US" dirty="0">
              <a:hlinkClick r:id="rId6"/>
            </a:endParaRPr>
          </a:p>
          <a:p>
            <a:pPr marL="0" indent="0">
              <a:buNone/>
            </a:pPr>
            <a:endParaRPr lang="en-US" dirty="0" smtClean="0">
              <a:hlinkClick r:id="rId6"/>
            </a:endParaRPr>
          </a:p>
          <a:p>
            <a:pPr marL="0" indent="0">
              <a:buNone/>
            </a:pPr>
            <a:endParaRPr lang="en-US" dirty="0">
              <a:hlinkClick r:id="rId6"/>
            </a:endParaRPr>
          </a:p>
          <a:p>
            <a:pPr marL="0" indent="0">
              <a:buNone/>
            </a:pPr>
            <a:r>
              <a:rPr lang="en-US" dirty="0" smtClean="0">
                <a:hlinkClick r:id="rId6"/>
              </a:rPr>
              <a:t>Link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Table of Contents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65"/>
          <a:stretch/>
        </p:blipFill>
        <p:spPr bwMode="auto">
          <a:xfrm>
            <a:off x="4268493" y="1262992"/>
            <a:ext cx="7802880" cy="410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6" t="61817" r="15417"/>
          <a:stretch/>
        </p:blipFill>
        <p:spPr bwMode="auto">
          <a:xfrm>
            <a:off x="2182414" y="1262992"/>
            <a:ext cx="9920140" cy="410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838986" y="1262993"/>
            <a:ext cx="8220173" cy="2487366"/>
            <a:chOff x="838986" y="1262993"/>
            <a:chExt cx="8220173" cy="2487366"/>
          </a:xfrm>
        </p:grpSpPr>
        <p:sp>
          <p:nvSpPr>
            <p:cNvPr id="3" name="Rectangle 2"/>
            <p:cNvSpPr/>
            <p:nvPr/>
          </p:nvSpPr>
          <p:spPr>
            <a:xfrm>
              <a:off x="2281287" y="1262993"/>
              <a:ext cx="6777872" cy="546953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81287" y="2329992"/>
              <a:ext cx="6777872" cy="469769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1287" y="2801332"/>
              <a:ext cx="6777872" cy="510563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81287" y="3311896"/>
              <a:ext cx="6777872" cy="253798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696825" y="2328421"/>
              <a:ext cx="480393" cy="1571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702021" y="2799761"/>
              <a:ext cx="480393" cy="1571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702021" y="3311895"/>
              <a:ext cx="480393" cy="1571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720501" y="3565693"/>
              <a:ext cx="480393" cy="1571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38986" y="2168165"/>
              <a:ext cx="754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Q &amp; A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8986" y="2616666"/>
              <a:ext cx="754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Q &amp; A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8986" y="3129633"/>
              <a:ext cx="754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Q &amp; A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8986" y="3381027"/>
              <a:ext cx="754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Q &amp; A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81287" y="1809946"/>
              <a:ext cx="6777872" cy="520046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696824" y="1809946"/>
              <a:ext cx="480393" cy="1571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38986" y="1625280"/>
              <a:ext cx="754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Q &amp; A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051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Overview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325599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Definitions</a:t>
            </a:r>
            <a:endParaRPr lang="en-US" dirty="0" smtClean="0"/>
          </a:p>
          <a:p>
            <a:r>
              <a:rPr lang="en-US" dirty="0" smtClean="0"/>
              <a:t>Beneficial uses</a:t>
            </a:r>
          </a:p>
          <a:p>
            <a:pPr lvl="1"/>
            <a:r>
              <a:rPr lang="en-US" dirty="0" smtClean="0"/>
              <a:t>Outdoor uses</a:t>
            </a:r>
          </a:p>
          <a:p>
            <a:pPr lvl="1"/>
            <a:r>
              <a:rPr lang="en-US" dirty="0" smtClean="0"/>
              <a:t>Indoor uses</a:t>
            </a:r>
          </a:p>
          <a:p>
            <a:r>
              <a:rPr lang="en-US" dirty="0" smtClean="0"/>
              <a:t>Benefits</a:t>
            </a:r>
          </a:p>
          <a:p>
            <a:r>
              <a:rPr lang="en-US" dirty="0" smtClean="0"/>
              <a:t>Codes and standards</a:t>
            </a:r>
          </a:p>
          <a:p>
            <a:r>
              <a:rPr lang="en-US" dirty="0" smtClean="0"/>
              <a:t>Considerations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Link in Manual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s://stormwater.pca.state.mn.us/images/c/c0/Overview_imag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64" y="185809"/>
            <a:ext cx="6135709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8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Design Criteria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325599"/>
          </a:xfrm>
        </p:spPr>
        <p:txBody>
          <a:bodyPr/>
          <a:lstStyle/>
          <a:p>
            <a:r>
              <a:rPr lang="en-US" dirty="0" smtClean="0"/>
              <a:t>Overview of phases</a:t>
            </a:r>
          </a:p>
          <a:p>
            <a:r>
              <a:rPr lang="en-US" dirty="0" smtClean="0"/>
              <a:t>Feasibility phase</a:t>
            </a:r>
          </a:p>
          <a:p>
            <a:r>
              <a:rPr lang="en-US" dirty="0" smtClean="0"/>
              <a:t>Pre-design phase</a:t>
            </a:r>
          </a:p>
          <a:p>
            <a:r>
              <a:rPr lang="en-US" dirty="0" smtClean="0"/>
              <a:t>Design phase</a:t>
            </a:r>
          </a:p>
          <a:p>
            <a:r>
              <a:rPr lang="en-US" dirty="0" smtClean="0"/>
              <a:t>Implementation phase</a:t>
            </a:r>
          </a:p>
          <a:p>
            <a:r>
              <a:rPr lang="en-US" dirty="0" smtClean="0"/>
              <a:t>References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Link in Manual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14" name="Picture 4" descr="https://stormwater.pca.state.mn.us/images/c/c0/Overview_imag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64" y="185809"/>
            <a:ext cx="6135709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12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Design Phases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325599"/>
          </a:xfrm>
        </p:spPr>
        <p:txBody>
          <a:bodyPr/>
          <a:lstStyle/>
          <a:p>
            <a:r>
              <a:rPr lang="en-US" dirty="0" smtClean="0"/>
              <a:t>Feasibility phase</a:t>
            </a:r>
          </a:p>
          <a:p>
            <a:r>
              <a:rPr lang="en-US" dirty="0" smtClean="0"/>
              <a:t>Pre-design phase</a:t>
            </a:r>
          </a:p>
          <a:p>
            <a:r>
              <a:rPr lang="en-US" dirty="0" smtClean="0"/>
              <a:t>Design phase</a:t>
            </a:r>
          </a:p>
          <a:p>
            <a:endParaRPr lang="en-US" dirty="0" smtClean="0"/>
          </a:p>
          <a:p>
            <a:r>
              <a:rPr lang="en-US" b="1" dirty="0" smtClean="0"/>
              <a:t>It’s an iterative approach!</a:t>
            </a:r>
            <a:br>
              <a:rPr lang="en-US" b="1" dirty="0" smtClean="0"/>
            </a:br>
            <a:endParaRPr lang="en-US" b="1" dirty="0" smtClean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Link in Manual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3" r="36774" b="35972"/>
          <a:stretch/>
        </p:blipFill>
        <p:spPr>
          <a:xfrm>
            <a:off x="7993930" y="146085"/>
            <a:ext cx="1715678" cy="5187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07" b="35972"/>
          <a:stretch/>
        </p:blipFill>
        <p:spPr>
          <a:xfrm>
            <a:off x="5867400" y="146083"/>
            <a:ext cx="2126530" cy="51879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6" b="35972"/>
          <a:stretch/>
        </p:blipFill>
        <p:spPr>
          <a:xfrm>
            <a:off x="9709608" y="146084"/>
            <a:ext cx="2234742" cy="518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7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Design phase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1384665"/>
            <a:ext cx="10515600" cy="4073744"/>
          </a:xfrm>
        </p:spPr>
        <p:txBody>
          <a:bodyPr/>
          <a:lstStyle/>
          <a:p>
            <a:r>
              <a:rPr lang="en-US" dirty="0"/>
              <a:t>Storage </a:t>
            </a:r>
            <a:r>
              <a:rPr lang="en-US" dirty="0" smtClean="0"/>
              <a:t>Unit: </a:t>
            </a:r>
            <a:r>
              <a:rPr lang="en-US" dirty="0"/>
              <a:t>tank/pond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Link in Manual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931340" y="300037"/>
            <a:ext cx="4709065" cy="4937760"/>
            <a:chOff x="7224712" y="157163"/>
            <a:chExt cx="4314826" cy="4524375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4713" y="157163"/>
              <a:ext cx="4314825" cy="218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4712" y="2338388"/>
              <a:ext cx="4314825" cy="234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Design phase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1384665"/>
            <a:ext cx="10515600" cy="4073744"/>
          </a:xfrm>
        </p:spPr>
        <p:txBody>
          <a:bodyPr/>
          <a:lstStyle/>
          <a:p>
            <a:r>
              <a:rPr lang="en-US" dirty="0"/>
              <a:t>Storage </a:t>
            </a:r>
            <a:r>
              <a:rPr lang="en-US" dirty="0" smtClean="0"/>
              <a:t>Unit: </a:t>
            </a:r>
            <a:r>
              <a:rPr lang="en-US" dirty="0"/>
              <a:t>tank/pond</a:t>
            </a:r>
          </a:p>
          <a:p>
            <a:r>
              <a:rPr lang="en-US" dirty="0"/>
              <a:t>Collection </a:t>
            </a:r>
            <a:r>
              <a:rPr lang="en-US" dirty="0" smtClean="0"/>
              <a:t>System</a:t>
            </a:r>
            <a:r>
              <a:rPr lang="en-US" dirty="0"/>
              <a:t>: </a:t>
            </a:r>
            <a:r>
              <a:rPr lang="en-US" dirty="0" smtClean="0"/>
              <a:t>roof/ground</a:t>
            </a:r>
            <a:endParaRPr lang="en-US" dirty="0"/>
          </a:p>
          <a:p>
            <a:r>
              <a:rPr lang="en-US" dirty="0"/>
              <a:t>Treatment </a:t>
            </a:r>
            <a:r>
              <a:rPr lang="en-US" dirty="0" smtClean="0"/>
              <a:t>Systems</a:t>
            </a:r>
            <a:r>
              <a:rPr lang="en-US" dirty="0"/>
              <a:t>: </a:t>
            </a:r>
            <a:r>
              <a:rPr lang="en-US" dirty="0" smtClean="0"/>
              <a:t>pre-/post-</a:t>
            </a:r>
            <a:endParaRPr lang="en-US" dirty="0"/>
          </a:p>
          <a:p>
            <a:r>
              <a:rPr lang="en-US" dirty="0"/>
              <a:t>Distribution </a:t>
            </a:r>
            <a:r>
              <a:rPr lang="en-US" dirty="0" smtClean="0"/>
              <a:t>System</a:t>
            </a:r>
            <a:endParaRPr lang="en-US" dirty="0"/>
          </a:p>
          <a:p>
            <a:pPr lvl="1"/>
            <a:r>
              <a:rPr lang="en-US" dirty="0" smtClean="0"/>
              <a:t>Make-up supply &amp; backflow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Link in Manual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stormwater.pca.state.mn.us/images/c/c0/Overview_imag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64" y="185809"/>
            <a:ext cx="6135709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1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Questions?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use the </a:t>
            </a:r>
            <a:r>
              <a:rPr lang="en-US" b="1" dirty="0" smtClean="0"/>
              <a:t>chat </a:t>
            </a:r>
            <a:r>
              <a:rPr lang="en-US" dirty="0" smtClean="0"/>
              <a:t>box if you have questions.</a:t>
            </a:r>
          </a:p>
          <a:p>
            <a:endParaRPr lang="en-US" dirty="0" smtClean="0"/>
          </a:p>
          <a:p>
            <a:r>
              <a:rPr lang="en-US" dirty="0" smtClean="0"/>
              <a:t>We will try and answer during the webinar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All Q&amp;A will be posted in the </a:t>
            </a:r>
            <a:r>
              <a:rPr lang="en-US" dirty="0" smtClean="0">
                <a:hlinkClick r:id="rId3"/>
              </a:rPr>
              <a:t>manual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5" name="Rectangle 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7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Implementation phase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1384665"/>
            <a:ext cx="10515600" cy="4073744"/>
          </a:xfrm>
        </p:spPr>
        <p:txBody>
          <a:bodyPr/>
          <a:lstStyle/>
          <a:p>
            <a:r>
              <a:rPr lang="en-US" dirty="0"/>
              <a:t>Preconstruction meeting</a:t>
            </a:r>
          </a:p>
          <a:p>
            <a:r>
              <a:rPr lang="en-US" dirty="0"/>
              <a:t>Construction activities</a:t>
            </a:r>
          </a:p>
          <a:p>
            <a:r>
              <a:rPr lang="en-US" dirty="0"/>
              <a:t>Permitting</a:t>
            </a:r>
          </a:p>
          <a:p>
            <a:r>
              <a:rPr lang="en-US" dirty="0"/>
              <a:t>Signage &amp; safety features</a:t>
            </a:r>
          </a:p>
          <a:p>
            <a:r>
              <a:rPr lang="en-US" dirty="0" smtClean="0"/>
              <a:t>Testing &amp; commissioning</a:t>
            </a:r>
          </a:p>
          <a:p>
            <a:r>
              <a:rPr lang="en-US" dirty="0" smtClean="0"/>
              <a:t>O&amp;M </a:t>
            </a:r>
            <a:r>
              <a:rPr lang="en-US" dirty="0"/>
              <a:t>and monitoring plans</a:t>
            </a:r>
          </a:p>
          <a:p>
            <a:r>
              <a:rPr lang="en-US" dirty="0"/>
              <a:t>Cooperative goals (education/outreach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Link in Manual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83" y="3134931"/>
            <a:ext cx="3844296" cy="2194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85725"/>
            <a:ext cx="3901440" cy="29260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183293" y="2621280"/>
            <a:ext cx="106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EOR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4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Questions?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chat box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6" t="61817" r="15417" b="1595"/>
          <a:stretch/>
        </p:blipFill>
        <p:spPr bwMode="auto">
          <a:xfrm>
            <a:off x="4263992" y="1595619"/>
            <a:ext cx="7899133" cy="313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263992" y="1595619"/>
            <a:ext cx="5483323" cy="44612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1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Construction Sequencing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81051"/>
            <a:ext cx="10515600" cy="4295912"/>
          </a:xfrm>
        </p:spPr>
        <p:txBody>
          <a:bodyPr/>
          <a:lstStyle/>
          <a:p>
            <a:r>
              <a:rPr lang="en-US" dirty="0" smtClean="0"/>
              <a:t>Step-by-step sequence</a:t>
            </a:r>
          </a:p>
          <a:p>
            <a:r>
              <a:rPr lang="en-US" dirty="0" smtClean="0"/>
              <a:t>Sample </a:t>
            </a:r>
            <a:r>
              <a:rPr lang="en-US" dirty="0" smtClean="0">
                <a:hlinkClick r:id="rId6"/>
              </a:rPr>
              <a:t>inspection report</a:t>
            </a:r>
            <a:endParaRPr lang="en-US" dirty="0" smtClean="0"/>
          </a:p>
          <a:p>
            <a:pPr marL="0" indent="0">
              <a:buNone/>
            </a:pPr>
            <a:endParaRPr lang="en-US" dirty="0" smtClean="0">
              <a:hlinkClick r:id="rId7"/>
            </a:endParaRPr>
          </a:p>
          <a:p>
            <a:pPr marL="0" indent="0">
              <a:buNone/>
            </a:pPr>
            <a:endParaRPr lang="en-US" dirty="0">
              <a:hlinkClick r:id="rId7"/>
            </a:endParaRPr>
          </a:p>
          <a:p>
            <a:pPr marL="0" indent="0">
              <a:buNone/>
            </a:pPr>
            <a:endParaRPr lang="en-US" dirty="0" smtClean="0">
              <a:hlinkClick r:id="rId7"/>
            </a:endParaRPr>
          </a:p>
          <a:p>
            <a:pPr marL="0" indent="0">
              <a:buNone/>
            </a:pPr>
            <a:endParaRPr lang="en-US" dirty="0">
              <a:hlinkClick r:id="rId7"/>
            </a:endParaRPr>
          </a:p>
          <a:p>
            <a:pPr marL="0" indent="0">
              <a:buNone/>
            </a:pPr>
            <a:r>
              <a:rPr lang="en-US" dirty="0" smtClean="0">
                <a:hlinkClick r:id="rId7"/>
              </a:rPr>
              <a:t>Link in Manual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52" y="228601"/>
            <a:ext cx="2743200" cy="4142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26854" y="3988397"/>
            <a:ext cx="196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Water in Motion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417" y="2434673"/>
            <a:ext cx="4142230" cy="2743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38449" y="4808541"/>
            <a:ext cx="196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Water in Motion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2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Operation and Maintenance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Agreements (responsible party)</a:t>
            </a:r>
            <a:endParaRPr lang="en-US" dirty="0"/>
          </a:p>
          <a:p>
            <a:r>
              <a:rPr lang="en-US" dirty="0" smtClean="0"/>
              <a:t>O&amp;M Activities</a:t>
            </a:r>
            <a:endParaRPr lang="en-US" dirty="0"/>
          </a:p>
          <a:p>
            <a:r>
              <a:rPr lang="en-US" dirty="0" smtClean="0"/>
              <a:t>Winter Decommissioning</a:t>
            </a:r>
          </a:p>
          <a:p>
            <a:r>
              <a:rPr lang="en-US" dirty="0" smtClean="0"/>
              <a:t>Tracking (record keeping)</a:t>
            </a:r>
          </a:p>
          <a:p>
            <a:r>
              <a:rPr lang="en-US" dirty="0" smtClean="0"/>
              <a:t>Sample forms</a:t>
            </a:r>
          </a:p>
          <a:p>
            <a:r>
              <a:rPr lang="en-US" dirty="0" smtClean="0">
                <a:hlinkClick r:id="rId3"/>
              </a:rPr>
              <a:t>Summary table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Link in Manual</a:t>
            </a:r>
            <a:endParaRPr lang="en-US" dirty="0" smtClean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47"/>
          <a:stretch/>
        </p:blipFill>
        <p:spPr>
          <a:xfrm>
            <a:off x="7302242" y="275204"/>
            <a:ext cx="4737703" cy="5029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02242" y="4935072"/>
            <a:ext cx="4737703" cy="36933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City of Shoreview Maintenance Facility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638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Questions?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chat box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6" t="61817" r="15417" b="1595"/>
          <a:stretch/>
        </p:blipFill>
        <p:spPr bwMode="auto">
          <a:xfrm>
            <a:off x="4263992" y="1595619"/>
            <a:ext cx="7899133" cy="313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63992" y="2029237"/>
            <a:ext cx="5483323" cy="41148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Water Quality Considerations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Pollutants in harvested water</a:t>
            </a:r>
          </a:p>
          <a:p>
            <a:r>
              <a:rPr lang="en-US" dirty="0" smtClean="0"/>
              <a:t>Seasonal considerations</a:t>
            </a:r>
          </a:p>
          <a:p>
            <a:r>
              <a:rPr lang="en-US" dirty="0" smtClean="0"/>
              <a:t>Treatment requirements</a:t>
            </a:r>
          </a:p>
          <a:p>
            <a:r>
              <a:rPr lang="en-US" dirty="0" smtClean="0"/>
              <a:t>National Water Research Institute Advisory Panel</a:t>
            </a:r>
          </a:p>
          <a:p>
            <a:r>
              <a:rPr lang="en-US" dirty="0" smtClean="0"/>
              <a:t>Minnesota Plumbing Code (effective Jan. 23, 2016)</a:t>
            </a:r>
          </a:p>
          <a:p>
            <a:pPr marL="0" lvl="1" indent="0">
              <a:spcBef>
                <a:spcPts val="1000"/>
              </a:spcBef>
              <a:buNone/>
            </a:pPr>
            <a:endParaRPr lang="en-US" sz="2800" dirty="0" smtClean="0">
              <a:hlinkClick r:id="rId3"/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en-US" sz="2800" dirty="0" smtClean="0">
                <a:hlinkClick r:id="rId3"/>
              </a:rPr>
              <a:t>Link in Manual</a:t>
            </a:r>
            <a:endParaRPr lang="en-US" sz="2800" dirty="0"/>
          </a:p>
          <a:p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Image result for road salt tru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1" y="217487"/>
            <a:ext cx="4008235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mpca stormwater runof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7" b="12297"/>
          <a:stretch/>
        </p:blipFill>
        <p:spPr bwMode="auto">
          <a:xfrm>
            <a:off x="8517303" y="2385377"/>
            <a:ext cx="3535680" cy="186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53750" y="1857375"/>
            <a:ext cx="106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MPCA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84797" y="3876676"/>
            <a:ext cx="106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MPR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3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Environmental Concerns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 smtClean="0"/>
              <a:t>Risk Assessment</a:t>
            </a:r>
          </a:p>
          <a:p>
            <a:pPr lvl="1"/>
            <a:r>
              <a:rPr lang="en-US" dirty="0" smtClean="0"/>
              <a:t>Human health risks</a:t>
            </a:r>
          </a:p>
          <a:p>
            <a:pPr lvl="1"/>
            <a:r>
              <a:rPr lang="en-US" dirty="0" smtClean="0"/>
              <a:t>Ecological risks</a:t>
            </a:r>
          </a:p>
          <a:p>
            <a:r>
              <a:rPr lang="en-US" dirty="0" smtClean="0"/>
              <a:t>Managing risk</a:t>
            </a:r>
          </a:p>
          <a:p>
            <a:r>
              <a:rPr lang="en-US" dirty="0" smtClean="0">
                <a:hlinkClick r:id="rId3"/>
              </a:rPr>
              <a:t>Table</a:t>
            </a:r>
            <a:r>
              <a:rPr lang="en-US" dirty="0" smtClean="0"/>
              <a:t> showing elements of system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that address potential risks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Link in Manual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56" y="75414"/>
            <a:ext cx="4751112" cy="3167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66" y="2865747"/>
            <a:ext cx="2909546" cy="23276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64378" y="2873490"/>
            <a:ext cx="235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EOR – The Rose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8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Questions?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chat box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6" t="61817" r="15417" b="1595"/>
          <a:stretch/>
        </p:blipFill>
        <p:spPr bwMode="auto">
          <a:xfrm>
            <a:off x="4263992" y="1595619"/>
            <a:ext cx="7899133" cy="313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63992" y="2425171"/>
            <a:ext cx="5483323" cy="41148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Cost-benefit Considerations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 smtClean="0"/>
              <a:t>Total system costs</a:t>
            </a:r>
          </a:p>
          <a:p>
            <a:r>
              <a:rPr lang="en-US" dirty="0" smtClean="0"/>
              <a:t>Itemized component costs</a:t>
            </a:r>
          </a:p>
          <a:p>
            <a:r>
              <a:rPr lang="en-US" dirty="0" smtClean="0"/>
              <a:t>Example contractor bids</a:t>
            </a:r>
          </a:p>
          <a:p>
            <a:r>
              <a:rPr lang="en-US" dirty="0" smtClean="0"/>
              <a:t>Funding sources</a:t>
            </a:r>
          </a:p>
          <a:p>
            <a:r>
              <a:rPr lang="en-US" dirty="0" smtClean="0"/>
              <a:t>Financial incentives/benefits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Link in Manual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1524000"/>
            <a:ext cx="5780952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5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3078"/>
            <a:ext cx="10515600" cy="9067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Case studies - </a:t>
            </a:r>
            <a:r>
              <a:rPr lang="en-US" b="1" dirty="0" smtClean="0">
                <a:hlinkClick r:id="rId2"/>
              </a:rPr>
              <a:t>Link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729" y="890954"/>
            <a:ext cx="10515600" cy="4732906"/>
          </a:xfrm>
        </p:spPr>
        <p:txBody>
          <a:bodyPr/>
          <a:lstStyle/>
          <a:p>
            <a:endParaRPr lang="en-US" b="1" dirty="0"/>
          </a:p>
          <a:p>
            <a:pPr marL="0" indent="0">
              <a:buNone/>
            </a:pPr>
            <a:r>
              <a:rPr lang="en-US" dirty="0" smtClean="0"/>
              <a:t>Mississippi Watershed Management Organization</a:t>
            </a:r>
          </a:p>
          <a:p>
            <a:pPr marL="0" indent="0">
              <a:buNone/>
            </a:pPr>
            <a:r>
              <a:rPr lang="en-US" dirty="0" smtClean="0"/>
              <a:t>More to come!!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We are always looking for good case studies. If you have a good case study, contact us and we can discuss.</a:t>
            </a:r>
          </a:p>
          <a:p>
            <a:pPr marL="0" indent="0">
              <a:buNone/>
            </a:pPr>
            <a:r>
              <a:rPr lang="en-US" dirty="0" smtClean="0"/>
              <a:t>We are always looking for good photos. Send them to us with the proper source crediting.</a:t>
            </a:r>
            <a:endParaRPr lang="en-US" dirty="0"/>
          </a:p>
        </p:txBody>
      </p:sp>
      <p:pic>
        <p:nvPicPr>
          <p:cNvPr id="4" name="Picture 3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6" name="Rectangle 5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0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Professional development hours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1.5 PDHs offered</a:t>
            </a:r>
          </a:p>
          <a:p>
            <a:r>
              <a:rPr lang="en-US" dirty="0" smtClean="0"/>
              <a:t>Access to certificate will be posted on the </a:t>
            </a:r>
            <a:r>
              <a:rPr lang="en-US" dirty="0" err="1" smtClean="0">
                <a:hlinkClick r:id="rId3"/>
              </a:rPr>
              <a:t>Stormwater</a:t>
            </a:r>
            <a:r>
              <a:rPr lang="en-US" dirty="0" smtClean="0">
                <a:hlinkClick r:id="rId3"/>
              </a:rPr>
              <a:t> manual webinars</a:t>
            </a:r>
            <a:r>
              <a:rPr lang="en-US" dirty="0" smtClean="0"/>
              <a:t> page.</a:t>
            </a:r>
          </a:p>
          <a:p>
            <a:r>
              <a:rPr lang="en-US" dirty="0" smtClean="0"/>
              <a:t>This power point presentation and other information will be available on this page.</a:t>
            </a:r>
            <a:endParaRPr lang="en-US" dirty="0"/>
          </a:p>
        </p:txBody>
      </p:sp>
      <p:pic>
        <p:nvPicPr>
          <p:cNvPr id="3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5" name="Rectangle 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Questions?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chat box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6" t="61817" r="15417" b="1595"/>
          <a:stretch/>
        </p:blipFill>
        <p:spPr bwMode="auto">
          <a:xfrm>
            <a:off x="4263992" y="1595619"/>
            <a:ext cx="7899133" cy="313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263992" y="2821105"/>
            <a:ext cx="5483323" cy="41148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MIDS calculator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Calculates </a:t>
            </a:r>
            <a:r>
              <a:rPr lang="en-US" dirty="0"/>
              <a:t>daily potential evapotranspiration (PET). A user can also enter a daily maximum rate of use. The calculator uses the smaller of these two values to calculate the volume credit.</a:t>
            </a:r>
          </a:p>
          <a:p>
            <a:r>
              <a:rPr lang="en-US" dirty="0" smtClean="0"/>
              <a:t>Users </a:t>
            </a:r>
            <a:r>
              <a:rPr lang="en-US" dirty="0"/>
              <a:t>can enter a weekly volume used for non-irrigation purposes. This volume is credited toward the performance goal.</a:t>
            </a:r>
          </a:p>
          <a:p>
            <a:pPr lvl="0"/>
            <a:r>
              <a:rPr lang="en-US" dirty="0"/>
              <a:t>For A soils, the user can specify a weekly application rate of up to two inches per week.</a:t>
            </a:r>
          </a:p>
          <a:p>
            <a:r>
              <a:rPr lang="en-US" dirty="0" smtClean="0"/>
              <a:t>If </a:t>
            </a:r>
            <a:r>
              <a:rPr lang="en-US" dirty="0"/>
              <a:t>precipitation on a given day is less than the daily use (for irrigation and non-irrigation), the difference between daily use and precipitation is credited, if water is available in storage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5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228" t="15172" r="67108" b="24100"/>
          <a:stretch/>
        </p:blipFill>
        <p:spPr>
          <a:xfrm>
            <a:off x="6082748" y="127224"/>
            <a:ext cx="5607007" cy="3731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315" t="15329" r="67176" b="24336"/>
          <a:stretch/>
        </p:blipFill>
        <p:spPr>
          <a:xfrm>
            <a:off x="202300" y="127224"/>
            <a:ext cx="5609503" cy="3731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492" t="13520" r="62220" b="18358"/>
          <a:stretch/>
        </p:blipFill>
        <p:spPr>
          <a:xfrm>
            <a:off x="1521092" y="4057173"/>
            <a:ext cx="3382470" cy="256274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8690776" y="3753016"/>
            <a:ext cx="2615979" cy="488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27397" y="4057173"/>
            <a:ext cx="338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HELP takes you to this page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0419" t="16646" r="-72" b="22556"/>
          <a:stretch/>
        </p:blipFill>
        <p:spPr>
          <a:xfrm>
            <a:off x="5443460" y="4624894"/>
            <a:ext cx="5507956" cy="189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7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Questions?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chat box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6" t="61817" r="15417" b="1595"/>
          <a:stretch/>
        </p:blipFill>
        <p:spPr bwMode="auto">
          <a:xfrm>
            <a:off x="4263992" y="1595619"/>
            <a:ext cx="7899133" cy="313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0" y="2526383"/>
            <a:ext cx="3750896" cy="209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Upcoming webcasts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Mid March: Updates to the Minimal Impact Design Standards Calculator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Let us know what topics you are interested in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9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Survey/PDH’s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Survey will appear after webinar-please fill it out.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PDH certificate will be posted </a:t>
            </a:r>
            <a:r>
              <a:rPr lang="en-US" dirty="0" smtClean="0">
                <a:hlinkClick r:id="rId2"/>
              </a:rPr>
              <a:t>here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6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Survey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fill out the survey after the webinar is finished.  It will appear on your screen.  We appreciate your feedback and welcome ideas on how to make improvements.</a:t>
            </a:r>
          </a:p>
          <a:p>
            <a:endParaRPr lang="en-US" dirty="0"/>
          </a:p>
        </p:txBody>
      </p:sp>
      <p:pic>
        <p:nvPicPr>
          <p:cNvPr id="3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5" name="Rectangle 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6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Upcoming webcasts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Mid March: Updates to the Minimal Impact Design Standards Calculator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Let us know what topics you are interested in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3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295" t="10285" r="807"/>
          <a:stretch/>
        </p:blipFill>
        <p:spPr>
          <a:xfrm>
            <a:off x="1473840" y="135779"/>
            <a:ext cx="9948985" cy="5133731"/>
          </a:xfrm>
          <a:prstGeom prst="rect">
            <a:avLst/>
          </a:prstGeom>
        </p:spPr>
      </p:pic>
      <p:pic>
        <p:nvPicPr>
          <p:cNvPr id="3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5" name="Rectangle 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ight Arrow 8"/>
          <p:cNvSpPr/>
          <p:nvPr/>
        </p:nvSpPr>
        <p:spPr>
          <a:xfrm>
            <a:off x="734646" y="1781908"/>
            <a:ext cx="978408" cy="242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6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Presenters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9674"/>
            <a:ext cx="10515600" cy="4351338"/>
          </a:xfrm>
        </p:spPr>
        <p:txBody>
          <a:bodyPr/>
          <a:lstStyle/>
          <a:p>
            <a:r>
              <a:rPr lang="en-US" dirty="0" smtClean="0"/>
              <a:t>Meghan Funke and Brett Emmons, Emmons &amp; Olivier Resources</a:t>
            </a:r>
          </a:p>
          <a:p>
            <a:r>
              <a:rPr lang="en-US" dirty="0" smtClean="0"/>
              <a:t>Anne Gelbmann, Minnesota Pollution Control Agency</a:t>
            </a:r>
          </a:p>
          <a:p>
            <a:r>
              <a:rPr lang="en-US" dirty="0" smtClean="0"/>
              <a:t>Mike Trojan, Minnesota Pollution Control Agency</a:t>
            </a:r>
          </a:p>
          <a:p>
            <a:endParaRPr lang="en-US" dirty="0" smtClean="0"/>
          </a:p>
          <a:p>
            <a:r>
              <a:rPr lang="en-US" dirty="0" smtClean="0"/>
              <a:t>Contact information</a:t>
            </a:r>
          </a:p>
          <a:p>
            <a:pPr lvl="1"/>
            <a:r>
              <a:rPr lang="en-US" dirty="0" smtClean="0">
                <a:hlinkClick r:id="rId2"/>
              </a:rPr>
              <a:t>Mike.Trojan@state.mn.us</a:t>
            </a:r>
            <a:endParaRPr lang="en-US" dirty="0" smtClean="0"/>
          </a:p>
          <a:p>
            <a:pPr lvl="1"/>
            <a:r>
              <a:rPr lang="en-US" dirty="0" smtClean="0"/>
              <a:t>MN </a:t>
            </a:r>
            <a:r>
              <a:rPr lang="en-US" dirty="0" err="1" smtClean="0"/>
              <a:t>Stormwater</a:t>
            </a:r>
            <a:r>
              <a:rPr lang="en-US" dirty="0"/>
              <a:t> Manual </a:t>
            </a:r>
            <a:r>
              <a:rPr lang="en-US" dirty="0" smtClean="0"/>
              <a:t>– (easier to find with a Google search)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stormwater.pca.state.mn.us/index.php/Main_Page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Mike Troj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134" y="3911613"/>
            <a:ext cx="1344979" cy="134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277" y="2493145"/>
            <a:ext cx="1319349" cy="1196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334" y="228600"/>
            <a:ext cx="1371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0" y="228600"/>
            <a:ext cx="137160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6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828086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5B9BD5"/>
                </a:solidFill>
              </a:rPr>
              <a:t>The MPCA executed a work order with the following objectives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38200" y="1825625"/>
            <a:ext cx="8389776" cy="26798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Provide an overview; definitions, uses, applicability, benefits, limitations.</a:t>
            </a:r>
          </a:p>
          <a:p>
            <a:r>
              <a:rPr lang="en-US" dirty="0" smtClean="0"/>
              <a:t>Guidance on design elements</a:t>
            </a:r>
          </a:p>
          <a:p>
            <a:r>
              <a:rPr lang="en-US" dirty="0" smtClean="0"/>
              <a:t>Construction sequence</a:t>
            </a:r>
          </a:p>
          <a:p>
            <a:r>
              <a:rPr lang="en-US" dirty="0" smtClean="0"/>
              <a:t>Operation, maintenance and monitoring</a:t>
            </a:r>
          </a:p>
        </p:txBody>
      </p:sp>
      <p:pic>
        <p:nvPicPr>
          <p:cNvPr id="10" name="Picture 9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2" name="Rectangle 11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837" y="390525"/>
            <a:ext cx="3048000" cy="22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82200" y="2307193"/>
            <a:ext cx="195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City of Shoreview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98" y="2828926"/>
            <a:ext cx="4064000" cy="2286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98099" y="4745594"/>
            <a:ext cx="2136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Inver Grove Heights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828086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5B9BD5"/>
                </a:solidFill>
              </a:rPr>
              <a:t>Work order objectives (continued)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04091" y="1690688"/>
            <a:ext cx="8389776" cy="28148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Water quality considerations</a:t>
            </a:r>
          </a:p>
          <a:p>
            <a:r>
              <a:rPr lang="en-US" dirty="0" smtClean="0"/>
              <a:t>Environmental concerns</a:t>
            </a:r>
          </a:p>
          <a:p>
            <a:r>
              <a:rPr lang="en-US" dirty="0" smtClean="0"/>
              <a:t>Costs </a:t>
            </a:r>
          </a:p>
          <a:p>
            <a:r>
              <a:rPr lang="en-US" dirty="0" smtClean="0"/>
              <a:t>Calculators – in progress</a:t>
            </a:r>
          </a:p>
          <a:p>
            <a:r>
              <a:rPr lang="en-US" dirty="0" smtClean="0"/>
              <a:t>Credits (MPCA)</a:t>
            </a:r>
          </a:p>
          <a:p>
            <a:r>
              <a:rPr lang="en-US" dirty="0"/>
              <a:t>Case </a:t>
            </a:r>
            <a:r>
              <a:rPr lang="en-US" dirty="0" smtClean="0"/>
              <a:t>studies (MPCA)</a:t>
            </a:r>
            <a:endParaRPr lang="en-US" dirty="0"/>
          </a:p>
        </p:txBody>
      </p:sp>
      <p:pic>
        <p:nvPicPr>
          <p:cNvPr id="10" name="Picture 9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2" name="Rectangle 11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85" y="1177853"/>
            <a:ext cx="6509288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8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4872</TotalTime>
  <Words>909</Words>
  <Application>Microsoft Office PowerPoint</Application>
  <PresentationFormat>Widescreen</PresentationFormat>
  <Paragraphs>246</Paragraphs>
  <Slides>35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Questions?</vt:lpstr>
      <vt:lpstr>Professional development hours</vt:lpstr>
      <vt:lpstr>Survey</vt:lpstr>
      <vt:lpstr>Upcoming webcasts</vt:lpstr>
      <vt:lpstr>PowerPoint Presentation</vt:lpstr>
      <vt:lpstr>Presenters</vt:lpstr>
      <vt:lpstr>PowerPoint Presentation</vt:lpstr>
      <vt:lpstr>PowerPoint Presentation</vt:lpstr>
      <vt:lpstr>Contractor:  EOR</vt:lpstr>
      <vt:lpstr>Technical Support team</vt:lpstr>
      <vt:lpstr>Other Contributors</vt:lpstr>
      <vt:lpstr>Presentation outline</vt:lpstr>
      <vt:lpstr>Table of Contents</vt:lpstr>
      <vt:lpstr>Overview</vt:lpstr>
      <vt:lpstr>Design Criteria</vt:lpstr>
      <vt:lpstr>Design Phases</vt:lpstr>
      <vt:lpstr>Design phase</vt:lpstr>
      <vt:lpstr>Design phase</vt:lpstr>
      <vt:lpstr>Implementation phase</vt:lpstr>
      <vt:lpstr>Questions?</vt:lpstr>
      <vt:lpstr>Construction Sequencing</vt:lpstr>
      <vt:lpstr>Operation and Maintenance</vt:lpstr>
      <vt:lpstr>Questions?</vt:lpstr>
      <vt:lpstr>Water Quality Considerations</vt:lpstr>
      <vt:lpstr>Environmental Concerns</vt:lpstr>
      <vt:lpstr>Questions?</vt:lpstr>
      <vt:lpstr>Cost-benefit Considerations</vt:lpstr>
      <vt:lpstr>Case studies - Link</vt:lpstr>
      <vt:lpstr>Questions?</vt:lpstr>
      <vt:lpstr>MIDS calculator</vt:lpstr>
      <vt:lpstr>PowerPoint Presentation</vt:lpstr>
      <vt:lpstr>Questions?</vt:lpstr>
      <vt:lpstr>Upcoming webcasts</vt:lpstr>
      <vt:lpstr>Survey/PDH’s</vt:lpstr>
    </vt:vector>
  </TitlesOfParts>
  <Company>PCA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 to the Minnesota Stormwater Manual</dc:title>
  <dc:creator>Trojan, Mike</dc:creator>
  <cp:lastModifiedBy>Gelbmann, Anne</cp:lastModifiedBy>
  <cp:revision>168</cp:revision>
  <cp:lastPrinted>2017-01-23T19:44:33Z</cp:lastPrinted>
  <dcterms:created xsi:type="dcterms:W3CDTF">2016-10-24T16:37:58Z</dcterms:created>
  <dcterms:modified xsi:type="dcterms:W3CDTF">2017-01-24T22:20:52Z</dcterms:modified>
</cp:coreProperties>
</file>