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257" r:id="rId4"/>
    <p:sldId id="277" r:id="rId5"/>
    <p:sldId id="278" r:id="rId6"/>
    <p:sldId id="279" r:id="rId7"/>
    <p:sldId id="293" r:id="rId8"/>
    <p:sldId id="267" r:id="rId9"/>
    <p:sldId id="292" r:id="rId10"/>
    <p:sldId id="280" r:id="rId11"/>
    <p:sldId id="259" r:id="rId12"/>
    <p:sldId id="287" r:id="rId13"/>
    <p:sldId id="284" r:id="rId14"/>
    <p:sldId id="281" r:id="rId15"/>
    <p:sldId id="285" r:id="rId16"/>
    <p:sldId id="286" r:id="rId17"/>
    <p:sldId id="261" r:id="rId18"/>
    <p:sldId id="288" r:id="rId19"/>
    <p:sldId id="289" r:id="rId20"/>
    <p:sldId id="294" r:id="rId21"/>
    <p:sldId id="290" r:id="rId22"/>
    <p:sldId id="262" r:id="rId23"/>
    <p:sldId id="263" r:id="rId24"/>
    <p:sldId id="295" r:id="rId25"/>
    <p:sldId id="301" r:id="rId26"/>
    <p:sldId id="296" r:id="rId27"/>
    <p:sldId id="297" r:id="rId28"/>
    <p:sldId id="298" r:id="rId29"/>
    <p:sldId id="299" r:id="rId30"/>
    <p:sldId id="300" r:id="rId31"/>
    <p:sldId id="264" r:id="rId32"/>
    <p:sldId id="265" r:id="rId33"/>
    <p:sldId id="283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 contribution to waters that are impaired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3AA-4DC1-A5A9-1791F4DF830C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3AA-4DC1-A5A9-1791F4DF830C}"/>
              </c:ext>
            </c:extLst>
          </c:dPt>
          <c:cat>
            <c:strRef>
              <c:f>Sheet1!$A$2:$A$7</c:f>
              <c:strCache>
                <c:ptCount val="6"/>
                <c:pt idx="0">
                  <c:v>Agriculture</c:v>
                </c:pt>
                <c:pt idx="1">
                  <c:v>Hydromodification</c:v>
                </c:pt>
                <c:pt idx="2">
                  <c:v>Natural causes</c:v>
                </c:pt>
                <c:pt idx="3">
                  <c:v>Urban runoff</c:v>
                </c:pt>
                <c:pt idx="4">
                  <c:v>Silviculture</c:v>
                </c:pt>
                <c:pt idx="5">
                  <c:v>Construction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29.5</c:v>
                </c:pt>
                <c:pt idx="1">
                  <c:v>6.9</c:v>
                </c:pt>
                <c:pt idx="2">
                  <c:v>3.9</c:v>
                </c:pt>
                <c:pt idx="3">
                  <c:v>3.8</c:v>
                </c:pt>
                <c:pt idx="4">
                  <c:v>2.4</c:v>
                </c:pt>
                <c:pt idx="5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AA-4DC1-A5A9-1791F4DF83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4001848"/>
        <c:axId val="384002176"/>
      </c:barChart>
      <c:catAx>
        <c:axId val="384001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4002176"/>
        <c:crosses val="autoZero"/>
        <c:auto val="1"/>
        <c:lblAlgn val="ctr"/>
        <c:lblOffset val="100"/>
        <c:noMultiLvlLbl val="0"/>
      </c:catAx>
      <c:valAx>
        <c:axId val="384002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4001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dirty="0" smtClean="0"/>
              <a:t>Concentrations in runoff (ppm)</a:t>
            </a:r>
            <a:endParaRPr lang="en-US" sz="36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Residential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TSS</c:v>
                </c:pt>
                <c:pt idx="1">
                  <c:v>Phosphorus (x 100)</c:v>
                </c:pt>
                <c:pt idx="2">
                  <c:v>Nitrogen (x 10)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27</c:v>
                </c:pt>
                <c:pt idx="1">
                  <c:v>33</c:v>
                </c:pt>
                <c:pt idx="2">
                  <c:v>22.9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26-470B-BB0F-6AEB0EAF1D3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Commercial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TSS</c:v>
                </c:pt>
                <c:pt idx="1">
                  <c:v>Phosphorus (x 100)</c:v>
                </c:pt>
                <c:pt idx="2">
                  <c:v>Nitrogen (x 10)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87</c:v>
                </c:pt>
                <c:pt idx="1">
                  <c:v>29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26-470B-BB0F-6AEB0EAF1D3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Industrial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TSS</c:v>
                </c:pt>
                <c:pt idx="1">
                  <c:v>Phosphorus (x 100)</c:v>
                </c:pt>
                <c:pt idx="2">
                  <c:v>Nitrogen (x 10)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94</c:v>
                </c:pt>
                <c:pt idx="1">
                  <c:v>31</c:v>
                </c:pt>
                <c:pt idx="2">
                  <c:v>17.899999999999999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26-470B-BB0F-6AEB0EAF1D3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Row crop runoff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TSS</c:v>
                </c:pt>
                <c:pt idx="1">
                  <c:v>Phosphorus (x 100)</c:v>
                </c:pt>
                <c:pt idx="2">
                  <c:v>Nitrogen (x 10)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55.3</c:v>
                </c:pt>
                <c:pt idx="1">
                  <c:v>34.4</c:v>
                </c:pt>
                <c:pt idx="2">
                  <c:v>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26-470B-BB0F-6AEB0EAF1D3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Forested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TSS</c:v>
                </c:pt>
                <c:pt idx="1">
                  <c:v>Phosphorus (x 100)</c:v>
                </c:pt>
                <c:pt idx="2">
                  <c:v>Nitrogen (x 10)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11.1</c:v>
                </c:pt>
                <c:pt idx="1">
                  <c:v>5.3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26-470B-BB0F-6AEB0EAF1D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8385008"/>
        <c:axId val="128386976"/>
      </c:barChart>
      <c:catAx>
        <c:axId val="128385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386976"/>
        <c:crosses val="autoZero"/>
        <c:auto val="1"/>
        <c:lblAlgn val="ctr"/>
        <c:lblOffset val="100"/>
        <c:noMultiLvlLbl val="0"/>
      </c:catAx>
      <c:valAx>
        <c:axId val="128386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385008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of respondents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Manager</c:v>
                </c:pt>
                <c:pt idx="1">
                  <c:v>Engineer</c:v>
                </c:pt>
                <c:pt idx="2">
                  <c:v>Water specialist</c:v>
                </c:pt>
                <c:pt idx="3">
                  <c:v>Other technical</c:v>
                </c:pt>
                <c:pt idx="4">
                  <c:v>Other non-technical</c:v>
                </c:pt>
                <c:pt idx="5">
                  <c:v>Public works</c:v>
                </c:pt>
                <c:pt idx="6">
                  <c:v>Planner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26.8</c:v>
                </c:pt>
                <c:pt idx="1">
                  <c:v>19.100000000000001</c:v>
                </c:pt>
                <c:pt idx="2">
                  <c:v>11.7</c:v>
                </c:pt>
                <c:pt idx="3">
                  <c:v>10.5</c:v>
                </c:pt>
                <c:pt idx="4">
                  <c:v>9.3000000000000007</c:v>
                </c:pt>
                <c:pt idx="5">
                  <c:v>7.8</c:v>
                </c:pt>
                <c:pt idx="6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37-4933-9EC8-6EC87BD566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1492480"/>
        <c:axId val="395339224"/>
      </c:barChart>
      <c:catAx>
        <c:axId val="39149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339224"/>
        <c:crosses val="autoZero"/>
        <c:auto val="1"/>
        <c:lblAlgn val="ctr"/>
        <c:lblOffset val="100"/>
        <c:noMultiLvlLbl val="0"/>
      </c:catAx>
      <c:valAx>
        <c:axId val="395339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1492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64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95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95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5400" b="0" spc="-300">
                <a:solidFill>
                  <a:srgbClr val="FFFF00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01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06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69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34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09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89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92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7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80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63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21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7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1288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40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69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85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33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6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09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93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81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57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71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7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B409B-A738-4E13-AC02-44EDA541EBD8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514B2-5960-4B0C-83A2-86CC46C60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8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DBC8E97-0A54-4161-AA70-BD5E7D026B14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AC70B61-511C-4C36-B2EE-1D9D9337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886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capitolregionwd.org/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wmo.org/about/stormwater-park-learning-center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stormwater.pca.state.mn.us/index.php?title=Green_Infrastructure_for_stormwater_management" TargetMode="Externa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Main_Page" TargetMode="External"/><Relationship Id="rId2" Type="http://schemas.openxmlformats.org/officeDocument/2006/relationships/hyperlink" Target="mailto:mike.Trojan@state.mn.us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sites/production/files/2015-10/documents/ch1.pdf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9&amp;ved=0ahUKEwijw-7BlvHXAhVkxYMKHe3FDSYQFghWMAg&amp;url=http://www.dtic.mil/get-tr-doc/pdf?AD%3DADA430436&amp;usg=AOvVaw1YXMxcIvOATjtAZ4x9qXnE" TargetMode="Externa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Minnesota’s  </a:t>
            </a:r>
            <a:r>
              <a:rPr lang="en-US" sz="4400" dirty="0" err="1" smtClean="0">
                <a:solidFill>
                  <a:srgbClr val="FFFF00"/>
                </a:solidFill>
              </a:rPr>
              <a:t>Stormwater</a:t>
            </a:r>
            <a:r>
              <a:rPr lang="en-US" sz="4400" dirty="0" smtClean="0">
                <a:solidFill>
                  <a:srgbClr val="FFFF00"/>
                </a:solidFill>
              </a:rPr>
              <a:t>  Manual – Connecting  </a:t>
            </a:r>
            <a:r>
              <a:rPr lang="en-US" sz="4400" dirty="0" err="1" smtClean="0">
                <a:solidFill>
                  <a:srgbClr val="FFFF00"/>
                </a:solidFill>
              </a:rPr>
              <a:t>Stormwater</a:t>
            </a:r>
            <a:r>
              <a:rPr lang="en-US" sz="4400" dirty="0" smtClean="0">
                <a:solidFill>
                  <a:srgbClr val="FFFF00"/>
                </a:solidFill>
              </a:rPr>
              <a:t>  Management  to the  Landscape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638" y="1579419"/>
            <a:ext cx="3519097" cy="2394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638" y="4114923"/>
            <a:ext cx="3519097" cy="2639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2634657"/>
            <a:ext cx="63509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Mike Trojan</a:t>
            </a:r>
          </a:p>
          <a:p>
            <a:r>
              <a:rPr lang="en-US" sz="2800" dirty="0" smtClean="0"/>
              <a:t>Minnesota Pollution Control Agency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Northern Green Expo</a:t>
            </a:r>
          </a:p>
          <a:p>
            <a:r>
              <a:rPr lang="en-US" sz="2800" dirty="0" smtClean="0"/>
              <a:t>January 3, 2018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" y="5941547"/>
            <a:ext cx="4787301" cy="81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4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094" y="132044"/>
            <a:ext cx="10515600" cy="109612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What is the Manual?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2071" y="1359460"/>
            <a:ext cx="10076918" cy="410901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 resource that provides guidance </a:t>
            </a:r>
            <a:r>
              <a:rPr lang="en-US" dirty="0">
                <a:solidFill>
                  <a:schemeClr val="tx1"/>
                </a:solidFill>
              </a:rPr>
              <a:t>and tools to help better manage </a:t>
            </a:r>
            <a:r>
              <a:rPr lang="en-US" dirty="0" err="1">
                <a:solidFill>
                  <a:schemeClr val="tx1"/>
                </a:solidFill>
              </a:rPr>
              <a:t>stormwater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278" t="11243" b="-1"/>
          <a:stretch/>
        </p:blipFill>
        <p:spPr>
          <a:xfrm>
            <a:off x="1953598" y="2512922"/>
            <a:ext cx="8275138" cy="415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3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881" y="246017"/>
            <a:ext cx="7316585" cy="113436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What is in the Manual?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46915" y="1380386"/>
            <a:ext cx="4125331" cy="4351338"/>
          </a:xfrm>
        </p:spPr>
        <p:txBody>
          <a:bodyPr/>
          <a:lstStyle/>
          <a:p>
            <a:r>
              <a:rPr lang="en-US" dirty="0"/>
              <a:t>Guidance on BMP selection</a:t>
            </a:r>
          </a:p>
          <a:p>
            <a:r>
              <a:rPr lang="en-US" dirty="0"/>
              <a:t>Guidance on BMP implementation</a:t>
            </a:r>
          </a:p>
          <a:p>
            <a:r>
              <a:rPr lang="en-US" dirty="0"/>
              <a:t>Calculation of pollutant loading</a:t>
            </a:r>
          </a:p>
          <a:p>
            <a:r>
              <a:rPr lang="en-US" dirty="0"/>
              <a:t>Access to tools</a:t>
            </a:r>
          </a:p>
          <a:p>
            <a:r>
              <a:rPr lang="en-US" dirty="0"/>
              <a:t>Links and case </a:t>
            </a:r>
            <a:r>
              <a:rPr lang="en-US" dirty="0" smtClean="0"/>
              <a:t>studies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602" y="281762"/>
            <a:ext cx="2861001" cy="21972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6156" t="16667" r="7014"/>
          <a:stretch/>
        </p:blipFill>
        <p:spPr>
          <a:xfrm>
            <a:off x="8451956" y="4413261"/>
            <a:ext cx="3464647" cy="2204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450" y="1549469"/>
            <a:ext cx="2593303" cy="1859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46" y="4068723"/>
            <a:ext cx="3048000" cy="1712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1" y="5254155"/>
            <a:ext cx="3707130" cy="136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1306" y="179355"/>
            <a:ext cx="10515600" cy="105129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Who uses the manual?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1081741" y="1230654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583271" y="2178424"/>
            <a:ext cx="2214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</a:rPr>
              <a:t>What’s missing?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83271" y="3726358"/>
            <a:ext cx="22142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About 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11 million hits to date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57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3. History of the manual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9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60" y="448235"/>
            <a:ext cx="5585012" cy="572872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edition in 2005 by </a:t>
            </a:r>
            <a:r>
              <a:rPr lang="en-US" dirty="0" err="1">
                <a:solidFill>
                  <a:schemeClr val="tx1"/>
                </a:solidFill>
              </a:rPr>
              <a:t>Stormwater</a:t>
            </a:r>
            <a:r>
              <a:rPr lang="en-US" dirty="0">
                <a:solidFill>
                  <a:schemeClr val="tx1"/>
                </a:solidFill>
              </a:rPr>
              <a:t> Steering Committee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“a guidance document that could be used as a single source to guide </a:t>
            </a:r>
            <a:r>
              <a:rPr lang="en-US" dirty="0" err="1">
                <a:solidFill>
                  <a:schemeClr val="tx1"/>
                </a:solidFill>
              </a:rPr>
              <a:t>stormwater</a:t>
            </a:r>
            <a:r>
              <a:rPr lang="en-US" dirty="0">
                <a:solidFill>
                  <a:schemeClr val="tx1"/>
                </a:solidFill>
              </a:rPr>
              <a:t> managers through the maze of regulations, Best Management Practices (BMPs) designs, models/techniques and terminology that constitute good </a:t>
            </a:r>
            <a:r>
              <a:rPr lang="en-US" dirty="0" err="1">
                <a:solidFill>
                  <a:schemeClr val="tx1"/>
                </a:solidFill>
              </a:rPr>
              <a:t>stormwater</a:t>
            </a:r>
            <a:r>
              <a:rPr lang="en-US" dirty="0">
                <a:solidFill>
                  <a:schemeClr val="tx1"/>
                </a:solidFill>
              </a:rPr>
              <a:t> management”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Minor updates in 2008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Converted to wiki format in 2011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Funding since 2011 to update the content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Dedicated staff person for Manual </a:t>
            </a:r>
            <a:r>
              <a:rPr lang="en-US" dirty="0" smtClean="0">
                <a:solidFill>
                  <a:schemeClr val="tx1"/>
                </a:solidFill>
              </a:rPr>
              <a:t>upkeep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6348" t="18235" r="16716" b="4205"/>
          <a:stretch/>
        </p:blipFill>
        <p:spPr>
          <a:xfrm>
            <a:off x="7198286" y="860612"/>
            <a:ext cx="4294467" cy="553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2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654424" y="4132951"/>
            <a:ext cx="10578352" cy="2689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865343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1990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462643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2000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68043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1980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059943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2010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657241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2020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11392" y="4038132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415391" y="4038132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34241" y="4038132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038240" y="4038132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98" y="2194074"/>
            <a:ext cx="1829297" cy="137400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8631" y="4990599"/>
            <a:ext cx="1301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Pipes and ponds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857090" y="4019178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07689" y="5175265"/>
            <a:ext cx="1980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Low Impact Development</a:t>
            </a:r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8"/>
          <a:stretch/>
        </p:blipFill>
        <p:spPr>
          <a:xfrm>
            <a:off x="3555063" y="2199870"/>
            <a:ext cx="2696359" cy="13761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71"/>
          <a:stretch/>
        </p:blipFill>
        <p:spPr>
          <a:xfrm>
            <a:off x="6594462" y="2194074"/>
            <a:ext cx="1859501" cy="142142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41566" y="5175265"/>
            <a:ext cx="1980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Better Site Design</a:t>
            </a:r>
            <a:endParaRPr lang="en-US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579" y="2159957"/>
            <a:ext cx="1904104" cy="142807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065110" y="1198599"/>
            <a:ext cx="24868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Image courtesy of the </a:t>
            </a:r>
            <a:r>
              <a:rPr lang="en-US" dirty="0">
                <a:hlinkClick r:id="rId6"/>
              </a:rPr>
              <a:t>Capitol Region Watershed </a:t>
            </a:r>
            <a:r>
              <a:rPr lang="en-US" dirty="0" smtClean="0">
                <a:hlinkClick r:id="rId6"/>
              </a:rPr>
              <a:t>District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065110" y="4621267"/>
            <a:ext cx="19806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Green Infrastructure/Sustainable </a:t>
            </a:r>
            <a:r>
              <a:rPr lang="en-US" sz="2400" dirty="0" err="1" smtClean="0"/>
              <a:t>stormwater</a:t>
            </a:r>
            <a:r>
              <a:rPr lang="en-US" sz="2400" dirty="0" smtClean="0"/>
              <a:t> management</a:t>
            </a:r>
            <a:endParaRPr lang="en-US" sz="2400" dirty="0"/>
          </a:p>
        </p:txBody>
      </p:sp>
      <p:sp>
        <p:nvSpPr>
          <p:cNvPr id="23" name="Up Arrow 22"/>
          <p:cNvSpPr/>
          <p:nvPr/>
        </p:nvSpPr>
        <p:spPr>
          <a:xfrm>
            <a:off x="3453480" y="4162952"/>
            <a:ext cx="203165" cy="494692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 Arrow 23"/>
          <p:cNvSpPr/>
          <p:nvPr/>
        </p:nvSpPr>
        <p:spPr>
          <a:xfrm>
            <a:off x="5179244" y="4182604"/>
            <a:ext cx="203165" cy="494692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24"/>
          <p:cNvSpPr/>
          <p:nvPr/>
        </p:nvSpPr>
        <p:spPr>
          <a:xfrm>
            <a:off x="7182294" y="4178074"/>
            <a:ext cx="203165" cy="494692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 Arrow 25"/>
          <p:cNvSpPr/>
          <p:nvPr/>
        </p:nvSpPr>
        <p:spPr>
          <a:xfrm>
            <a:off x="8696155" y="4188913"/>
            <a:ext cx="203165" cy="494692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stCxn id="25" idx="2"/>
          </p:cNvCxnSpPr>
          <p:nvPr/>
        </p:nvCxnSpPr>
        <p:spPr>
          <a:xfrm flipV="1">
            <a:off x="7283877" y="4657644"/>
            <a:ext cx="3247859" cy="15122"/>
          </a:xfrm>
          <a:prstGeom prst="straightConnector1">
            <a:avLst/>
          </a:prstGeom>
          <a:ln w="25400">
            <a:solidFill>
              <a:schemeClr val="accent6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3"/>
          <p:cNvSpPr txBox="1">
            <a:spLocks/>
          </p:cNvSpPr>
          <p:nvPr/>
        </p:nvSpPr>
        <p:spPr>
          <a:xfrm>
            <a:off x="651285" y="372723"/>
            <a:ext cx="10515600" cy="10512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</a:rPr>
              <a:t>A </a:t>
            </a:r>
            <a:r>
              <a:rPr lang="en-US" dirty="0" err="1" smtClean="0">
                <a:solidFill>
                  <a:srgbClr val="FFFF00"/>
                </a:solidFill>
              </a:rPr>
              <a:t>stormwater</a:t>
            </a:r>
            <a:r>
              <a:rPr lang="en-US" dirty="0" smtClean="0">
                <a:solidFill>
                  <a:srgbClr val="FFFF00"/>
                </a:solidFill>
              </a:rPr>
              <a:t> timeline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6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4" grpId="0"/>
      <p:bldP spid="16" grpId="0"/>
      <p:bldP spid="19" grpId="0"/>
      <p:bldP spid="21" grpId="0"/>
      <p:bldP spid="22" grpId="0"/>
      <p:bldP spid="23" grpId="0" animBg="1"/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4</a:t>
            </a:r>
            <a:r>
              <a:rPr lang="en-US" dirty="0" smtClean="0">
                <a:solidFill>
                  <a:srgbClr val="FFFF00"/>
                </a:solidFill>
              </a:rPr>
              <a:t>. Green Infrastructure and sustainable </a:t>
            </a:r>
            <a:r>
              <a:rPr lang="en-US" dirty="0" err="1" smtClean="0">
                <a:solidFill>
                  <a:srgbClr val="FFFF00"/>
                </a:solidFill>
              </a:rPr>
              <a:t>stormwater</a:t>
            </a:r>
            <a:r>
              <a:rPr lang="en-US" dirty="0" smtClean="0">
                <a:solidFill>
                  <a:srgbClr val="FFFF00"/>
                </a:solidFill>
              </a:rPr>
              <a:t> management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2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What is sustainable </a:t>
            </a:r>
            <a:r>
              <a:rPr lang="en-US" dirty="0" err="1" smtClean="0">
                <a:solidFill>
                  <a:srgbClr val="FFFF00"/>
                </a:solidFill>
              </a:rPr>
              <a:t>stormwater</a:t>
            </a:r>
            <a:r>
              <a:rPr lang="en-US" dirty="0" smtClean="0">
                <a:solidFill>
                  <a:srgbClr val="FFFF00"/>
                </a:solidFill>
              </a:rPr>
              <a:t> management?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4"/>
            <a:ext cx="10233800" cy="4781363"/>
          </a:xfrm>
        </p:spPr>
        <p:txBody>
          <a:bodyPr>
            <a:normAutofit/>
          </a:bodyPr>
          <a:lstStyle/>
          <a:p>
            <a:r>
              <a:rPr lang="en-US" dirty="0" smtClean="0"/>
              <a:t>Managing </a:t>
            </a:r>
            <a:r>
              <a:rPr lang="en-US" dirty="0" err="1" smtClean="0"/>
              <a:t>stormwater</a:t>
            </a:r>
            <a:r>
              <a:rPr lang="en-US" dirty="0" smtClean="0"/>
              <a:t> in a manner that limits impacts to natural functions of landscapes, hydrologic systems, and habitats (Porter</a:t>
            </a:r>
            <a:r>
              <a:rPr lang="en-US" dirty="0"/>
              <a:t>, 2007; Managing Growth in America’s Communities)</a:t>
            </a:r>
            <a:endParaRPr lang="en-US" dirty="0" smtClean="0"/>
          </a:p>
          <a:p>
            <a:pPr lvl="1"/>
            <a:r>
              <a:rPr lang="en-US" dirty="0" smtClean="0"/>
              <a:t>Reuse/replace treated water</a:t>
            </a:r>
          </a:p>
          <a:p>
            <a:pPr lvl="1"/>
            <a:r>
              <a:rPr lang="en-US" dirty="0" smtClean="0"/>
              <a:t>Flood control</a:t>
            </a:r>
          </a:p>
          <a:p>
            <a:pPr lvl="1"/>
            <a:r>
              <a:rPr lang="en-US" dirty="0" smtClean="0"/>
              <a:t>Habitat/biodiversity</a:t>
            </a:r>
          </a:p>
          <a:p>
            <a:pPr lvl="1"/>
            <a:r>
              <a:rPr lang="en-US" dirty="0" smtClean="0"/>
              <a:t>Climate mitigation/adaptation</a:t>
            </a:r>
          </a:p>
          <a:p>
            <a:pPr lvl="1"/>
            <a:r>
              <a:rPr lang="en-US" dirty="0" smtClean="0"/>
              <a:t>Pollutant reduction</a:t>
            </a:r>
          </a:p>
          <a:p>
            <a:pPr lvl="1"/>
            <a:r>
              <a:rPr lang="en-US" dirty="0" smtClean="0"/>
              <a:t>Ecosystem services (e.g. pollination)</a:t>
            </a:r>
          </a:p>
          <a:p>
            <a:pPr lvl="1"/>
            <a:r>
              <a:rPr lang="en-US" dirty="0" smtClean="0"/>
              <a:t>Restore hydrology/recharge groundwater</a:t>
            </a:r>
          </a:p>
          <a:p>
            <a:pPr lvl="1"/>
            <a:r>
              <a:rPr lang="en-US" dirty="0" smtClean="0"/>
              <a:t>Social, economic and other environmental benefits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94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8779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Green Infrastructure is the approach used to achieve sustainable </a:t>
            </a:r>
            <a:r>
              <a:rPr lang="en-US" dirty="0" err="1" smtClean="0">
                <a:solidFill>
                  <a:srgbClr val="FFFF00"/>
                </a:solidFill>
              </a:rPr>
              <a:t>stormwater</a:t>
            </a:r>
            <a:r>
              <a:rPr lang="en-US" dirty="0" smtClean="0">
                <a:solidFill>
                  <a:srgbClr val="FFFF00"/>
                </a:solidFill>
              </a:rPr>
              <a:t> management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868" y="2770093"/>
            <a:ext cx="10233800" cy="3406869"/>
          </a:xfrm>
        </p:spPr>
        <p:txBody>
          <a:bodyPr/>
          <a:lstStyle/>
          <a:p>
            <a:r>
              <a:rPr lang="en-US" dirty="0" smtClean="0"/>
              <a:t>Use of </a:t>
            </a:r>
            <a:r>
              <a:rPr lang="en-US" dirty="0" err="1" smtClean="0"/>
              <a:t>stormwater</a:t>
            </a:r>
            <a:r>
              <a:rPr lang="en-US" dirty="0" smtClean="0"/>
              <a:t> infiltration practices</a:t>
            </a:r>
          </a:p>
          <a:p>
            <a:r>
              <a:rPr lang="en-US" dirty="0" smtClean="0"/>
              <a:t>Harvesting and using </a:t>
            </a:r>
            <a:r>
              <a:rPr lang="en-US" dirty="0" err="1" smtClean="0"/>
              <a:t>stormwater</a:t>
            </a:r>
            <a:r>
              <a:rPr lang="en-US" dirty="0" smtClean="0"/>
              <a:t> runoff</a:t>
            </a:r>
          </a:p>
          <a:p>
            <a:r>
              <a:rPr lang="en-US" dirty="0" smtClean="0"/>
              <a:t>Disconnecting hard surfaces</a:t>
            </a:r>
          </a:p>
          <a:p>
            <a:r>
              <a:rPr lang="en-US" dirty="0" smtClean="0"/>
              <a:t>Using vegetation</a:t>
            </a:r>
          </a:p>
          <a:p>
            <a:r>
              <a:rPr lang="en-US" dirty="0" smtClean="0"/>
              <a:t>Landscaping</a:t>
            </a:r>
          </a:p>
          <a:p>
            <a:r>
              <a:rPr lang="en-US" dirty="0" smtClean="0"/>
              <a:t>Education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848" y="4661646"/>
            <a:ext cx="3727840" cy="137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3880" y="6176962"/>
            <a:ext cx="4830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hlinkClick r:id="rId3"/>
              </a:rPr>
              <a:t>Stormwater</a:t>
            </a:r>
            <a:r>
              <a:rPr lang="en-US" sz="1200" dirty="0" smtClean="0">
                <a:hlinkClick r:id="rId3"/>
              </a:rPr>
              <a:t> Park; Mississippi Watershed Management Organization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0000" t="19124"/>
          <a:stretch/>
        </p:blipFill>
        <p:spPr>
          <a:xfrm>
            <a:off x="7978587" y="3997962"/>
            <a:ext cx="3630703" cy="1651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50147" t="20762" r="490" b="17190"/>
          <a:stretch/>
        </p:blipFill>
        <p:spPr>
          <a:xfrm>
            <a:off x="7082117" y="1765623"/>
            <a:ext cx="4823012" cy="170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4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Which of these </a:t>
            </a:r>
            <a:r>
              <a:rPr lang="en-US" sz="3600" dirty="0" err="1" smtClean="0">
                <a:solidFill>
                  <a:srgbClr val="FFFF00"/>
                </a:solidFill>
              </a:rPr>
              <a:t>stormwater</a:t>
            </a:r>
            <a:r>
              <a:rPr lang="en-US" sz="3600" dirty="0" smtClean="0">
                <a:solidFill>
                  <a:srgbClr val="FFFF00"/>
                </a:solidFill>
              </a:rPr>
              <a:t> practices is generally not considered to be a green infrastructure practice?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834639"/>
            <a:ext cx="10233800" cy="3342323"/>
          </a:xfrm>
        </p:spPr>
        <p:txBody>
          <a:bodyPr/>
          <a:lstStyle/>
          <a:p>
            <a:r>
              <a:rPr lang="en-US" dirty="0" smtClean="0"/>
              <a:t>Sand filter</a:t>
            </a:r>
          </a:p>
          <a:p>
            <a:r>
              <a:rPr lang="en-US" dirty="0" smtClean="0"/>
              <a:t>Green roof</a:t>
            </a:r>
          </a:p>
          <a:p>
            <a:r>
              <a:rPr lang="en-US" dirty="0" smtClean="0"/>
              <a:t>Constructed wetland</a:t>
            </a:r>
          </a:p>
          <a:p>
            <a:r>
              <a:rPr lang="en-US" dirty="0" smtClean="0"/>
              <a:t>Permeable pavement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6"/>
          <a:stretch/>
        </p:blipFill>
        <p:spPr>
          <a:xfrm>
            <a:off x="7637929" y="1936818"/>
            <a:ext cx="3311420" cy="446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6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Outline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A little bit on </a:t>
            </a:r>
            <a:r>
              <a:rPr lang="en-US" dirty="0" err="1" smtClean="0"/>
              <a:t>stormwater</a:t>
            </a:r>
            <a:endParaRPr lang="en-US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Overview </a:t>
            </a:r>
            <a:r>
              <a:rPr lang="en-US" dirty="0"/>
              <a:t>of the Minnesota </a:t>
            </a:r>
            <a:r>
              <a:rPr lang="en-US" dirty="0" err="1"/>
              <a:t>Stormwater</a:t>
            </a:r>
            <a:r>
              <a:rPr lang="en-US" dirty="0"/>
              <a:t> Manual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History of the Manual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Green </a:t>
            </a:r>
            <a:r>
              <a:rPr lang="en-US" dirty="0"/>
              <a:t>Infrastructure and sustainable </a:t>
            </a:r>
            <a:r>
              <a:rPr lang="en-US" dirty="0" err="1"/>
              <a:t>stormwater</a:t>
            </a:r>
            <a:r>
              <a:rPr lang="en-US" dirty="0"/>
              <a:t> management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How the manual is evolving to incorporate sustainable </a:t>
            </a:r>
            <a:r>
              <a:rPr lang="en-US" dirty="0" err="1"/>
              <a:t>stormwater</a:t>
            </a:r>
            <a:r>
              <a:rPr lang="en-US" dirty="0"/>
              <a:t> management</a:t>
            </a:r>
          </a:p>
        </p:txBody>
      </p:sp>
    </p:spTree>
    <p:extLst>
      <p:ext uri="{BB962C8B-B14F-4D97-AF65-F5344CB8AC3E}">
        <p14:creationId xmlns:p14="http://schemas.microsoft.com/office/powerpoint/2010/main" val="328553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1851"/>
            <a:ext cx="10515600" cy="1025136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Green Infrastructure </a:t>
            </a:r>
            <a:r>
              <a:rPr lang="en-US" sz="4400" dirty="0" err="1" smtClean="0"/>
              <a:t>stormwater</a:t>
            </a:r>
            <a:r>
              <a:rPr lang="en-US" sz="4400" dirty="0" smtClean="0"/>
              <a:t> - </a:t>
            </a:r>
            <a:br>
              <a:rPr lang="en-US" sz="4400" dirty="0" smtClean="0"/>
            </a:br>
            <a:r>
              <a:rPr lang="en-US" sz="4400" b="1" dirty="0" smtClean="0">
                <a:solidFill>
                  <a:srgbClr val="FFC000"/>
                </a:solidFill>
              </a:rPr>
              <a:t>Best Management Practices (BMPs)</a:t>
            </a:r>
            <a:endParaRPr lang="en-US" sz="4400" b="1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3" y="1231771"/>
            <a:ext cx="2743200" cy="2054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511" y="1339873"/>
            <a:ext cx="2800799" cy="2054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5"/>
          <a:stretch/>
        </p:blipFill>
        <p:spPr>
          <a:xfrm>
            <a:off x="3241611" y="1231771"/>
            <a:ext cx="2432180" cy="332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793" y="3389101"/>
            <a:ext cx="2561253" cy="3415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6"/>
          <a:stretch/>
        </p:blipFill>
        <p:spPr>
          <a:xfrm>
            <a:off x="329682" y="3389101"/>
            <a:ext cx="2533502" cy="34150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69" y="1338220"/>
            <a:ext cx="2739487" cy="2057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69" y="3507439"/>
            <a:ext cx="2743200" cy="23957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662" y="5381008"/>
            <a:ext cx="3707130" cy="13639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20588" y="2799461"/>
            <a:ext cx="174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Bioretention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663953" y="3389101"/>
            <a:ext cx="2128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Vegetated swale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49092" y="3706225"/>
            <a:ext cx="174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Tree trench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63953" y="2827770"/>
            <a:ext cx="2128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Infiltration basin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68984" y="3906280"/>
            <a:ext cx="174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Green roof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196186" y="4980898"/>
            <a:ext cx="2714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Permeable pavement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89001" y="6444128"/>
            <a:ext cx="2270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Harvest and reuse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5538" y="2789191"/>
            <a:ext cx="1859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Disconnection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1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77580"/>
          </a:xfrm>
        </p:spPr>
        <p:txBody>
          <a:bodyPr>
            <a:normAutofit/>
          </a:bodyPr>
          <a:lstStyle/>
          <a:p>
            <a:pPr lvl="0"/>
            <a:r>
              <a:rPr lang="en-US" sz="4800" dirty="0" smtClean="0">
                <a:solidFill>
                  <a:srgbClr val="FFFF00"/>
                </a:solidFill>
              </a:rPr>
              <a:t>5. </a:t>
            </a:r>
            <a:r>
              <a:rPr lang="en-US" sz="4800" dirty="0">
                <a:solidFill>
                  <a:srgbClr val="FFFF00"/>
                </a:solidFill>
              </a:rPr>
              <a:t>How the manual is evolving to incorporate sustainable </a:t>
            </a:r>
            <a:r>
              <a:rPr lang="en-US" sz="4800" dirty="0" err="1">
                <a:solidFill>
                  <a:srgbClr val="FFFF00"/>
                </a:solidFill>
              </a:rPr>
              <a:t>stormwater</a:t>
            </a:r>
            <a:r>
              <a:rPr lang="en-US" sz="4800" dirty="0">
                <a:solidFill>
                  <a:srgbClr val="FFFF00"/>
                </a:solidFill>
              </a:rPr>
              <a:t> management</a:t>
            </a:r>
          </a:p>
        </p:txBody>
      </p:sp>
    </p:spTree>
    <p:extLst>
      <p:ext uri="{BB962C8B-B14F-4D97-AF65-F5344CB8AC3E}">
        <p14:creationId xmlns:p14="http://schemas.microsoft.com/office/powerpoint/2010/main" val="19623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Ways for the Manual to connect to sustainability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334409"/>
            <a:ext cx="5065647" cy="4227756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Information on the role of </a:t>
            </a:r>
            <a:r>
              <a:rPr lang="en-US" dirty="0" err="1" smtClean="0">
                <a:solidFill>
                  <a:schemeClr val="tx1"/>
                </a:solidFill>
              </a:rPr>
              <a:t>stormwater</a:t>
            </a:r>
            <a:r>
              <a:rPr lang="en-US" dirty="0" smtClean="0">
                <a:solidFill>
                  <a:schemeClr val="tx1"/>
                </a:solidFill>
              </a:rPr>
              <a:t> management in green infrastructure and sustainability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Technical guidance and specifications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Tools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Case studies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Links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Communication and outreach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765" y="2420470"/>
            <a:ext cx="4913556" cy="32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5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898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Information on the role of </a:t>
            </a:r>
            <a:r>
              <a:rPr lang="en-US" dirty="0" err="1">
                <a:solidFill>
                  <a:srgbClr val="FFFF00"/>
                </a:solidFill>
              </a:rPr>
              <a:t>stormwater</a:t>
            </a:r>
            <a:r>
              <a:rPr lang="en-US" dirty="0">
                <a:solidFill>
                  <a:srgbClr val="FFFF00"/>
                </a:solidFill>
              </a:rPr>
              <a:t> management in green infrastructure and </a:t>
            </a:r>
            <a:r>
              <a:rPr lang="en-US" dirty="0" smtClean="0">
                <a:solidFill>
                  <a:srgbClr val="FFFF00"/>
                </a:solidFill>
              </a:rPr>
              <a:t>sustainability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3096870"/>
            <a:ext cx="41999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stormwater.pca.state.mn.us/index.php?title=Green_Infrastructure_for_stormwater_management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0515" t="11525" r="735"/>
          <a:stretch/>
        </p:blipFill>
        <p:spPr>
          <a:xfrm>
            <a:off x="5590566" y="2806912"/>
            <a:ext cx="6145159" cy="313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0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What is the recommended soil volume for a tree?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2" y="2834639"/>
            <a:ext cx="6831106" cy="3342323"/>
          </a:xfrm>
        </p:spPr>
        <p:txBody>
          <a:bodyPr/>
          <a:lstStyle/>
          <a:p>
            <a:r>
              <a:rPr lang="en-US" dirty="0" smtClean="0"/>
              <a:t>Just make sure it has enough water and nutrients</a:t>
            </a:r>
          </a:p>
          <a:p>
            <a:r>
              <a:rPr lang="en-US" dirty="0" smtClean="0"/>
              <a:t>500 to 1000 cubic feet</a:t>
            </a:r>
          </a:p>
          <a:p>
            <a:r>
              <a:rPr lang="en-US" dirty="0" smtClean="0"/>
              <a:t>1500 to 2500 cubic feet</a:t>
            </a:r>
          </a:p>
          <a:p>
            <a:r>
              <a:rPr lang="en-US" dirty="0" smtClean="0"/>
              <a:t>1 to 3 cubic feet per square foot of canopy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4"/>
          <a:stretch/>
        </p:blipFill>
        <p:spPr>
          <a:xfrm>
            <a:off x="7826188" y="1639822"/>
            <a:ext cx="3442447" cy="460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0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898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Technical guidance and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79595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8981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Tools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82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8981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Case studies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7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8981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Links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0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8981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Outreach and communication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9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1. A little bit on </a:t>
            </a:r>
            <a:r>
              <a:rPr lang="en-US" dirty="0" err="1" smtClean="0">
                <a:solidFill>
                  <a:srgbClr val="FFFF00"/>
                </a:solidFill>
              </a:rPr>
              <a:t>stormwater</a:t>
            </a:r>
            <a:r>
              <a:rPr lang="en-US" dirty="0" smtClean="0">
                <a:solidFill>
                  <a:srgbClr val="FFFF00"/>
                </a:solidFill>
              </a:rPr>
              <a:t> runoff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38" y="1841269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5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5928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Touring the MN </a:t>
            </a:r>
            <a:r>
              <a:rPr lang="en-US" dirty="0" err="1" smtClean="0">
                <a:solidFill>
                  <a:srgbClr val="FFFF00"/>
                </a:solidFill>
              </a:rPr>
              <a:t>Stormwater</a:t>
            </a:r>
            <a:r>
              <a:rPr lang="en-US" dirty="0" smtClean="0">
                <a:solidFill>
                  <a:srgbClr val="FFFF00"/>
                </a:solidFill>
              </a:rPr>
              <a:t> Manual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274" t="11438" r="814"/>
          <a:stretch/>
        </p:blipFill>
        <p:spPr>
          <a:xfrm>
            <a:off x="1427180" y="1757533"/>
            <a:ext cx="9337639" cy="475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0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65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24"/>
            <a:ext cx="10896600" cy="5919297"/>
          </a:xfrm>
        </p:spPr>
        <p:txBody>
          <a:bodyPr>
            <a:normAutofit/>
          </a:bodyPr>
          <a:lstStyle/>
          <a:p>
            <a:pPr lvl="0"/>
            <a:r>
              <a:rPr lang="en-US" b="1" dirty="0" smtClean="0">
                <a:solidFill>
                  <a:srgbClr val="FFFF00"/>
                </a:solidFill>
              </a:rPr>
              <a:t>Questions?</a:t>
            </a:r>
            <a:r>
              <a:rPr lang="en-US" sz="4800" dirty="0" smtClean="0">
                <a:solidFill>
                  <a:srgbClr val="FFFF00"/>
                </a:solidFill>
              </a:rPr>
              <a:t/>
            </a:r>
            <a:br>
              <a:rPr lang="en-US" sz="4800" dirty="0" smtClean="0">
                <a:solidFill>
                  <a:srgbClr val="FFFF00"/>
                </a:solidFill>
              </a:rPr>
            </a:br>
            <a:r>
              <a:rPr lang="en-US" sz="4800" dirty="0">
                <a:solidFill>
                  <a:srgbClr val="FFFF00"/>
                </a:solidFill>
              </a:rPr>
              <a:t/>
            </a:r>
            <a:br>
              <a:rPr lang="en-US" sz="4800" dirty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Mike Trojan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  <a:hlinkClick r:id="rId2"/>
              </a:rPr>
              <a:t>mike.trojan@state.mn.us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Link to Manual – easiest to get there by doing a search on Minnesota </a:t>
            </a:r>
            <a:r>
              <a:rPr lang="en-US" sz="3200" dirty="0" err="1" smtClean="0">
                <a:solidFill>
                  <a:schemeClr val="tx1"/>
                </a:solidFill>
              </a:rPr>
              <a:t>Stormwater</a:t>
            </a:r>
            <a:r>
              <a:rPr lang="en-US" sz="3200" dirty="0">
                <a:solidFill>
                  <a:schemeClr val="tx1"/>
                </a:solidFill>
              </a:rPr>
              <a:t> Manual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  <a:hlinkClick r:id="rId3"/>
              </a:rPr>
              <a:t>https://</a:t>
            </a:r>
            <a:r>
              <a:rPr lang="en-US" sz="3200" dirty="0" smtClean="0">
                <a:solidFill>
                  <a:schemeClr val="tx1"/>
                </a:solidFill>
                <a:hlinkClick r:id="rId3"/>
              </a:rPr>
              <a:t>stormwater.pca.state.mn.us/index.php?title=Main_Page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11" y="5966485"/>
            <a:ext cx="4787301" cy="81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Stormwater</a:t>
            </a:r>
            <a:r>
              <a:rPr lang="en-US" dirty="0" smtClean="0">
                <a:solidFill>
                  <a:srgbClr val="FFFF00"/>
                </a:solidFill>
              </a:rPr>
              <a:t>  Runoff 101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5745" y="2338285"/>
            <a:ext cx="47992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Stormwater</a:t>
            </a:r>
            <a:r>
              <a:rPr lang="en-US" sz="2800" dirty="0"/>
              <a:t> runoff is the portion of </a:t>
            </a:r>
            <a:r>
              <a:rPr lang="en-US" sz="2800" dirty="0" err="1"/>
              <a:t>stormwater</a:t>
            </a:r>
            <a:r>
              <a:rPr lang="en-US" sz="2800" dirty="0"/>
              <a:t> that runs off to </a:t>
            </a:r>
            <a:r>
              <a:rPr lang="en-US" sz="2800" dirty="0" smtClean="0"/>
              <a:t>surface water (lake, river, wetland)</a:t>
            </a:r>
          </a:p>
          <a:p>
            <a:endParaRPr lang="en-US" sz="2800" dirty="0"/>
          </a:p>
          <a:p>
            <a:r>
              <a:rPr lang="en-US" sz="2800" dirty="0" smtClean="0"/>
              <a:t>This presentation focuses on urban </a:t>
            </a:r>
            <a:r>
              <a:rPr lang="en-US" sz="2800" dirty="0" err="1" smtClean="0"/>
              <a:t>stormwater</a:t>
            </a:r>
            <a:r>
              <a:rPr lang="en-US" sz="2800" dirty="0" smtClean="0"/>
              <a:t> runoff, but many of the principles can be applied to agriculture or other settings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5"/>
          <a:stretch/>
        </p:blipFill>
        <p:spPr>
          <a:xfrm>
            <a:off x="5644858" y="2214388"/>
            <a:ext cx="6186923" cy="395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2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The problem with </a:t>
            </a:r>
            <a:r>
              <a:rPr lang="en-US" dirty="0" err="1" smtClean="0">
                <a:solidFill>
                  <a:srgbClr val="FFFF00"/>
                </a:solidFill>
              </a:rPr>
              <a:t>stormwater</a:t>
            </a:r>
            <a:r>
              <a:rPr lang="en-US" dirty="0" smtClean="0">
                <a:solidFill>
                  <a:srgbClr val="FFFF00"/>
                </a:solidFill>
              </a:rPr>
              <a:t> runoff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4971011" y="1504603"/>
          <a:ext cx="6760095" cy="4887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390699" y="2338285"/>
            <a:ext cx="42976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Pollutants in </a:t>
            </a:r>
            <a:r>
              <a:rPr lang="en-US" sz="2800" dirty="0" err="1" smtClean="0"/>
              <a:t>stormwater</a:t>
            </a:r>
            <a:r>
              <a:rPr lang="en-US" sz="2800" dirty="0" smtClean="0"/>
              <a:t> include sediment, phosphorus, nitrogen, bacteria, organics, metals, and others</a:t>
            </a:r>
          </a:p>
          <a:p>
            <a:endParaRPr lang="en-US" sz="2800" dirty="0"/>
          </a:p>
          <a:p>
            <a:r>
              <a:rPr lang="en-US" sz="2800" dirty="0" smtClean="0"/>
              <a:t>The numbers for urban look small, but on a load per area basis they are large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029200" y="6458989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smtClean="0">
                <a:hlinkClick r:id="rId3"/>
              </a:rPr>
              <a:t>EPA</a:t>
            </a:r>
            <a:r>
              <a:rPr lang="en-US" dirty="0"/>
              <a:t> </a:t>
            </a:r>
            <a:r>
              <a:rPr lang="en-US" dirty="0" smtClean="0"/>
              <a:t>(2005)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88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Phosphorus concentrations greater than 40 to 60 ppb typically are problematic for lakes. Typical phosphorus concentrations in runoff are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834639"/>
            <a:ext cx="10233800" cy="3342323"/>
          </a:xfrm>
        </p:spPr>
        <p:txBody>
          <a:bodyPr/>
          <a:lstStyle/>
          <a:p>
            <a:r>
              <a:rPr lang="en-US" dirty="0" smtClean="0"/>
              <a:t>Less than this concentration</a:t>
            </a:r>
          </a:p>
          <a:p>
            <a:r>
              <a:rPr lang="en-US" dirty="0" smtClean="0"/>
              <a:t>About this concentration</a:t>
            </a:r>
          </a:p>
          <a:p>
            <a:r>
              <a:rPr lang="en-US" dirty="0" smtClean="0"/>
              <a:t>5 times this concentration</a:t>
            </a:r>
          </a:p>
          <a:p>
            <a:r>
              <a:rPr lang="en-US" dirty="0" smtClean="0"/>
              <a:t>10 times this concentration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292" t="27860" r="68842" b="28024"/>
          <a:stretch/>
        </p:blipFill>
        <p:spPr>
          <a:xfrm>
            <a:off x="6403919" y="2111433"/>
            <a:ext cx="5010465" cy="329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2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425761415"/>
              </p:ext>
            </p:extLst>
          </p:nvPr>
        </p:nvGraphicFramePr>
        <p:xfrm>
          <a:off x="2439322" y="249382"/>
          <a:ext cx="8774545" cy="6387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1192" y="6267796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smtClean="0">
                <a:hlinkClick r:id="rId3"/>
              </a:rPr>
              <a:t>Lin</a:t>
            </a:r>
            <a:r>
              <a:rPr lang="en-US" dirty="0" smtClean="0"/>
              <a:t> (2004)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13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1851"/>
            <a:ext cx="10515600" cy="1025136"/>
          </a:xfrm>
        </p:spPr>
        <p:txBody>
          <a:bodyPr>
            <a:noAutofit/>
          </a:bodyPr>
          <a:lstStyle/>
          <a:p>
            <a:r>
              <a:rPr lang="en-US" sz="3600" dirty="0"/>
              <a:t>So we build </a:t>
            </a:r>
            <a:r>
              <a:rPr lang="en-US" sz="3600" dirty="0" err="1"/>
              <a:t>stormwater</a:t>
            </a:r>
            <a:r>
              <a:rPr lang="en-US" sz="3600" dirty="0"/>
              <a:t> best management practices (BMPs) to reduce pollution from </a:t>
            </a:r>
            <a:r>
              <a:rPr lang="en-US" sz="3600" dirty="0" err="1"/>
              <a:t>stormwater</a:t>
            </a:r>
            <a:r>
              <a:rPr lang="en-US" sz="3600" dirty="0"/>
              <a:t> runoff</a:t>
            </a:r>
            <a:endParaRPr lang="en-US" sz="3600" b="1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3" y="1231771"/>
            <a:ext cx="2743200" cy="2054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511" y="1339873"/>
            <a:ext cx="2800799" cy="2054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5"/>
          <a:stretch/>
        </p:blipFill>
        <p:spPr>
          <a:xfrm>
            <a:off x="3241611" y="1231771"/>
            <a:ext cx="2432180" cy="332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793" y="3389101"/>
            <a:ext cx="2561253" cy="3415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6"/>
          <a:stretch/>
        </p:blipFill>
        <p:spPr>
          <a:xfrm>
            <a:off x="329682" y="3389101"/>
            <a:ext cx="2533502" cy="34150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69" y="1338220"/>
            <a:ext cx="2739487" cy="2057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69" y="3507439"/>
            <a:ext cx="2743200" cy="23957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662" y="5381008"/>
            <a:ext cx="3707130" cy="13639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20588" y="2799461"/>
            <a:ext cx="174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Bioretention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663953" y="3389101"/>
            <a:ext cx="2128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Vegetated swale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49092" y="3706225"/>
            <a:ext cx="174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Tree trench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63953" y="2827770"/>
            <a:ext cx="2128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Infiltration basin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68984" y="3906280"/>
            <a:ext cx="174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Green roof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196186" y="4980898"/>
            <a:ext cx="2714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Permeable pavement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89001" y="6444128"/>
            <a:ext cx="2270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Harvest and reuse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5538" y="2789191"/>
            <a:ext cx="1859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Disconnection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6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2. </a:t>
            </a:r>
            <a:r>
              <a:rPr lang="en-US" dirty="0">
                <a:solidFill>
                  <a:srgbClr val="FFFF00"/>
                </a:solidFill>
              </a:rPr>
              <a:t>Overview of the Minnesota </a:t>
            </a:r>
            <a:r>
              <a:rPr lang="en-US" dirty="0" err="1">
                <a:solidFill>
                  <a:srgbClr val="FFFF00"/>
                </a:solidFill>
              </a:rPr>
              <a:t>Stormwater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Manual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278" t="11243" b="-1"/>
          <a:stretch/>
        </p:blipFill>
        <p:spPr>
          <a:xfrm>
            <a:off x="1729474" y="2121370"/>
            <a:ext cx="8858618" cy="444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3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1771</TotalTime>
  <Words>674</Words>
  <Application>Microsoft Office PowerPoint</Application>
  <PresentationFormat>Widescreen</PresentationFormat>
  <Paragraphs>127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Corbel</vt:lpstr>
      <vt:lpstr>Wingdings</vt:lpstr>
      <vt:lpstr>Custom Design</vt:lpstr>
      <vt:lpstr>Depth</vt:lpstr>
      <vt:lpstr>Minnesota’s  Stormwater  Manual – Connecting  Stormwater  Management  to the  Landscape</vt:lpstr>
      <vt:lpstr>Outline</vt:lpstr>
      <vt:lpstr>1. A little bit on stormwater runoff</vt:lpstr>
      <vt:lpstr>Stormwater  Runoff 101</vt:lpstr>
      <vt:lpstr>The problem with stormwater runoff</vt:lpstr>
      <vt:lpstr>Phosphorus concentrations greater than 40 to 60 ppb typically are problematic for lakes. Typical phosphorus concentrations in runoff are</vt:lpstr>
      <vt:lpstr>PowerPoint Presentation</vt:lpstr>
      <vt:lpstr>So we build stormwater best management practices (BMPs) to reduce pollution from stormwater runoff</vt:lpstr>
      <vt:lpstr>2. Overview of the Minnesota Stormwater Manual</vt:lpstr>
      <vt:lpstr>What is the Manual?</vt:lpstr>
      <vt:lpstr>What is in the Manual?</vt:lpstr>
      <vt:lpstr>Who uses the manual?</vt:lpstr>
      <vt:lpstr>3. History of the manual</vt:lpstr>
      <vt:lpstr>PowerPoint Presentation</vt:lpstr>
      <vt:lpstr>PowerPoint Presentation</vt:lpstr>
      <vt:lpstr>4. Green Infrastructure and sustainable stormwater management</vt:lpstr>
      <vt:lpstr>What is sustainable stormwater management?</vt:lpstr>
      <vt:lpstr>Green Infrastructure is the approach used to achieve sustainable stormwater management</vt:lpstr>
      <vt:lpstr>Which of these stormwater practices is generally not considered to be a green infrastructure practice?</vt:lpstr>
      <vt:lpstr>Green Infrastructure stormwater -  Best Management Practices (BMPs)</vt:lpstr>
      <vt:lpstr>5. How the manual is evolving to incorporate sustainable stormwater management</vt:lpstr>
      <vt:lpstr>Ways for the Manual to connect to sustainability</vt:lpstr>
      <vt:lpstr>Information on the role of stormwater management in green infrastructure and sustainability</vt:lpstr>
      <vt:lpstr>What is the recommended soil volume for a tree?</vt:lpstr>
      <vt:lpstr>Technical guidance and specifications</vt:lpstr>
      <vt:lpstr>Tools</vt:lpstr>
      <vt:lpstr>Case studies</vt:lpstr>
      <vt:lpstr>Links</vt:lpstr>
      <vt:lpstr>Outreach and communication</vt:lpstr>
      <vt:lpstr>Touring the MN Stormwater Manual</vt:lpstr>
      <vt:lpstr>PowerPoint Presentation</vt:lpstr>
      <vt:lpstr>Questions?  Mike Trojan mike.trojan@state.mn.us  Link to Manual – easiest to get there by doing a search on Minnesota Stormwater Manual https://stormwater.pca.state.mn.us/index.php?title=Main_Page </vt:lpstr>
    </vt:vector>
  </TitlesOfParts>
  <Company>PCA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Stormwater Management</dc:title>
  <dc:creator>Trojan, Mike (MPCA)</dc:creator>
  <cp:lastModifiedBy>Trojan, Mike (MPCA)</cp:lastModifiedBy>
  <cp:revision>77</cp:revision>
  <dcterms:created xsi:type="dcterms:W3CDTF">2017-09-11T21:10:18Z</dcterms:created>
  <dcterms:modified xsi:type="dcterms:W3CDTF">2017-12-15T21:17:53Z</dcterms:modified>
</cp:coreProperties>
</file>