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287" r:id="rId4"/>
    <p:sldId id="284" r:id="rId5"/>
    <p:sldId id="286" r:id="rId6"/>
    <p:sldId id="258" r:id="rId7"/>
    <p:sldId id="273" r:id="rId8"/>
    <p:sldId id="291" r:id="rId9"/>
    <p:sldId id="278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24" autoAdjust="0"/>
  </p:normalViewPr>
  <p:slideViewPr>
    <p:cSldViewPr>
      <p:cViewPr varScale="1">
        <p:scale>
          <a:sx n="58" d="100"/>
          <a:sy n="58" d="100"/>
        </p:scale>
        <p:origin x="19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4A3F-0EAA-4284-922E-27B3EE0A0AE8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56F4-52BB-4D28-864D-56CB963CC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9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85665-75A2-4DC2-884E-4E34217AF2E2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6C275-F56D-4E8F-985C-70D62BFA3C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3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1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54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4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19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8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15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7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6C275-F56D-4E8F-985C-70D62BFA3C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2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6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7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6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62A0-4EFA-412F-9A7D-97A143325181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A1BD-8596-4DC4-B1F7-15267B2B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.gov/deed/pf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.gov/deed/pf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Rebecca.sabie@state.mn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800" y="2209800"/>
            <a:ext cx="68072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Stormwater</a:t>
            </a:r>
            <a:r>
              <a:rPr lang="en-US" sz="4000" dirty="0" smtClean="0"/>
              <a:t> Funding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9050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Becky Sabie – Program Coordinator</a:t>
            </a:r>
          </a:p>
          <a:p>
            <a:pPr algn="ctr"/>
            <a:r>
              <a:rPr lang="en-US" dirty="0" smtClean="0">
                <a:hlinkClick r:id="rId3"/>
              </a:rPr>
              <a:t>www.mn.gov/deed/pfa</a:t>
            </a:r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C:\Users\jfrasl\AppData\Local\Microsoft\Windows\Temporary Internet Files\Content.Outlook\2QKLZMKC\MPFA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4165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043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Visit our website at </a:t>
            </a:r>
            <a:r>
              <a:rPr lang="en-US" sz="2800" dirty="0" smtClean="0">
                <a:hlinkClick r:id="rId3"/>
              </a:rPr>
              <a:t>www.mn.gov/deed/pfa</a:t>
            </a:r>
            <a:r>
              <a:rPr lang="en-US" sz="2800" dirty="0" smtClean="0"/>
              <a:t> </a:t>
            </a:r>
          </a:p>
          <a:p>
            <a:endParaRPr lang="en-US" sz="1200" dirty="0" smtClean="0"/>
          </a:p>
          <a:p>
            <a:pPr lvl="1"/>
            <a:r>
              <a:rPr lang="en-US" sz="2400" dirty="0" smtClean="0"/>
              <a:t>PPLs/IUPs</a:t>
            </a:r>
          </a:p>
          <a:p>
            <a:pPr lvl="1"/>
            <a:r>
              <a:rPr lang="en-US" sz="2400" dirty="0" smtClean="0"/>
              <a:t>Notices/deadlines</a:t>
            </a:r>
          </a:p>
          <a:p>
            <a:pPr lvl="1"/>
            <a:r>
              <a:rPr lang="en-US" sz="2400" dirty="0" smtClean="0"/>
              <a:t>Application forms &amp; materials</a:t>
            </a:r>
          </a:p>
          <a:p>
            <a:pPr lvl="1"/>
            <a:r>
              <a:rPr lang="en-US" sz="2400" dirty="0" smtClean="0"/>
              <a:t>Staff Contacts</a:t>
            </a:r>
          </a:p>
          <a:p>
            <a:pPr marL="342900" lvl="1" indent="0">
              <a:buNone/>
            </a:pPr>
            <a:endParaRPr lang="en-US" sz="2400" dirty="0"/>
          </a:p>
          <a:p>
            <a:pPr marL="342900" lvl="1" indent="0" algn="ctr">
              <a:buNone/>
            </a:pPr>
            <a:r>
              <a:rPr lang="en-US" sz="2400" dirty="0" smtClean="0"/>
              <a:t>Becky Sabie 651-259-7470</a:t>
            </a:r>
          </a:p>
          <a:p>
            <a:pPr marL="342900" lvl="1" indent="0" algn="ctr">
              <a:buNone/>
            </a:pPr>
            <a:r>
              <a:rPr lang="en-US" sz="2400" dirty="0">
                <a:hlinkClick r:id="rId4"/>
              </a:rPr>
              <a:t>r</a:t>
            </a:r>
            <a:r>
              <a:rPr lang="en-US" sz="2400" dirty="0" smtClean="0">
                <a:hlinkClick r:id="rId4"/>
              </a:rPr>
              <a:t>ebecca.sabie@state.mn.us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Facilities Authority (PFA)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47482"/>
            <a:ext cx="7620000" cy="4557711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A state agency governed by a Board of Commissioners from 6 </a:t>
            </a:r>
            <a:r>
              <a:rPr lang="en-US" sz="3200" dirty="0"/>
              <a:t>state </a:t>
            </a:r>
            <a:r>
              <a:rPr lang="en-US" sz="3200" dirty="0" smtClean="0"/>
              <a:t>departments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An </a:t>
            </a:r>
            <a:r>
              <a:rPr lang="en-US" sz="3200" dirty="0"/>
              <a:t>infrastructure financing </a:t>
            </a:r>
            <a:r>
              <a:rPr lang="en-US" sz="3200" dirty="0" smtClean="0"/>
              <a:t>bank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Works in </a:t>
            </a:r>
            <a:r>
              <a:rPr lang="en-US" sz="3200" b="1" i="1" dirty="0" smtClean="0"/>
              <a:t>partnership</a:t>
            </a:r>
            <a:r>
              <a:rPr lang="en-US" sz="3200" dirty="0" smtClean="0"/>
              <a:t> with the MPCA and partner agencies to fund publicly-owned  wastewater, storm water &amp; drinking water projects</a:t>
            </a:r>
          </a:p>
          <a:p>
            <a:pPr marL="411480" lvl="1" indent="0">
              <a:buNone/>
            </a:pPr>
            <a:endParaRPr lang="en-US" sz="32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PFA </a:t>
            </a:r>
            <a:r>
              <a:rPr lang="en-US" dirty="0" err="1" smtClean="0"/>
              <a:t>Stormwater</a:t>
            </a:r>
            <a:r>
              <a:rPr lang="en-US" dirty="0" smtClean="0"/>
              <a:t>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66" y="1295400"/>
            <a:ext cx="7472934" cy="5105400"/>
          </a:xfrm>
        </p:spPr>
        <p:txBody>
          <a:bodyPr>
            <a:no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Clean Water Revolving Fund (CWRF)</a:t>
            </a:r>
          </a:p>
          <a:p>
            <a:pPr marL="342900" lvl="1" indent="0">
              <a:buNone/>
            </a:pPr>
            <a:r>
              <a:rPr lang="en-US" sz="1200" dirty="0" smtClean="0"/>
              <a:t>	</a:t>
            </a:r>
            <a:r>
              <a:rPr lang="en-US" sz="2400" dirty="0" smtClean="0"/>
              <a:t>(State Revolving Fund)</a:t>
            </a:r>
          </a:p>
          <a:p>
            <a:pPr marL="342900" lvl="1" indent="0">
              <a:buNone/>
            </a:pPr>
            <a:endParaRPr lang="en-US" sz="2400" dirty="0" smtClean="0"/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800" dirty="0" smtClean="0"/>
              <a:t>Point Source Implementation Grant (PSIG)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endParaRPr lang="en-US" sz="1400" i="1" dirty="0" smtClean="0"/>
          </a:p>
          <a:p>
            <a:pPr algn="ctr">
              <a:buNone/>
            </a:pPr>
            <a:r>
              <a:rPr lang="en-US" sz="2000" i="1" dirty="0" smtClean="0"/>
              <a:t>All programs follow MPCA and MDH</a:t>
            </a:r>
          </a:p>
          <a:p>
            <a:pPr algn="ctr">
              <a:buNone/>
            </a:pPr>
            <a:r>
              <a:rPr lang="en-US" sz="2000" i="1" dirty="0" smtClean="0"/>
              <a:t>Project Priority List (PPL)</a:t>
            </a:r>
            <a:endParaRPr lang="en-US" sz="2000" i="1" dirty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WF legacy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02893" y="3469005"/>
            <a:ext cx="1490345" cy="27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/>
              <a:t>How to Access PFA Programs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638288" cy="48006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Seek Placement on the Project Priority List (PPL)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2018 PPL Notice/Instructions available now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PPL</a:t>
            </a:r>
            <a:r>
              <a:rPr lang="en-US" sz="2400" dirty="0" smtClean="0"/>
              <a:t> identifies projects and their assigned priorities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MPCA prepares the PPL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Other state and federal agencies use the PPL in their funding decisions</a:t>
            </a:r>
          </a:p>
          <a:p>
            <a:pPr lvl="1"/>
            <a:endParaRPr lang="en-US" dirty="0" smtClean="0"/>
          </a:p>
          <a:p>
            <a:pPr marL="411480" lvl="1" indent="0" algn="ctr">
              <a:buNone/>
            </a:pPr>
            <a:r>
              <a:rPr lang="en-US" i="1" dirty="0" smtClean="0"/>
              <a:t>All Programs follow the </a:t>
            </a:r>
          </a:p>
          <a:p>
            <a:pPr marL="411480" lvl="1" indent="0" algn="ctr">
              <a:buNone/>
            </a:pPr>
            <a:r>
              <a:rPr lang="en-US" i="1" dirty="0" smtClean="0"/>
              <a:t>Project Priority List</a:t>
            </a:r>
            <a:endParaRPr lang="en-US" i="1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i="1" dirty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Clean Water Revolving Fund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77724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seeking a loan from the CWRF must also request placement on the Intended Use Plan (IUP)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r>
              <a:rPr lang="en-US" sz="2400" dirty="0" smtClean="0"/>
              <a:t>IUP is list of projects seeking funds for the next state FY (done each year)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A sub-set of the Project Priority List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An annual $$ plan - identifies sources/uses of the Funds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Includes a “fundable range”</a:t>
            </a:r>
          </a:p>
          <a:p>
            <a:pPr marL="342900" lvl="1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3000" dirty="0" smtClean="0"/>
          </a:p>
          <a:p>
            <a:pPr marL="342900" lvl="1" indent="0">
              <a:buNone/>
            </a:pPr>
            <a:endParaRPr lang="en-US" sz="2400" i="1" dirty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6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914400"/>
          </a:xfrm>
        </p:spPr>
        <p:txBody>
          <a:bodyPr/>
          <a:lstStyle/>
          <a:p>
            <a:pPr algn="ctr"/>
            <a:r>
              <a:rPr lang="en-US" sz="3200" dirty="0" smtClean="0"/>
              <a:t>Clean Water Revolving Fund Basics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47" y="1295400"/>
            <a:ext cx="7620000" cy="5117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Low interest rate loans</a:t>
            </a:r>
          </a:p>
          <a:p>
            <a:pPr marL="342900" lvl="1" indent="0">
              <a:buNone/>
            </a:pPr>
            <a:endParaRPr lang="en-US" sz="600" dirty="0"/>
          </a:p>
          <a:p>
            <a:r>
              <a:rPr lang="en-US" sz="2400" dirty="0" smtClean="0"/>
              <a:t>For publicly-owned WW, DW &amp; </a:t>
            </a:r>
            <a:r>
              <a:rPr lang="en-US" sz="2400" dirty="0" err="1" smtClean="0"/>
              <a:t>Stormwater</a:t>
            </a:r>
            <a:endParaRPr lang="en-US" sz="2400" dirty="0" smtClean="0"/>
          </a:p>
          <a:p>
            <a:pPr lvl="1"/>
            <a:r>
              <a:rPr lang="en-US" dirty="0" smtClean="0"/>
              <a:t>Eligible borrowers  = those authorized to issue General Obligation bonds</a:t>
            </a:r>
          </a:p>
          <a:p>
            <a:pPr marL="342900" lvl="1" indent="0">
              <a:buNone/>
            </a:pPr>
            <a:endParaRPr lang="en-US" sz="600" dirty="0" smtClean="0"/>
          </a:p>
          <a:p>
            <a:r>
              <a:rPr lang="en-US" sz="2400" dirty="0"/>
              <a:t>Federal appropriations </a:t>
            </a:r>
            <a:r>
              <a:rPr lang="en-US" sz="2400" u="sng" dirty="0"/>
              <a:t>may</a:t>
            </a:r>
            <a:r>
              <a:rPr lang="en-US" sz="2400" dirty="0"/>
              <a:t> require a portion of  federal funds for “additional subsidization”  </a:t>
            </a:r>
          </a:p>
          <a:p>
            <a:pPr lvl="1"/>
            <a:r>
              <a:rPr lang="en-US" dirty="0" smtClean="0"/>
              <a:t>Prior </a:t>
            </a:r>
            <a:r>
              <a:rPr lang="en-US" dirty="0"/>
              <a:t>years set-asides for green–future unknown</a:t>
            </a:r>
          </a:p>
          <a:p>
            <a:r>
              <a:rPr lang="en-US" sz="2400" dirty="0" smtClean="0"/>
              <a:t>Loan </a:t>
            </a:r>
            <a:r>
              <a:rPr lang="en-US" sz="2400" dirty="0"/>
              <a:t>review focus on total project funding/dedicated source of revenue to repay </a:t>
            </a:r>
            <a:r>
              <a:rPr lang="en-US" sz="2400" dirty="0" smtClean="0"/>
              <a:t>loan</a:t>
            </a:r>
          </a:p>
          <a:p>
            <a:r>
              <a:rPr lang="en-US" sz="2400" dirty="0" smtClean="0"/>
              <a:t>Federal &amp; state laws apply (bidding, construction, audits)</a:t>
            </a:r>
          </a:p>
          <a:p>
            <a:r>
              <a:rPr lang="en-US" sz="2400" dirty="0" smtClean="0"/>
              <a:t>Semi-annual debt service (Feb 20 &amp; Aug 20)</a:t>
            </a:r>
          </a:p>
          <a:p>
            <a:pPr marL="41148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Point Source Implementation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382000" cy="4724399"/>
          </a:xfrm>
        </p:spPr>
        <p:txBody>
          <a:bodyPr>
            <a:normAutofit/>
          </a:bodyPr>
          <a:lstStyle/>
          <a:p>
            <a:r>
              <a:rPr lang="en-US" sz="2700" dirty="0" smtClean="0"/>
              <a:t>Pollutant based grants – publicly owned facilities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err="1" smtClean="0"/>
              <a:t>Wasteload</a:t>
            </a:r>
            <a:r>
              <a:rPr lang="en-US" sz="2400" dirty="0" smtClean="0"/>
              <a:t> reduction requirements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Reduce phosphorus, other water quality-based effluent limits 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 smtClean="0"/>
              <a:t>Meet a total nitrogen for land-based treatment system 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r>
              <a:rPr lang="en-US" sz="2700" dirty="0" smtClean="0"/>
              <a:t>Provides grants for 50% of eligible costs up to a max $3M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 algn="ctr">
              <a:buNone/>
            </a:pPr>
            <a:r>
              <a:rPr lang="en-US" sz="2700" dirty="0" err="1" smtClean="0"/>
              <a:t>Stormwater</a:t>
            </a:r>
            <a:r>
              <a:rPr lang="en-US" sz="2700" dirty="0" smtClean="0"/>
              <a:t> for MS4 publicly-owned projects – must include treatment</a:t>
            </a:r>
            <a:endParaRPr lang="en-US" sz="2700" dirty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endParaRPr lang="en-US" sz="2700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WF legacy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39058" y="1001811"/>
            <a:ext cx="793115" cy="1505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Point Source Implementation Grants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444" y="1482437"/>
            <a:ext cx="8001000" cy="4724399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Annual application cycle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Application notice published in </a:t>
            </a:r>
            <a:r>
              <a:rPr lang="en-US" sz="2400" dirty="0"/>
              <a:t>June/July</a:t>
            </a:r>
          </a:p>
          <a:p>
            <a:pPr marL="342900" lvl="1" indent="0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Applications </a:t>
            </a:r>
            <a:r>
              <a:rPr lang="en-US" sz="2400" dirty="0"/>
              <a:t>due at end of July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300" dirty="0" smtClean="0"/>
              <a:t>Deadlines </a:t>
            </a:r>
            <a:r>
              <a:rPr lang="en-US" sz="2300" dirty="0"/>
              <a:t>for MPCA to certify (approve) project; submit as-bid costs</a:t>
            </a:r>
          </a:p>
          <a:p>
            <a:pPr lvl="2"/>
            <a:r>
              <a:rPr lang="en-US" sz="1950" dirty="0"/>
              <a:t>PSIG must bid and be certified by PCA by following </a:t>
            </a:r>
            <a:r>
              <a:rPr lang="en-US" sz="1950" b="1" dirty="0"/>
              <a:t>June 30</a:t>
            </a:r>
            <a:endParaRPr lang="en-US" sz="2550" dirty="0"/>
          </a:p>
          <a:p>
            <a:pPr lvl="2"/>
            <a:r>
              <a:rPr lang="en-US" sz="2000" dirty="0"/>
              <a:t>Projects not certified may apply to the next funding </a:t>
            </a:r>
            <a:r>
              <a:rPr lang="en-US" sz="2000" dirty="0" smtClean="0"/>
              <a:t>cycle</a:t>
            </a:r>
          </a:p>
          <a:p>
            <a:pPr marL="685800" lvl="2" indent="0">
              <a:buNone/>
            </a:pPr>
            <a:endParaRPr lang="en-US" sz="1200" dirty="0"/>
          </a:p>
          <a:p>
            <a:pPr lvl="1"/>
            <a:r>
              <a:rPr lang="en-US" sz="2300" dirty="0" smtClean="0"/>
              <a:t>Application fee, state bidding requirements, prevailing wages apply</a:t>
            </a:r>
            <a:endParaRPr lang="en-US" sz="2300" dirty="0"/>
          </a:p>
        </p:txBody>
      </p:sp>
      <p:pic>
        <p:nvPicPr>
          <p:cNvPr id="4" name="Picture 2" descr="MPF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0"/>
            <a:ext cx="20859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WF legacy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34200" y="1600200"/>
            <a:ext cx="793115" cy="1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/>
              <a:t>2018 Schedule PPL/IUP</a:t>
            </a:r>
            <a:endParaRPr lang="en-US" sz="3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502077"/>
              </p:ext>
            </p:extLst>
          </p:nvPr>
        </p:nvGraphicFramePr>
        <p:xfrm>
          <a:off x="323850" y="1295400"/>
          <a:ext cx="7886700" cy="336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2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2018 Project Priority List/Intended Use Plan Schedule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Item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Submitted 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Due 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Wastewater Facility Plans or </a:t>
                      </a:r>
                      <a:r>
                        <a:rPr lang="en-US" sz="1800" u="none" strike="noStrike" dirty="0" err="1">
                          <a:effectLst/>
                        </a:rPr>
                        <a:t>Stormwater</a:t>
                      </a:r>
                      <a:r>
                        <a:rPr lang="en-US" sz="1800" u="none" strike="noStrike" dirty="0">
                          <a:effectLst/>
                        </a:rPr>
                        <a:t> Project Plans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MPCA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March 3, 2017 or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Request for Placement on CW PPL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MPCA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March 3, 2017 or 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Request for Placement on DW PPL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MDH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May 5, 2017 or before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Intended Use Plan requests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PFA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June 2, 2017 or before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 anchor="b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31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Wastwater Facility Plans or Stormwater Project Plans preliminary approval for 2018 IUP projects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MPCA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>
                    <a:solidFill>
                      <a:srgbClr val="D2DB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June 30, 2017 or before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042" marR="7042" marT="7042" marB="0">
                    <a:solidFill>
                      <a:srgbClr val="D2D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2" descr="MPFA Log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72200"/>
            <a:ext cx="2082338" cy="30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483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Office Theme</vt:lpstr>
      <vt:lpstr>                  Stormwater Funding   </vt:lpstr>
      <vt:lpstr> Public Facilities Authority (PFA)</vt:lpstr>
      <vt:lpstr>PFA Stormwater Funding</vt:lpstr>
      <vt:lpstr>How to Access PFA Programs</vt:lpstr>
      <vt:lpstr>Clean Water Revolving Fund</vt:lpstr>
      <vt:lpstr>Clean Water Revolving Fund Basics</vt:lpstr>
      <vt:lpstr>Point Source Implementation Grants</vt:lpstr>
      <vt:lpstr>Point Source Implementation Grants (cont.)</vt:lpstr>
      <vt:lpstr>2018 Schedule PPL/IUP</vt:lpstr>
      <vt:lpstr>Additional Information</vt:lpstr>
    </vt:vector>
  </TitlesOfParts>
  <Company>DEED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Infrastructure Financing Programs</dc:title>
  <dc:creator>WFCUSER</dc:creator>
  <cp:lastModifiedBy>Gelbmann, Anne</cp:lastModifiedBy>
  <cp:revision>260</cp:revision>
  <cp:lastPrinted>2017-02-02T16:29:56Z</cp:lastPrinted>
  <dcterms:created xsi:type="dcterms:W3CDTF">2010-10-26T16:07:56Z</dcterms:created>
  <dcterms:modified xsi:type="dcterms:W3CDTF">2017-02-02T21:33:29Z</dcterms:modified>
</cp:coreProperties>
</file>