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78" r:id="rId5"/>
    <p:sldId id="279" r:id="rId6"/>
    <p:sldId id="293" r:id="rId7"/>
    <p:sldId id="267" r:id="rId8"/>
    <p:sldId id="292" r:id="rId9"/>
    <p:sldId id="286" r:id="rId10"/>
    <p:sldId id="288" r:id="rId11"/>
    <p:sldId id="289" r:id="rId12"/>
    <p:sldId id="294" r:id="rId13"/>
    <p:sldId id="290" r:id="rId14"/>
    <p:sldId id="259" r:id="rId15"/>
    <p:sldId id="284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287" r:id="rId31"/>
    <p:sldId id="299" r:id="rId32"/>
    <p:sldId id="302" r:id="rId33"/>
    <p:sldId id="303" r:id="rId34"/>
    <p:sldId id="304" r:id="rId35"/>
    <p:sldId id="306" r:id="rId36"/>
    <p:sldId id="310" r:id="rId37"/>
    <p:sldId id="307" r:id="rId38"/>
    <p:sldId id="308" r:id="rId39"/>
    <p:sldId id="316" r:id="rId40"/>
    <p:sldId id="311" r:id="rId41"/>
    <p:sldId id="309" r:id="rId42"/>
    <p:sldId id="305" r:id="rId43"/>
    <p:sldId id="315" r:id="rId44"/>
    <p:sldId id="312" r:id="rId45"/>
    <p:sldId id="313" r:id="rId46"/>
    <p:sldId id="301" r:id="rId47"/>
    <p:sldId id="314" r:id="rId48"/>
    <p:sldId id="265" r:id="rId49"/>
    <p:sldId id="337" r:id="rId50"/>
    <p:sldId id="338" r:id="rId51"/>
    <p:sldId id="339" r:id="rId52"/>
    <p:sldId id="340" r:id="rId53"/>
    <p:sldId id="331" r:id="rId54"/>
    <p:sldId id="332" r:id="rId55"/>
    <p:sldId id="333" r:id="rId56"/>
    <p:sldId id="334" r:id="rId57"/>
    <p:sldId id="335" r:id="rId58"/>
    <p:sldId id="336" r:id="rId59"/>
    <p:sldId id="283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-102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2007_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2007_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Percent contribution to waters that are impaired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3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AA-4DC1-A5A9-1791F4DF830C}"/>
              </c:ext>
            </c:extLst>
          </c:dPt>
          <c:dPt>
            <c:idx val="5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3AA-4DC1-A5A9-1791F4DF830C}"/>
              </c:ext>
            </c:extLst>
          </c:dPt>
          <c:cat>
            <c:strRef>
              <c:f>Sheet1!$A$2:$A$7</c:f>
              <c:strCache>
                <c:ptCount val="6"/>
                <c:pt idx="0">
                  <c:v>Agriculture</c:v>
                </c:pt>
                <c:pt idx="1">
                  <c:v>Hydromodification</c:v>
                </c:pt>
                <c:pt idx="2">
                  <c:v>Natural causes</c:v>
                </c:pt>
                <c:pt idx="3">
                  <c:v>Urban runoff</c:v>
                </c:pt>
                <c:pt idx="4">
                  <c:v>Silviculture</c:v>
                </c:pt>
                <c:pt idx="5">
                  <c:v>Construction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29.5</c:v>
                </c:pt>
                <c:pt idx="1">
                  <c:v>6.9</c:v>
                </c:pt>
                <c:pt idx="2">
                  <c:v>3.9</c:v>
                </c:pt>
                <c:pt idx="3">
                  <c:v>3.8</c:v>
                </c:pt>
                <c:pt idx="4">
                  <c:v>2.4</c:v>
                </c:pt>
                <c:pt idx="5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AA-4DC1-A5A9-1791F4DF830C}"/>
            </c:ext>
          </c:extLst>
        </c:ser>
        <c:dLbls/>
        <c:gapWidth val="219"/>
        <c:overlap val="-27"/>
        <c:axId val="148669952"/>
        <c:axId val="149832832"/>
      </c:barChart>
      <c:catAx>
        <c:axId val="1486699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832832"/>
        <c:crosses val="autoZero"/>
        <c:auto val="1"/>
        <c:lblAlgn val="ctr"/>
        <c:lblOffset val="100"/>
      </c:catAx>
      <c:valAx>
        <c:axId val="1498328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66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 smtClean="0"/>
              <a:t>Concentrations in runoff (ppm)</a:t>
            </a:r>
            <a:endParaRPr lang="en-US" sz="3600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Residential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</c:v>
                </c:pt>
                <c:pt idx="1">
                  <c:v>33</c:v>
                </c:pt>
                <c:pt idx="2">
                  <c:v>22.9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26-470B-BB0F-6AEB0EAF1D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Commercial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87</c:v>
                </c:pt>
                <c:pt idx="1">
                  <c:v>29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26-470B-BB0F-6AEB0EAF1D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94</c:v>
                </c:pt>
                <c:pt idx="1">
                  <c:v>31</c:v>
                </c:pt>
                <c:pt idx="2">
                  <c:v>17.899999999999999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26-470B-BB0F-6AEB0EAF1D3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Row crop runoff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55.3</c:v>
                </c:pt>
                <c:pt idx="1">
                  <c:v>34.4</c:v>
                </c:pt>
                <c:pt idx="2">
                  <c:v>23.2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926-470B-BB0F-6AEB0EAF1D3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Forested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11.1</c:v>
                </c:pt>
                <c:pt idx="1">
                  <c:v>5.3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926-470B-BB0F-6AEB0EAF1D3A}"/>
            </c:ext>
          </c:extLst>
        </c:ser>
        <c:dLbls/>
        <c:gapWidth val="219"/>
        <c:overlap val="-27"/>
        <c:axId val="160860416"/>
        <c:axId val="160874496"/>
      </c:barChart>
      <c:catAx>
        <c:axId val="1608604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74496"/>
        <c:crosses val="autoZero"/>
        <c:auto val="1"/>
        <c:lblAlgn val="ctr"/>
        <c:lblOffset val="100"/>
      </c:catAx>
      <c:valAx>
        <c:axId val="160874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6041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Manager</c:v>
                </c:pt>
                <c:pt idx="1">
                  <c:v>Engineer</c:v>
                </c:pt>
                <c:pt idx="2">
                  <c:v>Water specialist</c:v>
                </c:pt>
                <c:pt idx="3">
                  <c:v>Other technical</c:v>
                </c:pt>
                <c:pt idx="4">
                  <c:v>Other non-technical</c:v>
                </c:pt>
                <c:pt idx="5">
                  <c:v>Public works</c:v>
                </c:pt>
                <c:pt idx="6">
                  <c:v>Planner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26.8</c:v>
                </c:pt>
                <c:pt idx="1">
                  <c:v>19.100000000000001</c:v>
                </c:pt>
                <c:pt idx="2">
                  <c:v>11.7</c:v>
                </c:pt>
                <c:pt idx="3">
                  <c:v>10.5</c:v>
                </c:pt>
                <c:pt idx="4">
                  <c:v>9.3000000000000007</c:v>
                </c:pt>
                <c:pt idx="5">
                  <c:v>7.8</c:v>
                </c:pt>
                <c:pt idx="6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37-4933-9EC8-6EC87BD566C4}"/>
            </c:ext>
          </c:extLst>
        </c:ser>
        <c:dLbls/>
        <c:gapWidth val="219"/>
        <c:overlap val="-27"/>
        <c:axId val="166519936"/>
        <c:axId val="166521472"/>
      </c:barChart>
      <c:catAx>
        <c:axId val="1665199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21472"/>
        <c:crosses val="autoZero"/>
        <c:auto val="1"/>
        <c:lblAlgn val="ctr"/>
        <c:lblOffset val="100"/>
      </c:catAx>
      <c:valAx>
        <c:axId val="1665214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1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686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469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47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5400" b="0" spc="-300">
                <a:solidFill>
                  <a:srgbClr val="FFFF00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00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290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396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263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730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298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3092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53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768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16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672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6967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412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104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36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6885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03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75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810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429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60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705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007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88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737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409B-A738-4E13-AC02-44EDA541EBD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14B2-5960-4B0C-83A2-86CC46C60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878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BC8E97-0A54-4161-AA70-BD5E7D026B14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AC70B61-511C-4C36-B2EE-1D9D9337E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5688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wmo.org/about/stormwater-park-learning-center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direct.com/science/article/pii/S092585741300222X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production/files/2015-10/documents/ch1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Main_Page" TargetMode="External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9&amp;ved=0ahUKEwijw-7BlvHXAhVkxYMKHe3FDSYQFghWMAg&amp;url=http://www.dtic.mil/get-tr-doc/pdf?AD=ADA430436&amp;usg=AOvVaw1YXMxcIvOATjtAZ4x9qXnE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capitolregionwd.org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Minnesota’s  </a:t>
            </a:r>
            <a:r>
              <a:rPr lang="en-US" sz="4400" dirty="0" err="1" smtClean="0">
                <a:solidFill>
                  <a:srgbClr val="FFFF00"/>
                </a:solidFill>
              </a:rPr>
              <a:t>Stormwater</a:t>
            </a:r>
            <a:r>
              <a:rPr lang="en-US" sz="4400" dirty="0" smtClean="0">
                <a:solidFill>
                  <a:srgbClr val="FFFF00"/>
                </a:solidFill>
              </a:rPr>
              <a:t>  Manual – Connecting  </a:t>
            </a:r>
            <a:r>
              <a:rPr lang="en-US" sz="4400" dirty="0" err="1" smtClean="0">
                <a:solidFill>
                  <a:srgbClr val="FFFF00"/>
                </a:solidFill>
              </a:rPr>
              <a:t>Stormwater</a:t>
            </a:r>
            <a:r>
              <a:rPr lang="en-US" sz="4400" dirty="0" smtClean="0">
                <a:solidFill>
                  <a:srgbClr val="FFFF00"/>
                </a:solidFill>
              </a:rPr>
              <a:t>  Management  to the  Landscape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3638" y="1579419"/>
            <a:ext cx="3519097" cy="2394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3638" y="4114923"/>
            <a:ext cx="3519097" cy="2639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634657"/>
            <a:ext cx="6350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 Trojan</a:t>
            </a:r>
          </a:p>
          <a:p>
            <a:r>
              <a:rPr lang="en-US" sz="2800" dirty="0" smtClean="0"/>
              <a:t>Minnesota Pollution Control Agency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Northern Green Expo</a:t>
            </a:r>
          </a:p>
          <a:p>
            <a:r>
              <a:rPr lang="en-US" sz="2800" dirty="0" smtClean="0"/>
              <a:t>January 3, 2018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00" y="5941547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07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7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Green Infrastructure is the approach used to achieve sustainable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868" y="2770093"/>
            <a:ext cx="10233800" cy="3406869"/>
          </a:xfrm>
        </p:spPr>
        <p:txBody>
          <a:bodyPr/>
          <a:lstStyle/>
          <a:p>
            <a:r>
              <a:rPr lang="en-US" dirty="0" smtClean="0"/>
              <a:t>Use of </a:t>
            </a:r>
            <a:r>
              <a:rPr lang="en-US" dirty="0" err="1" smtClean="0"/>
              <a:t>stormwater</a:t>
            </a:r>
            <a:r>
              <a:rPr lang="en-US" dirty="0" smtClean="0"/>
              <a:t> infiltration practices</a:t>
            </a:r>
          </a:p>
          <a:p>
            <a:r>
              <a:rPr lang="en-US" dirty="0" smtClean="0"/>
              <a:t>Harvesting and using </a:t>
            </a:r>
            <a:r>
              <a:rPr lang="en-US" dirty="0" err="1" smtClean="0"/>
              <a:t>stormwater</a:t>
            </a:r>
            <a:r>
              <a:rPr lang="en-US" dirty="0" smtClean="0"/>
              <a:t> runoff</a:t>
            </a:r>
          </a:p>
          <a:p>
            <a:r>
              <a:rPr lang="en-US" dirty="0" smtClean="0"/>
              <a:t>Disconnecting hard surfaces</a:t>
            </a:r>
          </a:p>
          <a:p>
            <a:r>
              <a:rPr lang="en-US" dirty="0" smtClean="0"/>
              <a:t>Using vegetation</a:t>
            </a:r>
          </a:p>
          <a:p>
            <a:r>
              <a:rPr lang="en-US" dirty="0" smtClean="0"/>
              <a:t>Landscaping</a:t>
            </a:r>
          </a:p>
          <a:p>
            <a:r>
              <a:rPr lang="en-US" dirty="0" smtClean="0"/>
              <a:t>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848" y="4661646"/>
            <a:ext cx="3727840" cy="137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3880" y="6176962"/>
            <a:ext cx="4830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hlinkClick r:id="rId3"/>
              </a:rPr>
              <a:t>Stormwater</a:t>
            </a:r>
            <a:r>
              <a:rPr lang="en-US" sz="1200" dirty="0" smtClean="0">
                <a:hlinkClick r:id="rId3"/>
              </a:rPr>
              <a:t> Park; Mississippi Watershed Management Organization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50000" t="19124"/>
          <a:stretch/>
        </p:blipFill>
        <p:spPr>
          <a:xfrm>
            <a:off x="7978587" y="3997962"/>
            <a:ext cx="3630703" cy="1651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l="50147" t="20762" r="490" b="17190"/>
          <a:stretch/>
        </p:blipFill>
        <p:spPr>
          <a:xfrm>
            <a:off x="7082117" y="1765623"/>
            <a:ext cx="4823012" cy="17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6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</a:t>
            </a:r>
            <a:r>
              <a:rPr lang="en-US" sz="3600" dirty="0" err="1" smtClean="0">
                <a:solidFill>
                  <a:srgbClr val="FFFF00"/>
                </a:solidFill>
              </a:rPr>
              <a:t>stormwater</a:t>
            </a:r>
            <a:r>
              <a:rPr lang="en-US" sz="3600" dirty="0" smtClean="0">
                <a:solidFill>
                  <a:srgbClr val="FFFF00"/>
                </a:solidFill>
              </a:rPr>
              <a:t> practices is generally not considered to be a green infrastructure practice?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Sand filter</a:t>
            </a:r>
          </a:p>
          <a:p>
            <a:r>
              <a:rPr lang="en-US" dirty="0" smtClean="0"/>
              <a:t>Green roof</a:t>
            </a:r>
          </a:p>
          <a:p>
            <a:r>
              <a:rPr lang="en-US" dirty="0" smtClean="0"/>
              <a:t>Constructed wetland</a:t>
            </a:r>
          </a:p>
          <a:p>
            <a:r>
              <a:rPr lang="en-US" dirty="0" smtClean="0"/>
              <a:t>Permeable pavement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76"/>
          <a:stretch/>
        </p:blipFill>
        <p:spPr>
          <a:xfrm>
            <a:off x="7637929" y="1936818"/>
            <a:ext cx="3311420" cy="4463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2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0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Green Infrastructure </a:t>
            </a:r>
            <a:r>
              <a:rPr lang="en-US" sz="4400" dirty="0" err="1" smtClean="0"/>
              <a:t>stormwater</a:t>
            </a:r>
            <a:r>
              <a:rPr lang="en-US" sz="4400" dirty="0" smtClean="0"/>
              <a:t> - </a:t>
            </a:r>
            <a:br>
              <a:rPr lang="en-US" sz="4400" dirty="0" smtClean="0"/>
            </a:br>
            <a:r>
              <a:rPr lang="en-US" sz="4400" b="1" dirty="0" smtClean="0">
                <a:solidFill>
                  <a:srgbClr val="FFC000"/>
                </a:solidFill>
              </a:rPr>
              <a:t>Best Management Practices (BMPs)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053" y="1231771"/>
            <a:ext cx="2743200" cy="205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8511" y="1339873"/>
            <a:ext cx="2800799" cy="205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35"/>
          <a:stretch/>
        </p:blipFill>
        <p:spPr>
          <a:xfrm>
            <a:off x="3241611" y="1231771"/>
            <a:ext cx="2432180" cy="33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6793" y="3389101"/>
            <a:ext cx="2561253" cy="3415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76"/>
          <a:stretch/>
        </p:blipFill>
        <p:spPr>
          <a:xfrm>
            <a:off x="329682" y="3389101"/>
            <a:ext cx="2533502" cy="3415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269" y="1338220"/>
            <a:ext cx="2739487" cy="2057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269" y="3507439"/>
            <a:ext cx="2743200" cy="2395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662" y="5381008"/>
            <a:ext cx="3707130" cy="1363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588" y="2799461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Bioretention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63953" y="3389101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Vegetated swale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092" y="3706225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Tree trench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3953" y="2827770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Infiltration basin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8984" y="3906280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Green roof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96186" y="4980898"/>
            <a:ext cx="27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Permeable pavement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9001" y="6444128"/>
            <a:ext cx="227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Harvest and reuse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5538" y="2789191"/>
            <a:ext cx="185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Disconnection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1" y="132044"/>
            <a:ext cx="11618259" cy="10961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the Minnesota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071" y="1359460"/>
            <a:ext cx="10076918" cy="410901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resource that provides guidance </a:t>
            </a:r>
            <a:r>
              <a:rPr lang="en-US" dirty="0">
                <a:solidFill>
                  <a:schemeClr val="tx1"/>
                </a:solidFill>
              </a:rPr>
              <a:t>and tools to help better manage </a:t>
            </a:r>
            <a:r>
              <a:rPr lang="en-US" dirty="0" err="1">
                <a:solidFill>
                  <a:schemeClr val="tx1"/>
                </a:solidFill>
              </a:rPr>
              <a:t>stormwater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0278" t="11243" b="-1"/>
          <a:stretch/>
        </p:blipFill>
        <p:spPr>
          <a:xfrm>
            <a:off x="1953598" y="2512922"/>
            <a:ext cx="8275138" cy="41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7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1306" y="179355"/>
            <a:ext cx="10515600" cy="10512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Who uses the manual?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081741" y="12306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83271" y="2178424"/>
            <a:ext cx="221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What’s missing?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3271" y="3726358"/>
            <a:ext cx="2214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About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11 million hits to date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5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2259" y="2976282"/>
            <a:ext cx="4913556" cy="32757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 not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Not a Green Infrastructure (GI) manual</a:t>
            </a:r>
          </a:p>
          <a:p>
            <a:r>
              <a:rPr lang="en-US" dirty="0" smtClean="0"/>
              <a:t>Not the definitive source of information on GI</a:t>
            </a:r>
          </a:p>
          <a:p>
            <a:r>
              <a:rPr lang="en-US" dirty="0" smtClean="0"/>
              <a:t>A cookbook that you can use at every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9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Still a definitive source for how to build </a:t>
            </a:r>
            <a:r>
              <a:rPr lang="en-US" dirty="0" err="1" smtClean="0"/>
              <a:t>stormwater</a:t>
            </a:r>
            <a:r>
              <a:rPr lang="en-US" dirty="0" smtClean="0"/>
              <a:t> practices properly</a:t>
            </a:r>
          </a:p>
          <a:p>
            <a:r>
              <a:rPr lang="en-US" dirty="0" smtClean="0"/>
              <a:t>A source of information on a variety of topics for </a:t>
            </a:r>
            <a:r>
              <a:rPr lang="en-US" dirty="0" err="1" smtClean="0"/>
              <a:t>stormwater</a:t>
            </a:r>
            <a:r>
              <a:rPr lang="en-US" dirty="0" smtClean="0"/>
              <a:t> practitioners</a:t>
            </a:r>
          </a:p>
          <a:p>
            <a:r>
              <a:rPr lang="en-US" dirty="0" smtClean="0"/>
              <a:t>A warehouse of links, references, videos, tools, case studies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356" y="1616168"/>
            <a:ext cx="4791075" cy="3571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9024" y="5306216"/>
            <a:ext cx="288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Image courtesy of Zurich U.S.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99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2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Let’s take a look inside the manual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0278" t="11243" b="-1"/>
          <a:stretch/>
        </p:blipFill>
        <p:spPr>
          <a:xfrm>
            <a:off x="557060" y="1141321"/>
            <a:ext cx="10997631" cy="55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82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/>
          <a:srcRect l="50450" t="11647" r="638"/>
          <a:stretch/>
        </p:blipFill>
        <p:spPr>
          <a:xfrm>
            <a:off x="1282170" y="1245800"/>
            <a:ext cx="10312076" cy="5238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15" y="170923"/>
            <a:ext cx="10515600" cy="98153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I navigate the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2073" y="3433156"/>
            <a:ext cx="2344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Table of contents organized around broad topics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5529431" y="3421864"/>
            <a:ext cx="1702642" cy="4729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620217" y="4183252"/>
            <a:ext cx="1639252" cy="119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994727" y="4339013"/>
            <a:ext cx="3870979" cy="7340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95191" y="4356486"/>
            <a:ext cx="2334465" cy="163376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62" y="2687986"/>
            <a:ext cx="104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Toolbar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2579" y="3057318"/>
            <a:ext cx="946673" cy="83750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15276" y="1305799"/>
            <a:ext cx="142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Search box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944034" y="1492478"/>
            <a:ext cx="45182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04630" y="4689446"/>
            <a:ext cx="142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Links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9933388" y="4874112"/>
            <a:ext cx="974867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707477" y="5056827"/>
            <a:ext cx="652138" cy="4389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504629" y="1736912"/>
            <a:ext cx="169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Page contents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198248" y="1935335"/>
            <a:ext cx="45182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166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0" grpId="0"/>
      <p:bldP spid="2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0450" t="11647" r="638"/>
          <a:stretch/>
        </p:blipFill>
        <p:spPr>
          <a:xfrm>
            <a:off x="37728" y="683111"/>
            <a:ext cx="12154272" cy="6174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54" y="36780"/>
            <a:ext cx="1144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Think of the manual as 1500+ webpages that are linked</a:t>
            </a:r>
            <a:endParaRPr lang="en-US" sz="3600" b="1" dirty="0"/>
          </a:p>
        </p:txBody>
      </p:sp>
      <p:sp>
        <p:nvSpPr>
          <p:cNvPr id="5" name="Left Arrow 4"/>
          <p:cNvSpPr/>
          <p:nvPr/>
        </p:nvSpPr>
        <p:spPr>
          <a:xfrm>
            <a:off x="5174428" y="5948978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5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Topics covered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little bit on </a:t>
            </a:r>
            <a:r>
              <a:rPr lang="en-US" dirty="0" err="1" smtClean="0"/>
              <a:t>stormwater</a:t>
            </a:r>
            <a:endParaRPr lang="en-US" dirty="0" smtClean="0"/>
          </a:p>
          <a:p>
            <a:r>
              <a:rPr lang="en-US" dirty="0" err="1" smtClean="0"/>
              <a:t>Stormwater</a:t>
            </a:r>
            <a:r>
              <a:rPr lang="en-US" dirty="0" smtClean="0"/>
              <a:t> management timeline</a:t>
            </a:r>
          </a:p>
          <a:p>
            <a:r>
              <a:rPr lang="en-US" dirty="0"/>
              <a:t>Green Infrastructure and sustainable </a:t>
            </a:r>
            <a:r>
              <a:rPr lang="en-US" dirty="0" err="1"/>
              <a:t>stormwater</a:t>
            </a:r>
            <a:r>
              <a:rPr lang="en-US" dirty="0"/>
              <a:t> management</a:t>
            </a:r>
          </a:p>
          <a:p>
            <a:r>
              <a:rPr lang="en-US" dirty="0" smtClean="0"/>
              <a:t>Overview </a:t>
            </a:r>
            <a:r>
              <a:rPr lang="en-US" dirty="0"/>
              <a:t>of the Minnesota </a:t>
            </a:r>
            <a:r>
              <a:rPr lang="en-US" dirty="0" err="1"/>
              <a:t>Stormwater</a:t>
            </a:r>
            <a:r>
              <a:rPr lang="en-US" dirty="0"/>
              <a:t> Manual</a:t>
            </a:r>
          </a:p>
          <a:p>
            <a:r>
              <a:rPr lang="en-US" dirty="0" smtClean="0"/>
              <a:t>How </a:t>
            </a:r>
            <a:r>
              <a:rPr lang="en-US" dirty="0"/>
              <a:t>the manual is evolving to incorporate sustainable </a:t>
            </a:r>
            <a:r>
              <a:rPr lang="en-US" dirty="0" err="1"/>
              <a:t>stormwater</a:t>
            </a:r>
            <a:r>
              <a:rPr lang="en-US" dirty="0"/>
              <a:t> </a:t>
            </a:r>
            <a:r>
              <a:rPr lang="en-US" dirty="0" smtClean="0"/>
              <a:t>management</a:t>
            </a:r>
          </a:p>
          <a:p>
            <a:endParaRPr lang="en-US" dirty="0"/>
          </a:p>
          <a:p>
            <a:r>
              <a:rPr lang="en-US" dirty="0" smtClean="0"/>
              <a:t>Quizzes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55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0393" t="11333" r="725" b="2183"/>
          <a:stretch/>
        </p:blipFill>
        <p:spPr>
          <a:xfrm>
            <a:off x="0" y="236668"/>
            <a:ext cx="12171701" cy="605655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831567" y="3388658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47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0304" t="12275" r="990" b="8144"/>
          <a:stretch/>
        </p:blipFill>
        <p:spPr>
          <a:xfrm>
            <a:off x="0" y="0"/>
            <a:ext cx="12172962" cy="55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6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28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93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1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92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777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99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4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881" y="246017"/>
            <a:ext cx="7316585" cy="113436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is in the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6915" y="1380386"/>
            <a:ext cx="412533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Guidance on BMP selection</a:t>
            </a:r>
          </a:p>
          <a:p>
            <a:r>
              <a:rPr lang="en-US" dirty="0"/>
              <a:t>Guidance on BMP implementation</a:t>
            </a:r>
          </a:p>
          <a:p>
            <a:r>
              <a:rPr lang="en-US" dirty="0"/>
              <a:t>Calculation of pollutant loading</a:t>
            </a:r>
          </a:p>
          <a:p>
            <a:r>
              <a:rPr lang="en-US" dirty="0"/>
              <a:t>Access to tools</a:t>
            </a:r>
          </a:p>
          <a:p>
            <a:r>
              <a:rPr lang="en-US" dirty="0"/>
              <a:t>Links and case </a:t>
            </a:r>
            <a:r>
              <a:rPr lang="en-US" dirty="0" smtClean="0"/>
              <a:t>studies</a:t>
            </a:r>
          </a:p>
          <a:p>
            <a:r>
              <a:rPr lang="en-US" dirty="0" smtClean="0"/>
              <a:t>Guidance complying with regulatory requirements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7660" y="115507"/>
            <a:ext cx="2861001" cy="2197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56156" t="16667" r="7014"/>
          <a:stretch/>
        </p:blipFill>
        <p:spPr>
          <a:xfrm>
            <a:off x="8451956" y="4413261"/>
            <a:ext cx="3464647" cy="2204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806" y="1214131"/>
            <a:ext cx="2593303" cy="1859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806" y="4659210"/>
            <a:ext cx="3048000" cy="1712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9473" y="2527581"/>
            <a:ext cx="3707130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52" y="271448"/>
            <a:ext cx="4457007" cy="169643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little bit on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207" y="2280096"/>
            <a:ext cx="47992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Stormwater</a:t>
            </a:r>
            <a:r>
              <a:rPr lang="en-US" sz="2800" dirty="0"/>
              <a:t> runoff is the portion of </a:t>
            </a:r>
            <a:r>
              <a:rPr lang="en-US" sz="2800" dirty="0" err="1"/>
              <a:t>stormwater</a:t>
            </a:r>
            <a:r>
              <a:rPr lang="en-US" sz="2800" dirty="0"/>
              <a:t> that runs off to </a:t>
            </a:r>
            <a:r>
              <a:rPr lang="en-US" sz="2800" dirty="0" smtClean="0"/>
              <a:t>surface water (lake, river, wetland)</a:t>
            </a:r>
          </a:p>
          <a:p>
            <a:endParaRPr lang="en-US" sz="2800" dirty="0"/>
          </a:p>
          <a:p>
            <a:r>
              <a:rPr lang="en-US" sz="2800" dirty="0" smtClean="0"/>
              <a:t>This presentation focuses on urban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runoff, but many of the principles can be applied to agriculture or other settings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795"/>
          <a:stretch/>
        </p:blipFill>
        <p:spPr>
          <a:xfrm>
            <a:off x="7099070" y="3838344"/>
            <a:ext cx="4197926" cy="2682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9070" y="271448"/>
            <a:ext cx="4197926" cy="314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7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8430" t="19281" r="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13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89" y="157307"/>
            <a:ext cx="10515600" cy="9565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look at the manual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0392" t="11810" r="556"/>
          <a:stretch/>
        </p:blipFill>
        <p:spPr>
          <a:xfrm>
            <a:off x="896389" y="1205512"/>
            <a:ext cx="10724804" cy="54231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4729943" y="4771505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15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8106" t="16397" b="-220"/>
          <a:stretch/>
        </p:blipFill>
        <p:spPr>
          <a:xfrm>
            <a:off x="-1" y="0"/>
            <a:ext cx="12219049" cy="68759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465919" y="3857105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7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7599" t="10915" r="710" b="5927"/>
          <a:stretch/>
        </p:blipFill>
        <p:spPr>
          <a:xfrm>
            <a:off x="-1" y="-1"/>
            <a:ext cx="12176957" cy="68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6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726" t="10915" r="588" b="7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2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8106" t="16397" b="-220"/>
          <a:stretch/>
        </p:blipFill>
        <p:spPr>
          <a:xfrm>
            <a:off x="-1" y="0"/>
            <a:ext cx="12219049" cy="68759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1965213">
            <a:off x="5007849" y="4430847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8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7842" t="11001" r="736" b="6157"/>
          <a:stretch/>
        </p:blipFill>
        <p:spPr>
          <a:xfrm>
            <a:off x="0" y="-1"/>
            <a:ext cx="12176344" cy="68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3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539" t="11758" r="678" b="6779"/>
          <a:stretch/>
        </p:blipFill>
        <p:spPr>
          <a:xfrm>
            <a:off x="-1" y="-1"/>
            <a:ext cx="12192001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</a:rPr>
              <a:t>True or False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</a:rPr>
              <a:t>Bioretention</a:t>
            </a:r>
            <a:r>
              <a:rPr lang="en-US" sz="4400" dirty="0" smtClean="0">
                <a:solidFill>
                  <a:srgbClr val="FFFF00"/>
                </a:solidFill>
              </a:rPr>
              <a:t> (rain gardens) is an excellent BMP for climate resiliency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False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Moore </a:t>
            </a:r>
            <a:r>
              <a:rPr lang="en-US" dirty="0">
                <a:hlinkClick r:id="rId2"/>
              </a:rPr>
              <a:t>and Hunt</a:t>
            </a:r>
            <a:r>
              <a:rPr lang="en-US" dirty="0"/>
              <a:t> (2013</a:t>
            </a:r>
            <a:r>
              <a:rPr lang="en-US" dirty="0" smtClean="0"/>
              <a:t>), in evaluating the effect of several BMP types on climate resiliency, </a:t>
            </a:r>
            <a:r>
              <a:rPr lang="en-US" dirty="0"/>
              <a:t>state "Despite accounting for sequestration by vegetation in these systems, only </a:t>
            </a:r>
            <a:r>
              <a:rPr lang="en-US" dirty="0" err="1"/>
              <a:t>stormwater</a:t>
            </a:r>
            <a:r>
              <a:rPr lang="en-US" dirty="0"/>
              <a:t> wetlands and grassed swales were predicted to store more carbon than what was released through construction and maintenance". </a:t>
            </a:r>
          </a:p>
        </p:txBody>
      </p:sp>
    </p:spTree>
    <p:extLst>
      <p:ext uri="{BB962C8B-B14F-4D97-AF65-F5344CB8AC3E}">
        <p14:creationId xmlns:p14="http://schemas.microsoft.com/office/powerpoint/2010/main" xmlns="" val="34627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8106" t="16397" b="-220"/>
          <a:stretch/>
        </p:blipFill>
        <p:spPr>
          <a:xfrm>
            <a:off x="-1" y="0"/>
            <a:ext cx="12219049" cy="687593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2757708" y="4663929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24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problem with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runoff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4971011" y="1504603"/>
          <a:ext cx="6760095" cy="488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390699" y="2338285"/>
            <a:ext cx="4297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Pollutants in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include sediment, phosphorus, nitrogen, bacteria, organics, metals, and others</a:t>
            </a:r>
          </a:p>
          <a:p>
            <a:endParaRPr lang="en-US" sz="2800" dirty="0"/>
          </a:p>
          <a:p>
            <a:r>
              <a:rPr lang="en-US" sz="2800" dirty="0" smtClean="0"/>
              <a:t>The numbers for urban look small, but on a load per area basis they are large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45898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EPA</a:t>
            </a:r>
            <a:r>
              <a:rPr lang="en-US" dirty="0"/>
              <a:t> </a:t>
            </a:r>
            <a:r>
              <a:rPr lang="en-US" dirty="0" smtClean="0"/>
              <a:t>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08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530" t="20152" r="711"/>
          <a:stretch/>
        </p:blipFill>
        <p:spPr>
          <a:xfrm>
            <a:off x="0" y="0"/>
            <a:ext cx="12170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63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443" t="20545" r="824" b="-4053"/>
          <a:stretch/>
        </p:blipFill>
        <p:spPr>
          <a:xfrm>
            <a:off x="0" y="-1"/>
            <a:ext cx="12192000" cy="72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364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</a:t>
            </a:r>
            <a:r>
              <a:rPr lang="en-US" sz="3600" dirty="0" err="1" smtClean="0">
                <a:solidFill>
                  <a:srgbClr val="FFFF00"/>
                </a:solidFill>
              </a:rPr>
              <a:t>bioretention</a:t>
            </a:r>
            <a:r>
              <a:rPr lang="en-US" sz="3600" dirty="0" smtClean="0">
                <a:solidFill>
                  <a:srgbClr val="FFFF00"/>
                </a:solidFill>
              </a:rPr>
              <a:t> (rain garden) design considerations improve habitat?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834639"/>
            <a:ext cx="6284259" cy="3342323"/>
          </a:xfrm>
        </p:spPr>
        <p:txBody>
          <a:bodyPr/>
          <a:lstStyle/>
          <a:p>
            <a:r>
              <a:rPr lang="en-US" dirty="0" smtClean="0"/>
              <a:t>Utilize native, perennial vegetation</a:t>
            </a:r>
          </a:p>
          <a:p>
            <a:r>
              <a:rPr lang="en-US" dirty="0" smtClean="0"/>
              <a:t>Incorporate trees and shrubs if possible</a:t>
            </a:r>
          </a:p>
          <a:p>
            <a:r>
              <a:rPr lang="en-US" dirty="0" smtClean="0"/>
              <a:t>Maximize length to area ratio of BMP</a:t>
            </a:r>
          </a:p>
          <a:p>
            <a:r>
              <a:rPr lang="en-US" dirty="0" smtClean="0"/>
              <a:t>Evaluate compatibility with nearby habitats</a:t>
            </a:r>
          </a:p>
          <a:p>
            <a:r>
              <a:rPr lang="en-US" dirty="0" smtClean="0"/>
              <a:t>Promote soil/media development, including formation of a leaf/plant litter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1776" y="2268071"/>
            <a:ext cx="48185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7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3847" t="10915" r="760"/>
          <a:stretch/>
        </p:blipFill>
        <p:spPr>
          <a:xfrm>
            <a:off x="0" y="-1"/>
            <a:ext cx="12181257" cy="6858001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2300507" y="6349295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2562358" y="5390070"/>
            <a:ext cx="523701" cy="2768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74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137" t="11001" r="662" b="6615"/>
          <a:stretch/>
        </p:blipFill>
        <p:spPr>
          <a:xfrm>
            <a:off x="0" y="0"/>
            <a:ext cx="12194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8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recommended soil volume for a tree?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834639"/>
            <a:ext cx="6831106" cy="3342323"/>
          </a:xfrm>
        </p:spPr>
        <p:txBody>
          <a:bodyPr/>
          <a:lstStyle/>
          <a:p>
            <a:r>
              <a:rPr lang="en-US" dirty="0" smtClean="0"/>
              <a:t>Just make sure it has enough water and nutrients</a:t>
            </a:r>
          </a:p>
          <a:p>
            <a:r>
              <a:rPr lang="en-US" dirty="0" smtClean="0"/>
              <a:t>500 to 1000 cubic feet</a:t>
            </a:r>
          </a:p>
          <a:p>
            <a:r>
              <a:rPr lang="en-US" dirty="0" smtClean="0"/>
              <a:t>1500 to 2500 cubic feet</a:t>
            </a:r>
          </a:p>
          <a:p>
            <a:r>
              <a:rPr lang="en-US" dirty="0" smtClean="0"/>
              <a:t>1 to 3 cubic feet per square foot of canopy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4"/>
          <a:stretch/>
        </p:blipFill>
        <p:spPr>
          <a:xfrm>
            <a:off x="7826188" y="1639822"/>
            <a:ext cx="3442447" cy="460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30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334" t="19394" r="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30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Permeable </a:t>
            </a:r>
            <a:r>
              <a:rPr lang="en-US" dirty="0" smtClean="0"/>
              <a:t>pavement</a:t>
            </a:r>
          </a:p>
          <a:p>
            <a:r>
              <a:rPr lang="en-US" dirty="0" smtClean="0"/>
              <a:t>Harvest reuse</a:t>
            </a:r>
          </a:p>
          <a:p>
            <a:r>
              <a:rPr lang="en-US" dirty="0" smtClean="0"/>
              <a:t>Golf courses</a:t>
            </a:r>
          </a:p>
          <a:p>
            <a:r>
              <a:rPr lang="en-US" dirty="0" smtClean="0"/>
              <a:t>MS4 permit encourages GI</a:t>
            </a:r>
          </a:p>
          <a:p>
            <a:r>
              <a:rPr lang="en-US" dirty="0" smtClean="0"/>
              <a:t>Organizations (Master Water Stewards, Blue Thumb, Metro Blooms, Watershed organizations)</a:t>
            </a:r>
          </a:p>
          <a:p>
            <a:r>
              <a:rPr lang="en-US" dirty="0" smtClean="0"/>
              <a:t>Legacy funding (funding page in manual)</a:t>
            </a:r>
          </a:p>
          <a:p>
            <a:r>
              <a:rPr lang="en-US" dirty="0" smtClean="0"/>
              <a:t>Show </a:t>
            </a:r>
            <a:r>
              <a:rPr lang="en-US" dirty="0" smtClean="0"/>
              <a:t>examples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0166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2182091" cy="260667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Plants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 l="16903" t="22727" r="2557" b="6250"/>
          <a:stretch>
            <a:fillRect/>
          </a:stretch>
        </p:blipFill>
        <p:spPr bwMode="auto">
          <a:xfrm>
            <a:off x="2369127" y="0"/>
            <a:ext cx="9822873" cy="649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2696" y="365125"/>
            <a:ext cx="5036127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 for green roofs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 l="16903" t="17898" r="31327" b="22443"/>
          <a:stretch>
            <a:fillRect/>
          </a:stretch>
        </p:blipFill>
        <p:spPr bwMode="auto">
          <a:xfrm>
            <a:off x="0" y="602672"/>
            <a:ext cx="6924983" cy="598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AutoShape 5" descr="photo of a green roof"/>
          <p:cNvSpPr>
            <a:spLocks noChangeAspect="1" noChangeArrowheads="1"/>
          </p:cNvSpPr>
          <p:nvPr/>
        </p:nvSpPr>
        <p:spPr bwMode="auto">
          <a:xfrm>
            <a:off x="155575" y="-2071688"/>
            <a:ext cx="2857500" cy="4324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3" cstate="print"/>
          <a:srcRect l="72514" t="41761" r="4474" b="17330"/>
          <a:stretch>
            <a:fillRect/>
          </a:stretch>
        </p:blipFill>
        <p:spPr bwMode="auto">
          <a:xfrm>
            <a:off x="7606145" y="1579417"/>
            <a:ext cx="3636819" cy="484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Phosphorus concentrations greater than 40 to 60 ppb typically are problematic for lakes. Typical phosphorus concentrations in urban </a:t>
            </a:r>
            <a:r>
              <a:rPr lang="en-US" sz="3600" dirty="0" err="1" smtClean="0">
                <a:solidFill>
                  <a:srgbClr val="FFFF00"/>
                </a:solidFill>
              </a:rPr>
              <a:t>stormwater</a:t>
            </a:r>
            <a:r>
              <a:rPr lang="en-US" sz="3600" dirty="0" smtClean="0">
                <a:solidFill>
                  <a:srgbClr val="FFFF00"/>
                </a:solidFill>
              </a:rPr>
              <a:t> runoff are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Less than this concentration</a:t>
            </a:r>
          </a:p>
          <a:p>
            <a:r>
              <a:rPr lang="en-US" dirty="0" smtClean="0"/>
              <a:t>About this concentration</a:t>
            </a:r>
          </a:p>
          <a:p>
            <a:r>
              <a:rPr lang="en-US" dirty="0" smtClean="0"/>
              <a:t>5 times this concentration</a:t>
            </a:r>
          </a:p>
          <a:p>
            <a:r>
              <a:rPr lang="en-US" dirty="0" smtClean="0"/>
              <a:t>10 times this concentration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292" t="27860" r="68842" b="28024"/>
          <a:stretch/>
        </p:blipFill>
        <p:spPr>
          <a:xfrm>
            <a:off x="6403919" y="2111433"/>
            <a:ext cx="5010465" cy="3295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1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1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673" y="281997"/>
            <a:ext cx="6740235" cy="106882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 for tree trenches/boxes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16051" t="22443" r="2770" b="18750"/>
          <a:stretch>
            <a:fillRect/>
          </a:stretch>
        </p:blipFill>
        <p:spPr bwMode="auto">
          <a:xfrm>
            <a:off x="311728" y="1579418"/>
            <a:ext cx="7917872" cy="430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 l="72727" t="30114" r="4261" b="28693"/>
          <a:stretch>
            <a:fillRect/>
          </a:stretch>
        </p:blipFill>
        <p:spPr bwMode="auto">
          <a:xfrm>
            <a:off x="8492023" y="2327564"/>
            <a:ext cx="3374395" cy="453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22" y="281996"/>
            <a:ext cx="7696199" cy="67396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 for salt tolerance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l="17116" t="23011" r="2557" b="6250"/>
          <a:stretch>
            <a:fillRect/>
          </a:stretch>
        </p:blipFill>
        <p:spPr bwMode="auto">
          <a:xfrm>
            <a:off x="0" y="1267691"/>
            <a:ext cx="7834745" cy="51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 l="25000" t="16193" r="29190" b="18750"/>
          <a:stretch>
            <a:fillRect/>
          </a:stretch>
        </p:blipFill>
        <p:spPr bwMode="auto">
          <a:xfrm>
            <a:off x="8113894" y="2286000"/>
            <a:ext cx="364861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84127" y="6172200"/>
            <a:ext cx="3595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Source: Wikipedia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Improved turf and alleviation of compaction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756" t="44886" r="30042" b="36364"/>
          <a:stretch>
            <a:fillRect/>
          </a:stretch>
        </p:blipFill>
        <p:spPr bwMode="auto">
          <a:xfrm>
            <a:off x="519545" y="2680854"/>
            <a:ext cx="11340264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6690" t="21875" b="7102"/>
          <a:stretch>
            <a:fillRect/>
          </a:stretch>
        </p:blipFill>
        <p:spPr bwMode="auto">
          <a:xfrm>
            <a:off x="872836" y="0"/>
            <a:ext cx="10495317" cy="671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903" t="13068" r="2131" b="4275"/>
          <a:stretch>
            <a:fillRect/>
          </a:stretch>
        </p:blipFill>
        <p:spPr bwMode="auto">
          <a:xfrm>
            <a:off x="1288473" y="0"/>
            <a:ext cx="895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Which of these is not a compost specification?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00" y="1971096"/>
            <a:ext cx="5571745" cy="463752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 between 5.5 and 8.5</a:t>
            </a:r>
          </a:p>
          <a:p>
            <a:r>
              <a:rPr lang="en-US" sz="3200" dirty="0" smtClean="0"/>
              <a:t>Moisture content between 30 and 60% (mass basis)</a:t>
            </a:r>
          </a:p>
          <a:p>
            <a:r>
              <a:rPr lang="en-US" sz="3200" dirty="0" smtClean="0"/>
              <a:t>Organic matter content between 30 and 65% (dry wt basis)</a:t>
            </a:r>
          </a:p>
          <a:p>
            <a:r>
              <a:rPr lang="en-US" sz="3200" dirty="0" smtClean="0"/>
              <a:t>Particles must pass through 1 inch screen or less</a:t>
            </a:r>
            <a:endParaRPr lang="en-US" sz="3200" dirty="0"/>
          </a:p>
        </p:txBody>
      </p:sp>
      <p:sp>
        <p:nvSpPr>
          <p:cNvPr id="4098" name="AutoShape 2" descr="File:Application compost highway 41.png"/>
          <p:cNvSpPr>
            <a:spLocks noChangeAspect="1" noChangeArrowheads="1"/>
          </p:cNvSpPr>
          <p:nvPr/>
        </p:nvSpPr>
        <p:spPr bwMode="auto">
          <a:xfrm>
            <a:off x="155575" y="-2743200"/>
            <a:ext cx="76104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File:Application compost highway 41.png"/>
          <p:cNvSpPr>
            <a:spLocks noChangeAspect="1" noChangeArrowheads="1"/>
          </p:cNvSpPr>
          <p:nvPr/>
        </p:nvSpPr>
        <p:spPr bwMode="auto">
          <a:xfrm>
            <a:off x="155575" y="-2743200"/>
            <a:ext cx="76104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Photo of Application of compost blanket roadside County Road 41 in Carver County.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Photo of Application of compost blanket roadside County Road 41 in Carver County.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 l="17969" t="27841" r="19815" b="9943"/>
          <a:stretch>
            <a:fillRect/>
          </a:stretch>
        </p:blipFill>
        <p:spPr bwMode="auto">
          <a:xfrm>
            <a:off x="6442365" y="1906731"/>
            <a:ext cx="5465618" cy="409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Material specifications – filter media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0000" y="1825625"/>
            <a:ext cx="4782036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Composition specs for several mixes</a:t>
            </a:r>
          </a:p>
          <a:p>
            <a:r>
              <a:rPr lang="en-US" sz="3200" dirty="0" smtClean="0"/>
              <a:t>Performance specs</a:t>
            </a:r>
          </a:p>
          <a:p>
            <a:r>
              <a:rPr lang="en-US" sz="3200" dirty="0" smtClean="0"/>
              <a:t>Design and construction information</a:t>
            </a:r>
          </a:p>
          <a:p>
            <a:r>
              <a:rPr lang="en-US" sz="3200" dirty="0" smtClean="0"/>
              <a:t>Designing for phosphorus control</a:t>
            </a:r>
            <a:endParaRPr lang="en-US" sz="3200" dirty="0"/>
          </a:p>
        </p:txBody>
      </p:sp>
      <p:sp>
        <p:nvSpPr>
          <p:cNvPr id="88068" name="AutoShape 4" descr="Image result for bioretention media picture"/>
          <p:cNvSpPr>
            <a:spLocks noChangeAspect="1" noChangeArrowheads="1"/>
          </p:cNvSpPr>
          <p:nvPr/>
        </p:nvSpPr>
        <p:spPr bwMode="auto">
          <a:xfrm>
            <a:off x="155575" y="-814388"/>
            <a:ext cx="2857500" cy="1704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2" cstate="print"/>
          <a:srcRect l="17756" t="45738" r="51989" b="24716"/>
          <a:stretch>
            <a:fillRect/>
          </a:stretch>
        </p:blipFill>
        <p:spPr bwMode="auto">
          <a:xfrm>
            <a:off x="6941127" y="2410691"/>
            <a:ext cx="4738255" cy="347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rain garden w/ an </a:t>
            </a:r>
            <a:r>
              <a:rPr lang="en-US" dirty="0" err="1" smtClean="0">
                <a:solidFill>
                  <a:srgbClr val="FFFF00"/>
                </a:solidFill>
              </a:rPr>
              <a:t>underdrain</a:t>
            </a:r>
            <a:r>
              <a:rPr lang="en-US" dirty="0" smtClean="0">
                <a:solidFill>
                  <a:srgbClr val="FFFF00"/>
                </a:solidFill>
              </a:rPr>
              <a:t> having a media mix with high organic matter content 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28" y="2199697"/>
            <a:ext cx="5114545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Inadequate drainage</a:t>
            </a:r>
          </a:p>
          <a:p>
            <a:r>
              <a:rPr lang="en-US" sz="3200" dirty="0" smtClean="0"/>
              <a:t>pH is too low for plant growth</a:t>
            </a:r>
          </a:p>
          <a:p>
            <a:r>
              <a:rPr lang="en-US" sz="3200" dirty="0" smtClean="0"/>
              <a:t>Excessive drainage</a:t>
            </a:r>
          </a:p>
          <a:p>
            <a:r>
              <a:rPr lang="en-US" sz="3200" dirty="0" smtClean="0"/>
              <a:t>Leaching of phosphorus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292" t="27860" r="68842" b="28024"/>
          <a:stretch/>
        </p:blipFill>
        <p:spPr>
          <a:xfrm>
            <a:off x="5676555" y="4446346"/>
            <a:ext cx="3666971" cy="2411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88340"/>
            <a:ext cx="5756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Manual recommends Mixes C or D, testing the media for P, or adding iron to the practice</a:t>
            </a:r>
            <a:endParaRPr lang="en-US" sz="32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17756" t="45738" r="51989" b="24716"/>
          <a:stretch>
            <a:fillRect/>
          </a:stretch>
        </p:blipFill>
        <p:spPr bwMode="auto">
          <a:xfrm>
            <a:off x="8312727" y="1716110"/>
            <a:ext cx="3595254" cy="26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4"/>
            <a:ext cx="10896600" cy="5919297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</a:rPr>
              <a:t>Questions?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Mike Trojan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  <a:hlinkClick r:id="rId2"/>
              </a:rPr>
              <a:t>mike.trojan@state.mn.us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Link to Manual – easiest to get there by doing a search on Minnesota </a:t>
            </a:r>
            <a:r>
              <a:rPr lang="en-US" sz="3200" dirty="0" err="1" smtClean="0">
                <a:solidFill>
                  <a:schemeClr val="tx1"/>
                </a:solidFill>
              </a:rPr>
              <a:t>Stormwater</a:t>
            </a:r>
            <a:r>
              <a:rPr lang="en-US" sz="3200" dirty="0">
                <a:solidFill>
                  <a:schemeClr val="tx1"/>
                </a:solidFill>
              </a:rPr>
              <a:t> Manual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3200" dirty="0" smtClean="0">
                <a:solidFill>
                  <a:schemeClr val="tx1"/>
                </a:solidFill>
                <a:hlinkClick r:id="rId3"/>
              </a:rPr>
              <a:t>stormwater.pca.state.mn.us/index.php?title=Main_Page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5011" y="5966485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2425761415"/>
              </p:ext>
            </p:extLst>
          </p:nvPr>
        </p:nvGraphicFramePr>
        <p:xfrm>
          <a:off x="2439322" y="249382"/>
          <a:ext cx="8774545" cy="638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192" y="626779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Lin</a:t>
            </a:r>
            <a:r>
              <a:rPr lang="en-US" dirty="0" smtClean="0"/>
              <a:t>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8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Autofit/>
          </a:bodyPr>
          <a:lstStyle/>
          <a:p>
            <a:r>
              <a:rPr lang="en-US" sz="3600" dirty="0"/>
              <a:t>So we build </a:t>
            </a:r>
            <a:r>
              <a:rPr lang="en-US" sz="3600" dirty="0" err="1"/>
              <a:t>stormwater</a:t>
            </a:r>
            <a:r>
              <a:rPr lang="en-US" sz="3600" dirty="0"/>
              <a:t> best management practices (BMPs) to reduce pollution from </a:t>
            </a:r>
            <a:r>
              <a:rPr lang="en-US" sz="3600" dirty="0" err="1"/>
              <a:t>stormwater</a:t>
            </a:r>
            <a:r>
              <a:rPr lang="en-US" sz="3600" dirty="0"/>
              <a:t> runoff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867" y="3854824"/>
            <a:ext cx="3801035" cy="2850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55" y="1828799"/>
            <a:ext cx="3649650" cy="27116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89974" y="4540455"/>
            <a:ext cx="3584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courtesy of Barr </a:t>
            </a:r>
            <a:r>
              <a:rPr lang="en-US" dirty="0" smtClean="0"/>
              <a:t>Engineering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0858" y="1461247"/>
            <a:ext cx="3881965" cy="291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186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54424" y="4132951"/>
            <a:ext cx="10578352" cy="26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653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1990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626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2000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80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1980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599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657241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2020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11392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1539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424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38240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898" y="2194074"/>
            <a:ext cx="1829297" cy="13740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631" y="4990599"/>
            <a:ext cx="130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Pipes and ponds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57090" y="4019178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07689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 Impact Development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28"/>
          <a:stretch/>
        </p:blipFill>
        <p:spPr>
          <a:xfrm>
            <a:off x="3555063" y="2199870"/>
            <a:ext cx="2696359" cy="1376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471"/>
          <a:stretch/>
        </p:blipFill>
        <p:spPr>
          <a:xfrm>
            <a:off x="6594462" y="2194074"/>
            <a:ext cx="1859501" cy="1421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1566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Better Site Design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9579" y="2159957"/>
            <a:ext cx="1904104" cy="14280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65110" y="1198599"/>
            <a:ext cx="2486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courtesy of the </a:t>
            </a:r>
            <a:r>
              <a:rPr lang="en-US" dirty="0">
                <a:hlinkClick r:id="rId6"/>
              </a:rPr>
              <a:t>Capitol Region Watershed </a:t>
            </a:r>
            <a:r>
              <a:rPr lang="en-US" dirty="0" smtClean="0">
                <a:hlinkClick r:id="rId6"/>
              </a:rPr>
              <a:t>District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65110" y="4621267"/>
            <a:ext cx="1980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Green Infrastructure/Sustainable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management</a:t>
            </a:r>
            <a:endParaRPr lang="en-US" sz="2400" dirty="0"/>
          </a:p>
        </p:txBody>
      </p:sp>
      <p:sp>
        <p:nvSpPr>
          <p:cNvPr id="23" name="Up Arrow 22"/>
          <p:cNvSpPr/>
          <p:nvPr/>
        </p:nvSpPr>
        <p:spPr>
          <a:xfrm>
            <a:off x="3453480" y="4162952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>
            <a:off x="5179244" y="4182604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>
            <a:off x="7182294" y="4178074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>
            <a:off x="8696155" y="4188913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5" idx="2"/>
          </p:cNvCxnSpPr>
          <p:nvPr/>
        </p:nvCxnSpPr>
        <p:spPr>
          <a:xfrm flipV="1">
            <a:off x="7283877" y="4657644"/>
            <a:ext cx="3247859" cy="15122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/>
          <p:cNvSpPr txBox="1">
            <a:spLocks/>
          </p:cNvSpPr>
          <p:nvPr/>
        </p:nvSpPr>
        <p:spPr>
          <a:xfrm>
            <a:off x="651285" y="372723"/>
            <a:ext cx="10515600" cy="1051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timeline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8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16" grpId="0"/>
      <p:bldP spid="19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sustainable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management?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781363"/>
          </a:xfrm>
        </p:spPr>
        <p:txBody>
          <a:bodyPr>
            <a:normAutofit/>
          </a:bodyPr>
          <a:lstStyle/>
          <a:p>
            <a:r>
              <a:rPr lang="en-US" dirty="0" smtClean="0"/>
              <a:t>Managing </a:t>
            </a:r>
            <a:r>
              <a:rPr lang="en-US" dirty="0" err="1" smtClean="0"/>
              <a:t>stormwater</a:t>
            </a:r>
            <a:r>
              <a:rPr lang="en-US" dirty="0" smtClean="0"/>
              <a:t> in a manner that limits impacts to natural functions of landscapes, hydrologic systems, and habitats (Porter</a:t>
            </a:r>
            <a:r>
              <a:rPr lang="en-US" dirty="0"/>
              <a:t>, 2007; Managing Growth in America’s Communities)</a:t>
            </a:r>
            <a:endParaRPr lang="en-US" dirty="0" smtClean="0"/>
          </a:p>
          <a:p>
            <a:pPr lvl="1"/>
            <a:r>
              <a:rPr lang="en-US" dirty="0" smtClean="0"/>
              <a:t>Reuse/replace treated water</a:t>
            </a:r>
          </a:p>
          <a:p>
            <a:pPr lvl="1"/>
            <a:r>
              <a:rPr lang="en-US" dirty="0" smtClean="0"/>
              <a:t>Flood control</a:t>
            </a:r>
          </a:p>
          <a:p>
            <a:pPr lvl="1"/>
            <a:r>
              <a:rPr lang="en-US" dirty="0" smtClean="0"/>
              <a:t>Habitat/biodiversity</a:t>
            </a:r>
          </a:p>
          <a:p>
            <a:pPr lvl="1"/>
            <a:r>
              <a:rPr lang="en-US" dirty="0" smtClean="0"/>
              <a:t>Climate mitigation/adaptation</a:t>
            </a:r>
          </a:p>
          <a:p>
            <a:pPr lvl="1"/>
            <a:r>
              <a:rPr lang="en-US" dirty="0" smtClean="0"/>
              <a:t>Pollutant reduction</a:t>
            </a:r>
          </a:p>
          <a:p>
            <a:pPr lvl="1"/>
            <a:r>
              <a:rPr lang="en-US" dirty="0" smtClean="0"/>
              <a:t>Ecosystem services (e.g. pollination)</a:t>
            </a:r>
          </a:p>
          <a:p>
            <a:pPr lvl="1"/>
            <a:r>
              <a:rPr lang="en-US" dirty="0" smtClean="0"/>
              <a:t>Restore hydrology/recharge groundwater</a:t>
            </a:r>
          </a:p>
          <a:p>
            <a:pPr lvl="1"/>
            <a:r>
              <a:rPr lang="en-US" dirty="0" smtClean="0"/>
              <a:t>Social, economic and other environmental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49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2767</TotalTime>
  <Words>917</Words>
  <Application>Microsoft Office PowerPoint</Application>
  <PresentationFormat>Custom</PresentationFormat>
  <Paragraphs>155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Custom Design</vt:lpstr>
      <vt:lpstr>Depth</vt:lpstr>
      <vt:lpstr>Minnesota’s  Stormwater  Manual – Connecting  Stormwater  Management  to the  Landscape</vt:lpstr>
      <vt:lpstr>Topics covered</vt:lpstr>
      <vt:lpstr>A little bit on stormwater</vt:lpstr>
      <vt:lpstr>The problem with stormwater runoff</vt:lpstr>
      <vt:lpstr>Phosphorus concentrations greater than 40 to 60 ppb typically are problematic for lakes. Typical phosphorus concentrations in urban stormwater runoff are</vt:lpstr>
      <vt:lpstr>Slide 6</vt:lpstr>
      <vt:lpstr>So we build stormwater best management practices (BMPs) to reduce pollution from stormwater runoff</vt:lpstr>
      <vt:lpstr>Slide 8</vt:lpstr>
      <vt:lpstr>What is sustainable stormwater management?</vt:lpstr>
      <vt:lpstr>Green Infrastructure is the approach used to achieve sustainable stormwater management</vt:lpstr>
      <vt:lpstr>Which of these stormwater practices is generally not considered to be a green infrastructure practice?</vt:lpstr>
      <vt:lpstr>Green Infrastructure stormwater -  Best Management Practices (BMPs)</vt:lpstr>
      <vt:lpstr>What is the Minnesota Stormwater Manual?</vt:lpstr>
      <vt:lpstr>Who uses the manual?</vt:lpstr>
      <vt:lpstr>What the manual is not</vt:lpstr>
      <vt:lpstr>What the manual is</vt:lpstr>
      <vt:lpstr>Let’s take a look inside the manual</vt:lpstr>
      <vt:lpstr>How do I navigate the manual?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What is in the Manual?</vt:lpstr>
      <vt:lpstr>Slide 30</vt:lpstr>
      <vt:lpstr>A look at the manual</vt:lpstr>
      <vt:lpstr>Slide 32</vt:lpstr>
      <vt:lpstr>Slide 33</vt:lpstr>
      <vt:lpstr>Slide 34</vt:lpstr>
      <vt:lpstr>Slide 35</vt:lpstr>
      <vt:lpstr>Slide 36</vt:lpstr>
      <vt:lpstr>Slide 37</vt:lpstr>
      <vt:lpstr>True or False: Bioretention (rain gardens) is an excellent BMP for climate resiliency</vt:lpstr>
      <vt:lpstr>Slide 39</vt:lpstr>
      <vt:lpstr>Slide 40</vt:lpstr>
      <vt:lpstr>Slide 41</vt:lpstr>
      <vt:lpstr>Which of these bioretention (rain garden) design considerations improve habitat?</vt:lpstr>
      <vt:lpstr>Slide 43</vt:lpstr>
      <vt:lpstr>Slide 44</vt:lpstr>
      <vt:lpstr>What is the recommended soil volume for a tree?</vt:lpstr>
      <vt:lpstr>Slide 46</vt:lpstr>
      <vt:lpstr>Things to add</vt:lpstr>
      <vt:lpstr>Plants …</vt:lpstr>
      <vt:lpstr>… for green roofs</vt:lpstr>
      <vt:lpstr>… for tree trenches/boxes</vt:lpstr>
      <vt:lpstr>… for salt tolerance</vt:lpstr>
      <vt:lpstr>Improved turf and alleviation of compaction</vt:lpstr>
      <vt:lpstr>Slide 53</vt:lpstr>
      <vt:lpstr>Slide 54</vt:lpstr>
      <vt:lpstr>Which of these is not a compost specification?</vt:lpstr>
      <vt:lpstr>Material specifications – filter media</vt:lpstr>
      <vt:lpstr>A rain garden w/ an underdrain having a media mix with high organic matter content is</vt:lpstr>
      <vt:lpstr>Questions?  Mike Trojan mike.trojan@state.mn.us  Link to Manual – easiest to get there by doing a search on Minnesota Stormwater Manual https://stormwater.pca.state.mn.us/index.php?title=Main_Page </vt:lpstr>
    </vt:vector>
  </TitlesOfParts>
  <Company>PCA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Stormwater Management</dc:title>
  <dc:creator>Trojan, Mike (MPCA)</dc:creator>
  <cp:lastModifiedBy>trojans</cp:lastModifiedBy>
  <cp:revision>115</cp:revision>
  <dcterms:created xsi:type="dcterms:W3CDTF">2017-09-11T21:10:18Z</dcterms:created>
  <dcterms:modified xsi:type="dcterms:W3CDTF">2017-12-26T01:52:33Z</dcterms:modified>
</cp:coreProperties>
</file>