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8" r:id="rId3"/>
    <p:sldId id="27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56" r:id="rId13"/>
    <p:sldId id="257" r:id="rId14"/>
    <p:sldId id="266" r:id="rId15"/>
    <p:sldId id="273" r:id="rId16"/>
    <p:sldId id="280" r:id="rId17"/>
    <p:sldId id="279" r:id="rId18"/>
    <p:sldId id="267" r:id="rId19"/>
    <p:sldId id="274" r:id="rId20"/>
    <p:sldId id="275" r:id="rId21"/>
    <p:sldId id="281" r:id="rId22"/>
    <p:sldId id="276" r:id="rId23"/>
    <p:sldId id="28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F01FF-AD2A-F9C6-6046-F70936188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E4AEE2-9F4B-5899-9F1D-4970CE0D9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6787-2C9C-9A27-4C5D-29CB6F1F3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8C74A-51C8-6C95-8982-3ADA370F9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82549-4840-519E-CB06-47CFB184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62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13472-E2FE-CAB0-2B94-B7A4B88B0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5A8480-D25C-B2C1-0B8E-B390172F0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86D5A-093D-6BFC-2DEB-DC66E1506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27C49-60CD-532B-02F6-02F6BE10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F6FA80-9A5B-526D-5885-B4D3765A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1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45E6D-607F-F7D7-E750-BEF627D1C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6FF9B-0666-A756-2591-F3C52C2EE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B572E-DE0C-8B97-5739-F44287BC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EC088-674F-7DFF-BD55-CAA621C9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4E4FF4-3CCC-029C-ABD7-E9D04B930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8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0957B-4527-7C88-5DE6-960E09D3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BA0CB-1923-6514-3CCE-BBD6899D9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157E2-D10D-DF36-76AA-C4ADE6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2B4F9-6E6A-23C8-FF52-0A65EC311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408E1-10B4-DD4F-9C5F-6321AA23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4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9795-37A3-06BA-611F-DBB26C239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DCC43-B90B-1260-DB26-65EDCE541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8D35-2BE9-7DD4-77DC-955777774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88F8C-779B-5D36-6D2F-E3A54A8B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C93AD-17F3-CE8F-0C6B-DF180A62F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7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39C4-9A1A-23D3-9553-0F35DEFA2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40E9-0E51-57FA-6861-65663D860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6A92D2-9D88-53B7-D4D8-3041C6C06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3F85D-0423-2A7F-C680-2D975A37D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6D3C25-62A9-792C-56A4-87370708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591031-DEF7-621E-5F12-1AB8BE45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0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565D9-9928-BD5C-EFDD-292A2038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A4496-36C1-12E8-B763-24EC96807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D63FE-4EF1-CAFD-E391-CC0EEA16F5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2931C3-249B-0F59-FE71-ED787D634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9F6FA1-96A2-C66D-DC75-291C1ADBAD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4DA30-52A4-1E27-2A3E-FAEABD774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871C31-0F10-47B3-A083-90E6A8DF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DAA82-7C0E-1DDA-D4FD-20B3FD88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9D70A-3A40-0532-023C-31B74391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009810-4456-B2A9-B4AF-552367394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FC84BD-6785-045C-D529-0421EBE78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34F55-5A69-B6BA-02C2-5114598D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046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8A4DB-965F-EA8C-2DC5-92F8BE6E3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2FE381-B0D7-DB36-6A77-94040B902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4423C-C2DF-B854-C4F9-D53DC126B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438B9-5480-7C1C-8F9E-41C7E4776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003C0-4F2C-DFF1-70F8-EF1D5166C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A95B4-75FE-3DE3-7607-385A53472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BF4D9-724E-C221-2F6D-97859328D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0CE06F-B6B7-A125-4856-EDC8C9E3D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321334-75AE-71E1-C244-B174FBC0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8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60550-B9F9-696E-34C1-628CD9BC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FE665E-3160-195F-35BC-CEA54AF54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79A9F-F218-AFE3-38A5-4998640D9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F60116-4E05-6E63-CCF6-DFB1E6FFB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C8A9D-B81F-309E-9291-98E292DBC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57F090-CBDB-C782-F5B5-422663F0F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33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BD6A94-0184-7D37-65DD-2C833A8FA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CA07C-719E-5EFC-CC0D-A15AA85F2E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94ED7-E40D-8F73-44C9-237C65D4F4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CF13B-9665-47B8-B006-3DC43B3F68FB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12208-456D-8FED-F59F-FE7558B997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2E2B0-BEAD-CCC7-F7FA-EB45BA99B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241A4-28A9-4F9A-B4C7-032CF2A5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7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mwater.pca.state.mn.us/index.php?title=Main_Pag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mwater.pca.state.mn.us/index.php?title=Stormwater_Manual_Table_of_Content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CE0FE-8D7A-50F0-0C75-BE8F9429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</p:spPr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FFFF00"/>
                </a:solidFill>
                <a:effectLst/>
                <a:latin typeface="Droid Sans"/>
              </a:rPr>
              <a:t>Start recording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148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1AFC04-9C6C-DD2E-8648-506E922C5468}"/>
              </a:ext>
            </a:extLst>
          </p:cNvPr>
          <p:cNvSpPr txBox="1"/>
          <p:nvPr/>
        </p:nvSpPr>
        <p:spPr>
          <a:xfrm>
            <a:off x="313855" y="3488174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Best management practices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3A2C17-BE37-643F-D331-4C8CECCF7F2A}"/>
              </a:ext>
            </a:extLst>
          </p:cNvPr>
          <p:cNvSpPr txBox="1"/>
          <p:nvPr/>
        </p:nvSpPr>
        <p:spPr>
          <a:xfrm>
            <a:off x="1229360" y="833120"/>
            <a:ext cx="1361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Level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5CC2C0-7467-3831-271D-81B6674243E4}"/>
              </a:ext>
            </a:extLst>
          </p:cNvPr>
          <p:cNvSpPr txBox="1"/>
          <p:nvPr/>
        </p:nvSpPr>
        <p:spPr>
          <a:xfrm>
            <a:off x="5791200" y="833120"/>
            <a:ext cx="1361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Level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3E5F7-B01E-253E-D3D4-24E589137943}"/>
              </a:ext>
            </a:extLst>
          </p:cNvPr>
          <p:cNvSpPr txBox="1"/>
          <p:nvPr/>
        </p:nvSpPr>
        <p:spPr>
          <a:xfrm>
            <a:off x="4875694" y="1882894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Structural practices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7AEC1E-71C1-1053-4CEA-35FF016D8F4A}"/>
              </a:ext>
            </a:extLst>
          </p:cNvPr>
          <p:cNvSpPr txBox="1"/>
          <p:nvPr/>
        </p:nvSpPr>
        <p:spPr>
          <a:xfrm>
            <a:off x="4875694" y="2486688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Nonstructural practices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D1C923-30E6-64B5-7CBD-AB8FB23287DD}"/>
              </a:ext>
            </a:extLst>
          </p:cNvPr>
          <p:cNvSpPr txBox="1"/>
          <p:nvPr/>
        </p:nvSpPr>
        <p:spPr>
          <a:xfrm>
            <a:off x="4875694" y="3090482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Pretreatment practices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B6C70-2845-68E1-05E0-393FDDF51B78}"/>
              </a:ext>
            </a:extLst>
          </p:cNvPr>
          <p:cNvSpPr txBox="1"/>
          <p:nvPr/>
        </p:nvSpPr>
        <p:spPr>
          <a:xfrm>
            <a:off x="4875694" y="3694276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Construction practices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BAC337-FAB4-7596-646F-7186E09529CC}"/>
              </a:ext>
            </a:extLst>
          </p:cNvPr>
          <p:cNvSpPr txBox="1"/>
          <p:nvPr/>
        </p:nvSpPr>
        <p:spPr>
          <a:xfrm>
            <a:off x="4875694" y="4298070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Specifications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7E6212-73F7-140B-A3B3-AC4E72ECE63A}"/>
              </a:ext>
            </a:extLst>
          </p:cNvPr>
          <p:cNvSpPr txBox="1"/>
          <p:nvPr/>
        </p:nvSpPr>
        <p:spPr>
          <a:xfrm>
            <a:off x="4875694" y="4901864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Guidance and information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B921F3-913C-786B-FA03-698C7B3CD633}"/>
              </a:ext>
            </a:extLst>
          </p:cNvPr>
          <p:cNvSpPr txBox="1"/>
          <p:nvPr/>
        </p:nvSpPr>
        <p:spPr>
          <a:xfrm>
            <a:off x="4875694" y="5505658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Models and modeling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D66D4E-1AE3-6370-B153-E8BD3BD969BE}"/>
              </a:ext>
            </a:extLst>
          </p:cNvPr>
          <p:cNvSpPr txBox="1"/>
          <p:nvPr/>
        </p:nvSpPr>
        <p:spPr>
          <a:xfrm>
            <a:off x="4875694" y="6109452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Case studies and examples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7C04C3-18C7-FFC8-7FB3-7BA60CF14722}"/>
              </a:ext>
            </a:extLst>
          </p:cNvPr>
          <p:cNvCxnSpPr>
            <a:stCxn id="3" idx="3"/>
          </p:cNvCxnSpPr>
          <p:nvPr/>
        </p:nvCxnSpPr>
        <p:spPr>
          <a:xfrm flipV="1">
            <a:off x="3485680" y="3672840"/>
            <a:ext cx="954240" cy="15389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B88FDC9-DD4B-D3DF-1B8D-C4CA1280C029}"/>
              </a:ext>
            </a:extLst>
          </p:cNvPr>
          <p:cNvSpPr/>
          <p:nvPr/>
        </p:nvSpPr>
        <p:spPr>
          <a:xfrm>
            <a:off x="4470400" y="1666240"/>
            <a:ext cx="579120" cy="5019040"/>
          </a:xfrm>
          <a:custGeom>
            <a:avLst/>
            <a:gdLst>
              <a:gd name="connsiteX0" fmla="*/ 579120 w 579120"/>
              <a:gd name="connsiteY0" fmla="*/ 0 h 5019040"/>
              <a:gd name="connsiteX1" fmla="*/ 0 w 579120"/>
              <a:gd name="connsiteY1" fmla="*/ 10160 h 5019040"/>
              <a:gd name="connsiteX2" fmla="*/ 30480 w 579120"/>
              <a:gd name="connsiteY2" fmla="*/ 5019040 h 5019040"/>
              <a:gd name="connsiteX3" fmla="*/ 538480 w 579120"/>
              <a:gd name="connsiteY3" fmla="*/ 5008880 h 501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5019040">
                <a:moveTo>
                  <a:pt x="579120" y="0"/>
                </a:moveTo>
                <a:lnTo>
                  <a:pt x="0" y="10160"/>
                </a:lnTo>
                <a:lnTo>
                  <a:pt x="30480" y="5019040"/>
                </a:lnTo>
                <a:lnTo>
                  <a:pt x="538480" y="500888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46640-FC78-39E4-12DF-5B872538DE1D}"/>
              </a:ext>
            </a:extLst>
          </p:cNvPr>
          <p:cNvSpPr txBox="1"/>
          <p:nvPr/>
        </p:nvSpPr>
        <p:spPr>
          <a:xfrm>
            <a:off x="8706014" y="1958426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Filters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2549FB-B907-DB9D-D2DF-3401D6C488FF}"/>
              </a:ext>
            </a:extLst>
          </p:cNvPr>
          <p:cNvSpPr txBox="1"/>
          <p:nvPr/>
        </p:nvSpPr>
        <p:spPr>
          <a:xfrm>
            <a:off x="8706014" y="2441017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Screening and straining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4782F6-DD94-16B6-880E-048A91709E47}"/>
              </a:ext>
            </a:extLst>
          </p:cNvPr>
          <p:cNvSpPr txBox="1"/>
          <p:nvPr/>
        </p:nvSpPr>
        <p:spPr>
          <a:xfrm>
            <a:off x="8706014" y="2923608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Settling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A5DA11-EBA7-E330-3C6E-1452D56E714F}"/>
              </a:ext>
            </a:extLst>
          </p:cNvPr>
          <p:cNvSpPr txBox="1"/>
          <p:nvPr/>
        </p:nvSpPr>
        <p:spPr>
          <a:xfrm>
            <a:off x="8706014" y="3406200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Separators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3CFB0F2-29C6-4E54-8CE1-13640C749983}"/>
              </a:ext>
            </a:extLst>
          </p:cNvPr>
          <p:cNvCxnSpPr>
            <a:cxnSpLocks/>
          </p:cNvCxnSpPr>
          <p:nvPr/>
        </p:nvCxnSpPr>
        <p:spPr>
          <a:xfrm flipV="1">
            <a:off x="7810500" y="2810349"/>
            <a:ext cx="652780" cy="480188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46C707-B5BA-82D8-61F7-2D8CD6C4F30B}"/>
              </a:ext>
            </a:extLst>
          </p:cNvPr>
          <p:cNvSpPr/>
          <p:nvPr/>
        </p:nvSpPr>
        <p:spPr>
          <a:xfrm>
            <a:off x="8483600" y="1757680"/>
            <a:ext cx="416560" cy="2245360"/>
          </a:xfrm>
          <a:custGeom>
            <a:avLst/>
            <a:gdLst>
              <a:gd name="connsiteX0" fmla="*/ 416560 w 416560"/>
              <a:gd name="connsiteY0" fmla="*/ 10160 h 2245360"/>
              <a:gd name="connsiteX1" fmla="*/ 20320 w 416560"/>
              <a:gd name="connsiteY1" fmla="*/ 0 h 2245360"/>
              <a:gd name="connsiteX2" fmla="*/ 0 w 416560"/>
              <a:gd name="connsiteY2" fmla="*/ 2245360 h 2245360"/>
              <a:gd name="connsiteX3" fmla="*/ 396240 w 416560"/>
              <a:gd name="connsiteY3" fmla="*/ 2245360 h 22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" h="2245360">
                <a:moveTo>
                  <a:pt x="416560" y="10160"/>
                </a:moveTo>
                <a:lnTo>
                  <a:pt x="20320" y="0"/>
                </a:lnTo>
                <a:lnTo>
                  <a:pt x="0" y="2245360"/>
                </a:lnTo>
                <a:lnTo>
                  <a:pt x="396240" y="224536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C5779E-C4B1-062A-E6A5-3F0ABD1C8867}"/>
              </a:ext>
            </a:extLst>
          </p:cNvPr>
          <p:cNvSpPr txBox="1"/>
          <p:nvPr/>
        </p:nvSpPr>
        <p:spPr>
          <a:xfrm>
            <a:off x="8706014" y="4661678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Design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B9F596-A935-E3EC-777C-2D8273ADBB3D}"/>
              </a:ext>
            </a:extLst>
          </p:cNvPr>
          <p:cNvSpPr txBox="1"/>
          <p:nvPr/>
        </p:nvSpPr>
        <p:spPr>
          <a:xfrm>
            <a:off x="8706014" y="5144269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Construction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48FE77-6340-BF9E-5D3C-A1ABEAF42EE7}"/>
              </a:ext>
            </a:extLst>
          </p:cNvPr>
          <p:cNvSpPr txBox="1"/>
          <p:nvPr/>
        </p:nvSpPr>
        <p:spPr>
          <a:xfrm>
            <a:off x="8706014" y="5626860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Operation and maintenance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C6E32F9-862E-97AD-5F4E-D3EFB29D6F34}"/>
              </a:ext>
            </a:extLst>
          </p:cNvPr>
          <p:cNvSpPr txBox="1"/>
          <p:nvPr/>
        </p:nvSpPr>
        <p:spPr>
          <a:xfrm>
            <a:off x="8706014" y="6109452"/>
            <a:ext cx="3171825" cy="40011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Assessment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BD47D5F-F56A-39D9-F944-EEF596B677A8}"/>
              </a:ext>
            </a:extLst>
          </p:cNvPr>
          <p:cNvCxnSpPr>
            <a:cxnSpLocks/>
          </p:cNvCxnSpPr>
          <p:nvPr/>
        </p:nvCxnSpPr>
        <p:spPr>
          <a:xfrm>
            <a:off x="7353300" y="4572000"/>
            <a:ext cx="1109980" cy="941601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3F04ED9-EA2D-CAAA-D0C6-3EEE382B9904}"/>
              </a:ext>
            </a:extLst>
          </p:cNvPr>
          <p:cNvSpPr/>
          <p:nvPr/>
        </p:nvSpPr>
        <p:spPr>
          <a:xfrm>
            <a:off x="8483600" y="4460932"/>
            <a:ext cx="416560" cy="2245360"/>
          </a:xfrm>
          <a:custGeom>
            <a:avLst/>
            <a:gdLst>
              <a:gd name="connsiteX0" fmla="*/ 416560 w 416560"/>
              <a:gd name="connsiteY0" fmla="*/ 10160 h 2245360"/>
              <a:gd name="connsiteX1" fmla="*/ 20320 w 416560"/>
              <a:gd name="connsiteY1" fmla="*/ 0 h 2245360"/>
              <a:gd name="connsiteX2" fmla="*/ 0 w 416560"/>
              <a:gd name="connsiteY2" fmla="*/ 2245360 h 2245360"/>
              <a:gd name="connsiteX3" fmla="*/ 396240 w 416560"/>
              <a:gd name="connsiteY3" fmla="*/ 2245360 h 224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6560" h="2245360">
                <a:moveTo>
                  <a:pt x="416560" y="10160"/>
                </a:moveTo>
                <a:lnTo>
                  <a:pt x="20320" y="0"/>
                </a:lnTo>
                <a:lnTo>
                  <a:pt x="0" y="2245360"/>
                </a:lnTo>
                <a:lnTo>
                  <a:pt x="396240" y="2245360"/>
                </a:lnTo>
              </a:path>
            </a:pathLst>
          </a:cu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FFFF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B787A7-2A81-6F3D-4D05-12D4AB416F80}"/>
              </a:ext>
            </a:extLst>
          </p:cNvPr>
          <p:cNvSpPr txBox="1"/>
          <p:nvPr/>
        </p:nvSpPr>
        <p:spPr>
          <a:xfrm>
            <a:off x="9682632" y="866896"/>
            <a:ext cx="1361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Level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B382C5-A088-9FAB-050F-4E01C6DF6A2A}"/>
              </a:ext>
            </a:extLst>
          </p:cNvPr>
          <p:cNvSpPr txBox="1"/>
          <p:nvPr/>
        </p:nvSpPr>
        <p:spPr>
          <a:xfrm>
            <a:off x="6768264" y="57849"/>
            <a:ext cx="3446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>
                <a:solidFill>
                  <a:srgbClr val="FFFF00"/>
                </a:solidFill>
              </a:rPr>
              <a:t>Subcategories</a:t>
            </a:r>
          </a:p>
        </p:txBody>
      </p:sp>
    </p:spTree>
    <p:extLst>
      <p:ext uri="{BB962C8B-B14F-4D97-AF65-F5344CB8AC3E}">
        <p14:creationId xmlns:p14="http://schemas.microsoft.com/office/powerpoint/2010/main" val="201746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7070A0-64F9-B643-196C-EE0EB56967CE}"/>
              </a:ext>
            </a:extLst>
          </p:cNvPr>
          <p:cNvSpPr txBox="1">
            <a:spLocks/>
          </p:cNvSpPr>
          <p:nvPr/>
        </p:nvSpPr>
        <p:spPr>
          <a:xfrm>
            <a:off x="838200" y="133898"/>
            <a:ext cx="10515600" cy="75948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FF00"/>
                </a:solidFill>
              </a:rPr>
              <a:t>Level 1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18FB8-5190-C1D7-707B-5C3C37E8907D}"/>
              </a:ext>
            </a:extLst>
          </p:cNvPr>
          <p:cNvSpPr txBox="1">
            <a:spLocks/>
          </p:cNvSpPr>
          <p:nvPr/>
        </p:nvSpPr>
        <p:spPr>
          <a:xfrm>
            <a:off x="838200" y="1238250"/>
            <a:ext cx="10515600" cy="49387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rgbClr val="FFFF00"/>
                </a:solidFill>
              </a:rPr>
              <a:t>Acknowledgements</a:t>
            </a:r>
          </a:p>
          <a:p>
            <a:r>
              <a:rPr lang="en-US" b="1">
                <a:solidFill>
                  <a:srgbClr val="FFFF00"/>
                </a:solidFill>
              </a:rPr>
              <a:t>Best management practices</a:t>
            </a:r>
          </a:p>
          <a:p>
            <a:r>
              <a:rPr lang="en-US" b="1">
                <a:solidFill>
                  <a:srgbClr val="FFFF00"/>
                </a:solidFill>
              </a:rPr>
              <a:t>Case studies and examples</a:t>
            </a:r>
          </a:p>
          <a:p>
            <a:r>
              <a:rPr lang="en-US" b="1">
                <a:solidFill>
                  <a:srgbClr val="FFFF00"/>
                </a:solidFill>
              </a:rPr>
              <a:t>General information, reference, tables, images</a:t>
            </a:r>
          </a:p>
          <a:p>
            <a:r>
              <a:rPr lang="en-US" b="1">
                <a:solidFill>
                  <a:srgbClr val="FFFF00"/>
                </a:solidFill>
              </a:rPr>
              <a:t>Management</a:t>
            </a:r>
          </a:p>
          <a:p>
            <a:r>
              <a:rPr lang="en-US" b="1">
                <a:solidFill>
                  <a:srgbClr val="FFFF00"/>
                </a:solidFill>
              </a:rPr>
              <a:t>Models and modeling</a:t>
            </a:r>
          </a:p>
          <a:p>
            <a:r>
              <a:rPr lang="en-US" b="1">
                <a:solidFill>
                  <a:srgbClr val="FFFF00"/>
                </a:solidFill>
              </a:rPr>
              <a:t>Pollutants</a:t>
            </a:r>
          </a:p>
          <a:p>
            <a:r>
              <a:rPr lang="en-US" b="1">
                <a:solidFill>
                  <a:srgbClr val="FFFF00"/>
                </a:solidFill>
              </a:rPr>
              <a:t>Regulatory</a:t>
            </a:r>
          </a:p>
          <a:p>
            <a:r>
              <a:rPr lang="en-US" b="1">
                <a:solidFill>
                  <a:srgbClr val="FFFF00"/>
                </a:solidFill>
              </a:rPr>
              <a:t>Technical information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5" name="Audio 3">
            <a:hlinkClick r:id="" action="ppaction://media"/>
            <a:extLst>
              <a:ext uri="{FF2B5EF4-FFF2-40B4-BE49-F238E27FC236}">
                <a16:creationId xmlns:a16="http://schemas.microsoft.com/office/drawing/2014/main" id="{E40FA3D9-7173-E4BA-5B14-C676806812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1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9FB3C4-545E-564E-C436-72A91DC65D64}"/>
              </a:ext>
            </a:extLst>
          </p:cNvPr>
          <p:cNvSpPr txBox="1"/>
          <p:nvPr/>
        </p:nvSpPr>
        <p:spPr>
          <a:xfrm>
            <a:off x="416560" y="961489"/>
            <a:ext cx="5557520" cy="70788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Category page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BEA0B0-743D-88F5-D1A8-FCCE231834A6}"/>
              </a:ext>
            </a:extLst>
          </p:cNvPr>
          <p:cNvSpPr txBox="1"/>
          <p:nvPr/>
        </p:nvSpPr>
        <p:spPr>
          <a:xfrm>
            <a:off x="857250" y="3248025"/>
            <a:ext cx="4405312" cy="1323439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Subcategory page(s)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15955D0-881E-2D37-DA7C-8031B375725B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059906" y="1767840"/>
            <a:ext cx="0" cy="1480185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4F973C0-D8EF-5EEC-8A18-62945D5DADBB}"/>
              </a:ext>
            </a:extLst>
          </p:cNvPr>
          <p:cNvSpPr txBox="1"/>
          <p:nvPr/>
        </p:nvSpPr>
        <p:spPr>
          <a:xfrm>
            <a:off x="7969328" y="961488"/>
            <a:ext cx="3549333" cy="70788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Content page(s)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52F11D-74B8-963F-8D35-E3BBCDB0C78C}"/>
              </a:ext>
            </a:extLst>
          </p:cNvPr>
          <p:cNvSpPr txBox="1"/>
          <p:nvPr/>
        </p:nvSpPr>
        <p:spPr>
          <a:xfrm>
            <a:off x="7969328" y="3555801"/>
            <a:ext cx="3549334" cy="707886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Media page(s)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7373576-B4D8-643E-9429-9A15F72B63EA}"/>
              </a:ext>
            </a:extLst>
          </p:cNvPr>
          <p:cNvCxnSpPr>
            <a:cxnSpLocks/>
          </p:cNvCxnSpPr>
          <p:nvPr/>
        </p:nvCxnSpPr>
        <p:spPr>
          <a:xfrm>
            <a:off x="5382378" y="3982720"/>
            <a:ext cx="2501782" cy="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463790-5451-BE89-8709-EE119C77D0FC}"/>
              </a:ext>
            </a:extLst>
          </p:cNvPr>
          <p:cNvCxnSpPr>
            <a:cxnSpLocks/>
          </p:cNvCxnSpPr>
          <p:nvPr/>
        </p:nvCxnSpPr>
        <p:spPr>
          <a:xfrm>
            <a:off x="5823426" y="1767839"/>
            <a:ext cx="2060734" cy="2141905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756BC0-44D2-9653-5D1A-C15F90BB7CC1}"/>
              </a:ext>
            </a:extLst>
          </p:cNvPr>
          <p:cNvCxnSpPr>
            <a:cxnSpLocks/>
          </p:cNvCxnSpPr>
          <p:nvPr/>
        </p:nvCxnSpPr>
        <p:spPr>
          <a:xfrm>
            <a:off x="6096000" y="1413897"/>
            <a:ext cx="1788160" cy="0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24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63F76A-2E6F-2DB1-2043-A99AA719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60" y="365125"/>
            <a:ext cx="512064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What is a content page?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07B21-9542-2834-7AE4-4F90F63F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06" y="2141537"/>
            <a:ext cx="4597400" cy="43513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Text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Tables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B25A1A-8172-DB58-F1EA-9327E3CC4D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4" t="9931" r="2250" b="42814"/>
          <a:stretch/>
        </p:blipFill>
        <p:spPr>
          <a:xfrm>
            <a:off x="3809129" y="1117291"/>
            <a:ext cx="8108551" cy="2229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D4A5AF-C1D1-85B7-FF44-447A9B5CB4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" t="10815" r="7667" b="38074"/>
          <a:stretch/>
        </p:blipFill>
        <p:spPr>
          <a:xfrm>
            <a:off x="3802959" y="3805082"/>
            <a:ext cx="8087372" cy="255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5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54BD4C-07E2-B74A-4DF1-F4E71946A83A}"/>
              </a:ext>
            </a:extLst>
          </p:cNvPr>
          <p:cNvSpPr txBox="1">
            <a:spLocks/>
          </p:cNvSpPr>
          <p:nvPr/>
        </p:nvSpPr>
        <p:spPr>
          <a:xfrm>
            <a:off x="162560" y="365125"/>
            <a:ext cx="73279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FFFF00"/>
                </a:solidFill>
              </a:rPr>
              <a:t>What is a media page?</a:t>
            </a:r>
          </a:p>
        </p:txBody>
      </p:sp>
      <p:pic>
        <p:nvPicPr>
          <p:cNvPr id="4098" name="Picture 2" descr="pdf image">
            <a:extLst>
              <a:ext uri="{FF2B5EF4-FFF2-40B4-BE49-F238E27FC236}">
                <a16:creationId xmlns:a16="http://schemas.microsoft.com/office/drawing/2014/main" id="{66B25902-E90E-78E0-38FA-54D366E9E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230" y="195945"/>
            <a:ext cx="1969770" cy="238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546EE5-DA48-57C6-A97E-84DE465162B7}"/>
              </a:ext>
            </a:extLst>
          </p:cNvPr>
          <p:cNvSpPr txBox="1"/>
          <p:nvPr/>
        </p:nvSpPr>
        <p:spPr>
          <a:xfrm>
            <a:off x="162560" y="1136149"/>
            <a:ext cx="6837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Basically it is an attached file, though images appear on the page</a:t>
            </a:r>
          </a:p>
        </p:txBody>
      </p:sp>
      <p:pic>
        <p:nvPicPr>
          <p:cNvPr id="4100" name="Picture 4" descr="Image result for powerpoint picture">
            <a:extLst>
              <a:ext uri="{FF2B5EF4-FFF2-40B4-BE49-F238E27FC236}">
                <a16:creationId xmlns:a16="http://schemas.microsoft.com/office/drawing/2014/main" id="{5BD30EA7-FFF3-33A9-A9DA-52FD0AC7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460" y="515542"/>
            <a:ext cx="1969770" cy="182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microsoft Word picture">
            <a:extLst>
              <a:ext uri="{FF2B5EF4-FFF2-40B4-BE49-F238E27FC236}">
                <a16:creationId xmlns:a16="http://schemas.microsoft.com/office/drawing/2014/main" id="{70E183DA-4C37-4216-3155-3B7857EF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8" y="2640588"/>
            <a:ext cx="3406140" cy="170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mp4 picture">
            <a:extLst>
              <a:ext uri="{FF2B5EF4-FFF2-40B4-BE49-F238E27FC236}">
                <a16:creationId xmlns:a16="http://schemas.microsoft.com/office/drawing/2014/main" id="{2D215D9D-FCDA-71B6-5274-1253278D1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" y="4280535"/>
            <a:ext cx="1882140" cy="203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excel picture">
            <a:extLst>
              <a:ext uri="{FF2B5EF4-FFF2-40B4-BE49-F238E27FC236}">
                <a16:creationId xmlns:a16="http://schemas.microsoft.com/office/drawing/2014/main" id="{95D89592-5382-9D40-8218-D209E1A1F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548" y="4789116"/>
            <a:ext cx="1969770" cy="182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autocad">
            <a:extLst>
              <a:ext uri="{FF2B5EF4-FFF2-40B4-BE49-F238E27FC236}">
                <a16:creationId xmlns:a16="http://schemas.microsoft.com/office/drawing/2014/main" id="{92EF2CB2-B937-D898-E9C7-9D276DFD0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015" y="4955603"/>
            <a:ext cx="2650893" cy="14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jpg symbol">
            <a:extLst>
              <a:ext uri="{FF2B5EF4-FFF2-40B4-BE49-F238E27FC236}">
                <a16:creationId xmlns:a16="http://schemas.microsoft.com/office/drawing/2014/main" id="{EFB76606-0BDC-F35D-0FF4-9F1AA3A6D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562" y="2947405"/>
            <a:ext cx="1769516" cy="17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Image result for png symbol">
            <a:extLst>
              <a:ext uri="{FF2B5EF4-FFF2-40B4-BE49-F238E27FC236}">
                <a16:creationId xmlns:a16="http://schemas.microsoft.com/office/drawing/2014/main" id="{13F69303-4304-A4F3-67A5-A2535E4DF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374" y="2848194"/>
            <a:ext cx="1769516" cy="176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Image result for gif symbol">
            <a:extLst>
              <a:ext uri="{FF2B5EF4-FFF2-40B4-BE49-F238E27FC236}">
                <a16:creationId xmlns:a16="http://schemas.microsoft.com/office/drawing/2014/main" id="{2868F0F7-2034-B2F8-A307-C78D5BDFF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160" y="4659759"/>
            <a:ext cx="1882140" cy="188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717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7315B-E35E-6613-B5B8-6D74686A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 few category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6075-9054-6416-3302-28D9887BE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A page can be in multiple categories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Preference to put a page in multiple relevant categories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A category level (e.g. Level 2) can contain subcategories at the same or a lower level, but not at a higher level</a:t>
            </a:r>
          </a:p>
        </p:txBody>
      </p:sp>
    </p:spTree>
    <p:extLst>
      <p:ext uri="{BB962C8B-B14F-4D97-AF65-F5344CB8AC3E}">
        <p14:creationId xmlns:p14="http://schemas.microsoft.com/office/powerpoint/2010/main" val="4169631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7315B-E35E-6613-B5B8-6D74686A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1258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1962885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7315B-E35E-6613-B5B8-6D74686A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3. How do I find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6075-9054-6416-3302-28D9887BE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Categories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Table of Contents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Search tool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Page search</a:t>
            </a:r>
          </a:p>
        </p:txBody>
      </p:sp>
      <p:sp>
        <p:nvSpPr>
          <p:cNvPr id="5" name="Arrow: Right 4">
            <a:hlinkClick r:id="rId2"/>
            <a:extLst>
              <a:ext uri="{FF2B5EF4-FFF2-40B4-BE49-F238E27FC236}">
                <a16:creationId xmlns:a16="http://schemas.microsoft.com/office/drawing/2014/main" id="{E1D1A494-AF0E-5EBB-5F81-9EFF3587D1EA}"/>
              </a:ext>
            </a:extLst>
          </p:cNvPr>
          <p:cNvSpPr/>
          <p:nvPr/>
        </p:nvSpPr>
        <p:spPr>
          <a:xfrm>
            <a:off x="9387840" y="5466080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20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7315B-E35E-6613-B5B8-6D74686A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1258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37360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7315B-E35E-6613-B5B8-6D74686A9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4. Making information more accessible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6075-9054-6416-3302-28D9887BE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Many manual pages are long and contain considerable detail that is not of interest to practitioners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We must have the technical information to support guidance somewhere in the manual, but we should also make an effort to get this information in a more condensed, usable format</a:t>
            </a:r>
          </a:p>
        </p:txBody>
      </p:sp>
    </p:spTree>
    <p:extLst>
      <p:ext uri="{BB962C8B-B14F-4D97-AF65-F5344CB8AC3E}">
        <p14:creationId xmlns:p14="http://schemas.microsoft.com/office/powerpoint/2010/main" val="314914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CE0FE-8D7A-50F0-0C75-BE8F9429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i="0" dirty="0">
                <a:solidFill>
                  <a:srgbClr val="FFFF00"/>
                </a:solidFill>
                <a:effectLst/>
                <a:latin typeface="Droid Sans"/>
              </a:rPr>
              <a:t>Updates to the Minnesota Stormwater Manual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0259D7-B768-7DB5-60F3-DD73CA31A643}"/>
              </a:ext>
            </a:extLst>
          </p:cNvPr>
          <p:cNvSpPr txBox="1"/>
          <p:nvPr/>
        </p:nvSpPr>
        <p:spPr>
          <a:xfrm>
            <a:off x="1991360" y="2753360"/>
            <a:ext cx="7995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Minnesota Pollution Control Agency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March 29, 2023</a:t>
            </a:r>
          </a:p>
        </p:txBody>
      </p:sp>
      <p:pic>
        <p:nvPicPr>
          <p:cNvPr id="5" name="Picture 2" descr="Home">
            <a:extLst>
              <a:ext uri="{FF2B5EF4-FFF2-40B4-BE49-F238E27FC236}">
                <a16:creationId xmlns:a16="http://schemas.microsoft.com/office/drawing/2014/main" id="{8B658C24-0106-013C-18FA-6BC982622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49"/>
          <a:stretch/>
        </p:blipFill>
        <p:spPr bwMode="auto">
          <a:xfrm>
            <a:off x="0" y="6073629"/>
            <a:ext cx="4664279" cy="78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121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7315B-E35E-6613-B5B8-6D74686A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How to accomplish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6075-9054-6416-3302-28D9887BE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6"/>
            <a:ext cx="10515600" cy="479583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Page summaries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Video summaries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Fact sheets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Outreach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Email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Newsletters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Webinars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</a:rPr>
              <a:t>Workshops/training</a:t>
            </a:r>
          </a:p>
        </p:txBody>
      </p:sp>
      <p:sp>
        <p:nvSpPr>
          <p:cNvPr id="5" name="Arrow: Right 4">
            <a:hlinkClick r:id="rId2"/>
            <a:extLst>
              <a:ext uri="{FF2B5EF4-FFF2-40B4-BE49-F238E27FC236}">
                <a16:creationId xmlns:a16="http://schemas.microsoft.com/office/drawing/2014/main" id="{C6272B7A-A1AD-3E20-7C63-981392F7B32D}"/>
              </a:ext>
            </a:extLst>
          </p:cNvPr>
          <p:cNvSpPr/>
          <p:nvPr/>
        </p:nvSpPr>
        <p:spPr>
          <a:xfrm>
            <a:off x="9813048" y="5580993"/>
            <a:ext cx="1540751" cy="72258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446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7315B-E35E-6613-B5B8-6D74686A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1258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33838921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7315B-E35E-6613-B5B8-6D74686A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241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5. Some quick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06075-9054-6416-3302-28D9887BE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925" y="1387366"/>
            <a:ext cx="11372192" cy="4789597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Pavement sweeping at construction sites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Volume-based crediting for street sweeping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MIDS Calculator – adjusting dissolved and particulate P ratios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Manufactured treatment devices annual volume calculator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Green infrastructure climate resiliency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Bioretention media - managing sediment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IESFs do’s, don’ts, and assessment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GSI certification and training information</a:t>
            </a:r>
          </a:p>
          <a:p>
            <a:r>
              <a:rPr lang="en-US" sz="3200" b="1" dirty="0">
                <a:solidFill>
                  <a:schemeClr val="bg1"/>
                </a:solidFill>
              </a:rPr>
              <a:t>Peat in engineered media</a:t>
            </a:r>
          </a:p>
          <a:p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162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A7315B-E35E-6613-B5B8-6D74686A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12585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Questions/comments</a:t>
            </a:r>
          </a:p>
        </p:txBody>
      </p:sp>
    </p:spTree>
    <p:extLst>
      <p:ext uri="{BB962C8B-B14F-4D97-AF65-F5344CB8AC3E}">
        <p14:creationId xmlns:p14="http://schemas.microsoft.com/office/powerpoint/2010/main" val="91568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1905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EAF1C7-3921-FD28-771E-7BB3C291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Couple housekeeping items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FF65D-33EF-59CB-AA26-35321241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PLEASE MUTE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Q&amp;A after each section of this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Put questions in chat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CEU info provided at the end of the presentation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Being recorded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52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1905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EAF1C7-3921-FD28-771E-7BB3C2916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4FF65D-33EF-59CB-AA26-353212418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Update on Stormwater Manual coordinator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Reorganizing the Manual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How do I find stuff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Making information more accessible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Some quick updates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bg1"/>
                </a:solidFill>
              </a:rPr>
              <a:t>Discussion/Q&amp;A after each section</a:t>
            </a:r>
          </a:p>
        </p:txBody>
      </p:sp>
    </p:spTree>
    <p:extLst>
      <p:ext uri="{BB962C8B-B14F-4D97-AF65-F5344CB8AC3E}">
        <p14:creationId xmlns:p14="http://schemas.microsoft.com/office/powerpoint/2010/main" val="23903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BC38A9-6875-C49B-4B74-27867E34F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1. Update on the Minnesota Stormwater Manual Coordinator</a:t>
            </a:r>
          </a:p>
        </p:txBody>
      </p:sp>
    </p:spTree>
    <p:extLst>
      <p:ext uri="{BB962C8B-B14F-4D97-AF65-F5344CB8AC3E}">
        <p14:creationId xmlns:p14="http://schemas.microsoft.com/office/powerpoint/2010/main" val="234389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28575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41F5D-6C7A-4FFA-C47C-57D7ACA8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2. Reorganizing the Stormwater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89E6-994F-9D19-D27F-7359779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Too much information becoming overlapping, conflicting, disorganized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Consolidate information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Delete extraneous and outdated information</a:t>
            </a:r>
          </a:p>
          <a:p>
            <a:pPr lvl="1"/>
            <a:r>
              <a:rPr lang="en-US" sz="3600" b="1" dirty="0">
                <a:solidFill>
                  <a:schemeClr val="bg1"/>
                </a:solidFill>
              </a:rPr>
              <a:t>Organize the remaining information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Hard to find what I want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28575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E41F5D-6C7A-4FFA-C47C-57D7ACA81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We went through every page in the manual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089E6-994F-9D19-D27F-73597793A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Deleted 528 pages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Categorized the remaining pages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Updated links on every page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A work in progress, but we’re getting there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0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C37A4-FC0A-24EB-DB4B-9971E78441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0" t="10222" r="2334" b="12889"/>
          <a:stretch/>
        </p:blipFill>
        <p:spPr>
          <a:xfrm>
            <a:off x="218440" y="1513840"/>
            <a:ext cx="11755120" cy="5273040"/>
          </a:xfrm>
          <a:prstGeom prst="rect">
            <a:avLst/>
          </a:prstGeom>
        </p:spPr>
      </p:pic>
      <p:sp>
        <p:nvSpPr>
          <p:cNvPr id="5" name="Arrow: Left 4">
            <a:extLst>
              <a:ext uri="{FF2B5EF4-FFF2-40B4-BE49-F238E27FC236}">
                <a16:creationId xmlns:a16="http://schemas.microsoft.com/office/drawing/2014/main" id="{CDEBEEF6-5F25-22CC-BFFA-8C46319826F2}"/>
              </a:ext>
            </a:extLst>
          </p:cNvPr>
          <p:cNvSpPr/>
          <p:nvPr/>
        </p:nvSpPr>
        <p:spPr>
          <a:xfrm>
            <a:off x="1247950" y="3707940"/>
            <a:ext cx="525517" cy="315311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A7BE62-F35C-7F35-FD2A-90CB63DA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Using the Categories function in </a:t>
            </a:r>
            <a:r>
              <a:rPr lang="en-US" b="1" dirty="0" err="1">
                <a:solidFill>
                  <a:srgbClr val="FFFF00"/>
                </a:solidFill>
              </a:rPr>
              <a:t>Mediawiki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57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B59C7A3-1F3F-31A3-A2F4-546353B892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D138FC-F302-8239-FFAE-029C69855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1807"/>
            <a:ext cx="9144000" cy="87947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FF00"/>
                </a:solidFill>
              </a:rPr>
              <a:t>What is a Category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420B3-846A-CD8C-F238-692D9F1FA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240" y="1625998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 “bucket” into which related items are placed</a:t>
            </a:r>
          </a:p>
        </p:txBody>
      </p:sp>
      <p:pic>
        <p:nvPicPr>
          <p:cNvPr id="2050" name="Picture 2" descr="1,862 Classification Of Animals Images, Stock Photos ...">
            <a:extLst>
              <a:ext uri="{FF2B5EF4-FFF2-40B4-BE49-F238E27FC236}">
                <a16:creationId xmlns:a16="http://schemas.microsoft.com/office/drawing/2014/main" id="{1A9D78CA-D6C0-B172-2473-80202D516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2453878"/>
            <a:ext cx="5096192" cy="40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5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10392</TotalTime>
  <Words>478</Words>
  <Application>Microsoft Office PowerPoint</Application>
  <PresentationFormat>Widescreen</PresentationFormat>
  <Paragraphs>108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Droid Sans</vt:lpstr>
      <vt:lpstr>Office Theme</vt:lpstr>
      <vt:lpstr>Start recording</vt:lpstr>
      <vt:lpstr>Updates to the Minnesota Stormwater Manual</vt:lpstr>
      <vt:lpstr>Couple housekeeping items</vt:lpstr>
      <vt:lpstr>Outline</vt:lpstr>
      <vt:lpstr>1. Update on the Minnesota Stormwater Manual Coordinator</vt:lpstr>
      <vt:lpstr>2. Reorganizing the Stormwater Manual</vt:lpstr>
      <vt:lpstr>We went through every page in the manual</vt:lpstr>
      <vt:lpstr>Using the Categories function in Mediawiki</vt:lpstr>
      <vt:lpstr>What is a Category</vt:lpstr>
      <vt:lpstr>PowerPoint Presentation</vt:lpstr>
      <vt:lpstr>PowerPoint Presentation</vt:lpstr>
      <vt:lpstr>PowerPoint Presentation</vt:lpstr>
      <vt:lpstr>What is a content page?</vt:lpstr>
      <vt:lpstr>PowerPoint Presentation</vt:lpstr>
      <vt:lpstr>A few category rules</vt:lpstr>
      <vt:lpstr>Questions/comments</vt:lpstr>
      <vt:lpstr>3. How do I find stuff</vt:lpstr>
      <vt:lpstr>Questions/comments</vt:lpstr>
      <vt:lpstr>4. Making information more accessible</vt:lpstr>
      <vt:lpstr>How to accomplish this?</vt:lpstr>
      <vt:lpstr>Questions/comments</vt:lpstr>
      <vt:lpstr>5. Some quick updates</vt:lpstr>
      <vt:lpstr>Questions/comments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to the Minnesota Stormwater Manual</dc:title>
  <dc:creator>Trojan, Mike (MPCA)</dc:creator>
  <cp:lastModifiedBy>Kalinosky, Paula (She/Her/Hers) (MPCA)</cp:lastModifiedBy>
  <cp:revision>10</cp:revision>
  <dcterms:created xsi:type="dcterms:W3CDTF">2023-02-25T14:34:20Z</dcterms:created>
  <dcterms:modified xsi:type="dcterms:W3CDTF">2023-08-04T20:49:24Z</dcterms:modified>
</cp:coreProperties>
</file>