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78" r:id="rId5"/>
    <p:sldId id="279" r:id="rId6"/>
    <p:sldId id="293" r:id="rId7"/>
    <p:sldId id="267" r:id="rId8"/>
    <p:sldId id="292" r:id="rId9"/>
    <p:sldId id="286" r:id="rId10"/>
    <p:sldId id="288" r:id="rId11"/>
    <p:sldId id="289" r:id="rId12"/>
    <p:sldId id="294" r:id="rId13"/>
    <p:sldId id="290" r:id="rId14"/>
    <p:sldId id="259" r:id="rId15"/>
    <p:sldId id="284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50" r:id="rId24"/>
    <p:sldId id="349" r:id="rId25"/>
    <p:sldId id="351" r:id="rId26"/>
    <p:sldId id="352" r:id="rId27"/>
    <p:sldId id="353" r:id="rId28"/>
    <p:sldId id="355" r:id="rId29"/>
    <p:sldId id="356" r:id="rId30"/>
    <p:sldId id="357" r:id="rId31"/>
    <p:sldId id="354" r:id="rId32"/>
    <p:sldId id="366" r:id="rId33"/>
    <p:sldId id="358" r:id="rId34"/>
    <p:sldId id="337" r:id="rId35"/>
    <p:sldId id="338" r:id="rId36"/>
    <p:sldId id="339" r:id="rId37"/>
    <p:sldId id="340" r:id="rId38"/>
    <p:sldId id="331" r:id="rId39"/>
    <p:sldId id="332" r:id="rId40"/>
    <p:sldId id="333" r:id="rId41"/>
    <p:sldId id="334" r:id="rId42"/>
    <p:sldId id="335" r:id="rId43"/>
    <p:sldId id="336" r:id="rId44"/>
    <p:sldId id="367" r:id="rId45"/>
    <p:sldId id="360" r:id="rId46"/>
    <p:sldId id="361" r:id="rId47"/>
    <p:sldId id="345" r:id="rId48"/>
    <p:sldId id="348" r:id="rId49"/>
    <p:sldId id="346" r:id="rId50"/>
    <p:sldId id="347" r:id="rId51"/>
    <p:sldId id="362" r:id="rId52"/>
    <p:sldId id="303" r:id="rId53"/>
    <p:sldId id="307" r:id="rId54"/>
    <p:sldId id="308" r:id="rId55"/>
    <p:sldId id="309" r:id="rId56"/>
    <p:sldId id="299" r:id="rId57"/>
    <p:sldId id="316" r:id="rId58"/>
    <p:sldId id="315" r:id="rId59"/>
    <p:sldId id="368" r:id="rId60"/>
    <p:sldId id="283" r:id="rId61"/>
    <p:sldId id="365" r:id="rId62"/>
    <p:sldId id="344" r:id="rId63"/>
    <p:sldId id="343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contribution to waters that are impaired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AA-4DC1-A5A9-1791F4DF830C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3AA-4DC1-A5A9-1791F4DF830C}"/>
              </c:ext>
            </c:extLst>
          </c:dPt>
          <c:cat>
            <c:strRef>
              <c:f>Sheet1!$A$2:$A$7</c:f>
              <c:strCache>
                <c:ptCount val="6"/>
                <c:pt idx="0">
                  <c:v>Agriculture</c:v>
                </c:pt>
                <c:pt idx="1">
                  <c:v>Hydromodification</c:v>
                </c:pt>
                <c:pt idx="2">
                  <c:v>Natural causes</c:v>
                </c:pt>
                <c:pt idx="3">
                  <c:v>Urban runoff</c:v>
                </c:pt>
                <c:pt idx="4">
                  <c:v>Silviculture</c:v>
                </c:pt>
                <c:pt idx="5">
                  <c:v>Construction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29.5</c:v>
                </c:pt>
                <c:pt idx="1">
                  <c:v>6.9</c:v>
                </c:pt>
                <c:pt idx="2">
                  <c:v>3.9</c:v>
                </c:pt>
                <c:pt idx="3">
                  <c:v>3.8</c:v>
                </c:pt>
                <c:pt idx="4">
                  <c:v>2.4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DC1-A5A9-1791F4DF8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669952"/>
        <c:axId val="149832832"/>
      </c:barChart>
      <c:catAx>
        <c:axId val="14866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832832"/>
        <c:crosses val="autoZero"/>
        <c:auto val="1"/>
        <c:lblAlgn val="ctr"/>
        <c:lblOffset val="100"/>
        <c:noMultiLvlLbl val="0"/>
      </c:catAx>
      <c:valAx>
        <c:axId val="14983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66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 smtClean="0"/>
              <a:t>Concentrations in runoff (ppm)</a:t>
            </a:r>
            <a:endParaRPr lang="en-US" sz="36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Urban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69</c:v>
                </c:pt>
                <c:pt idx="1">
                  <c:v>31</c:v>
                </c:pt>
                <c:pt idx="2">
                  <c:v>23.6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6-470B-BB0F-6AEB0EAF1D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Row crop runoff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55.3</c:v>
                </c:pt>
                <c:pt idx="1">
                  <c:v>34.4</c:v>
                </c:pt>
                <c:pt idx="2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26-470B-BB0F-6AEB0EAF1D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Forested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11.1</c:v>
                </c:pt>
                <c:pt idx="1">
                  <c:v>5.3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26-470B-BB0F-6AEB0EAF1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860416"/>
        <c:axId val="160874496"/>
      </c:barChart>
      <c:catAx>
        <c:axId val="16086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874496"/>
        <c:crosses val="autoZero"/>
        <c:auto val="1"/>
        <c:lblAlgn val="ctr"/>
        <c:lblOffset val="100"/>
        <c:noMultiLvlLbl val="0"/>
      </c:catAx>
      <c:valAx>
        <c:axId val="16087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86041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Manager</c:v>
                </c:pt>
                <c:pt idx="1">
                  <c:v>Engineer</c:v>
                </c:pt>
                <c:pt idx="2">
                  <c:v>Water specialist</c:v>
                </c:pt>
                <c:pt idx="3">
                  <c:v>Other technical</c:v>
                </c:pt>
                <c:pt idx="4">
                  <c:v>Other non-technical</c:v>
                </c:pt>
                <c:pt idx="5">
                  <c:v>Public works</c:v>
                </c:pt>
                <c:pt idx="6">
                  <c:v>Planner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26.8</c:v>
                </c:pt>
                <c:pt idx="1">
                  <c:v>19.100000000000001</c:v>
                </c:pt>
                <c:pt idx="2">
                  <c:v>11.7</c:v>
                </c:pt>
                <c:pt idx="3">
                  <c:v>10.5</c:v>
                </c:pt>
                <c:pt idx="4">
                  <c:v>9.3000000000000007</c:v>
                </c:pt>
                <c:pt idx="5">
                  <c:v>7.8</c:v>
                </c:pt>
                <c:pt idx="6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7-4933-9EC8-6EC87BD56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519936"/>
        <c:axId val="166521472"/>
      </c:barChart>
      <c:catAx>
        <c:axId val="16651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21472"/>
        <c:crosses val="autoZero"/>
        <c:auto val="1"/>
        <c:lblAlgn val="ctr"/>
        <c:lblOffset val="100"/>
        <c:noMultiLvlLbl val="0"/>
      </c:catAx>
      <c:valAx>
        <c:axId val="16652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1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6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9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9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5400" b="0" spc="-300">
                <a:solidFill>
                  <a:srgbClr val="FFFF00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0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0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6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3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0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98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092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8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63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72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67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2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40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69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85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3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0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9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5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7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7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409B-A738-4E13-AC02-44EDA541EBD8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8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BC8E97-0A54-4161-AA70-BD5E7D026B14}" type="datetimeFigureOut">
              <a:rPr lang="en-US" smtClean="0"/>
              <a:pPr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88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wmo.org/about/stormwater-park-learning-center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stormwater.pca.state.mn.us/index.php?title=Stormwater_Manual_Table_of_Contents" TargetMode="Externa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Design_criteria_for_bioretention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Construction_specifications_for_permeable_pavemen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Operation_and_maintenance_for_stormwater_and_rainwater_harvest_and_use/reus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Green_roof_maintenance_inspection_checklist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Tree_health_troubleshooting_guideline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Example_Maintenance_Agreement_1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Assessing_the_performance_of_tree_trenches_and_tree_boxe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stormwater.pca.state.mn.us/index.php?title=Minnesota_plant_lists" TargetMode="Externa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stormwater.pca.state.mn.us/index.php?title=Saturated_hydraulic_conductivity_values_used_in_long-term_continuous_simulation_modeling_analysis" TargetMode="Externa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Turf#Compost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ites/production/files/2015-10/documents/ch1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stormwater.pca.state.mn.us/index.php?title=Design_criteria_for_bioretention#Materials_specifications_-_filter_media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Pollinator_friendly_Best_Management_Practices_for_stormwater_managemen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mwater.pca.state.mn.us/index.php?title=Green_Infrastructure_for_stormwater_management" TargetMode="External"/><Relationship Id="rId3" Type="http://schemas.openxmlformats.org/officeDocument/2006/relationships/hyperlink" Target="https://stormwater.pca.state.mn.us/index.php?title=Managing_stormwater_sediments" TargetMode="External"/><Relationship Id="rId7" Type="http://schemas.openxmlformats.org/officeDocument/2006/relationships/hyperlink" Target="https://stormwater.pca.state.mn.us/index.php?title=Liners_for_stormwater_management" TargetMode="External"/><Relationship Id="rId2" Type="http://schemas.openxmlformats.org/officeDocument/2006/relationships/hyperlink" Target="https://stormwater.pca.state.mn.us/index.php?title=Cold_climate_impact_on_runoff_management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tormwater.pca.state.mn.us/index.php?title=Mosquito_control_and_stormwater_management" TargetMode="External"/><Relationship Id="rId11" Type="http://schemas.openxmlformats.org/officeDocument/2006/relationships/hyperlink" Target="https://stormwater.pca.state.mn.us/index.php?title=Stormwater_infiltration" TargetMode="External"/><Relationship Id="rId5" Type="http://schemas.openxmlformats.org/officeDocument/2006/relationships/hyperlink" Target="https://stormwater.pca.state.mn.us/index.php?title=Stormwater_management_for_lake_protection_and_restoration" TargetMode="External"/><Relationship Id="rId10" Type="http://schemas.openxmlformats.org/officeDocument/2006/relationships/hyperlink" Target="https://stormwater.pca.state.mn.us/index.php?title=Stormwater_pollutants" TargetMode="External"/><Relationship Id="rId4" Type="http://schemas.openxmlformats.org/officeDocument/2006/relationships/hyperlink" Target="http://stormwater.pca.state.mn.us/index.php/Road_salt,_smart_salting_and_winter_maintenance" TargetMode="External"/><Relationship Id="rId9" Type="http://schemas.openxmlformats.org/officeDocument/2006/relationships/hyperlink" Target="https://stormwater.pca.state.mn.us/index.php?title=Stormwater_and_landscape_guidance_for_solar_farms_and_solar_project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stormwater.pca.state.mn.us/index.php?title=Case_studies_for_stormwater_and_rainwater_harvest_and_use/reuse" TargetMode="Externa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stormwater.pca.state.mn.us/index.php?title=Case_studies_for_infiltration" TargetMode="Externa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stormwater.pca.state.mn.us/index.php?title=Case_studies_for_green_roofs" TargetMode="Externa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stormwater.pca.state.mn.us/index.php?title=Case_studies_for_tree_trenches_and_tree_boxes" TargetMode="Externa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mwater.pca.state.mn.us/index.php?title=Green_Infrastructure_for_stormwater_management" TargetMode="Externa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direct.com/science/article/pii/S092585741300222X" TargetMode="Externa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Main_Page" TargetMode="External"/><Relationship Id="rId2" Type="http://schemas.openxmlformats.org/officeDocument/2006/relationships/hyperlink" Target="mailto:mike.Trojan@state.mn.u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9&amp;ved=0ahUKEwijw-7BlvHXAhVkxYMKHe3FDSYQFghWMAg&amp;url=http://www.dtic.mil/get-tr-doc/pdf?AD=ADA430436&amp;usg=AOvVaw1YXMxcIvOATjtAZ4x9qXnE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blooms.org/" TargetMode="External"/><Relationship Id="rId2" Type="http://schemas.openxmlformats.org/officeDocument/2006/relationships/hyperlink" Target="https://masterwaterstewards.org/by-the-numbers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blue-thumb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s://www.youtube.com/watch?v=rrY1ohMLXiM&amp;feature=youtu.be&amp;utm_medium=email&amp;utm_source=govdelivery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capitolregionwd.org/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Minnesota’s  Stormwater  Manual – Connecting  Stormwater  Management  to the  Landscape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38" y="1579419"/>
            <a:ext cx="3519097" cy="2394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38" y="4114923"/>
            <a:ext cx="3519097" cy="2639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634657"/>
            <a:ext cx="6350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Mike Trojan</a:t>
            </a:r>
          </a:p>
          <a:p>
            <a:r>
              <a:rPr lang="en-US" sz="2800" dirty="0" smtClean="0"/>
              <a:t>Minnesota Pollution Control Agency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Northern Green Expo</a:t>
            </a:r>
          </a:p>
          <a:p>
            <a:r>
              <a:rPr lang="en-US" sz="2800" dirty="0" smtClean="0"/>
              <a:t>January 3, 2018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5941547"/>
            <a:ext cx="4787301" cy="812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74" y="4122499"/>
            <a:ext cx="952381" cy="1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77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Green Infrastructure is the approach used to achieve sustainable stormwater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868" y="2770093"/>
            <a:ext cx="10233800" cy="3406869"/>
          </a:xfrm>
        </p:spPr>
        <p:txBody>
          <a:bodyPr/>
          <a:lstStyle/>
          <a:p>
            <a:r>
              <a:rPr lang="en-US" dirty="0" smtClean="0"/>
              <a:t>Use of stormwater infiltration practices</a:t>
            </a:r>
          </a:p>
          <a:p>
            <a:r>
              <a:rPr lang="en-US" dirty="0" smtClean="0"/>
              <a:t>Harvesting and using stormwater runoff</a:t>
            </a:r>
          </a:p>
          <a:p>
            <a:r>
              <a:rPr lang="en-US" dirty="0" smtClean="0"/>
              <a:t>Disconnecting hard surfaces</a:t>
            </a:r>
          </a:p>
          <a:p>
            <a:r>
              <a:rPr lang="en-US" dirty="0" smtClean="0"/>
              <a:t>Using vegetation</a:t>
            </a:r>
          </a:p>
          <a:p>
            <a:r>
              <a:rPr lang="en-US" dirty="0" smtClean="0"/>
              <a:t>Landscaping</a:t>
            </a:r>
          </a:p>
          <a:p>
            <a:r>
              <a:rPr lang="en-US" dirty="0" smtClean="0"/>
              <a:t>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48" y="4661646"/>
            <a:ext cx="3727840" cy="137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3880" y="6176962"/>
            <a:ext cx="4830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Stormwater Park; Mississippi Watershed Management Organization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50000" t="19124"/>
          <a:stretch/>
        </p:blipFill>
        <p:spPr>
          <a:xfrm>
            <a:off x="7978587" y="3997962"/>
            <a:ext cx="3630703" cy="1651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l="50147" t="20762" r="490" b="17190"/>
          <a:stretch/>
        </p:blipFill>
        <p:spPr>
          <a:xfrm>
            <a:off x="7082117" y="1765623"/>
            <a:ext cx="4823012" cy="17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stormwater practices is generally not considered to be a green infrastructure practice?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Sand filter</a:t>
            </a:r>
          </a:p>
          <a:p>
            <a:r>
              <a:rPr lang="en-US" dirty="0" smtClean="0"/>
              <a:t>Green roof</a:t>
            </a:r>
          </a:p>
          <a:p>
            <a:r>
              <a:rPr lang="en-US" dirty="0" smtClean="0"/>
              <a:t>Constructed wetland</a:t>
            </a:r>
          </a:p>
          <a:p>
            <a:r>
              <a:rPr lang="en-US" dirty="0" smtClean="0"/>
              <a:t>Permeable pavement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7637929" y="1936818"/>
            <a:ext cx="3311420" cy="4463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2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Green Infrastructure stormwater - </a:t>
            </a:r>
            <a:br>
              <a:rPr lang="en-US" sz="4400" dirty="0" smtClean="0"/>
            </a:br>
            <a:r>
              <a:rPr lang="en-US" sz="4400" b="1" dirty="0" smtClean="0">
                <a:solidFill>
                  <a:srgbClr val="FFC000"/>
                </a:solidFill>
              </a:rPr>
              <a:t>Best Management Practices (BMPs)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" y="1231771"/>
            <a:ext cx="2743200" cy="205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04" y="1014590"/>
            <a:ext cx="2800799" cy="205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/>
        </p:blipFill>
        <p:spPr>
          <a:xfrm>
            <a:off x="3241611" y="1231771"/>
            <a:ext cx="2432180" cy="33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93" y="3389101"/>
            <a:ext cx="2561253" cy="3415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329682" y="3389101"/>
            <a:ext cx="2533502" cy="3415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1338220"/>
            <a:ext cx="2739487" cy="2057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3507439"/>
            <a:ext cx="2743200" cy="2395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62" y="5381008"/>
            <a:ext cx="3707130" cy="1363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588" y="2799461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Bioretention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63953" y="3389101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Vegetated swale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092" y="3706225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Tree trench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3953" y="2827770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Infiltration basin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8984" y="3906280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Green roof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96186" y="4980898"/>
            <a:ext cx="27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Permeable pavement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9001" y="6444128"/>
            <a:ext cx="227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Harvest and reuse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5538" y="2789191"/>
            <a:ext cx="185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Disconnection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1" y="132044"/>
            <a:ext cx="11618259" cy="10961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the Minnesota Stormwater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071" y="1359460"/>
            <a:ext cx="10076918" cy="410901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resource that provides guidance </a:t>
            </a:r>
            <a:r>
              <a:rPr lang="en-US" dirty="0">
                <a:solidFill>
                  <a:schemeClr val="tx1"/>
                </a:solidFill>
              </a:rPr>
              <a:t>and tools to help better manage stormwater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0278" t="11243" b="-1"/>
          <a:stretch/>
        </p:blipFill>
        <p:spPr>
          <a:xfrm>
            <a:off x="1953598" y="2512922"/>
            <a:ext cx="8275138" cy="41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1306" y="179355"/>
            <a:ext cx="10515600" cy="10512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Who uses the manual?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081741" y="123065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583271" y="2178424"/>
            <a:ext cx="221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What’s missing?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3271" y="3726358"/>
            <a:ext cx="2214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About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11 million hits to date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59" y="2976282"/>
            <a:ext cx="4913556" cy="32757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the manual is not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4" y="1825625"/>
            <a:ext cx="5916706" cy="4351338"/>
          </a:xfrm>
        </p:spPr>
        <p:txBody>
          <a:bodyPr/>
          <a:lstStyle/>
          <a:p>
            <a:r>
              <a:rPr lang="en-US" dirty="0" smtClean="0"/>
              <a:t>Not a Green Infrastructure (GI) or landscape manual</a:t>
            </a:r>
          </a:p>
          <a:p>
            <a:r>
              <a:rPr lang="en-US" dirty="0" smtClean="0"/>
              <a:t>Not the definitive source of information on GI or landscape design</a:t>
            </a:r>
          </a:p>
          <a:p>
            <a:r>
              <a:rPr lang="en-US" dirty="0" smtClean="0"/>
              <a:t>A cookbook that applies the same way at every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the manual 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4" y="1825625"/>
            <a:ext cx="5916706" cy="4351338"/>
          </a:xfrm>
        </p:spPr>
        <p:txBody>
          <a:bodyPr/>
          <a:lstStyle/>
          <a:p>
            <a:r>
              <a:rPr lang="en-US" dirty="0" smtClean="0"/>
              <a:t>A definitive source for how to </a:t>
            </a:r>
            <a:r>
              <a:rPr lang="en-US" b="1" dirty="0" smtClean="0">
                <a:solidFill>
                  <a:srgbClr val="FFC000"/>
                </a:solidFill>
              </a:rPr>
              <a:t>build and maintain </a:t>
            </a:r>
            <a:r>
              <a:rPr lang="en-US" dirty="0" smtClean="0"/>
              <a:t>stormwater practices</a:t>
            </a:r>
          </a:p>
          <a:p>
            <a:r>
              <a:rPr lang="en-US" dirty="0" smtClean="0"/>
              <a:t>A source of information on a </a:t>
            </a:r>
            <a:r>
              <a:rPr lang="en-US" b="1" dirty="0" smtClean="0">
                <a:solidFill>
                  <a:srgbClr val="FFC000"/>
                </a:solidFill>
              </a:rPr>
              <a:t>variety of topics</a:t>
            </a:r>
            <a:r>
              <a:rPr lang="en-US" b="1" dirty="0" smtClean="0"/>
              <a:t> </a:t>
            </a:r>
            <a:r>
              <a:rPr lang="en-US" dirty="0" smtClean="0"/>
              <a:t>for stormwater practitioners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FFC000"/>
                </a:solidFill>
              </a:rPr>
              <a:t>warehouse</a:t>
            </a:r>
            <a:r>
              <a:rPr lang="en-US" dirty="0" smtClean="0"/>
              <a:t> of links, references, videos, tools, case studies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56" y="1616168"/>
            <a:ext cx="4791075" cy="3571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9024" y="5306216"/>
            <a:ext cx="288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Image courtesy of Zurich U.S.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2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Let’s take a look </a:t>
            </a:r>
            <a:r>
              <a:rPr lang="en-US" sz="4400" dirty="0" smtClean="0">
                <a:solidFill>
                  <a:srgbClr val="FFFF00"/>
                </a:solidFill>
                <a:hlinkClick r:id="rId2"/>
              </a:rPr>
              <a:t>inside the manual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50278" t="11243" b="-1"/>
          <a:stretch/>
        </p:blipFill>
        <p:spPr>
          <a:xfrm>
            <a:off x="557060" y="1141321"/>
            <a:ext cx="10997631" cy="55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/>
          <a:srcRect l="50450" t="11647" r="638"/>
          <a:stretch/>
        </p:blipFill>
        <p:spPr>
          <a:xfrm>
            <a:off x="1282170" y="1245800"/>
            <a:ext cx="10312076" cy="5238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915" y="170923"/>
            <a:ext cx="10515600" cy="98153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do I navigate the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2073" y="3433156"/>
            <a:ext cx="2344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Table of contents organized around broad topics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5529431" y="3421864"/>
            <a:ext cx="1702642" cy="4729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620217" y="4183252"/>
            <a:ext cx="1639252" cy="119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994727" y="4339013"/>
            <a:ext cx="3870979" cy="73409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95191" y="4356486"/>
            <a:ext cx="2334465" cy="163376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62" y="2687986"/>
            <a:ext cx="104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Toolbar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62579" y="3057318"/>
            <a:ext cx="946673" cy="83750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15276" y="1305799"/>
            <a:ext cx="142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Search box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944034" y="1492478"/>
            <a:ext cx="45182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04630" y="4689446"/>
            <a:ext cx="142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Links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9933388" y="4874112"/>
            <a:ext cx="974867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707477" y="5056827"/>
            <a:ext cx="652138" cy="4389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504629" y="1736912"/>
            <a:ext cx="169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Page contents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198248" y="1935335"/>
            <a:ext cx="45182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6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0" grpId="0"/>
      <p:bldP spid="2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0450" t="11647" r="638"/>
          <a:stretch/>
        </p:blipFill>
        <p:spPr>
          <a:xfrm>
            <a:off x="37728" y="683111"/>
            <a:ext cx="12154272" cy="6174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42" y="36780"/>
            <a:ext cx="11976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Think of the manual as 1500+ linked webpages</a:t>
            </a:r>
          </a:p>
          <a:p>
            <a:pPr algn="ctr"/>
            <a:r>
              <a:rPr lang="en-US" sz="3600" b="1" dirty="0" smtClean="0"/>
              <a:t>(similar to </a:t>
            </a:r>
            <a:r>
              <a:rPr lang="en-US" sz="3600" b="1" dirty="0" smtClean="0"/>
              <a:t>Wikipedia)</a:t>
            </a:r>
            <a:endParaRPr lang="en-US" sz="3600" b="1" dirty="0"/>
          </a:p>
        </p:txBody>
      </p:sp>
      <p:sp>
        <p:nvSpPr>
          <p:cNvPr id="5" name="Left Arrow 4"/>
          <p:cNvSpPr/>
          <p:nvPr/>
        </p:nvSpPr>
        <p:spPr>
          <a:xfrm>
            <a:off x="5174428" y="5948978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Topics covered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little bit on stormwater</a:t>
            </a:r>
          </a:p>
          <a:p>
            <a:r>
              <a:rPr lang="en-US" dirty="0" smtClean="0"/>
              <a:t>Stormwater management timeline</a:t>
            </a:r>
          </a:p>
          <a:p>
            <a:r>
              <a:rPr lang="en-US" dirty="0"/>
              <a:t>Green Infrastructure and sustainable stormwater management</a:t>
            </a:r>
          </a:p>
          <a:p>
            <a:r>
              <a:rPr lang="en-US" dirty="0" smtClean="0"/>
              <a:t>The </a:t>
            </a:r>
            <a:r>
              <a:rPr lang="en-US" dirty="0"/>
              <a:t>Minnesota Stormwater Manual</a:t>
            </a:r>
          </a:p>
          <a:p>
            <a:r>
              <a:rPr lang="en-US" dirty="0" smtClean="0"/>
              <a:t>Wrap-up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C000"/>
                </a:solidFill>
              </a:rPr>
              <a:t>Quizzes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3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0393" t="11333" r="725" b="2183"/>
          <a:stretch/>
        </p:blipFill>
        <p:spPr>
          <a:xfrm>
            <a:off x="0" y="236668"/>
            <a:ext cx="12171701" cy="605655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831567" y="3388658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0304" t="12275" r="990" b="8144"/>
          <a:stretch/>
        </p:blipFill>
        <p:spPr>
          <a:xfrm>
            <a:off x="0" y="0"/>
            <a:ext cx="12172962" cy="55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379" t="10823" r="812"/>
          <a:stretch/>
        </p:blipFill>
        <p:spPr>
          <a:xfrm>
            <a:off x="516466" y="8313"/>
            <a:ext cx="11159067" cy="6858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Building, maintaining, and assessing stormwater practices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2228789" y="4610629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2788186" y="4739721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2788185" y="4888534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2761285" y="5031969"/>
            <a:ext cx="1118795" cy="12909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73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" y="365125"/>
            <a:ext cx="11795760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True or false: tree trenches/boxes, bioswales, and rain gardens are all examples of bioretention practices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484" y="2152997"/>
            <a:ext cx="10233800" cy="34670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True</a:t>
            </a:r>
          </a:p>
          <a:p>
            <a:r>
              <a:rPr lang="en-US" sz="3600" dirty="0" smtClean="0"/>
              <a:t>False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3</a:t>
            </a:r>
            <a:endParaRPr lang="en-US" sz="54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380" y="2066091"/>
            <a:ext cx="2743200" cy="2054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/>
        </p:blipFill>
        <p:spPr>
          <a:xfrm>
            <a:off x="3228504" y="1900961"/>
            <a:ext cx="2432180" cy="3329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40" y="3093267"/>
            <a:ext cx="2561253" cy="34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481" t="19281" r="808"/>
          <a:stretch/>
        </p:blipFill>
        <p:spPr>
          <a:xfrm>
            <a:off x="1122218" y="1209548"/>
            <a:ext cx="9739745" cy="5431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705" y="216131"/>
            <a:ext cx="10515600" cy="86452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Example: </a:t>
            </a:r>
            <a:r>
              <a:rPr lang="en-US" dirty="0" smtClean="0">
                <a:solidFill>
                  <a:srgbClr val="FFFF00"/>
                </a:solidFill>
                <a:hlinkClick r:id="rId3"/>
              </a:rPr>
              <a:t>Design for bioretention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358" t="19804" r="783"/>
          <a:stretch/>
        </p:blipFill>
        <p:spPr>
          <a:xfrm>
            <a:off x="940723" y="922712"/>
            <a:ext cx="10510627" cy="5802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95" y="140681"/>
            <a:ext cx="11720946" cy="782031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Example: </a:t>
            </a:r>
            <a:r>
              <a:rPr lang="en-US" sz="4400" dirty="0" smtClean="0">
                <a:solidFill>
                  <a:srgbClr val="FFFF00"/>
                </a:solidFill>
                <a:hlinkClick r:id="rId3"/>
              </a:rPr>
              <a:t>Construction specs for permeable pavement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456" t="19978" r="686"/>
          <a:stretch/>
        </p:blipFill>
        <p:spPr>
          <a:xfrm>
            <a:off x="854826" y="1022466"/>
            <a:ext cx="10367356" cy="5710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26" y="99118"/>
            <a:ext cx="10515600" cy="92334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Example: </a:t>
            </a:r>
            <a:r>
              <a:rPr lang="en-US" dirty="0" smtClean="0">
                <a:solidFill>
                  <a:srgbClr val="FFFF00"/>
                </a:solidFill>
                <a:hlinkClick r:id="rId3"/>
              </a:rPr>
              <a:t>Harvest and reuse O&amp;M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654" t="11002" r="636"/>
          <a:stretch/>
        </p:blipFill>
        <p:spPr>
          <a:xfrm>
            <a:off x="1421472" y="1113905"/>
            <a:ext cx="9545716" cy="5594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75" y="157307"/>
            <a:ext cx="11471563" cy="956599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Example: </a:t>
            </a:r>
            <a:r>
              <a:rPr lang="en-US" sz="4400" dirty="0" smtClean="0">
                <a:solidFill>
                  <a:srgbClr val="FFFF00"/>
                </a:solidFill>
                <a:hlinkClick r:id="rId3"/>
              </a:rPr>
              <a:t>maintenance checklist for green roofs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292" t="11437" r="3873" b="12437"/>
          <a:stretch/>
        </p:blipFill>
        <p:spPr>
          <a:xfrm>
            <a:off x="972589" y="906089"/>
            <a:ext cx="10253649" cy="5802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49" y="165621"/>
            <a:ext cx="10515600" cy="7404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Example: </a:t>
            </a:r>
            <a:r>
              <a:rPr lang="en-US" dirty="0" smtClean="0">
                <a:solidFill>
                  <a:srgbClr val="FFFF00"/>
                </a:solidFill>
                <a:hlinkClick r:id="rId3"/>
              </a:rPr>
              <a:t>O&amp;M guidelines for trees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745" t="20327" r="760"/>
          <a:stretch/>
        </p:blipFill>
        <p:spPr>
          <a:xfrm>
            <a:off x="798013" y="904632"/>
            <a:ext cx="10762706" cy="5812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32" y="107430"/>
            <a:ext cx="11679382" cy="90526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Example: </a:t>
            </a:r>
            <a:r>
              <a:rPr lang="en-US" sz="4400" dirty="0" smtClean="0">
                <a:solidFill>
                  <a:srgbClr val="FFFF00"/>
                </a:solidFill>
                <a:hlinkClick r:id="rId3"/>
              </a:rPr>
              <a:t>Maintenance agreement for rain garden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52" y="271448"/>
            <a:ext cx="4457007" cy="169643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little bit on stormwater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207" y="2280096"/>
            <a:ext cx="47992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Stormwater runoff is the portion of </a:t>
            </a:r>
            <a:r>
              <a:rPr lang="en-US" sz="2800" dirty="0" smtClean="0"/>
              <a:t>rain or snowmelt </a:t>
            </a:r>
            <a:r>
              <a:rPr lang="en-US" sz="2800" dirty="0"/>
              <a:t>that runs off to </a:t>
            </a:r>
            <a:r>
              <a:rPr lang="en-US" sz="2800" dirty="0" smtClean="0"/>
              <a:t>surface water (lake, river, wetland)</a:t>
            </a:r>
          </a:p>
          <a:p>
            <a:endParaRPr lang="en-US" sz="2800" dirty="0"/>
          </a:p>
          <a:p>
            <a:r>
              <a:rPr lang="en-US" sz="2800" dirty="0" smtClean="0"/>
              <a:t>This presentation focuses on urban stormwater runoff, but many of the principles can be applied to agriculture or other settings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5"/>
          <a:stretch/>
        </p:blipFill>
        <p:spPr>
          <a:xfrm>
            <a:off x="7099070" y="3838344"/>
            <a:ext cx="4197926" cy="2682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70" y="271448"/>
            <a:ext cx="4197926" cy="314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383" t="20501" r="710"/>
          <a:stretch/>
        </p:blipFill>
        <p:spPr>
          <a:xfrm>
            <a:off x="689955" y="871599"/>
            <a:ext cx="10814859" cy="5911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8" y="132368"/>
            <a:ext cx="11538066" cy="89009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Example: </a:t>
            </a:r>
            <a:r>
              <a:rPr lang="en-US" sz="4400" dirty="0" smtClean="0">
                <a:solidFill>
                  <a:srgbClr val="FFFF00"/>
                </a:solidFill>
                <a:hlinkClick r:id="rId3"/>
              </a:rPr>
              <a:t>Assessing tree trench/box performance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The recommended ratio of area contributing runoff to permeable pavement area is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1:1</a:t>
            </a:r>
          </a:p>
          <a:p>
            <a:r>
              <a:rPr lang="en-US" sz="3600" dirty="0" smtClean="0"/>
              <a:t>2:1</a:t>
            </a:r>
          </a:p>
          <a:p>
            <a:r>
              <a:rPr lang="en-US" sz="3600" dirty="0" smtClean="0"/>
              <a:t>7:1</a:t>
            </a:r>
          </a:p>
          <a:p>
            <a:r>
              <a:rPr lang="en-US" sz="3600" dirty="0" smtClean="0"/>
              <a:t>It doesn’t matter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817224" y="2321859"/>
            <a:ext cx="3536576" cy="95410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Area contributing runoff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817224" y="4120179"/>
            <a:ext cx="3536576" cy="5232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Permeable pavement</a:t>
            </a:r>
            <a:endParaRPr lang="en-US" sz="2800" dirty="0"/>
          </a:p>
        </p:txBody>
      </p:sp>
      <p:sp>
        <p:nvSpPr>
          <p:cNvPr id="6" name="Down Arrow 5"/>
          <p:cNvSpPr/>
          <p:nvPr/>
        </p:nvSpPr>
        <p:spPr>
          <a:xfrm>
            <a:off x="9348398" y="3275966"/>
            <a:ext cx="236669" cy="84421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88311" y="5090229"/>
            <a:ext cx="7257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A typical vacuum cleaning schedule may include the end of winter (April) and after autumn leaf-fall (November)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14600"/>
            <a:ext cx="18288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687" y="5321061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</a:t>
            </a:r>
            <a:r>
              <a:rPr lang="en-US" sz="5400" b="1" dirty="0">
                <a:solidFill>
                  <a:srgbClr val="FFC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680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source of information on a variety of topics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2182091" cy="260667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hlinkClick r:id="rId2"/>
              </a:rPr>
              <a:t>Plants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…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 l="16903" t="22727" r="2557" b="6250"/>
          <a:stretch>
            <a:fillRect/>
          </a:stretch>
        </p:blipFill>
        <p:spPr bwMode="auto">
          <a:xfrm>
            <a:off x="2369127" y="0"/>
            <a:ext cx="9822873" cy="649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2696" y="365125"/>
            <a:ext cx="5036127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… for green roofs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 l="16903" t="17898" r="31327" b="22443"/>
          <a:stretch>
            <a:fillRect/>
          </a:stretch>
        </p:blipFill>
        <p:spPr bwMode="auto">
          <a:xfrm>
            <a:off x="58191" y="602672"/>
            <a:ext cx="6924983" cy="598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AutoShape 5" descr="photo of a green roof"/>
          <p:cNvSpPr>
            <a:spLocks noChangeAspect="1" noChangeArrowheads="1"/>
          </p:cNvSpPr>
          <p:nvPr/>
        </p:nvSpPr>
        <p:spPr bwMode="auto">
          <a:xfrm>
            <a:off x="155575" y="-2071688"/>
            <a:ext cx="2857500" cy="4324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3" cstate="print"/>
          <a:srcRect l="72514" t="41761" r="4474" b="17330"/>
          <a:stretch>
            <a:fillRect/>
          </a:stretch>
        </p:blipFill>
        <p:spPr bwMode="auto">
          <a:xfrm>
            <a:off x="7606145" y="1579417"/>
            <a:ext cx="3636819" cy="484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4673" y="281997"/>
            <a:ext cx="6740235" cy="106882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… for tree trenches/boxes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l="16051" t="22443" r="2770" b="18750"/>
          <a:stretch>
            <a:fillRect/>
          </a:stretch>
        </p:blipFill>
        <p:spPr bwMode="auto">
          <a:xfrm>
            <a:off x="311728" y="1579418"/>
            <a:ext cx="7917872" cy="430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 l="72727" t="30114" r="4261" b="28693"/>
          <a:stretch>
            <a:fillRect/>
          </a:stretch>
        </p:blipFill>
        <p:spPr bwMode="auto">
          <a:xfrm>
            <a:off x="8492023" y="2069868"/>
            <a:ext cx="3374395" cy="453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22" y="281996"/>
            <a:ext cx="7696199" cy="67396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… for salt tolerance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l="17116" t="23011" r="2557" b="6250"/>
          <a:stretch>
            <a:fillRect/>
          </a:stretch>
        </p:blipFill>
        <p:spPr bwMode="auto">
          <a:xfrm>
            <a:off x="0" y="1267691"/>
            <a:ext cx="7834745" cy="51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442716" y="5980699"/>
            <a:ext cx="3595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Source: Virginia Tech University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23" y="1157431"/>
            <a:ext cx="3200400" cy="481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hlinkClick r:id="rId2"/>
              </a:rPr>
              <a:t>Improved turf </a:t>
            </a:r>
            <a:r>
              <a:rPr lang="en-US" dirty="0" smtClean="0">
                <a:solidFill>
                  <a:srgbClr val="FFFF00"/>
                </a:solidFill>
              </a:rPr>
              <a:t>and alleviation of compaction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971" t="35752" r="1764" b="10833"/>
          <a:stretch/>
        </p:blipFill>
        <p:spPr>
          <a:xfrm>
            <a:off x="255493" y="2088901"/>
            <a:ext cx="11668421" cy="446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6690" t="21875" b="7102"/>
          <a:stretch>
            <a:fillRect/>
          </a:stretch>
        </p:blipFill>
        <p:spPr bwMode="auto">
          <a:xfrm>
            <a:off x="872836" y="0"/>
            <a:ext cx="10495317" cy="671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903" t="13068" r="2131" b="4275"/>
          <a:stretch>
            <a:fillRect/>
          </a:stretch>
        </p:blipFill>
        <p:spPr bwMode="auto">
          <a:xfrm>
            <a:off x="3059084" y="0"/>
            <a:ext cx="895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2701636" cy="331741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hlinkClick r:id="rId3"/>
              </a:rPr>
              <a:t>Compost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problem with stormwater runoff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4971011" y="1504603"/>
          <a:ext cx="6760095" cy="488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390699" y="2338285"/>
            <a:ext cx="4297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Pollutants in stormwater include sediment, phosphorus, nitrogen, bacteria, organics, metals, and others</a:t>
            </a:r>
          </a:p>
          <a:p>
            <a:endParaRPr lang="en-US" sz="2800" dirty="0"/>
          </a:p>
          <a:p>
            <a:r>
              <a:rPr lang="en-US" sz="2800" dirty="0" smtClean="0"/>
              <a:t>The numbers for urban look small, but on a load per area basis they are large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458989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EPA</a:t>
            </a:r>
            <a:r>
              <a:rPr lang="en-US" dirty="0"/>
              <a:t> </a:t>
            </a:r>
            <a:r>
              <a:rPr lang="en-US" dirty="0" smtClean="0"/>
              <a:t>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Which of these is not a compost specification?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00" y="1971096"/>
            <a:ext cx="5571745" cy="463752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 between 5.5 and 8.5</a:t>
            </a:r>
          </a:p>
          <a:p>
            <a:r>
              <a:rPr lang="en-US" sz="3200" dirty="0" smtClean="0"/>
              <a:t>Moisture content between 30 and 60% (mass basis)</a:t>
            </a:r>
          </a:p>
          <a:p>
            <a:r>
              <a:rPr lang="en-US" sz="3200" dirty="0" smtClean="0"/>
              <a:t>Organic matter content between 30 and 65% (dry wt basis)</a:t>
            </a:r>
          </a:p>
          <a:p>
            <a:r>
              <a:rPr lang="en-US" sz="3200" dirty="0" smtClean="0"/>
              <a:t>Particles must pass through 1 inch screen or less</a:t>
            </a:r>
            <a:endParaRPr lang="en-US" sz="3200" dirty="0"/>
          </a:p>
        </p:txBody>
      </p:sp>
      <p:sp>
        <p:nvSpPr>
          <p:cNvPr id="4098" name="AutoShape 2" descr="File:Application compost highway 41.png"/>
          <p:cNvSpPr>
            <a:spLocks noChangeAspect="1" noChangeArrowheads="1"/>
          </p:cNvSpPr>
          <p:nvPr/>
        </p:nvSpPr>
        <p:spPr bwMode="auto">
          <a:xfrm>
            <a:off x="155575" y="-2743200"/>
            <a:ext cx="76104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0" name="AutoShape 4" descr="File:Application compost highway 41.png"/>
          <p:cNvSpPr>
            <a:spLocks noChangeAspect="1" noChangeArrowheads="1"/>
          </p:cNvSpPr>
          <p:nvPr/>
        </p:nvSpPr>
        <p:spPr bwMode="auto">
          <a:xfrm>
            <a:off x="155575" y="-2743200"/>
            <a:ext cx="76104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2" name="AutoShape 6" descr="Photo of Application of compost blanket roadside County Road 41 in Carver County.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4" name="AutoShape 8" descr="Photo of Application of compost blanket roadside County Road 41 in Carver County.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 l="17969" t="27841" r="19815" b="9943"/>
          <a:stretch>
            <a:fillRect/>
          </a:stretch>
        </p:blipFill>
        <p:spPr bwMode="auto">
          <a:xfrm>
            <a:off x="6442365" y="1906731"/>
            <a:ext cx="5465618" cy="409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47873" y="5760323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5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Material specifications –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filter media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20000" y="1825625"/>
            <a:ext cx="4782036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Composition specs for several mixes</a:t>
            </a:r>
          </a:p>
          <a:p>
            <a:r>
              <a:rPr lang="en-US" sz="3200" dirty="0" smtClean="0"/>
              <a:t>Performance specs</a:t>
            </a:r>
          </a:p>
          <a:p>
            <a:r>
              <a:rPr lang="en-US" sz="3200" dirty="0" smtClean="0"/>
              <a:t>Design and construction information</a:t>
            </a:r>
          </a:p>
          <a:p>
            <a:r>
              <a:rPr lang="en-US" sz="3200" dirty="0" smtClean="0"/>
              <a:t>Designing for phosphorus control</a:t>
            </a:r>
            <a:endParaRPr lang="en-US" sz="3200" dirty="0"/>
          </a:p>
        </p:txBody>
      </p:sp>
      <p:sp>
        <p:nvSpPr>
          <p:cNvPr id="88068" name="AutoShape 4" descr="Image result for bioretention media picture"/>
          <p:cNvSpPr>
            <a:spLocks noChangeAspect="1" noChangeArrowheads="1"/>
          </p:cNvSpPr>
          <p:nvPr/>
        </p:nvSpPr>
        <p:spPr bwMode="auto">
          <a:xfrm>
            <a:off x="155575" y="-814388"/>
            <a:ext cx="2857500" cy="1704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33" y="2285998"/>
            <a:ext cx="4911567" cy="3659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88" y="365125"/>
            <a:ext cx="7745506" cy="366002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A rain garden w/ an underdrain having a media mix with high organic matter content will leach phosphorus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292" t="27860" r="68842" b="28024"/>
          <a:stretch/>
        </p:blipFill>
        <p:spPr>
          <a:xfrm>
            <a:off x="7227449" y="3661517"/>
            <a:ext cx="3666971" cy="2411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424" y="4264331"/>
            <a:ext cx="5756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Manual recommends Mixes C or D, testing the media for P, or adding iron to the practice</a:t>
            </a:r>
            <a:endParaRPr lang="en-US" sz="32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l="17756" t="45738" r="51989" b="24716"/>
          <a:stretch>
            <a:fillRect/>
          </a:stretch>
        </p:blipFill>
        <p:spPr bwMode="auto">
          <a:xfrm>
            <a:off x="8133433" y="586557"/>
            <a:ext cx="3595254" cy="26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430" t="20327" r="687"/>
          <a:stretch/>
        </p:blipFill>
        <p:spPr>
          <a:xfrm>
            <a:off x="806333" y="980904"/>
            <a:ext cx="10515602" cy="5763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579" y="140682"/>
            <a:ext cx="10515600" cy="88178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hlinkClick r:id="rId3"/>
              </a:rPr>
              <a:t>Pollinator-friendly practices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7517" y="176867"/>
            <a:ext cx="10515600" cy="102440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… and more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0000" y="1389530"/>
            <a:ext cx="10233800" cy="527124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 tooltip="Cold climate impact on runoff management"/>
              </a:rPr>
              <a:t>Cold climate impact on runoff management</a:t>
            </a:r>
            <a:endParaRPr lang="en-US" dirty="0" smtClean="0"/>
          </a:p>
          <a:p>
            <a:r>
              <a:rPr lang="en-US" dirty="0" smtClean="0">
                <a:hlinkClick r:id="rId3" tooltip="Managing stormwater sediments"/>
              </a:rPr>
              <a:t>Managing stormwater sediments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Road salt, smart salting, and winter maintenance</a:t>
            </a:r>
            <a:endParaRPr lang="en-US" dirty="0" smtClean="0"/>
          </a:p>
          <a:p>
            <a:r>
              <a:rPr lang="en-US" dirty="0" smtClean="0">
                <a:hlinkClick r:id="rId5" tooltip="Stormwater management for lake protection and restoration"/>
              </a:rPr>
              <a:t>Stormwater management for lake protection and restoration</a:t>
            </a:r>
            <a:endParaRPr lang="en-US" dirty="0" smtClean="0"/>
          </a:p>
          <a:p>
            <a:r>
              <a:rPr lang="en-US" dirty="0">
                <a:hlinkClick r:id="rId6" tooltip="Mosquito control and stormwater management"/>
              </a:rPr>
              <a:t>Mosquito control and stormwater </a:t>
            </a:r>
            <a:r>
              <a:rPr lang="en-US" dirty="0" smtClean="0">
                <a:hlinkClick r:id="rId6" tooltip="Mosquito control and stormwater management"/>
              </a:rPr>
              <a:t>management</a:t>
            </a:r>
            <a:endParaRPr lang="en-US" dirty="0" smtClean="0"/>
          </a:p>
          <a:p>
            <a:r>
              <a:rPr lang="en-US" dirty="0" smtClean="0">
                <a:hlinkClick r:id="rId7" tooltip="Liners for stormwater management"/>
              </a:rPr>
              <a:t>Liners for stormwater management</a:t>
            </a:r>
            <a:endParaRPr lang="en-US" dirty="0" smtClean="0"/>
          </a:p>
          <a:p>
            <a:r>
              <a:rPr lang="en-US" dirty="0" smtClean="0">
                <a:hlinkClick r:id="rId8" tooltip="Green Infrastructure for stormwater management"/>
              </a:rPr>
              <a:t>Green Infrastructure for stormwater management</a:t>
            </a:r>
            <a:endParaRPr lang="en-US" dirty="0" smtClean="0"/>
          </a:p>
          <a:p>
            <a:r>
              <a:rPr lang="en-US" dirty="0" smtClean="0">
                <a:hlinkClick r:id="rId9" tooltip="Stormwater and landscape guidance for solar farms and solar projects"/>
              </a:rPr>
              <a:t>Stormwater and landscape guidance for solar farms and solar projects </a:t>
            </a:r>
            <a:endParaRPr lang="en-US" dirty="0" smtClean="0"/>
          </a:p>
          <a:p>
            <a:r>
              <a:rPr lang="en-US" dirty="0" smtClean="0">
                <a:hlinkClick r:id="rId10" tooltip="Stormwater pollutants"/>
              </a:rPr>
              <a:t>Stormwater pollutants</a:t>
            </a:r>
            <a:endParaRPr lang="en-US" dirty="0" smtClean="0"/>
          </a:p>
          <a:p>
            <a:r>
              <a:rPr lang="en-US" dirty="0">
                <a:hlinkClick r:id="rId11" tooltip="Stormwater infiltration"/>
              </a:rPr>
              <a:t>Stormwater </a:t>
            </a:r>
            <a:r>
              <a:rPr lang="en-US" dirty="0" smtClean="0">
                <a:hlinkClick r:id="rId11" tooltip="Stormwater infiltration"/>
              </a:rPr>
              <a:t>infiltration</a:t>
            </a:r>
            <a:endParaRPr lang="en-US" dirty="0" smtClean="0"/>
          </a:p>
          <a:p>
            <a:r>
              <a:rPr lang="en-US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3527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warehouse of links, references, case studies, maps, etc.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5495953" cy="4351338"/>
          </a:xfrm>
        </p:spPr>
        <p:txBody>
          <a:bodyPr/>
          <a:lstStyle/>
          <a:p>
            <a:r>
              <a:rPr lang="en-US" dirty="0" smtClean="0"/>
              <a:t>Nearly every page has multiple links to external material</a:t>
            </a:r>
          </a:p>
          <a:p>
            <a:r>
              <a:rPr lang="en-US" dirty="0" smtClean="0"/>
              <a:t>Most pages have reference lists</a:t>
            </a:r>
          </a:p>
          <a:p>
            <a:r>
              <a:rPr lang="en-US" dirty="0" smtClean="0"/>
              <a:t>There is a map page</a:t>
            </a:r>
          </a:p>
          <a:p>
            <a:r>
              <a:rPr lang="en-US" dirty="0" smtClean="0"/>
              <a:t>Training videos</a:t>
            </a:r>
          </a:p>
          <a:p>
            <a:r>
              <a:rPr lang="en-US" dirty="0" smtClean="0"/>
              <a:t>Links to webinars and videos</a:t>
            </a:r>
          </a:p>
          <a:p>
            <a:r>
              <a:rPr lang="en-US" dirty="0" smtClean="0"/>
              <a:t>Outreach materials (newsletters, blogs, etc.)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236" t="20327" r="28235" b="39934"/>
          <a:stretch/>
        </p:blipFill>
        <p:spPr>
          <a:xfrm>
            <a:off x="6391835" y="3926540"/>
            <a:ext cx="3277308" cy="2707341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07" y="1277308"/>
            <a:ext cx="3352393" cy="251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235" y="105149"/>
            <a:ext cx="10515600" cy="7685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Case studies –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harvest use/reuse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383" t="19891" r="710"/>
          <a:stretch/>
        </p:blipFill>
        <p:spPr>
          <a:xfrm>
            <a:off x="779932" y="873733"/>
            <a:ext cx="10604678" cy="584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1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235" y="105149"/>
            <a:ext cx="10515600" cy="7685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Case studies –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infiltration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8261" t="19717" r="636"/>
          <a:stretch/>
        </p:blipFill>
        <p:spPr>
          <a:xfrm>
            <a:off x="654423" y="873733"/>
            <a:ext cx="10766612" cy="591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235" y="105149"/>
            <a:ext cx="10515600" cy="7685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Case studies –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Green roofs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8578" t="19891" r="858"/>
          <a:stretch/>
        </p:blipFill>
        <p:spPr>
          <a:xfrm>
            <a:off x="829235" y="1013010"/>
            <a:ext cx="10260106" cy="56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235" y="105149"/>
            <a:ext cx="10515600" cy="7685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Case studies –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tree trench/tree box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334" t="17625" r="686"/>
          <a:stretch/>
        </p:blipFill>
        <p:spPr>
          <a:xfrm>
            <a:off x="829235" y="873733"/>
            <a:ext cx="10412506" cy="588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9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Phosphorus concentrations greater than about 40 to 60 ppb typically are problematic for lakes. Typical phosphorus concentrations in urban stormwater runoff are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Less than this concentration</a:t>
            </a:r>
          </a:p>
          <a:p>
            <a:r>
              <a:rPr lang="en-US" dirty="0" smtClean="0"/>
              <a:t>About this concentration</a:t>
            </a:r>
          </a:p>
          <a:p>
            <a:r>
              <a:rPr lang="en-US" dirty="0" smtClean="0"/>
              <a:t>5 times this concentration</a:t>
            </a:r>
          </a:p>
          <a:p>
            <a:r>
              <a:rPr lang="en-US" dirty="0" smtClean="0"/>
              <a:t>10 times this concentration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292" t="27860" r="68842" b="28024"/>
          <a:stretch/>
        </p:blipFill>
        <p:spPr>
          <a:xfrm>
            <a:off x="6403919" y="2111433"/>
            <a:ext cx="5010465" cy="3295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1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future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continue to work with our partners to update and enhance the manual</a:t>
            </a:r>
          </a:p>
          <a:p>
            <a:r>
              <a:rPr lang="en-US" dirty="0"/>
              <a:t>Slowly building information for the general public</a:t>
            </a:r>
          </a:p>
          <a:p>
            <a:r>
              <a:rPr lang="en-US" dirty="0" smtClean="0"/>
              <a:t>Building a </a:t>
            </a:r>
            <a:r>
              <a:rPr lang="en-US" dirty="0" smtClean="0">
                <a:hlinkClick r:id="rId2"/>
              </a:rPr>
              <a:t>Green Infrastructure section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89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8106" t="16397" b="-220"/>
          <a:stretch/>
        </p:blipFill>
        <p:spPr>
          <a:xfrm>
            <a:off x="-1" y="0"/>
            <a:ext cx="12219049" cy="687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7842" t="11001" r="736" b="6157"/>
          <a:stretch/>
        </p:blipFill>
        <p:spPr>
          <a:xfrm>
            <a:off x="0" y="-1"/>
            <a:ext cx="12176344" cy="68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8539" t="11758" r="678" b="6779"/>
          <a:stretch/>
        </p:blipFill>
        <p:spPr>
          <a:xfrm>
            <a:off x="-1" y="-1"/>
            <a:ext cx="12192001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8530" t="20152" r="711"/>
          <a:stretch/>
        </p:blipFill>
        <p:spPr>
          <a:xfrm>
            <a:off x="0" y="0"/>
            <a:ext cx="12170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8430" t="19281" r="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</a:rPr>
              <a:t>True or False</a:t>
            </a:r>
            <a:r>
              <a:rPr lang="en-US" sz="4400" dirty="0" smtClean="0">
                <a:solidFill>
                  <a:srgbClr val="FFFF00"/>
                </a:solidFill>
              </a:rPr>
              <a:t>: Bioretention (rain garden) is an excellent BMP for climate resiliency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False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Moore </a:t>
            </a:r>
            <a:r>
              <a:rPr lang="en-US" dirty="0">
                <a:hlinkClick r:id="rId2"/>
              </a:rPr>
              <a:t>and Hunt</a:t>
            </a:r>
            <a:r>
              <a:rPr lang="en-US" dirty="0"/>
              <a:t> (2013</a:t>
            </a:r>
            <a:r>
              <a:rPr lang="en-US" dirty="0" smtClean="0"/>
              <a:t>), in evaluating the effect of several BMP types on climate resiliency, </a:t>
            </a:r>
            <a:r>
              <a:rPr lang="en-US" dirty="0"/>
              <a:t>state "Despite accounting for sequestration by vegetation in these systems, only stormwater wetlands and grassed swales were predicted to store more carbon than what was released through construction and maintenance".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908" y="4989358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</a:t>
            </a:r>
            <a:r>
              <a:rPr lang="en-US" sz="5400" b="1" dirty="0">
                <a:solidFill>
                  <a:srgbClr val="FFC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627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bioretention (rain garden) design considerations improve habitat?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834639"/>
            <a:ext cx="6284259" cy="3342323"/>
          </a:xfrm>
        </p:spPr>
        <p:txBody>
          <a:bodyPr/>
          <a:lstStyle/>
          <a:p>
            <a:r>
              <a:rPr lang="en-US" dirty="0" smtClean="0"/>
              <a:t>Utilize native, perennial vegetation</a:t>
            </a:r>
          </a:p>
          <a:p>
            <a:r>
              <a:rPr lang="en-US" dirty="0" smtClean="0"/>
              <a:t>Incorporate trees and shrubs if possible</a:t>
            </a:r>
          </a:p>
          <a:p>
            <a:r>
              <a:rPr lang="en-US" dirty="0" smtClean="0"/>
              <a:t>Maximize length to area ratio of BMP</a:t>
            </a:r>
          </a:p>
          <a:p>
            <a:r>
              <a:rPr lang="en-US" dirty="0" smtClean="0"/>
              <a:t>Evaluate compatibility with nearby habitats</a:t>
            </a:r>
          </a:p>
          <a:p>
            <a:r>
              <a:rPr lang="en-US" dirty="0" smtClean="0"/>
              <a:t>Promote soil/media development, including formation of a leaf/plant litter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76" y="2268071"/>
            <a:ext cx="4818529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9215" y="5715297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</a:t>
            </a:r>
            <a:r>
              <a:rPr lang="en-US" sz="5400" b="1" dirty="0">
                <a:solidFill>
                  <a:srgbClr val="FFC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657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3190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Summary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1670858"/>
            <a:ext cx="4339041" cy="43203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Minnesota Stormwater Manual is kind of </a:t>
            </a:r>
            <a:r>
              <a:rPr lang="en-US" sz="2400" dirty="0" smtClean="0"/>
              <a:t>a One Stop shop for how to manage stormwater and integrate stormwater management into the landscape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67" y="232121"/>
            <a:ext cx="2050472" cy="2050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08" y="4801640"/>
            <a:ext cx="285750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08" y="232121"/>
            <a:ext cx="2780277" cy="208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67" y="3890357"/>
            <a:ext cx="2095154" cy="2793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23" y="2282593"/>
            <a:ext cx="18288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4"/>
            <a:ext cx="10896600" cy="5919297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</a:rPr>
              <a:t>Questions?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Mike Trojan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  <a:hlinkClick r:id="rId2"/>
              </a:rPr>
              <a:t>mike.trojan@state.mn.us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Link to Manual – easiest to get there by doing a search on Minnesota Stormwater</a:t>
            </a:r>
            <a:r>
              <a:rPr lang="en-US" sz="3200" dirty="0">
                <a:solidFill>
                  <a:schemeClr val="tx1"/>
                </a:solidFill>
              </a:rPr>
              <a:t> Manual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sz="3200" dirty="0" smtClean="0">
                <a:solidFill>
                  <a:schemeClr val="tx1"/>
                </a:solidFill>
                <a:hlinkClick r:id="rId3"/>
              </a:rPr>
              <a:t>stormwater.pca.state.mn.us/index.php?title=Main_Page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11" y="5966485"/>
            <a:ext cx="4787301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18261453"/>
              </p:ext>
            </p:extLst>
          </p:nvPr>
        </p:nvGraphicFramePr>
        <p:xfrm>
          <a:off x="2439322" y="249382"/>
          <a:ext cx="8774545" cy="638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1192" y="6267796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Lin</a:t>
            </a:r>
            <a:r>
              <a:rPr lang="en-US" dirty="0" smtClean="0"/>
              <a:t> 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18" y="141008"/>
            <a:ext cx="10515600" cy="10692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Funding information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138" t="20589" r="834" b="1154"/>
          <a:stretch/>
        </p:blipFill>
        <p:spPr>
          <a:xfrm>
            <a:off x="179295" y="1210236"/>
            <a:ext cx="10177296" cy="5459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51" y="2655179"/>
            <a:ext cx="1379056" cy="26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Links to GI organizations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695136"/>
            <a:ext cx="10869706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Master Water Stewards</a:t>
            </a: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developed </a:t>
            </a:r>
            <a:r>
              <a:rPr lang="en-US" sz="2800" dirty="0"/>
              <a:t>by the Freshwater </a:t>
            </a:r>
            <a:r>
              <a:rPr lang="en-US" sz="2800" dirty="0" smtClean="0"/>
              <a:t>Society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volunteer </a:t>
            </a:r>
            <a:r>
              <a:rPr lang="en-US" sz="2800" dirty="0"/>
              <a:t>education and outreach </a:t>
            </a:r>
            <a:r>
              <a:rPr lang="en-US" sz="2800" dirty="0" smtClean="0"/>
              <a:t>program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participates </a:t>
            </a:r>
            <a:r>
              <a:rPr lang="en-US" sz="2800" dirty="0"/>
              <a:t>in </a:t>
            </a:r>
            <a:r>
              <a:rPr lang="en-US" sz="2800" dirty="0" smtClean="0"/>
              <a:t>training and </a:t>
            </a:r>
            <a:r>
              <a:rPr lang="en-US" sz="2800" dirty="0"/>
              <a:t>install green infrastructure </a:t>
            </a:r>
            <a:r>
              <a:rPr lang="en-US" sz="2800" dirty="0" smtClean="0"/>
              <a:t>practices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Metro Blooms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dirty="0" smtClean="0"/>
              <a:t>nonprofit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partners </a:t>
            </a:r>
            <a:r>
              <a:rPr lang="en-US" sz="2800" dirty="0"/>
              <a:t>with property owners and </a:t>
            </a:r>
            <a:r>
              <a:rPr lang="en-US" sz="2800" dirty="0" smtClean="0"/>
              <a:t>organizations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promotes </a:t>
            </a:r>
            <a:r>
              <a:rPr lang="en-US" sz="2800" dirty="0"/>
              <a:t>environmentally sound gardening and </a:t>
            </a:r>
            <a:r>
              <a:rPr lang="en-US" sz="2800" dirty="0" smtClean="0"/>
              <a:t>landscaping</a:t>
            </a: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 Blue Thumb</a:t>
            </a: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public/private partnership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promotes </a:t>
            </a:r>
            <a:r>
              <a:rPr lang="en-US" sz="2800" dirty="0"/>
              <a:t>ecologically functional </a:t>
            </a:r>
            <a:r>
              <a:rPr lang="en-US" sz="2800" dirty="0" smtClean="0"/>
              <a:t>landscapes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Autofit/>
          </a:bodyPr>
          <a:lstStyle/>
          <a:p>
            <a:r>
              <a:rPr lang="en-US" sz="3600" dirty="0"/>
              <a:t>So we </a:t>
            </a:r>
            <a:r>
              <a:rPr lang="en-US" sz="3600" dirty="0" smtClean="0"/>
              <a:t>implement </a:t>
            </a:r>
            <a:r>
              <a:rPr lang="en-US" sz="3600" dirty="0"/>
              <a:t>stormwater best management practices (BMPs) to reduce pollution </a:t>
            </a:r>
            <a:r>
              <a:rPr lang="en-US" sz="3600" dirty="0" smtClean="0"/>
              <a:t>from </a:t>
            </a:r>
            <a:r>
              <a:rPr lang="en-US" sz="3600" dirty="0"/>
              <a:t>runoff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38" y="4241282"/>
            <a:ext cx="3083862" cy="2312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78" y="1461247"/>
            <a:ext cx="2998245" cy="2248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99" y="4372721"/>
            <a:ext cx="3868081" cy="2038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6" y="2069733"/>
            <a:ext cx="2857899" cy="397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90" y="1945341"/>
            <a:ext cx="3567652" cy="19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6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54424" y="4132951"/>
            <a:ext cx="10578352" cy="26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653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1990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626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2000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80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1980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599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657241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2020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11392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1539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424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038240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8" y="2194074"/>
            <a:ext cx="1829297" cy="13740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631" y="4990599"/>
            <a:ext cx="130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Pipes and ponds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57090" y="4019178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07689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 Impact Development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8"/>
          <a:stretch/>
        </p:blipFill>
        <p:spPr>
          <a:xfrm>
            <a:off x="3555063" y="2199870"/>
            <a:ext cx="2696359" cy="1376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1"/>
          <a:stretch/>
        </p:blipFill>
        <p:spPr>
          <a:xfrm>
            <a:off x="6594462" y="2194074"/>
            <a:ext cx="1859501" cy="14214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41566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Better Site Design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79" y="2159957"/>
            <a:ext cx="1904104" cy="14280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65110" y="1198599"/>
            <a:ext cx="2486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 courtesy of the </a:t>
            </a:r>
            <a:r>
              <a:rPr lang="en-US" dirty="0">
                <a:hlinkClick r:id="rId6"/>
              </a:rPr>
              <a:t>Capitol Region Watershed </a:t>
            </a:r>
            <a:r>
              <a:rPr lang="en-US" dirty="0" smtClean="0">
                <a:hlinkClick r:id="rId6"/>
              </a:rPr>
              <a:t>District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65110" y="4621267"/>
            <a:ext cx="1980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Green Infrastructure/Sustainable stormwater management</a:t>
            </a:r>
            <a:endParaRPr lang="en-US" sz="2400" dirty="0"/>
          </a:p>
        </p:txBody>
      </p:sp>
      <p:sp>
        <p:nvSpPr>
          <p:cNvPr id="23" name="Up Arrow 22"/>
          <p:cNvSpPr/>
          <p:nvPr/>
        </p:nvSpPr>
        <p:spPr>
          <a:xfrm>
            <a:off x="3453480" y="4162952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Up Arrow 23"/>
          <p:cNvSpPr/>
          <p:nvPr/>
        </p:nvSpPr>
        <p:spPr>
          <a:xfrm>
            <a:off x="5179244" y="4182604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Up Arrow 24"/>
          <p:cNvSpPr/>
          <p:nvPr/>
        </p:nvSpPr>
        <p:spPr>
          <a:xfrm>
            <a:off x="7182294" y="4178074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Up Arrow 25"/>
          <p:cNvSpPr/>
          <p:nvPr/>
        </p:nvSpPr>
        <p:spPr>
          <a:xfrm>
            <a:off x="8696155" y="4188913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>
            <a:stCxn id="25" idx="2"/>
          </p:cNvCxnSpPr>
          <p:nvPr/>
        </p:nvCxnSpPr>
        <p:spPr>
          <a:xfrm flipV="1">
            <a:off x="7283877" y="4657644"/>
            <a:ext cx="3247859" cy="15122"/>
          </a:xfrm>
          <a:prstGeom prst="straightConnector1">
            <a:avLst/>
          </a:prstGeom>
          <a:ln w="25400">
            <a:solidFill>
              <a:schemeClr val="accent6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/>
          <p:cNvSpPr txBox="1">
            <a:spLocks/>
          </p:cNvSpPr>
          <p:nvPr/>
        </p:nvSpPr>
        <p:spPr>
          <a:xfrm>
            <a:off x="651285" y="372723"/>
            <a:ext cx="10515600" cy="1051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A stormwater timeline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8212" y="60965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www.youtube.com/watch?v=rrY1ohMLXiM&amp;feature=youtu.be&amp;utm_medium=email&amp;utm_source=govdelivery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8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16" grpId="0"/>
      <p:bldP spid="19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Sustainable stormwater management connects stormwater to the landscape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" y="1825624"/>
            <a:ext cx="11055927" cy="47813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Managing stormwater in a manner that limits or enhances impacts to natural functions of landscapes, hydrologic systems, and habitats </a:t>
            </a:r>
            <a:r>
              <a:rPr lang="en-US" dirty="0" smtClean="0"/>
              <a:t>(Porter</a:t>
            </a:r>
            <a:r>
              <a:rPr lang="en-US" dirty="0"/>
              <a:t>, 2007; Managing Growth in America’s Communities)</a:t>
            </a:r>
            <a:endParaRPr lang="en-US" dirty="0" smtClean="0"/>
          </a:p>
          <a:p>
            <a:pPr lvl="1"/>
            <a:r>
              <a:rPr lang="en-US" dirty="0" smtClean="0"/>
              <a:t>Reuse/replace treated water</a:t>
            </a:r>
          </a:p>
          <a:p>
            <a:pPr lvl="1"/>
            <a:r>
              <a:rPr lang="en-US" dirty="0" smtClean="0"/>
              <a:t>Flood control</a:t>
            </a:r>
          </a:p>
          <a:p>
            <a:pPr lvl="1"/>
            <a:r>
              <a:rPr lang="en-US" dirty="0" smtClean="0"/>
              <a:t>Habitat/biodiversity</a:t>
            </a:r>
          </a:p>
          <a:p>
            <a:pPr lvl="1"/>
            <a:r>
              <a:rPr lang="en-US" dirty="0" smtClean="0"/>
              <a:t>Climate mitigation/adaptation</a:t>
            </a:r>
          </a:p>
          <a:p>
            <a:pPr lvl="1"/>
            <a:r>
              <a:rPr lang="en-US" dirty="0" smtClean="0"/>
              <a:t>Pollutant reduction</a:t>
            </a:r>
          </a:p>
          <a:p>
            <a:pPr lvl="1"/>
            <a:r>
              <a:rPr lang="en-US" dirty="0" smtClean="0"/>
              <a:t>Ecosystem services (e.g. pollination)</a:t>
            </a:r>
          </a:p>
          <a:p>
            <a:pPr lvl="1"/>
            <a:r>
              <a:rPr lang="en-US" dirty="0" smtClean="0"/>
              <a:t>Restore hydrology/recharge groundwater</a:t>
            </a:r>
          </a:p>
          <a:p>
            <a:pPr lvl="1"/>
            <a:r>
              <a:rPr lang="en-US" dirty="0" smtClean="0"/>
              <a:t>Social, economic and other environmental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3781</TotalTime>
  <Words>1176</Words>
  <Application>Microsoft Office PowerPoint</Application>
  <PresentationFormat>Widescreen</PresentationFormat>
  <Paragraphs>201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Corbel</vt:lpstr>
      <vt:lpstr>Custom Design</vt:lpstr>
      <vt:lpstr>Depth</vt:lpstr>
      <vt:lpstr>Minnesota’s  Stormwater  Manual – Connecting  Stormwater  Management  to the  Landscape</vt:lpstr>
      <vt:lpstr>Topics covered</vt:lpstr>
      <vt:lpstr>A little bit on stormwater</vt:lpstr>
      <vt:lpstr>The problem with stormwater runoff</vt:lpstr>
      <vt:lpstr>Phosphorus concentrations greater than about 40 to 60 ppb typically are problematic for lakes. Typical phosphorus concentrations in urban stormwater runoff are</vt:lpstr>
      <vt:lpstr>PowerPoint Presentation</vt:lpstr>
      <vt:lpstr>So we implement stormwater best management practices (BMPs) to reduce pollution from runoff</vt:lpstr>
      <vt:lpstr>PowerPoint Presentation</vt:lpstr>
      <vt:lpstr>Sustainable stormwater management connects stormwater to the landscape</vt:lpstr>
      <vt:lpstr>Green Infrastructure is the approach used to achieve sustainable stormwater management</vt:lpstr>
      <vt:lpstr>Which of these stormwater practices is generally not considered to be a green infrastructure practice?</vt:lpstr>
      <vt:lpstr>Green Infrastructure stormwater -  Best Management Practices (BMPs)</vt:lpstr>
      <vt:lpstr>What is the Minnesota Stormwater Manual?</vt:lpstr>
      <vt:lpstr>Who uses the manual?</vt:lpstr>
      <vt:lpstr>What the manual is not</vt:lpstr>
      <vt:lpstr>What the manual is</vt:lpstr>
      <vt:lpstr>Let’s take a look inside the manual</vt:lpstr>
      <vt:lpstr>How do I navigate the manual?</vt:lpstr>
      <vt:lpstr>PowerPoint Presentation</vt:lpstr>
      <vt:lpstr>PowerPoint Presentation</vt:lpstr>
      <vt:lpstr>PowerPoint Presentation</vt:lpstr>
      <vt:lpstr>Building, maintaining, and assessing stormwater practices</vt:lpstr>
      <vt:lpstr>True or false: tree trenches/boxes, bioswales, and rain gardens are all examples of bioretention practices</vt:lpstr>
      <vt:lpstr>Example: Design for bioretention</vt:lpstr>
      <vt:lpstr>Example: Construction specs for permeable pavement</vt:lpstr>
      <vt:lpstr>Example: Harvest and reuse O&amp;M</vt:lpstr>
      <vt:lpstr>Example: maintenance checklist for green roofs</vt:lpstr>
      <vt:lpstr>Example: O&amp;M guidelines for trees</vt:lpstr>
      <vt:lpstr>Example: Maintenance agreement for rain garden</vt:lpstr>
      <vt:lpstr>Example: Assessing tree trench/box performance</vt:lpstr>
      <vt:lpstr>The recommended ratio of area contributing runoff to permeable pavement area is</vt:lpstr>
      <vt:lpstr>A source of information on a variety of topics</vt:lpstr>
      <vt:lpstr>Plants …</vt:lpstr>
      <vt:lpstr>… for green roofs</vt:lpstr>
      <vt:lpstr>… for tree trenches/boxes</vt:lpstr>
      <vt:lpstr>… for salt tolerance</vt:lpstr>
      <vt:lpstr>Improved turf and alleviation of compaction</vt:lpstr>
      <vt:lpstr>PowerPoint Presentation</vt:lpstr>
      <vt:lpstr>Compost</vt:lpstr>
      <vt:lpstr>Which of these is not a compost specification?</vt:lpstr>
      <vt:lpstr>Material specifications – filter media</vt:lpstr>
      <vt:lpstr>A rain garden w/ an underdrain having a media mix with high organic matter content will leach phosphorus</vt:lpstr>
      <vt:lpstr>Pollinator-friendly practices</vt:lpstr>
      <vt:lpstr>… and more</vt:lpstr>
      <vt:lpstr>A warehouse of links, references, case studies, maps, etc.</vt:lpstr>
      <vt:lpstr>Case studies – harvest use/reuse</vt:lpstr>
      <vt:lpstr>Case studies – infiltration</vt:lpstr>
      <vt:lpstr>Case studies – Green roofs</vt:lpstr>
      <vt:lpstr>Case studies – tree trench/tree box</vt:lpstr>
      <vt:lpstr>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or False: Bioretention (rain garden) is an excellent BMP for climate resiliency</vt:lpstr>
      <vt:lpstr>Which of these bioretention (rain garden) design considerations improve habitat?</vt:lpstr>
      <vt:lpstr>Summary</vt:lpstr>
      <vt:lpstr>Questions?  Mike Trojan mike.trojan@state.mn.us  Link to Manual – easiest to get there by doing a search on Minnesota Stormwater Manual https://stormwater.pca.state.mn.us/index.php?title=Main_Page </vt:lpstr>
      <vt:lpstr>PowerPoint Presentation</vt:lpstr>
      <vt:lpstr>Funding information</vt:lpstr>
      <vt:lpstr>Links to GI organizations</vt:lpstr>
    </vt:vector>
  </TitlesOfParts>
  <Company>PCA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Stormwater Management</dc:title>
  <dc:creator>Trojan, Mike (MPCA)</dc:creator>
  <cp:lastModifiedBy>Trojan, Mike (MPCA)</cp:lastModifiedBy>
  <cp:revision>155</cp:revision>
  <dcterms:created xsi:type="dcterms:W3CDTF">2017-09-11T21:10:18Z</dcterms:created>
  <dcterms:modified xsi:type="dcterms:W3CDTF">2017-12-29T16:20:18Z</dcterms:modified>
</cp:coreProperties>
</file>