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13" r:id="rId3"/>
    <p:sldId id="312" r:id="rId4"/>
    <p:sldId id="311" r:id="rId5"/>
    <p:sldId id="264" r:id="rId6"/>
    <p:sldId id="257" r:id="rId7"/>
    <p:sldId id="284" r:id="rId8"/>
    <p:sldId id="289" r:id="rId9"/>
    <p:sldId id="292" r:id="rId10"/>
    <p:sldId id="290" r:id="rId11"/>
    <p:sldId id="293" r:id="rId12"/>
    <p:sldId id="295" r:id="rId13"/>
    <p:sldId id="323" r:id="rId14"/>
    <p:sldId id="258" r:id="rId15"/>
    <p:sldId id="259" r:id="rId16"/>
    <p:sldId id="260" r:id="rId17"/>
    <p:sldId id="262" r:id="rId18"/>
    <p:sldId id="314" r:id="rId19"/>
    <p:sldId id="297" r:id="rId20"/>
    <p:sldId id="298" r:id="rId21"/>
    <p:sldId id="267" r:id="rId22"/>
    <p:sldId id="271" r:id="rId23"/>
    <p:sldId id="282" r:id="rId24"/>
    <p:sldId id="283" r:id="rId25"/>
    <p:sldId id="303" r:id="rId26"/>
    <p:sldId id="304" r:id="rId27"/>
    <p:sldId id="305" r:id="rId28"/>
    <p:sldId id="301" r:id="rId29"/>
    <p:sldId id="306" r:id="rId30"/>
    <p:sldId id="307" r:id="rId31"/>
    <p:sldId id="300" r:id="rId32"/>
    <p:sldId id="309" r:id="rId33"/>
    <p:sldId id="308" r:id="rId34"/>
    <p:sldId id="310" r:id="rId35"/>
    <p:sldId id="278" r:id="rId36"/>
    <p:sldId id="273" r:id="rId37"/>
    <p:sldId id="31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2007_Workbook7.xlsx"/><Relationship Id="rId4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2007_Workbook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2007_Workbook9.xlsx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Sheet2!$F$61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Sheet2!$F$62:$F$73</c:f>
              <c:numCache>
                <c:formatCode>0</c:formatCode>
                <c:ptCount val="12"/>
                <c:pt idx="0">
                  <c:v>846.76937776185525</c:v>
                </c:pt>
                <c:pt idx="1">
                  <c:v>338.70775110474233</c:v>
                </c:pt>
                <c:pt idx="2">
                  <c:v>620.96421035869264</c:v>
                </c:pt>
                <c:pt idx="3">
                  <c:v>225.80516740316099</c:v>
                </c:pt>
                <c:pt idx="4">
                  <c:v>70.564114813487748</c:v>
                </c:pt>
                <c:pt idx="5">
                  <c:v>28.225645925395089</c:v>
                </c:pt>
                <c:pt idx="6">
                  <c:v>28.225645925395089</c:v>
                </c:pt>
                <c:pt idx="7">
                  <c:v>28.225645925395089</c:v>
                </c:pt>
                <c:pt idx="8">
                  <c:v>28.225645925395089</c:v>
                </c:pt>
                <c:pt idx="9">
                  <c:v>28.225645925395089</c:v>
                </c:pt>
                <c:pt idx="10">
                  <c:v>21.169234444046339</c:v>
                </c:pt>
                <c:pt idx="11">
                  <c:v>21.169234444046339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6349-4AB2-8102-B4F31DE3C476}"/>
            </c:ext>
          </c:extLst>
        </c:ser>
        <c:ser>
          <c:idx val="1"/>
          <c:order val="1"/>
          <c:tx>
            <c:strRef>
              <c:f>Sheet2!$G$61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Sheet2!$G$62:$G$73</c:f>
              <c:numCache>
                <c:formatCode>0</c:formatCode>
                <c:ptCount val="12"/>
                <c:pt idx="0">
                  <c:v>9314.4631553803811</c:v>
                </c:pt>
                <c:pt idx="1">
                  <c:v>19757.952147776556</c:v>
                </c:pt>
                <c:pt idx="2">
                  <c:v>2822.5645925395202</c:v>
                </c:pt>
                <c:pt idx="3">
                  <c:v>846.76937776185525</c:v>
                </c:pt>
                <c:pt idx="4">
                  <c:v>141.12822962697561</c:v>
                </c:pt>
                <c:pt idx="5">
                  <c:v>84.676937776184928</c:v>
                </c:pt>
                <c:pt idx="6">
                  <c:v>56.451291850790049</c:v>
                </c:pt>
                <c:pt idx="7">
                  <c:v>56.451291850790049</c:v>
                </c:pt>
                <c:pt idx="8">
                  <c:v>42.338468888092571</c:v>
                </c:pt>
                <c:pt idx="9">
                  <c:v>56.451291850790049</c:v>
                </c:pt>
                <c:pt idx="10">
                  <c:v>28.225645925395089</c:v>
                </c:pt>
                <c:pt idx="11">
                  <c:v>28.225645925395089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6349-4AB2-8102-B4F31DE3C476}"/>
            </c:ext>
          </c:extLst>
        </c:ser>
        <c:dLbls/>
        <c:axId val="61739392"/>
        <c:axId val="61740928"/>
      </c:scatterChart>
      <c:valAx>
        <c:axId val="61739392"/>
        <c:scaling>
          <c:orientation val="minMax"/>
          <c:max val="43460"/>
          <c:min val="4308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1740928"/>
        <c:crosses val="autoZero"/>
        <c:crossBetween val="midCat"/>
        <c:majorUnit val="60"/>
      </c:valAx>
      <c:valAx>
        <c:axId val="61740928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Chloride (mg/L)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1739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Chloride concentrations by land use</a:t>
            </a:r>
            <a:endParaRPr lang="en-US" sz="2800" dirty="0"/>
          </a:p>
        </c:rich>
      </c:tx>
      <c:layout>
        <c:manualLayout>
          <c:xMode val="edge"/>
          <c:yMode val="edge"/>
          <c:x val="0.20963505156935031"/>
          <c:y val="2.3578392013056476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Commercial/industrial (N=43)</c:v>
                </c:pt>
                <c:pt idx="1">
                  <c:v>Sewered residential n=50)</c:v>
                </c:pt>
                <c:pt idx="2">
                  <c:v>Residential SSTS (n=51)</c:v>
                </c:pt>
                <c:pt idx="3">
                  <c:v>Agricultural n=113)</c:v>
                </c:pt>
                <c:pt idx="4">
                  <c:v>Undeveloped (n=50)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81.8</c:v>
                </c:pt>
                <c:pt idx="1">
                  <c:v>44.6</c:v>
                </c:pt>
                <c:pt idx="2">
                  <c:v>16.100000000000001</c:v>
                </c:pt>
                <c:pt idx="3">
                  <c:v>14.1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93-4B17-BF90-93C25AEEE0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Maximum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Commercial/industrial (N=43)</c:v>
                </c:pt>
                <c:pt idx="1">
                  <c:v>Sewered residential n=50)</c:v>
                </c:pt>
                <c:pt idx="2">
                  <c:v>Residential SSTS (n=51)</c:v>
                </c:pt>
                <c:pt idx="3">
                  <c:v>Agricultural n=113)</c:v>
                </c:pt>
                <c:pt idx="4">
                  <c:v>Undeveloped (n=50)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790</c:v>
                </c:pt>
                <c:pt idx="1">
                  <c:v>463</c:v>
                </c:pt>
                <c:pt idx="2">
                  <c:v>429</c:v>
                </c:pt>
                <c:pt idx="3">
                  <c:v>308</c:v>
                </c:pt>
                <c:pt idx="4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93-4B17-BF90-93C25AEEE05C}"/>
            </c:ext>
          </c:extLst>
        </c:ser>
        <c:dLbls/>
        <c:gapWidth val="219"/>
        <c:overlap val="-27"/>
        <c:axId val="65143552"/>
        <c:axId val="65145088"/>
      </c:barChart>
      <c:catAx>
        <c:axId val="651435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5088"/>
        <c:crosses val="autoZero"/>
        <c:auto val="1"/>
        <c:lblAlgn val="ctr"/>
        <c:lblOffset val="100"/>
      </c:catAx>
      <c:valAx>
        <c:axId val="65145088"/>
        <c:scaling>
          <c:orientation val="minMax"/>
          <c:max val="1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Cl (mg/L)</a:t>
                </a:r>
                <a:endParaRPr lang="en-US" sz="20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43552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323813296469264"/>
          <c:y val="0.88662972373982873"/>
          <c:w val="0.27676186703530758"/>
          <c:h val="6.6463444143033651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Sheet3!$AF$1</c:f>
              <c:strCache>
                <c:ptCount val="1"/>
                <c:pt idx="0">
                  <c:v>Median rank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Sheet3!$AE$2:$AE$5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Sheet3!$AF$2:$AF$5</c:f>
              <c:numCache>
                <c:formatCode>General</c:formatCode>
                <c:ptCount val="4"/>
                <c:pt idx="0">
                  <c:v>22</c:v>
                </c:pt>
                <c:pt idx="1">
                  <c:v>22</c:v>
                </c:pt>
                <c:pt idx="2">
                  <c:v>27</c:v>
                </c:pt>
                <c:pt idx="3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ED-46E9-B852-BA76E57C8D94}"/>
            </c:ext>
          </c:extLst>
        </c:ser>
        <c:dLbls/>
        <c:gapWidth val="219"/>
        <c:overlap val="-27"/>
        <c:axId val="65212800"/>
        <c:axId val="65214336"/>
      </c:barChart>
      <c:catAx>
        <c:axId val="652128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14336"/>
        <c:crosses val="autoZero"/>
        <c:auto val="1"/>
        <c:lblAlgn val="ctr"/>
        <c:lblOffset val="100"/>
      </c:catAx>
      <c:valAx>
        <c:axId val="652143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Median rank of Cl concentration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1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3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High application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d\-mmm</c:formatCode>
                <c:ptCount val="3"/>
                <c:pt idx="0">
                  <c:v>43586</c:v>
                </c:pt>
                <c:pt idx="1">
                  <c:v>43692</c:v>
                </c:pt>
                <c:pt idx="2">
                  <c:v>43770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370</c:v>
                </c:pt>
                <c:pt idx="1">
                  <c:v>92</c:v>
                </c:pt>
                <c:pt idx="2">
                  <c:v>78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3C5F-460D-9CF9-76E38B9365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 application rate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Sheet1!$A$2:$A$4</c:f>
              <c:numCache>
                <c:formatCode>d\-mmm</c:formatCode>
                <c:ptCount val="3"/>
                <c:pt idx="0">
                  <c:v>43586</c:v>
                </c:pt>
                <c:pt idx="1">
                  <c:v>43692</c:v>
                </c:pt>
                <c:pt idx="2">
                  <c:v>43770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45.8</c:v>
                </c:pt>
                <c:pt idx="1">
                  <c:v>39.5</c:v>
                </c:pt>
                <c:pt idx="2">
                  <c:v>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3C5F-460D-9CF9-76E38B9365D5}"/>
            </c:ext>
          </c:extLst>
        </c:ser>
        <c:dLbls/>
        <c:axId val="61718528"/>
        <c:axId val="61720064"/>
      </c:scatterChart>
      <c:valAx>
        <c:axId val="6171852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20064"/>
        <c:crosses val="autoZero"/>
        <c:crossBetween val="midCat"/>
      </c:valAx>
      <c:valAx>
        <c:axId val="617200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Chloride </a:t>
                </a:r>
                <a:r>
                  <a:rPr lang="en-US" dirty="0" smtClean="0"/>
                  <a:t>(</a:t>
                </a:r>
                <a:r>
                  <a:rPr lang="en-US" dirty="0"/>
                  <a:t>mg/L)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18528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7EA4-454D-93C5-F92737D1837A}"/>
            </c:ext>
          </c:extLst>
        </c:ser>
        <c:dLbls/>
        <c:axId val="57732096"/>
        <c:axId val="63189760"/>
      </c:scatterChart>
      <c:valAx>
        <c:axId val="57732096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89760"/>
        <c:crosses val="autoZero"/>
        <c:crossBetween val="midCat"/>
      </c:valAx>
      <c:valAx>
        <c:axId val="63189760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20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702C-40CD-ABE5-B85AEE880E16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702C-40CD-ABE5-B85AEE880E16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702C-40CD-ABE5-B85AEE880E16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702C-40CD-ABE5-B85AEE880E16}"/>
            </c:ext>
          </c:extLst>
        </c:ser>
        <c:dLbls/>
        <c:axId val="63403136"/>
        <c:axId val="63404672"/>
      </c:scatterChart>
      <c:valAx>
        <c:axId val="63403136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04672"/>
        <c:crosses val="autoZero"/>
        <c:crossBetween val="midCat"/>
      </c:valAx>
      <c:valAx>
        <c:axId val="63404672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03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0472-43C4-AEA0-C40F5A089211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0472-43C4-AEA0-C40F5A089211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0472-43C4-AEA0-C40F5A089211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0472-43C4-AEA0-C40F5A089211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4-0472-43C4-AEA0-C40F5A089211}"/>
            </c:ext>
          </c:extLst>
        </c:ser>
        <c:ser>
          <c:idx val="5"/>
          <c:order val="5"/>
          <c:tx>
            <c:strRef>
              <c:f>Sheet3!$G$2</c:f>
              <c:strCache>
                <c:ptCount val="1"/>
                <c:pt idx="0">
                  <c:v>MW3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Sheet3!$G$3:$G$9</c:f>
              <c:numCache>
                <c:formatCode>General</c:formatCode>
                <c:ptCount val="7"/>
                <c:pt idx="0">
                  <c:v>120.4</c:v>
                </c:pt>
                <c:pt idx="1">
                  <c:v>94.5</c:v>
                </c:pt>
                <c:pt idx="2">
                  <c:v>83.1</c:v>
                </c:pt>
                <c:pt idx="3">
                  <c:v>80.7</c:v>
                </c:pt>
                <c:pt idx="4">
                  <c:v>61.5</c:v>
                </c:pt>
                <c:pt idx="5">
                  <c:v>69.5</c:v>
                </c:pt>
                <c:pt idx="6">
                  <c:v>90.8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5-0472-43C4-AEA0-C40F5A089211}"/>
            </c:ext>
          </c:extLst>
        </c:ser>
        <c:dLbls/>
        <c:axId val="63551744"/>
        <c:axId val="63565824"/>
      </c:scatterChart>
      <c:valAx>
        <c:axId val="63551744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65824"/>
        <c:crosses val="autoZero"/>
        <c:crossBetween val="midCat"/>
      </c:valAx>
      <c:valAx>
        <c:axId val="63565824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51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63B1-4EA9-9ACA-1F8F395F43B5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63B1-4EA9-9ACA-1F8F395F43B5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63B1-4EA9-9ACA-1F8F395F43B5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63B1-4EA9-9ACA-1F8F395F43B5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4-63B1-4EA9-9ACA-1F8F395F43B5}"/>
            </c:ext>
          </c:extLst>
        </c:ser>
        <c:dLbls/>
        <c:axId val="63695104"/>
        <c:axId val="63709184"/>
      </c:scatterChart>
      <c:valAx>
        <c:axId val="63695104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09184"/>
        <c:crosses val="autoZero"/>
        <c:crossBetween val="midCat"/>
      </c:valAx>
      <c:valAx>
        <c:axId val="63709184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95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>
        <c:manualLayout>
          <c:xMode val="edge"/>
          <c:yMode val="edge"/>
          <c:x val="0.66686250757116894"/>
          <c:y val="2.5000000000000001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C2-42D9-BD39-DFD8982CB7F4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C2-42D9-BD39-DFD8982CB7F4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C2-42D9-BD39-DFD8982CB7F4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DC2-42D9-BD39-DFD8982CB7F4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DC2-42D9-BD39-DFD8982CB7F4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DC2-42D9-BD39-DFD8982CB7F4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DC2-42D9-BD39-DFD8982CB7F4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DC2-42D9-BD39-DFD8982CB7F4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DC2-42D9-BD39-DFD8982CB7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40</c:v>
                </c:pt>
                <c:pt idx="1">
                  <c:v>8.6</c:v>
                </c:pt>
                <c:pt idx="2">
                  <c:v>7.1</c:v>
                </c:pt>
                <c:pt idx="3">
                  <c:v>10.8</c:v>
                </c:pt>
                <c:pt idx="4">
                  <c:v>3.6</c:v>
                </c:pt>
                <c:pt idx="5">
                  <c:v>13.3</c:v>
                </c:pt>
                <c:pt idx="6">
                  <c:v>0</c:v>
                </c:pt>
                <c:pt idx="7">
                  <c:v>14.7</c:v>
                </c:pt>
                <c:pt idx="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7DC2-42D9-BD39-DFD8982CB7F4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29201157547605E-2"/>
          <c:y val="0.82616879921259845"/>
          <c:w val="0.94838649976445222"/>
          <c:h val="0.1696645458299585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29201157547605E-2"/>
          <c:y val="0.82616879921259845"/>
          <c:w val="0.94838649976445222"/>
          <c:h val="0.1696645458299585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>
        <c:manualLayout>
          <c:xMode val="edge"/>
          <c:yMode val="edge"/>
          <c:x val="0.72522792022792026"/>
          <c:y val="3.6501898226448455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55-4542-8466-CCE968EA9EB7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55-4542-8466-CCE968EA9EB7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555-4542-8466-CCE968EA9EB7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555-4542-8466-CCE968EA9EB7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555-4542-8466-CCE968EA9EB7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555-4542-8466-CCE968EA9EB7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555-4542-8466-CCE968EA9EB7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555-4542-8466-CCE968EA9EB7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555-4542-8466-CCE968EA9E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2</c:v>
                </c:pt>
                <c:pt idx="1">
                  <c:v>15.4</c:v>
                </c:pt>
                <c:pt idx="2">
                  <c:v>0.8</c:v>
                </c:pt>
                <c:pt idx="3">
                  <c:v>1.2</c:v>
                </c:pt>
                <c:pt idx="4">
                  <c:v>7.9</c:v>
                </c:pt>
                <c:pt idx="5">
                  <c:v>67.900000000000006</c:v>
                </c:pt>
                <c:pt idx="6">
                  <c:v>0</c:v>
                </c:pt>
                <c:pt idx="7">
                  <c:v>1.9000000000000001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A555-4542-8466-CCE968EA9EB7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134814911397725E-2"/>
          <c:y val="0.83674741580612066"/>
          <c:w val="0.91232176703092072"/>
          <c:h val="0.1510852847850636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0.20513</cdr:x>
      <cdr:y>0.35</cdr:y>
    </cdr:from>
    <cdr:to>
      <cdr:x>0.31487</cdr:x>
      <cdr:y>0.4295</cdr:y>
    </cdr:to>
    <cdr:sp macro="" textlink="">
      <cdr:nvSpPr>
        <cdr:cNvPr id="3" name="Right Arrow 2"/>
        <cdr:cNvSpPr/>
      </cdr:nvSpPr>
      <cdr:spPr>
        <a:xfrm xmlns:a="http://schemas.openxmlformats.org/drawingml/2006/main">
          <a:off x="1828800" y="2133600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0.34188</cdr:x>
      <cdr:y>0.4</cdr:y>
    </cdr:from>
    <cdr:to>
      <cdr:x>0.47863</cdr:x>
      <cdr:y>0.50603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3047997" y="2438400"/>
          <a:ext cx="121918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(24.1 </a:t>
          </a:r>
          <a:r>
            <a:rPr lang="en-US" dirty="0" err="1" smtClean="0"/>
            <a:t>lbs</a:t>
          </a:r>
          <a:r>
            <a:rPr lang="en-US" dirty="0" smtClean="0"/>
            <a:t>/ac/</a:t>
          </a:r>
          <a:r>
            <a:rPr lang="en-US" smtClean="0"/>
            <a:t>yr)</a:t>
          </a:r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0.19658</cdr:x>
      <cdr:y>0.45943</cdr:y>
    </cdr:from>
    <cdr:to>
      <cdr:x>0.30013</cdr:x>
      <cdr:y>0.54057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1752600" y="2877240"/>
          <a:ext cx="923176" cy="5082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9D6DA-51D0-4BDA-BB72-FBDC57024B5A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6699-1580-4340-87B1-EDE0F00BE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6699-1580-4340-87B1-EDE0F00BE37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2D5-9287-4FC5-8A68-7A7EE6D6A2AC}" type="datetimeFigureOut">
              <a:rPr lang="en-US" smtClean="0"/>
              <a:pPr/>
              <a:t>3/22/2019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E853E-1B7C-492A-B0C7-0C1C26CE9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err="1"/>
              <a:t>Stormwater</a:t>
            </a:r>
            <a:r>
              <a:rPr lang="en-US" b="1" dirty="0"/>
              <a:t> infiltration and chloride in </a:t>
            </a:r>
            <a:r>
              <a:rPr lang="en-US" b="1" dirty="0" smtClean="0"/>
              <a:t>groundwater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417277"/>
            <a:ext cx="4495800" cy="21336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Mike Trojan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MPCA </a:t>
            </a:r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February 7, 2019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5577254"/>
            <a:ext cx="4787301" cy="81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5" name="Picture 4" descr="X:\Agency_Files\Water\Metro\Chloride\pictures &amp; images\chl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5"/>
          <a:stretch/>
        </p:blipFill>
        <p:spPr bwMode="auto">
          <a:xfrm>
            <a:off x="207935" y="1066800"/>
            <a:ext cx="4373694" cy="5747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200" y="76200"/>
            <a:ext cx="4627535" cy="881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Surface water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(MPCA</a:t>
            </a:r>
            <a:r>
              <a:rPr lang="en-US" sz="3600" b="1" dirty="0" smtClean="0">
                <a:solidFill>
                  <a:srgbClr val="0070C0"/>
                </a:solidFill>
              </a:rPr>
              <a:t>, 2018)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96"/>
          <a:stretch/>
        </p:blipFill>
        <p:spPr>
          <a:xfrm>
            <a:off x="4966448" y="1676400"/>
            <a:ext cx="3913094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324600" y="1676400"/>
            <a:ext cx="2554942" cy="121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Shallow sand &amp; gravel aquifers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381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Groundwater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(MPCA</a:t>
            </a:r>
            <a:r>
              <a:rPr lang="en-US" sz="3600" b="1" dirty="0" smtClean="0">
                <a:solidFill>
                  <a:srgbClr val="0070C0"/>
                </a:solidFill>
              </a:rPr>
              <a:t>, 2013)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7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46"/>
          <a:stretch/>
        </p:blipFill>
        <p:spPr>
          <a:xfrm>
            <a:off x="152401" y="429209"/>
            <a:ext cx="4343400" cy="5057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715000"/>
            <a:ext cx="38086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Lakes - % increase per year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856584" y="573749"/>
            <a:ext cx="302215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Lake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Draft Chloride Management Plan)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571296" y="2066646"/>
            <a:ext cx="378333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46 of 69 lakes in TCMA</a:t>
            </a:r>
          </a:p>
          <a:p>
            <a:r>
              <a:rPr lang="en-US" dirty="0" smtClean="0"/>
              <a:t>Outside TCMA, upward trends in 14 of 45 lakes</a:t>
            </a:r>
          </a:p>
          <a:p>
            <a:r>
              <a:rPr lang="en-US" dirty="0" smtClean="0"/>
              <a:t>Rate of increase is greatest in lakes in TCMA urban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59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304800" y="16624"/>
            <a:ext cx="9142594" cy="684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60294" t="18322" r="21176" b="11177"/>
          <a:stretch/>
        </p:blipFill>
        <p:spPr>
          <a:xfrm>
            <a:off x="191624" y="591670"/>
            <a:ext cx="5523375" cy="5952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1849" y="533400"/>
            <a:ext cx="30221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Groundwater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MPCA 2013)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15000" y="1981200"/>
            <a:ext cx="342900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11 of 36 wells in shallow sand/gravel aquifers</a:t>
            </a:r>
          </a:p>
          <a:p>
            <a:r>
              <a:rPr lang="en-US" dirty="0" smtClean="0"/>
              <a:t>Average rate of increase was 3.4 mg/L/</a:t>
            </a:r>
            <a:r>
              <a:rPr lang="en-US" dirty="0" err="1" smtClean="0"/>
              <a:t>yr</a:t>
            </a:r>
            <a:r>
              <a:rPr lang="en-US" dirty="0" smtClean="0"/>
              <a:t>, but rates were much higher is some wells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3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685800"/>
            <a:ext cx="89154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Stormwater</a:t>
            </a:r>
            <a:r>
              <a:rPr lang="en-US" b="1" dirty="0" smtClean="0"/>
              <a:t> infiltration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Stormwater</a:t>
            </a:r>
            <a:r>
              <a:rPr lang="en-US" b="1" dirty="0" smtClean="0"/>
              <a:t> infiltration- intentional </a:t>
            </a:r>
            <a:r>
              <a:rPr lang="en-US" b="1" dirty="0"/>
              <a:t>infiltration of </a:t>
            </a:r>
            <a:r>
              <a:rPr lang="en-US" b="1" dirty="0" err="1"/>
              <a:t>stormwater</a:t>
            </a:r>
            <a:r>
              <a:rPr lang="en-US" b="1" dirty="0"/>
              <a:t> </a:t>
            </a:r>
            <a:r>
              <a:rPr lang="en-US" b="1" dirty="0" smtClean="0"/>
              <a:t>runoff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95601"/>
            <a:ext cx="4495800" cy="3429000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18750" t="27083" r="21875" b="13542"/>
          <a:stretch>
            <a:fillRect/>
          </a:stretch>
        </p:blipFill>
        <p:spPr bwMode="auto">
          <a:xfrm>
            <a:off x="4470400" y="28194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495800" y="2819400"/>
            <a:ext cx="0" cy="358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Stormwater</a:t>
            </a:r>
            <a:r>
              <a:rPr lang="en-US" b="1" dirty="0" smtClean="0"/>
              <a:t> i</a:t>
            </a:r>
            <a:r>
              <a:rPr lang="en-US" b="1" dirty="0" smtClean="0"/>
              <a:t>nfiltration </a:t>
            </a:r>
            <a:r>
              <a:rPr lang="en-US" b="1" dirty="0"/>
              <a:t>is a preferred method for managing </a:t>
            </a:r>
            <a:r>
              <a:rPr lang="en-US" b="1" dirty="0" err="1"/>
              <a:t>stormwater</a:t>
            </a:r>
            <a:r>
              <a:rPr lang="en-US" b="1" dirty="0"/>
              <a:t> runoff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562" y="1600200"/>
            <a:ext cx="7347438" cy="32305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Benefit surface waters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Mimic natural hydrology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Use space efficiently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Provides ecosystem services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Effectively treat pollutants – except chloride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5" y="4671219"/>
            <a:ext cx="3581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3124200" cy="182880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19050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05400"/>
            <a:ext cx="3200400" cy="1752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29200"/>
            <a:ext cx="2819400" cy="182880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2590800" cy="16764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b="1" dirty="0" smtClean="0"/>
              <a:t>Infiltration BMPs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Bioinfiltration</a:t>
            </a:r>
            <a:r>
              <a:rPr lang="en-US" b="1" dirty="0" smtClean="0">
                <a:solidFill>
                  <a:srgbClr val="002060"/>
                </a:solidFill>
              </a:rPr>
              <a:t> (rain gardens)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Tree trenches/boxes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Infiltration basins/trenches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Pemeable</a:t>
            </a:r>
            <a:r>
              <a:rPr lang="en-US" b="1" dirty="0" smtClean="0">
                <a:solidFill>
                  <a:srgbClr val="002060"/>
                </a:solidFill>
              </a:rPr>
              <a:t> pavement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Some swales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81400"/>
            <a:ext cx="4572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Infiltration practices focus recharge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7620000" cy="1752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Example: 1 acre of impervious runoff directed to an infiltration basin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9839" y="3810000"/>
            <a:ext cx="1550361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Infiltration</a:t>
            </a:r>
          </a:p>
          <a:p>
            <a:pPr algn="ctr"/>
            <a:r>
              <a:rPr lang="en-US" sz="2400" b="1" dirty="0" smtClean="0"/>
              <a:t>basin</a:t>
            </a:r>
            <a:endParaRPr lang="en-US" sz="2400" b="1" dirty="0"/>
          </a:p>
        </p:txBody>
      </p:sp>
      <p:sp>
        <p:nvSpPr>
          <p:cNvPr id="6" name="Curved Right Arrow 5"/>
          <p:cNvSpPr/>
          <p:nvPr/>
        </p:nvSpPr>
        <p:spPr>
          <a:xfrm>
            <a:off x="2743200" y="30480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5791200" y="30480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19600" y="4648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2689" y="5638800"/>
            <a:ext cx="6937412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Typical design infiltrates 35-75 feet of water annually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Fate </a:t>
            </a:r>
            <a:r>
              <a:rPr lang="en-US" b="1" dirty="0" smtClean="0"/>
              <a:t>of infiltrated water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62000" y="2895600"/>
            <a:ext cx="7620000" cy="6096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3505200"/>
            <a:ext cx="7620000" cy="914400"/>
          </a:xfrm>
          <a:prstGeom prst="rect">
            <a:avLst/>
          </a:prstGeom>
          <a:pattFill prst="pct10">
            <a:fgClr>
              <a:schemeClr val="accent5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4419600"/>
            <a:ext cx="7620000" cy="38100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0" y="4800600"/>
            <a:ext cx="7620000" cy="990600"/>
          </a:xfrm>
          <a:prstGeom prst="rect">
            <a:avLst/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29000" y="2895600"/>
            <a:ext cx="943897" cy="250722"/>
          </a:xfrm>
          <a:custGeom>
            <a:avLst/>
            <a:gdLst>
              <a:gd name="connsiteX0" fmla="*/ 0 w 943897"/>
              <a:gd name="connsiteY0" fmla="*/ 0 h 250722"/>
              <a:gd name="connsiteX1" fmla="*/ 147484 w 943897"/>
              <a:gd name="connsiteY1" fmla="*/ 250722 h 250722"/>
              <a:gd name="connsiteX2" fmla="*/ 752168 w 943897"/>
              <a:gd name="connsiteY2" fmla="*/ 250722 h 250722"/>
              <a:gd name="connsiteX3" fmla="*/ 943897 w 943897"/>
              <a:gd name="connsiteY3" fmla="*/ 0 h 250722"/>
              <a:gd name="connsiteX4" fmla="*/ 0 w 943897"/>
              <a:gd name="connsiteY4" fmla="*/ 0 h 25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97" h="250722">
                <a:moveTo>
                  <a:pt x="0" y="0"/>
                </a:moveTo>
                <a:lnTo>
                  <a:pt x="147484" y="250722"/>
                </a:lnTo>
                <a:lnTo>
                  <a:pt x="752168" y="250722"/>
                </a:lnTo>
                <a:lnTo>
                  <a:pt x="9438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14400" y="2743200"/>
            <a:ext cx="2971800" cy="1066800"/>
          </a:xfrm>
          <a:custGeom>
            <a:avLst/>
            <a:gdLst>
              <a:gd name="connsiteX0" fmla="*/ 0 w 2934929"/>
              <a:gd name="connsiteY0" fmla="*/ 0 h 1032387"/>
              <a:gd name="connsiteX1" fmla="*/ 2920181 w 2934929"/>
              <a:gd name="connsiteY1" fmla="*/ 14748 h 1032387"/>
              <a:gd name="connsiteX2" fmla="*/ 2934929 w 2934929"/>
              <a:gd name="connsiteY2" fmla="*/ 1032387 h 1032387"/>
              <a:gd name="connsiteX3" fmla="*/ 2934929 w 2934929"/>
              <a:gd name="connsiteY3" fmla="*/ 1032387 h 1032387"/>
              <a:gd name="connsiteX4" fmla="*/ 2934929 w 2934929"/>
              <a:gd name="connsiteY4" fmla="*/ 1032387 h 103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9" h="1032387">
                <a:moveTo>
                  <a:pt x="0" y="0"/>
                </a:moveTo>
                <a:lnTo>
                  <a:pt x="2920181" y="14748"/>
                </a:lnTo>
                <a:lnTo>
                  <a:pt x="2934929" y="1032387"/>
                </a:lnTo>
                <a:lnTo>
                  <a:pt x="2934929" y="1032387"/>
                </a:lnTo>
                <a:lnTo>
                  <a:pt x="2934929" y="1032387"/>
                </a:lnTo>
              </a:path>
            </a:pathLst>
          </a:cu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105400" y="2895600"/>
            <a:ext cx="1622322" cy="912586"/>
          </a:xfrm>
          <a:custGeom>
            <a:avLst/>
            <a:gdLst>
              <a:gd name="connsiteX0" fmla="*/ 0 w 1622322"/>
              <a:gd name="connsiteY0" fmla="*/ 0 h 912586"/>
              <a:gd name="connsiteX1" fmla="*/ 0 w 1622322"/>
              <a:gd name="connsiteY1" fmla="*/ 0 h 912586"/>
              <a:gd name="connsiteX2" fmla="*/ 103238 w 1622322"/>
              <a:gd name="connsiteY2" fmla="*/ 88490 h 912586"/>
              <a:gd name="connsiteX3" fmla="*/ 162232 w 1622322"/>
              <a:gd name="connsiteY3" fmla="*/ 176981 h 912586"/>
              <a:gd name="connsiteX4" fmla="*/ 191729 w 1622322"/>
              <a:gd name="connsiteY4" fmla="*/ 221226 h 912586"/>
              <a:gd name="connsiteX5" fmla="*/ 206477 w 1622322"/>
              <a:gd name="connsiteY5" fmla="*/ 294968 h 912586"/>
              <a:gd name="connsiteX6" fmla="*/ 221225 w 1622322"/>
              <a:gd name="connsiteY6" fmla="*/ 339213 h 912586"/>
              <a:gd name="connsiteX7" fmla="*/ 235974 w 1622322"/>
              <a:gd name="connsiteY7" fmla="*/ 398206 h 912586"/>
              <a:gd name="connsiteX8" fmla="*/ 280219 w 1622322"/>
              <a:gd name="connsiteY8" fmla="*/ 604684 h 912586"/>
              <a:gd name="connsiteX9" fmla="*/ 309716 w 1622322"/>
              <a:gd name="connsiteY9" fmla="*/ 648929 h 912586"/>
              <a:gd name="connsiteX10" fmla="*/ 398206 w 1622322"/>
              <a:gd name="connsiteY10" fmla="*/ 722671 h 912586"/>
              <a:gd name="connsiteX11" fmla="*/ 471948 w 1622322"/>
              <a:gd name="connsiteY11" fmla="*/ 796413 h 912586"/>
              <a:gd name="connsiteX12" fmla="*/ 501445 w 1622322"/>
              <a:gd name="connsiteY12" fmla="*/ 840658 h 912586"/>
              <a:gd name="connsiteX13" fmla="*/ 545690 w 1622322"/>
              <a:gd name="connsiteY13" fmla="*/ 855406 h 912586"/>
              <a:gd name="connsiteX14" fmla="*/ 634180 w 1622322"/>
              <a:gd name="connsiteY14" fmla="*/ 899651 h 912586"/>
              <a:gd name="connsiteX15" fmla="*/ 855406 w 1622322"/>
              <a:gd name="connsiteY15" fmla="*/ 884903 h 912586"/>
              <a:gd name="connsiteX16" fmla="*/ 1047135 w 1622322"/>
              <a:gd name="connsiteY16" fmla="*/ 855406 h 912586"/>
              <a:gd name="connsiteX17" fmla="*/ 1091380 w 1622322"/>
              <a:gd name="connsiteY17" fmla="*/ 811161 h 912586"/>
              <a:gd name="connsiteX18" fmla="*/ 1120877 w 1622322"/>
              <a:gd name="connsiteY18" fmla="*/ 766916 h 912586"/>
              <a:gd name="connsiteX19" fmla="*/ 1165122 w 1622322"/>
              <a:gd name="connsiteY19" fmla="*/ 737419 h 912586"/>
              <a:gd name="connsiteX20" fmla="*/ 1224116 w 1622322"/>
              <a:gd name="connsiteY20" fmla="*/ 648929 h 912586"/>
              <a:gd name="connsiteX21" fmla="*/ 1238864 w 1622322"/>
              <a:gd name="connsiteY21" fmla="*/ 604684 h 912586"/>
              <a:gd name="connsiteX22" fmla="*/ 1268361 w 1622322"/>
              <a:gd name="connsiteY22" fmla="*/ 560439 h 912586"/>
              <a:gd name="connsiteX23" fmla="*/ 1297858 w 1622322"/>
              <a:gd name="connsiteY23" fmla="*/ 471948 h 912586"/>
              <a:gd name="connsiteX24" fmla="*/ 1327354 w 1622322"/>
              <a:gd name="connsiteY24" fmla="*/ 294968 h 912586"/>
              <a:gd name="connsiteX25" fmla="*/ 1342103 w 1622322"/>
              <a:gd name="connsiteY25" fmla="*/ 250722 h 912586"/>
              <a:gd name="connsiteX26" fmla="*/ 1430593 w 1622322"/>
              <a:gd name="connsiteY26" fmla="*/ 191729 h 912586"/>
              <a:gd name="connsiteX27" fmla="*/ 1474838 w 1622322"/>
              <a:gd name="connsiteY27" fmla="*/ 162232 h 912586"/>
              <a:gd name="connsiteX28" fmla="*/ 1519083 w 1622322"/>
              <a:gd name="connsiteY28" fmla="*/ 117987 h 912586"/>
              <a:gd name="connsiteX29" fmla="*/ 1563329 w 1622322"/>
              <a:gd name="connsiteY29" fmla="*/ 88490 h 912586"/>
              <a:gd name="connsiteX30" fmla="*/ 1622322 w 1622322"/>
              <a:gd name="connsiteY30" fmla="*/ 14748 h 912586"/>
              <a:gd name="connsiteX31" fmla="*/ 58993 w 1622322"/>
              <a:gd name="connsiteY31" fmla="*/ 14748 h 912586"/>
              <a:gd name="connsiteX32" fmla="*/ 58993 w 1622322"/>
              <a:gd name="connsiteY32" fmla="*/ 14748 h 91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22322" h="912586">
                <a:moveTo>
                  <a:pt x="0" y="0"/>
                </a:moveTo>
                <a:lnTo>
                  <a:pt x="0" y="0"/>
                </a:lnTo>
                <a:cubicBezTo>
                  <a:pt x="34413" y="29497"/>
                  <a:pt x="72611" y="55079"/>
                  <a:pt x="103238" y="88490"/>
                </a:cubicBezTo>
                <a:cubicBezTo>
                  <a:pt x="127193" y="114623"/>
                  <a:pt x="142567" y="147484"/>
                  <a:pt x="162232" y="176981"/>
                </a:cubicBezTo>
                <a:lnTo>
                  <a:pt x="191729" y="221226"/>
                </a:lnTo>
                <a:cubicBezTo>
                  <a:pt x="196645" y="245807"/>
                  <a:pt x="200397" y="270649"/>
                  <a:pt x="206477" y="294968"/>
                </a:cubicBezTo>
                <a:cubicBezTo>
                  <a:pt x="210247" y="310050"/>
                  <a:pt x="216954" y="324265"/>
                  <a:pt x="221225" y="339213"/>
                </a:cubicBezTo>
                <a:cubicBezTo>
                  <a:pt x="226794" y="358703"/>
                  <a:pt x="231058" y="378542"/>
                  <a:pt x="235974" y="398206"/>
                </a:cubicBezTo>
                <a:cubicBezTo>
                  <a:pt x="242215" y="448131"/>
                  <a:pt x="247887" y="556187"/>
                  <a:pt x="280219" y="604684"/>
                </a:cubicBezTo>
                <a:cubicBezTo>
                  <a:pt x="290051" y="619432"/>
                  <a:pt x="297182" y="636395"/>
                  <a:pt x="309716" y="648929"/>
                </a:cubicBezTo>
                <a:cubicBezTo>
                  <a:pt x="425728" y="764941"/>
                  <a:pt x="277400" y="577704"/>
                  <a:pt x="398206" y="722671"/>
                </a:cubicBezTo>
                <a:cubicBezTo>
                  <a:pt x="459658" y="796413"/>
                  <a:pt x="390832" y="742335"/>
                  <a:pt x="471948" y="796413"/>
                </a:cubicBezTo>
                <a:cubicBezTo>
                  <a:pt x="481780" y="811161"/>
                  <a:pt x="487604" y="829585"/>
                  <a:pt x="501445" y="840658"/>
                </a:cubicBezTo>
                <a:cubicBezTo>
                  <a:pt x="513584" y="850369"/>
                  <a:pt x="531785" y="848454"/>
                  <a:pt x="545690" y="855406"/>
                </a:cubicBezTo>
                <a:cubicBezTo>
                  <a:pt x="660050" y="912586"/>
                  <a:pt x="522969" y="862582"/>
                  <a:pt x="634180" y="899651"/>
                </a:cubicBezTo>
                <a:lnTo>
                  <a:pt x="855406" y="884903"/>
                </a:lnTo>
                <a:cubicBezTo>
                  <a:pt x="1005496" y="872896"/>
                  <a:pt x="960067" y="884430"/>
                  <a:pt x="1047135" y="855406"/>
                </a:cubicBezTo>
                <a:cubicBezTo>
                  <a:pt x="1061883" y="840658"/>
                  <a:pt x="1078027" y="827184"/>
                  <a:pt x="1091380" y="811161"/>
                </a:cubicBezTo>
                <a:cubicBezTo>
                  <a:pt x="1102728" y="797544"/>
                  <a:pt x="1108343" y="779450"/>
                  <a:pt x="1120877" y="766916"/>
                </a:cubicBezTo>
                <a:cubicBezTo>
                  <a:pt x="1133411" y="754382"/>
                  <a:pt x="1150374" y="747251"/>
                  <a:pt x="1165122" y="737419"/>
                </a:cubicBezTo>
                <a:lnTo>
                  <a:pt x="1224116" y="648929"/>
                </a:lnTo>
                <a:cubicBezTo>
                  <a:pt x="1232739" y="635994"/>
                  <a:pt x="1231912" y="618589"/>
                  <a:pt x="1238864" y="604684"/>
                </a:cubicBezTo>
                <a:cubicBezTo>
                  <a:pt x="1246791" y="588830"/>
                  <a:pt x="1258529" y="575187"/>
                  <a:pt x="1268361" y="560439"/>
                </a:cubicBezTo>
                <a:cubicBezTo>
                  <a:pt x="1278193" y="530942"/>
                  <a:pt x="1292747" y="502618"/>
                  <a:pt x="1297858" y="471948"/>
                </a:cubicBezTo>
                <a:cubicBezTo>
                  <a:pt x="1307690" y="412955"/>
                  <a:pt x="1308441" y="351706"/>
                  <a:pt x="1327354" y="294968"/>
                </a:cubicBezTo>
                <a:cubicBezTo>
                  <a:pt x="1332270" y="280219"/>
                  <a:pt x="1331110" y="261715"/>
                  <a:pt x="1342103" y="250722"/>
                </a:cubicBezTo>
                <a:cubicBezTo>
                  <a:pt x="1367170" y="225655"/>
                  <a:pt x="1401096" y="211393"/>
                  <a:pt x="1430593" y="191729"/>
                </a:cubicBezTo>
                <a:lnTo>
                  <a:pt x="1474838" y="162232"/>
                </a:lnTo>
                <a:cubicBezTo>
                  <a:pt x="1492192" y="150662"/>
                  <a:pt x="1503060" y="131339"/>
                  <a:pt x="1519083" y="117987"/>
                </a:cubicBezTo>
                <a:cubicBezTo>
                  <a:pt x="1532700" y="106639"/>
                  <a:pt x="1548580" y="98322"/>
                  <a:pt x="1563329" y="88490"/>
                </a:cubicBezTo>
                <a:cubicBezTo>
                  <a:pt x="1600538" y="32675"/>
                  <a:pt x="1580291" y="56779"/>
                  <a:pt x="1622322" y="14748"/>
                </a:cubicBezTo>
                <a:lnTo>
                  <a:pt x="58993" y="14748"/>
                </a:lnTo>
                <a:lnTo>
                  <a:pt x="58993" y="14748"/>
                </a:lnTo>
              </a:path>
            </a:pathLst>
          </a:custGeom>
          <a:solidFill>
            <a:srgbClr val="0070C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953000" y="2362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Lake or stream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3581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Shallow groundwater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71600" y="22815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Stormwater</a:t>
            </a:r>
            <a:r>
              <a:rPr lang="en-US" sz="2400" b="1" dirty="0" smtClean="0"/>
              <a:t> runoff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581400" y="4876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Deep groundwater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267200" y="44151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Confining unit</a:t>
            </a:r>
            <a:endParaRPr lang="en-US" sz="24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648200" y="3657600"/>
            <a:ext cx="11430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62600" y="5334000"/>
            <a:ext cx="22098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48200" y="4038600"/>
            <a:ext cx="2514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162800" y="2743200"/>
            <a:ext cx="76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162800" y="3886200"/>
            <a:ext cx="762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848600" y="2743200"/>
            <a:ext cx="7620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848600" y="5105400"/>
            <a:ext cx="762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886200" y="4267200"/>
            <a:ext cx="0" cy="76200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32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1406" y="16624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823" y="261217"/>
            <a:ext cx="7886700" cy="104803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Villanova study, </a:t>
            </a:r>
            <a:r>
              <a:rPr lang="en-US" b="1" dirty="0" err="1" smtClean="0">
                <a:solidFill>
                  <a:srgbClr val="0070C0"/>
                </a:solidFill>
              </a:rPr>
              <a:t>Machusick</a:t>
            </a:r>
            <a:r>
              <a:rPr lang="en-US" b="1" dirty="0" smtClean="0">
                <a:solidFill>
                  <a:srgbClr val="0070C0"/>
                </a:solidFill>
              </a:rPr>
              <a:t>, 2009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4" name="Group 32"/>
          <p:cNvGrpSpPr/>
          <p:nvPr/>
        </p:nvGrpSpPr>
        <p:grpSpPr>
          <a:xfrm>
            <a:off x="659823" y="2238384"/>
            <a:ext cx="7737071" cy="4404462"/>
            <a:chOff x="1446415" y="1909543"/>
            <a:chExt cx="9144000" cy="3943835"/>
          </a:xfrm>
        </p:grpSpPr>
        <p:sp>
          <p:nvSpPr>
            <p:cNvPr id="6" name="Rectangle 5"/>
            <p:cNvSpPr/>
            <p:nvPr/>
          </p:nvSpPr>
          <p:spPr>
            <a:xfrm>
              <a:off x="1446415" y="2012156"/>
              <a:ext cx="9144000" cy="3841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109145" y="2545556"/>
              <a:ext cx="1216404" cy="276837"/>
            </a:xfrm>
            <a:custGeom>
              <a:avLst/>
              <a:gdLst>
                <a:gd name="connsiteX0" fmla="*/ 0 w 1216404"/>
                <a:gd name="connsiteY0" fmla="*/ 16778 h 276837"/>
                <a:gd name="connsiteX1" fmla="*/ 1216404 w 1216404"/>
                <a:gd name="connsiteY1" fmla="*/ 0 h 276837"/>
                <a:gd name="connsiteX2" fmla="*/ 1031846 w 1216404"/>
                <a:gd name="connsiteY2" fmla="*/ 276837 h 276837"/>
                <a:gd name="connsiteX3" fmla="*/ 184558 w 1216404"/>
                <a:gd name="connsiteY3" fmla="*/ 268448 h 276837"/>
                <a:gd name="connsiteX4" fmla="*/ 0 w 1216404"/>
                <a:gd name="connsiteY4" fmla="*/ 16778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404" h="276837">
                  <a:moveTo>
                    <a:pt x="0" y="16778"/>
                  </a:moveTo>
                  <a:lnTo>
                    <a:pt x="1216404" y="0"/>
                  </a:lnTo>
                  <a:lnTo>
                    <a:pt x="1031846" y="276837"/>
                  </a:lnTo>
                  <a:lnTo>
                    <a:pt x="184558" y="268448"/>
                  </a:lnTo>
                  <a:lnTo>
                    <a:pt x="0" y="1677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522615" y="2545556"/>
              <a:ext cx="8077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822392" y="2834976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22392" y="3166052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2392" y="3523232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1"/>
            <p:cNvGrpSpPr/>
            <p:nvPr/>
          </p:nvGrpSpPr>
          <p:grpSpPr>
            <a:xfrm>
              <a:off x="3459773" y="2469356"/>
              <a:ext cx="45719" cy="2903989"/>
              <a:chOff x="2013358" y="2057400"/>
              <a:chExt cx="45719" cy="290398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013358" y="2057400"/>
                <a:ext cx="45719" cy="1447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013358" y="3513589"/>
                <a:ext cx="45719" cy="1447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4"/>
            <p:cNvGrpSpPr/>
            <p:nvPr/>
          </p:nvGrpSpPr>
          <p:grpSpPr>
            <a:xfrm>
              <a:off x="9554096" y="2469356"/>
              <a:ext cx="45719" cy="2903989"/>
              <a:chOff x="2013358" y="2057400"/>
              <a:chExt cx="45719" cy="290398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013358" y="2057400"/>
                <a:ext cx="45719" cy="1447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013358" y="3513589"/>
                <a:ext cx="45719" cy="1447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522615" y="4069556"/>
              <a:ext cx="807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0800000">
              <a:off x="9066415" y="3952811"/>
              <a:ext cx="146304" cy="11674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24492" y="2155840"/>
              <a:ext cx="762000" cy="57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MW2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95955" y="2177204"/>
              <a:ext cx="762000" cy="57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MW3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18850" y="2155840"/>
              <a:ext cx="1337765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35 feet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505492" y="2469356"/>
              <a:ext cx="6071463" cy="213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446415" y="2961507"/>
              <a:ext cx="2073479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Lysimeters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513215" y="2935995"/>
              <a:ext cx="290824" cy="1613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549919" y="3209240"/>
              <a:ext cx="264732" cy="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488639" y="3270550"/>
              <a:ext cx="315400" cy="290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87392" y="1909543"/>
              <a:ext cx="883449" cy="82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Rain garden</a:t>
              </a:r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639716" y="2621756"/>
              <a:ext cx="18176" cy="275158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351611" y="3393142"/>
              <a:ext cx="1337765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 feet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42650" y="5188679"/>
              <a:ext cx="2328365" cy="33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Groundwater flow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618615" y="5373345"/>
              <a:ext cx="1371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6379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2667000"/>
          </a:xfrm>
        </p:spPr>
        <p:txBody>
          <a:bodyPr>
            <a:normAutofit/>
          </a:bodyPr>
          <a:lstStyle/>
          <a:p>
            <a:r>
              <a:rPr lang="en-US" b="1" dirty="0" smtClean="0"/>
              <a:t>September 10, 2015: Effects of </a:t>
            </a:r>
            <a:r>
              <a:rPr lang="en-US" b="1" dirty="0" err="1" smtClean="0"/>
              <a:t>stormwater</a:t>
            </a:r>
            <a:r>
              <a:rPr lang="en-US" b="1" dirty="0" smtClean="0"/>
              <a:t> infiltration on groundwater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9142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1406" y="16624"/>
            <a:ext cx="9142594" cy="68413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3000" y="1038226"/>
            <a:ext cx="6858000" cy="563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375172" y="1314453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1375172" y="1314453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1375172" y="1314453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Down Arrow 20"/>
          <p:cNvSpPr/>
          <p:nvPr/>
        </p:nvSpPr>
        <p:spPr>
          <a:xfrm>
            <a:off x="2286001" y="1196320"/>
            <a:ext cx="3428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973714" y="1196320"/>
            <a:ext cx="3428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78392" y="1129785"/>
            <a:ext cx="128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Deicers applied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1375172" y="1314452"/>
          <a:ext cx="6393656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286500" y="112978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Runoff</a:t>
            </a:r>
          </a:p>
        </p:txBody>
      </p:sp>
      <p:sp>
        <p:nvSpPr>
          <p:cNvPr id="27" name="Oval 26"/>
          <p:cNvSpPr/>
          <p:nvPr/>
        </p:nvSpPr>
        <p:spPr>
          <a:xfrm>
            <a:off x="5883731" y="1499117"/>
            <a:ext cx="114300" cy="17528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75772" y="1490554"/>
            <a:ext cx="114300" cy="1752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29752" y="1490554"/>
            <a:ext cx="114300" cy="1752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83666" y="1372526"/>
            <a:ext cx="164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Lysimeters</a:t>
            </a:r>
            <a:r>
              <a:rPr lang="en-US" dirty="0"/>
              <a:t> (0, 4, 8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</p:txBody>
      </p:sp>
      <p:sp>
        <p:nvSpPr>
          <p:cNvPr id="31" name="Oval 30"/>
          <p:cNvSpPr/>
          <p:nvPr/>
        </p:nvSpPr>
        <p:spPr>
          <a:xfrm>
            <a:off x="6180370" y="1735755"/>
            <a:ext cx="114300" cy="1752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290072" y="1633392"/>
            <a:ext cx="164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90072" y="1876133"/>
            <a:ext cx="164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MW3</a:t>
            </a:r>
          </a:p>
        </p:txBody>
      </p:sp>
      <p:sp>
        <p:nvSpPr>
          <p:cNvPr id="34" name="Oval 33"/>
          <p:cNvSpPr/>
          <p:nvPr/>
        </p:nvSpPr>
        <p:spPr>
          <a:xfrm>
            <a:off x="6180370" y="1996832"/>
            <a:ext cx="114300" cy="175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044340" y="1332854"/>
            <a:ext cx="185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98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  <p:bldP spid="21" grpId="0" animBg="1"/>
      <p:bldP spid="22" grpId="0" animBg="1"/>
      <p:bldP spid="23" grpId="0"/>
      <p:bldGraphic spid="24" grpId="0">
        <p:bldAsOne/>
      </p:bldGraphic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3" grpId="0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3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Estimating chloride loads from infiltration practices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1600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Cl</a:t>
            </a:r>
            <a:r>
              <a:rPr lang="en-US" sz="2800" baseline="-25000" dirty="0" err="1"/>
              <a:t>gw</a:t>
            </a:r>
            <a:r>
              <a:rPr lang="en-US" sz="2800" baseline="-25000" dirty="0"/>
              <a:t> </a:t>
            </a:r>
            <a:r>
              <a:rPr lang="en-US" sz="2800" dirty="0"/>
              <a:t>= </a:t>
            </a:r>
            <a:r>
              <a:rPr lang="en-US" sz="2800" dirty="0" err="1"/>
              <a:t>I</a:t>
            </a:r>
            <a:r>
              <a:rPr lang="en-US" sz="2800" baseline="-25000" dirty="0" err="1"/>
              <a:t>perv</a:t>
            </a:r>
            <a:r>
              <a:rPr lang="en-US" sz="2800" dirty="0"/>
              <a:t> + </a:t>
            </a:r>
            <a:r>
              <a:rPr lang="en-US" sz="2800" dirty="0" err="1"/>
              <a:t>I</a:t>
            </a:r>
            <a:r>
              <a:rPr lang="en-US" sz="2800" baseline="-25000" dirty="0" err="1"/>
              <a:t>imperv</a:t>
            </a:r>
            <a:r>
              <a:rPr lang="en-US" sz="2800" dirty="0"/>
              <a:t> +  </a:t>
            </a:r>
            <a:r>
              <a:rPr lang="en-US" sz="2800" dirty="0" err="1"/>
              <a:t>L</a:t>
            </a:r>
            <a:r>
              <a:rPr lang="en-US" sz="2800" baseline="-25000" dirty="0" err="1"/>
              <a:t>pi</a:t>
            </a:r>
            <a:r>
              <a:rPr lang="en-US" sz="2800" dirty="0"/>
              <a:t> + </a:t>
            </a:r>
            <a:r>
              <a:rPr lang="en-US" sz="2800" dirty="0" err="1"/>
              <a:t>L</a:t>
            </a:r>
            <a:r>
              <a:rPr lang="en-US" sz="2800" baseline="-25000" dirty="0" err="1"/>
              <a:t>ww</a:t>
            </a:r>
            <a:r>
              <a:rPr lang="en-US" sz="2800" dirty="0"/>
              <a:t> + </a:t>
            </a:r>
            <a:r>
              <a:rPr lang="en-US" sz="2800" dirty="0" err="1"/>
              <a:t>L</a:t>
            </a:r>
            <a:r>
              <a:rPr lang="en-US" sz="2800" baseline="-25000" dirty="0" err="1"/>
              <a:t>sw</a:t>
            </a:r>
            <a:r>
              <a:rPr lang="en-US" sz="2800" dirty="0"/>
              <a:t> </a:t>
            </a:r>
            <a:r>
              <a:rPr lang="en-US" sz="2800" u="sng" dirty="0"/>
              <a:t>+</a:t>
            </a:r>
            <a:r>
              <a:rPr lang="en-US" sz="2800" dirty="0"/>
              <a:t> SW + </a:t>
            </a:r>
            <a:r>
              <a:rPr lang="en-US" sz="2800" dirty="0" err="1"/>
              <a:t>I</a:t>
            </a:r>
            <a:r>
              <a:rPr lang="en-US" sz="2800" baseline="-25000" dirty="0" err="1"/>
              <a:t>ponds</a:t>
            </a:r>
            <a:r>
              <a:rPr lang="en-US" sz="2800" dirty="0"/>
              <a:t> + </a:t>
            </a:r>
            <a:r>
              <a:rPr lang="en-US" sz="2800" dirty="0" err="1"/>
              <a:t>I</a:t>
            </a:r>
            <a:r>
              <a:rPr lang="en-US" sz="2800" baseline="-25000" dirty="0" err="1"/>
              <a:t>filt</a:t>
            </a:r>
            <a:r>
              <a:rPr lang="en-US" sz="2800" dirty="0"/>
              <a:t> + </a:t>
            </a:r>
            <a:r>
              <a:rPr lang="en-US" sz="2800" dirty="0" err="1" smtClean="0"/>
              <a:t>I</a:t>
            </a:r>
            <a:r>
              <a:rPr lang="en-US" sz="2800" baseline="-25000" dirty="0" err="1" smtClean="0"/>
              <a:t>infil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5257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Groundwater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209800" y="3048000"/>
            <a:ext cx="1143000" cy="152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 l="80264" t="44243" r="3906" b="43477"/>
          <a:stretch>
            <a:fillRect/>
          </a:stretch>
        </p:blipFill>
        <p:spPr bwMode="auto">
          <a:xfrm>
            <a:off x="6019800" y="2668386"/>
            <a:ext cx="914400" cy="5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/>
          <a:srcRect l="79394" t="45443" r="5469" b="47571"/>
          <a:stretch>
            <a:fillRect/>
          </a:stretch>
        </p:blipFill>
        <p:spPr bwMode="auto">
          <a:xfrm>
            <a:off x="3581400" y="2819400"/>
            <a:ext cx="990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7" cstate="print"/>
          <a:srcRect l="73947" t="64040" r="4688" b="18750"/>
          <a:stretch>
            <a:fillRect/>
          </a:stretch>
        </p:blipFill>
        <p:spPr bwMode="auto">
          <a:xfrm>
            <a:off x="4876800" y="2667000"/>
            <a:ext cx="88291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8" cstate="print"/>
          <a:srcRect l="73438" t="45833" r="5469" b="38542"/>
          <a:stretch>
            <a:fillRect/>
          </a:stretch>
        </p:blipFill>
        <p:spPr bwMode="auto">
          <a:xfrm>
            <a:off x="7239000" y="2667000"/>
            <a:ext cx="914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574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perv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imperv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82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infil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filt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ponds</a:t>
            </a:r>
            <a:endParaRPr lang="en-US" sz="2400" dirty="0"/>
          </a:p>
        </p:txBody>
      </p:sp>
      <p:sp>
        <p:nvSpPr>
          <p:cNvPr id="20" name="Down Arrow 19"/>
          <p:cNvSpPr/>
          <p:nvPr/>
        </p:nvSpPr>
        <p:spPr>
          <a:xfrm>
            <a:off x="44958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30480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5626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6294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80772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9" cstate="print"/>
          <a:srcRect l="79688" t="45833" r="5469" b="44792"/>
          <a:stretch>
            <a:fillRect/>
          </a:stretch>
        </p:blipFill>
        <p:spPr bwMode="auto">
          <a:xfrm>
            <a:off x="1066800" y="2895600"/>
            <a:ext cx="685800" cy="32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Down Arrow 25"/>
          <p:cNvSpPr/>
          <p:nvPr/>
        </p:nvSpPr>
        <p:spPr>
          <a:xfrm>
            <a:off x="16002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58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SW</a:t>
            </a:r>
            <a:endParaRPr lang="en-US" sz="2400" dirty="0"/>
          </a:p>
        </p:txBody>
      </p:sp>
      <p:sp>
        <p:nvSpPr>
          <p:cNvPr id="28" name="Flowchart: Direct Access Storage 27"/>
          <p:cNvSpPr/>
          <p:nvPr/>
        </p:nvSpPr>
        <p:spPr>
          <a:xfrm>
            <a:off x="3810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Direct Access Storage 28"/>
          <p:cNvSpPr/>
          <p:nvPr/>
        </p:nvSpPr>
        <p:spPr>
          <a:xfrm>
            <a:off x="70104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Direct Access Storage 29"/>
          <p:cNvSpPr/>
          <p:nvPr/>
        </p:nvSpPr>
        <p:spPr>
          <a:xfrm>
            <a:off x="33528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3914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37338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7620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4676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sw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ww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9144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pi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These next slides are DRAFT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71259854"/>
              </p:ext>
            </p:extLst>
          </p:nvPr>
        </p:nvGraphicFramePr>
        <p:xfrm>
          <a:off x="152400" y="685800"/>
          <a:ext cx="89154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95" y="-12192"/>
            <a:ext cx="2761488" cy="18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30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87919839"/>
              </p:ext>
            </p:extLst>
          </p:nvPr>
        </p:nvGraphicFramePr>
        <p:xfrm>
          <a:off x="152400" y="685800"/>
          <a:ext cx="89154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99919224"/>
              </p:ext>
            </p:extLst>
          </p:nvPr>
        </p:nvGraphicFramePr>
        <p:xfrm>
          <a:off x="152400" y="442912"/>
          <a:ext cx="8915400" cy="626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971800" cy="1922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420266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(934 </a:t>
            </a:r>
            <a:r>
              <a:rPr lang="en-US" dirty="0" err="1" smtClean="0"/>
              <a:t>lbs</a:t>
            </a:r>
            <a:r>
              <a:rPr lang="en-US" dirty="0" smtClean="0"/>
              <a:t>/ac/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25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3542" t="38503" r="26435" b="21029"/>
          <a:stretch/>
        </p:blipFill>
        <p:spPr>
          <a:xfrm>
            <a:off x="152400" y="1522157"/>
            <a:ext cx="4203239" cy="5010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64167" t="50766" r="26597" b="8411"/>
          <a:stretch/>
        </p:blipFill>
        <p:spPr>
          <a:xfrm>
            <a:off x="4876801" y="1522790"/>
            <a:ext cx="3962400" cy="50098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0940" y="126827"/>
            <a:ext cx="80063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 in shallow glacial aquifers, northern U.S.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Mullaney</a:t>
            </a:r>
            <a:r>
              <a:rPr lang="en-US" sz="2400" b="1" dirty="0" smtClean="0">
                <a:solidFill>
                  <a:srgbClr val="0070C0"/>
                </a:solidFill>
              </a:rPr>
              <a:t> et al., 2009)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6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2195156595"/>
              </p:ext>
            </p:extLst>
          </p:nvPr>
        </p:nvGraphicFramePr>
        <p:xfrm>
          <a:off x="1237157" y="936939"/>
          <a:ext cx="6668278" cy="576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831785" y="99339"/>
            <a:ext cx="7886700" cy="698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Cl in shallow groundwater – Minnesota (MPCA)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4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Factors affecting Cl in shallow glacial aquifers, northern U.S. </a:t>
            </a: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Mullaney</a:t>
            </a:r>
            <a:r>
              <a:rPr lang="en-US" sz="2400" b="1" dirty="0" smtClean="0">
                <a:solidFill>
                  <a:srgbClr val="0070C0"/>
                </a:solidFill>
              </a:rPr>
              <a:t> et al., 2009)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170" y="1825625"/>
            <a:ext cx="4398563" cy="501575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Significant regressions (p &lt; 0.05)</a:t>
            </a:r>
          </a:p>
          <a:p>
            <a:pPr lvl="1"/>
            <a:r>
              <a:rPr lang="en-US" dirty="0" smtClean="0"/>
              <a:t>Major road density</a:t>
            </a:r>
          </a:p>
          <a:p>
            <a:r>
              <a:rPr lang="en-US" dirty="0" smtClean="0"/>
              <a:t>Not significant</a:t>
            </a:r>
          </a:p>
          <a:p>
            <a:pPr lvl="1"/>
            <a:r>
              <a:rPr lang="en-US" dirty="0" smtClean="0"/>
              <a:t>Highway connector density</a:t>
            </a:r>
          </a:p>
          <a:p>
            <a:pPr lvl="1"/>
            <a:r>
              <a:rPr lang="en-US" dirty="0" smtClean="0"/>
              <a:t>Major highway density</a:t>
            </a:r>
          </a:p>
          <a:p>
            <a:pPr lvl="1"/>
            <a:r>
              <a:rPr lang="en-US" dirty="0" smtClean="0"/>
              <a:t>Highway density</a:t>
            </a:r>
          </a:p>
          <a:p>
            <a:pPr lvl="1"/>
            <a:r>
              <a:rPr lang="en-US" dirty="0" smtClean="0"/>
              <a:t>Local road density</a:t>
            </a:r>
          </a:p>
          <a:p>
            <a:pPr lvl="1"/>
            <a:r>
              <a:rPr lang="en-US" dirty="0" smtClean="0"/>
              <a:t>% residential, commercial, industrial, or transportation land use</a:t>
            </a:r>
          </a:p>
          <a:p>
            <a:pPr lvl="1"/>
            <a:r>
              <a:rPr lang="en-US" dirty="0" smtClean="0"/>
              <a:t>Population density</a:t>
            </a:r>
          </a:p>
          <a:p>
            <a:pPr lvl="1"/>
            <a:r>
              <a:rPr lang="en-US" dirty="0" smtClean="0"/>
              <a:t>Season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38811193"/>
              </p:ext>
            </p:extLst>
          </p:nvPr>
        </p:nvGraphicFramePr>
        <p:xfrm>
          <a:off x="4799153" y="2513577"/>
          <a:ext cx="4160021" cy="350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40557" y="2671638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0.94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35996" y="6060599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MPCA,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92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-62753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227" y="85728"/>
            <a:ext cx="3132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Chloride concentrations are a function of </a:t>
            </a:r>
            <a:r>
              <a:rPr lang="en-US" sz="4000" b="1" dirty="0" err="1" smtClean="0">
                <a:solidFill>
                  <a:srgbClr val="0070C0"/>
                </a:solidFill>
              </a:rPr>
              <a:t>baseflow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8677" t="68431" r="15735" b="8998"/>
          <a:stretch/>
        </p:blipFill>
        <p:spPr>
          <a:xfrm>
            <a:off x="3616556" y="193834"/>
            <a:ext cx="5251076" cy="2851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530" y="3045049"/>
            <a:ext cx="1613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Miller Creek, Duluth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39185" y="4855462"/>
            <a:ext cx="2296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Bassett Creek, Minneapolis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63571" y="5740097"/>
            <a:ext cx="278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Bassett Creek WMC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 l="76765" t="39499" r="9019" b="30523"/>
          <a:stretch/>
        </p:blipFill>
        <p:spPr>
          <a:xfrm>
            <a:off x="292473" y="3501101"/>
            <a:ext cx="3899647" cy="30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</a:t>
            </a:r>
            <a:r>
              <a:rPr lang="en-US" b="1" dirty="0" smtClean="0">
                <a:solidFill>
                  <a:srgbClr val="0070C0"/>
                </a:solidFill>
              </a:rPr>
              <a:t>groundwater?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0184" y="1825625"/>
            <a:ext cx="7032568" cy="4772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Urban streams with significant </a:t>
            </a:r>
            <a:r>
              <a:rPr lang="en-US" dirty="0" err="1" smtClean="0"/>
              <a:t>baseflow</a:t>
            </a:r>
            <a:r>
              <a:rPr lang="en-US" dirty="0" smtClean="0"/>
              <a:t> are potentially at risk</a:t>
            </a:r>
          </a:p>
          <a:p>
            <a:r>
              <a:rPr lang="en-US" dirty="0" smtClean="0"/>
              <a:t>Shallow sand and gravel aquifers are at risk in core urban areas – is this a concern?</a:t>
            </a:r>
          </a:p>
          <a:p>
            <a:pPr lvl="1"/>
            <a:r>
              <a:rPr lang="en-US" dirty="0" smtClean="0"/>
              <a:t>There are few groundwater receptors</a:t>
            </a:r>
          </a:p>
          <a:p>
            <a:pPr lvl="1"/>
            <a:r>
              <a:rPr lang="en-US" dirty="0" smtClean="0"/>
              <a:t>Is salty taste more important than impacts to aquatic ecosystems?</a:t>
            </a:r>
          </a:p>
          <a:p>
            <a:r>
              <a:rPr lang="en-US" dirty="0" smtClean="0"/>
              <a:t>What about deeper drinking water aquifers?</a:t>
            </a:r>
          </a:p>
        </p:txBody>
      </p:sp>
    </p:spTree>
    <p:extLst>
      <p:ext uri="{BB962C8B-B14F-4D97-AF65-F5344CB8AC3E}">
        <p14:creationId xmlns:p14="http://schemas.microsoft.com/office/powerpoint/2010/main" xmlns="" val="567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Chloride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Mobile and will move through BMPs</a:t>
            </a:r>
          </a:p>
          <a:p>
            <a:r>
              <a:rPr lang="en-US" dirty="0" smtClean="0"/>
              <a:t>Concentrations in </a:t>
            </a:r>
            <a:r>
              <a:rPr lang="en-US" dirty="0" err="1" smtClean="0"/>
              <a:t>stormwater</a:t>
            </a:r>
            <a:r>
              <a:rPr lang="en-US" dirty="0" smtClean="0"/>
              <a:t> runoff are highly variable and exceed SMCL during winter and early spring runoff events</a:t>
            </a:r>
          </a:p>
          <a:p>
            <a:r>
              <a:rPr lang="en-US" dirty="0" smtClean="0"/>
              <a:t>Findings</a:t>
            </a:r>
          </a:p>
          <a:p>
            <a:pPr lvl="1"/>
            <a:r>
              <a:rPr lang="en-US" dirty="0" smtClean="0"/>
              <a:t>No retention: Concentrations in effluent and rate of exceedance of standard are function of runoff concentration</a:t>
            </a:r>
          </a:p>
          <a:p>
            <a:pPr lvl="1"/>
            <a:r>
              <a:rPr lang="en-US" dirty="0"/>
              <a:t>Observed concentrations in shallow groundwater in urban areas are similar to concentrations in </a:t>
            </a:r>
            <a:r>
              <a:rPr lang="en-US" dirty="0" smtClean="0"/>
              <a:t>runoff</a:t>
            </a:r>
            <a:endParaRPr lang="en-US" dirty="0"/>
          </a:p>
          <a:p>
            <a:r>
              <a:rPr lang="en-US" dirty="0" smtClean="0"/>
              <a:t>Risk </a:t>
            </a:r>
            <a:r>
              <a:rPr lang="en-US" dirty="0"/>
              <a:t>to groundwater:</a:t>
            </a:r>
          </a:p>
          <a:p>
            <a:pPr lvl="1"/>
            <a:r>
              <a:rPr lang="en-US" dirty="0" smtClean="0"/>
              <a:t>High based on mobility</a:t>
            </a:r>
            <a:endParaRPr lang="en-US" dirty="0"/>
          </a:p>
          <a:p>
            <a:pPr lvl="1"/>
            <a:r>
              <a:rPr lang="en-US" dirty="0" smtClean="0"/>
              <a:t>Some preliminary data suggests a seasonal lag in peak concentration in groundwater</a:t>
            </a:r>
          </a:p>
          <a:p>
            <a:pPr lvl="1"/>
            <a:r>
              <a:rPr lang="en-US" dirty="0" smtClean="0"/>
              <a:t>Concentrations in groundwater not likely to reach 250, but there may be impacts to lakes and streams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019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From 9/10/15 presentation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7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69190" t="25803" r="19977" b="9836"/>
          <a:stretch/>
        </p:blipFill>
        <p:spPr>
          <a:xfrm>
            <a:off x="2299340" y="110220"/>
            <a:ext cx="2971800" cy="662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65810" t="16008" r="16204"/>
          <a:stretch/>
        </p:blipFill>
        <p:spPr>
          <a:xfrm>
            <a:off x="5271141" y="110220"/>
            <a:ext cx="3780842" cy="66209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27322" y="1404851"/>
            <a:ext cx="841664" cy="142978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" y="257694"/>
            <a:ext cx="2071570" cy="18786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Much of the core Metro Area aquifer system has low-moderate vulnerability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3886" y="4430684"/>
            <a:ext cx="2071570" cy="243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We currently have insufficient data to assess trends in deeper aquifers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4007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</a:t>
            </a:r>
            <a:r>
              <a:rPr lang="en-US" b="1" dirty="0" smtClean="0">
                <a:solidFill>
                  <a:srgbClr val="0070C0"/>
                </a:solidFill>
              </a:rPr>
              <a:t>concentrations?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723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Lakes</a:t>
            </a:r>
          </a:p>
          <a:p>
            <a:pPr lvl="1"/>
            <a:r>
              <a:rPr lang="en-US" sz="2400" dirty="0" smtClean="0"/>
              <a:t>Disrupts nutrient cycling</a:t>
            </a:r>
          </a:p>
          <a:p>
            <a:pPr lvl="1"/>
            <a:r>
              <a:rPr lang="en-US" sz="2400" dirty="0" smtClean="0"/>
              <a:t>Prevents oxygen from reaching lake bottom</a:t>
            </a:r>
          </a:p>
          <a:p>
            <a:pPr lvl="1"/>
            <a:r>
              <a:rPr lang="en-US" sz="2400" dirty="0" smtClean="0"/>
              <a:t>Disrupts c</a:t>
            </a:r>
            <a:r>
              <a:rPr lang="en-US" sz="2400" dirty="0" smtClean="0"/>
              <a:t>ommunity structure</a:t>
            </a:r>
            <a:endParaRPr lang="en-US" sz="2400" dirty="0" smtClean="0"/>
          </a:p>
          <a:p>
            <a:pPr lvl="1"/>
            <a:r>
              <a:rPr lang="en-US" sz="2400" dirty="0" smtClean="0"/>
              <a:t>Implications </a:t>
            </a:r>
            <a:r>
              <a:rPr lang="en-US" sz="2400" dirty="0" smtClean="0"/>
              <a:t>for phosphorus </a:t>
            </a:r>
            <a:r>
              <a:rPr lang="en-US" sz="2400" dirty="0" smtClean="0"/>
              <a:t>export</a:t>
            </a:r>
          </a:p>
          <a:p>
            <a:r>
              <a:rPr lang="en-US" sz="2400" dirty="0" smtClean="0"/>
              <a:t>Streams</a:t>
            </a:r>
          </a:p>
          <a:p>
            <a:pPr lvl="1"/>
            <a:r>
              <a:rPr lang="en-US" sz="2400" dirty="0" smtClean="0"/>
              <a:t>Benthic IBI declined at 190 mg/L</a:t>
            </a:r>
          </a:p>
          <a:p>
            <a:pPr lvl="1"/>
            <a:r>
              <a:rPr lang="en-US" sz="2400" dirty="0" smtClean="0"/>
              <a:t>All BIBI indicate impairment at 500 mg/L</a:t>
            </a:r>
          </a:p>
          <a:p>
            <a:pPr lvl="1"/>
            <a:r>
              <a:rPr lang="en-US" sz="2400" dirty="0" smtClean="0"/>
              <a:t>Greatest fish effects are on early life </a:t>
            </a:r>
            <a:r>
              <a:rPr lang="en-US" sz="2400" dirty="0" smtClean="0"/>
              <a:t>stages</a:t>
            </a:r>
          </a:p>
          <a:p>
            <a:r>
              <a:rPr lang="en-US" sz="2400" dirty="0" smtClean="0"/>
              <a:t>Drinking water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1008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1407" y="16624"/>
            <a:ext cx="9142594" cy="6841376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2579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infiltration recommendations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6148668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Infiltrate in areas not vulnerable to chloride contamination</a:t>
            </a:r>
          </a:p>
          <a:p>
            <a:r>
              <a:rPr lang="en-US" dirty="0" smtClean="0"/>
              <a:t>In vulnerable areas, if infiltration is employed, distribute infiltration practices instead of focusing on a single location</a:t>
            </a:r>
          </a:p>
          <a:p>
            <a:r>
              <a:rPr lang="en-US" dirty="0" smtClean="0"/>
              <a:t>Properly site infiltration practices with respect to receiving waters</a:t>
            </a:r>
          </a:p>
          <a:p>
            <a:r>
              <a:rPr lang="en-US" dirty="0" smtClean="0"/>
              <a:t>Utilize permeable pavement when appropriate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491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Management strategies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1" y="1455380"/>
            <a:ext cx="6027644" cy="52203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Decrease use of chloride deicers</a:t>
            </a:r>
          </a:p>
          <a:p>
            <a:r>
              <a:rPr lang="en-US" dirty="0" smtClean="0"/>
              <a:t>Use alternatives (maybe)</a:t>
            </a:r>
          </a:p>
          <a:p>
            <a:r>
              <a:rPr lang="en-US" dirty="0" smtClean="0"/>
              <a:t>Use liquids (anti-icing)</a:t>
            </a:r>
          </a:p>
          <a:p>
            <a:r>
              <a:rPr lang="en-US" dirty="0" smtClean="0"/>
              <a:t>Establish chloride free zones near receiving waters</a:t>
            </a:r>
          </a:p>
          <a:p>
            <a:r>
              <a:rPr lang="en-US" dirty="0" smtClean="0"/>
              <a:t>Improve snow/ice removal technology</a:t>
            </a:r>
          </a:p>
          <a:p>
            <a:r>
              <a:rPr lang="en-US" dirty="0" smtClean="0"/>
              <a:t>Lower winter speed limits</a:t>
            </a:r>
          </a:p>
          <a:p>
            <a:r>
              <a:rPr lang="en-US" dirty="0" smtClean="0"/>
              <a:t>Infiltrate in the right locations, especially with permeable pavements</a:t>
            </a:r>
          </a:p>
        </p:txBody>
      </p:sp>
    </p:spTree>
    <p:extLst>
      <p:ext uri="{BB962C8B-B14F-4D97-AF65-F5344CB8AC3E}">
        <p14:creationId xmlns:p14="http://schemas.microsoft.com/office/powerpoint/2010/main" xmlns="" val="5996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889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Needs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264025"/>
            <a:ext cx="7886700" cy="53519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Analyze trend data for Metro streams – Met Council starting this</a:t>
            </a:r>
          </a:p>
          <a:p>
            <a:r>
              <a:rPr lang="en-US" dirty="0" smtClean="0"/>
              <a:t>Improve understanding of fate and transport in groundwater</a:t>
            </a:r>
            <a:endParaRPr lang="en-US" dirty="0"/>
          </a:p>
          <a:p>
            <a:pPr lvl="1"/>
            <a:r>
              <a:rPr lang="en-US" dirty="0" smtClean="0"/>
              <a:t>Map vulnerable areas</a:t>
            </a:r>
          </a:p>
          <a:p>
            <a:pPr lvl="1"/>
            <a:r>
              <a:rPr lang="en-US" dirty="0" smtClean="0"/>
              <a:t>Enhance monitoring in these areas</a:t>
            </a:r>
          </a:p>
          <a:p>
            <a:pPr lvl="1"/>
            <a:r>
              <a:rPr lang="en-US" dirty="0" smtClean="0"/>
              <a:t>Monitor deeper aquifers in vulnerable areas</a:t>
            </a:r>
          </a:p>
          <a:p>
            <a:r>
              <a:rPr lang="en-US" dirty="0" smtClean="0"/>
              <a:t>Improve understanding of impacts in lakes</a:t>
            </a:r>
          </a:p>
          <a:p>
            <a:pPr lvl="1"/>
            <a:r>
              <a:rPr lang="en-US" dirty="0" smtClean="0"/>
              <a:t>Study chloride dynamics in impacted lakes</a:t>
            </a:r>
          </a:p>
          <a:p>
            <a:pPr lvl="1"/>
            <a:r>
              <a:rPr lang="en-US" dirty="0" smtClean="0"/>
              <a:t>Study ecological effects</a:t>
            </a:r>
          </a:p>
          <a:p>
            <a:pPr lvl="1"/>
            <a:r>
              <a:rPr lang="en-US" dirty="0" smtClean="0"/>
              <a:t>Study phosphorus dynamics</a:t>
            </a:r>
          </a:p>
          <a:p>
            <a:r>
              <a:rPr lang="en-US" dirty="0" smtClean="0"/>
              <a:t>Identify high value waters that are at risk</a:t>
            </a:r>
          </a:p>
          <a:p>
            <a:r>
              <a:rPr lang="en-US" dirty="0" smtClean="0"/>
              <a:t>More research on chloride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62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Chloride is attenuated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43000"/>
            <a:ext cx="5867400" cy="5654676"/>
          </a:xfrm>
        </p:spPr>
        <p:txBody>
          <a:bodyPr>
            <a:normAutofit/>
          </a:bodyPr>
          <a:lstStyle/>
          <a:p>
            <a:r>
              <a:rPr lang="en-US" b="1" dirty="0" smtClean="0"/>
              <a:t>Delayed peaks in groundwater</a:t>
            </a:r>
          </a:p>
          <a:p>
            <a:r>
              <a:rPr lang="en-US" b="1" dirty="0" smtClean="0"/>
              <a:t>Lower max concentrations</a:t>
            </a:r>
          </a:p>
          <a:p>
            <a:r>
              <a:rPr lang="en-US" b="1" dirty="0" smtClean="0"/>
              <a:t>Elevated concentrations persist in groundwater</a:t>
            </a:r>
          </a:p>
        </p:txBody>
      </p:sp>
    </p:spTree>
    <p:extLst>
      <p:ext uri="{BB962C8B-B14F-4D97-AF65-F5344CB8AC3E}">
        <p14:creationId xmlns:p14="http://schemas.microsoft.com/office/powerpoint/2010/main" xmlns="" val="15602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4757692" cy="2667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Ultimately, source </a:t>
            </a:r>
            <a:r>
              <a:rPr lang="en-US" b="1" dirty="0"/>
              <a:t>reduction is the only way to effectively manage chloride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762000"/>
            <a:ext cx="3919492" cy="5189723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47800" y="5646923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Questions?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32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Quality impacts -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Health risks may exist for certain combinations of land use, treatment practice, pollutant, and receptor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Current guidance and regulations (permits) should provide adequate protection for human health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More research is needed on pathogen occurrence 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runoff and fate in infiltration systems, particularly non-vegetated systems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Chloride cannot be treated with </a:t>
            </a:r>
            <a:r>
              <a:rPr lang="en-US" b="1" dirty="0" err="1" smtClean="0">
                <a:solidFill>
                  <a:srgbClr val="FF0000"/>
                </a:solidFill>
              </a:rPr>
              <a:t>stormwater</a:t>
            </a:r>
            <a:r>
              <a:rPr lang="en-US" b="1" dirty="0" smtClean="0">
                <a:solidFill>
                  <a:srgbClr val="FF0000"/>
                </a:solidFill>
              </a:rPr>
              <a:t> BMPs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Prevention is the only effective management tool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Need to better understand dynamics of chloride in urban systems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7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MN Groundwater Association white paper: </a:t>
            </a:r>
            <a:r>
              <a:rPr lang="en-US" sz="3200" b="1" dirty="0" smtClean="0">
                <a:solidFill>
                  <a:srgbClr val="FF0000"/>
                </a:solidFill>
              </a:rPr>
              <a:t>Impacts of </a:t>
            </a:r>
            <a:r>
              <a:rPr lang="en-US" sz="3200" b="1" dirty="0" err="1" smtClean="0">
                <a:solidFill>
                  <a:srgbClr val="FF0000"/>
                </a:solidFill>
              </a:rPr>
              <a:t>stormwater</a:t>
            </a:r>
            <a:r>
              <a:rPr lang="en-US" sz="3200" b="1" dirty="0" smtClean="0">
                <a:solidFill>
                  <a:srgbClr val="FF0000"/>
                </a:solidFill>
              </a:rPr>
              <a:t> infiltration on chloride in groundwater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17650"/>
            <a:ext cx="784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group is still working on the white paper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4267200"/>
            <a:ext cx="3162300" cy="2290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Chloride in urban </a:t>
            </a:r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r>
              <a:rPr lang="en-US" b="1" dirty="0" smtClean="0">
                <a:solidFill>
                  <a:srgbClr val="002060"/>
                </a:solidFill>
              </a:rPr>
              <a:t> runoff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Chloride </a:t>
            </a:r>
            <a:r>
              <a:rPr lang="en-US" b="1" dirty="0" smtClean="0">
                <a:solidFill>
                  <a:srgbClr val="002060"/>
                </a:solidFill>
              </a:rPr>
              <a:t>levels in receiving waters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infiltration - overview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Fate </a:t>
            </a:r>
            <a:r>
              <a:rPr lang="en-US" b="1" dirty="0" smtClean="0">
                <a:solidFill>
                  <a:srgbClr val="002060"/>
                </a:solidFill>
              </a:rPr>
              <a:t>of chloride in infiltration practices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Estimating </a:t>
            </a:r>
            <a:r>
              <a:rPr lang="en-US" b="1" dirty="0" smtClean="0">
                <a:solidFill>
                  <a:srgbClr val="002060"/>
                </a:solidFill>
              </a:rPr>
              <a:t>chloride loads from infiltration practices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Potential recommendations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74638"/>
            <a:ext cx="7010400" cy="5884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Salt application has increased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5512"/>
            <a:ext cx="8851900" cy="569008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919" y="1143000"/>
            <a:ext cx="3454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48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660" y="185981"/>
            <a:ext cx="3685724" cy="15087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Chloride in </a:t>
            </a:r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runoff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2865221211"/>
              </p:ext>
            </p:extLst>
          </p:nvPr>
        </p:nvGraphicFramePr>
        <p:xfrm>
          <a:off x="0" y="2121528"/>
          <a:ext cx="4401047" cy="351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30975" y="2423769"/>
            <a:ext cx="168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Granato</a:t>
            </a:r>
            <a:r>
              <a:rPr lang="en-US" dirty="0" smtClean="0"/>
              <a:t> and Smith, 1999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81400213"/>
              </p:ext>
            </p:extLst>
          </p:nvPr>
        </p:nvGraphicFramePr>
        <p:xfrm>
          <a:off x="4401047" y="3506526"/>
          <a:ext cx="4669806" cy="322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82103" y="3619700"/>
            <a:ext cx="1683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Winston et al. (2016)</a:t>
            </a:r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697716" y="571264"/>
            <a:ext cx="395328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a MN location with high deicer application rates, 97% of the Cl load was associated with 16% of the total annual runoff volume (Herb, 2018)</a:t>
            </a:r>
          </a:p>
        </p:txBody>
      </p:sp>
    </p:spTree>
    <p:extLst>
      <p:ext uri="{BB962C8B-B14F-4D97-AF65-F5344CB8AC3E}">
        <p14:creationId xmlns:p14="http://schemas.microsoft.com/office/powerpoint/2010/main" xmlns="" val="27606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Graphic spid="9" grpId="0">
        <p:bldAsOne/>
      </p:bldGraphic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9142594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Summary of water quality 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932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Statewide</a:t>
            </a:r>
          </a:p>
          <a:p>
            <a:pPr lvl="1"/>
            <a:r>
              <a:rPr lang="en-US" dirty="0" smtClean="0"/>
              <a:t>26 lakes were impaired as of 2018</a:t>
            </a:r>
          </a:p>
          <a:p>
            <a:pPr lvl="1"/>
            <a:r>
              <a:rPr lang="en-US" dirty="0" smtClean="0"/>
              <a:t>24 streams impaired as of 2018</a:t>
            </a:r>
          </a:p>
          <a:p>
            <a:pPr lvl="1"/>
            <a:r>
              <a:rPr lang="en-US" dirty="0" smtClean="0"/>
              <a:t>120 lakes classified as at risk (</a:t>
            </a:r>
            <a:r>
              <a:rPr lang="en-US" u="sng" dirty="0" smtClean="0"/>
              <a:t>&gt;</a:t>
            </a:r>
            <a:r>
              <a:rPr lang="en-US" dirty="0" smtClean="0"/>
              <a:t> 1 sample in past 10 years with Cl </a:t>
            </a:r>
            <a:r>
              <a:rPr lang="en-US" u="sng" dirty="0" smtClean="0"/>
              <a:t>&gt;</a:t>
            </a:r>
            <a:r>
              <a:rPr lang="en-US" dirty="0" smtClean="0"/>
              <a:t> 207 mg/L)</a:t>
            </a:r>
          </a:p>
          <a:p>
            <a:r>
              <a:rPr lang="en-US" dirty="0" smtClean="0"/>
              <a:t>Twin Cities Metro</a:t>
            </a:r>
          </a:p>
          <a:p>
            <a:pPr lvl="1"/>
            <a:r>
              <a:rPr lang="en-US" dirty="0" smtClean="0"/>
              <a:t>23 lakes impaired</a:t>
            </a:r>
          </a:p>
          <a:p>
            <a:pPr lvl="1"/>
            <a:r>
              <a:rPr lang="en-US" dirty="0" smtClean="0"/>
              <a:t>17 streams impaired</a:t>
            </a:r>
          </a:p>
          <a:p>
            <a:pPr lvl="1"/>
            <a:r>
              <a:rPr lang="en-US" dirty="0" smtClean="0"/>
              <a:t>38 lakes classified as at risk</a:t>
            </a:r>
          </a:p>
          <a:p>
            <a:pPr lvl="1"/>
            <a:r>
              <a:rPr lang="en-US" dirty="0" smtClean="0"/>
              <a:t>340 assessed waterbodies (11% impaired; 11% insufficient data)</a:t>
            </a:r>
          </a:p>
          <a:p>
            <a:pPr lvl="1"/>
            <a:r>
              <a:rPr lang="en-US" dirty="0" smtClean="0"/>
              <a:t>30% of shallow wells exceed the SMCL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Source: Draft Statewide Chloride Management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33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6205</TotalTime>
  <Words>1098</Words>
  <Application>Microsoft Office PowerPoint</Application>
  <PresentationFormat>On-screen Show (4:3)</PresentationFormat>
  <Paragraphs>195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Stormwater infiltration and chloride in groundwater</vt:lpstr>
      <vt:lpstr>September 10, 2015: Effects of stormwater infiltration on groundwater</vt:lpstr>
      <vt:lpstr>Chloride</vt:lpstr>
      <vt:lpstr>Quality impacts - conclusions</vt:lpstr>
      <vt:lpstr>Slide 5</vt:lpstr>
      <vt:lpstr>Outline</vt:lpstr>
      <vt:lpstr>Salt application has increased</vt:lpstr>
      <vt:lpstr>Slide 8</vt:lpstr>
      <vt:lpstr>Summary of water quality status</vt:lpstr>
      <vt:lpstr>Slide 10</vt:lpstr>
      <vt:lpstr>Slide 11</vt:lpstr>
      <vt:lpstr>Slide 12</vt:lpstr>
      <vt:lpstr>Stormwater infiltration</vt:lpstr>
      <vt:lpstr>Stormwater infiltration- intentional infiltration of stormwater runoff</vt:lpstr>
      <vt:lpstr>Stormwater infiltration is a preferred method for managing stormwater runoff</vt:lpstr>
      <vt:lpstr>Infiltration BMPs</vt:lpstr>
      <vt:lpstr>Infiltration practices focus recharge</vt:lpstr>
      <vt:lpstr>Fate of infiltrated water</vt:lpstr>
      <vt:lpstr>Villanova study, Machusick, 2009</vt:lpstr>
      <vt:lpstr>Slide 20</vt:lpstr>
      <vt:lpstr>Estimating chloride loads from infiltration practices</vt:lpstr>
      <vt:lpstr>These next slides are DRAFT</vt:lpstr>
      <vt:lpstr>Slide 23</vt:lpstr>
      <vt:lpstr>Slide 24</vt:lpstr>
      <vt:lpstr>Cl in shallow glacial aquifers, northern U.S. (Mullaney et al., 2009)</vt:lpstr>
      <vt:lpstr>Slide 26</vt:lpstr>
      <vt:lpstr>Factors affecting Cl in shallow glacial aquifers, northern U.S. (Mullaney et al., 2009)</vt:lpstr>
      <vt:lpstr>Slide 28</vt:lpstr>
      <vt:lpstr>What are the consequences of high chloride concentrations in groundwater?</vt:lpstr>
      <vt:lpstr>Much of the core Metro Area aquifer system has low-moderate vulnerability</vt:lpstr>
      <vt:lpstr>What are the consequences of high chloride concentrations?</vt:lpstr>
      <vt:lpstr>Stormwater infiltration recommendations</vt:lpstr>
      <vt:lpstr>Management strategies</vt:lpstr>
      <vt:lpstr>Needs</vt:lpstr>
      <vt:lpstr>Chloride is attenuated</vt:lpstr>
      <vt:lpstr>Ultimately, source reduction is the only way to effectively manage chloride</vt:lpstr>
      <vt:lpstr>Slide 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Stormwater Unfiltration on Chloride in Groundwater</dc:title>
  <dc:creator>trojans</dc:creator>
  <cp:lastModifiedBy>trojans</cp:lastModifiedBy>
  <cp:revision>183</cp:revision>
  <dcterms:created xsi:type="dcterms:W3CDTF">2018-12-28T19:59:16Z</dcterms:created>
  <dcterms:modified xsi:type="dcterms:W3CDTF">2019-03-25T01:07:17Z</dcterms:modified>
</cp:coreProperties>
</file>