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7" r:id="rId5"/>
  </p:sldMasterIdLst>
  <p:notesMasterIdLst>
    <p:notesMasterId r:id="rId24"/>
  </p:notesMasterIdLst>
  <p:handoutMasterIdLst>
    <p:handoutMasterId r:id="rId25"/>
  </p:handoutMasterIdLst>
  <p:sldIdLst>
    <p:sldId id="269" r:id="rId6"/>
    <p:sldId id="280" r:id="rId7"/>
    <p:sldId id="278" r:id="rId8"/>
    <p:sldId id="281" r:id="rId9"/>
    <p:sldId id="282" r:id="rId10"/>
    <p:sldId id="273" r:id="rId11"/>
    <p:sldId id="283" r:id="rId12"/>
    <p:sldId id="284" r:id="rId13"/>
    <p:sldId id="601" r:id="rId14"/>
    <p:sldId id="602" r:id="rId15"/>
    <p:sldId id="603" r:id="rId16"/>
    <p:sldId id="604" r:id="rId17"/>
    <p:sldId id="605" r:id="rId18"/>
    <p:sldId id="606" r:id="rId19"/>
    <p:sldId id="607" r:id="rId20"/>
    <p:sldId id="608" r:id="rId21"/>
    <p:sldId id="609" r:id="rId22"/>
    <p:sldId id="610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000"/>
    <a:srgbClr val="222222"/>
    <a:srgbClr val="413E3D"/>
    <a:srgbClr val="221F20"/>
    <a:srgbClr val="65605F"/>
    <a:srgbClr val="D8D6D6"/>
    <a:srgbClr val="A4A0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67" d="100"/>
          <a:sy n="67" d="100"/>
        </p:scale>
        <p:origin x="1284" y="4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89" d="100"/>
          <a:sy n="89" d="100"/>
        </p:scale>
        <p:origin x="2592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51621-690C-4A3F-89DF-A63F9F011564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FFA5A-5B3A-4636-8971-523440418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4362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7A200-BCBE-4E38-8F30-4AEB6F9D0565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75C21F-68E8-4A22-BBF5-9CD63F183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38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Countless varieties of biochar depending on source material, pyrolysis temperature, post-processing… no standard exists… hard time choosing, so we sent 4 commercially available </a:t>
            </a:r>
            <a:r>
              <a:rPr lang="en-US" dirty="0" err="1"/>
              <a:t>biochars</a:t>
            </a:r>
            <a:r>
              <a:rPr lang="en-US" dirty="0"/>
              <a:t> to UCLA for testing to find out which worked best for e coli capture specifically. </a:t>
            </a:r>
          </a:p>
          <a:p>
            <a:endParaRPr lang="en-US" dirty="0"/>
          </a:p>
          <a:p>
            <a:r>
              <a:rPr lang="en-US" dirty="0"/>
              <a:t>158 cy biochar which equates to over 1650 </a:t>
            </a:r>
            <a:r>
              <a:rPr lang="en-US" dirty="0" err="1"/>
              <a:t>sq</a:t>
            </a:r>
            <a:r>
              <a:rPr lang="en-US" dirty="0"/>
              <a:t> miles surface area… the northern half of the 7 county metro</a:t>
            </a:r>
          </a:p>
          <a:p>
            <a:endParaRPr lang="en-US" dirty="0"/>
          </a:p>
          <a:p>
            <a:r>
              <a:rPr lang="en-US" dirty="0"/>
              <a:t>UCLA results: removal capacity positively correlated with surface area and carbon content, negatively correlated with ash content and % volatile organic matter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79A62B-C61E-472D-A89D-4E1FF4B08AB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791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tart_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4042736" cy="6858000"/>
          </a:xfrm>
        </p:spPr>
        <p:txBody>
          <a:bodyPr>
            <a:normAutofit/>
          </a:bodyPr>
          <a:lstStyle>
            <a:lvl1pPr marL="0" indent="0">
              <a:buNone/>
              <a:defRPr sz="1125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242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832104"/>
            <a:ext cx="8229600" cy="609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636412"/>
            <a:ext cx="4800600" cy="4742506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2000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marL="0" indent="0">
              <a:buNone/>
            </a:pPr>
            <a:r>
              <a:rPr lang="en-US" sz="2000" dirty="0"/>
              <a:t>Short description or sentence can go here.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>
                <a:solidFill>
                  <a:srgbClr val="ED7000"/>
                </a:solidFill>
              </a:rPr>
              <a:t>Subtitle</a:t>
            </a:r>
          </a:p>
          <a:p>
            <a:r>
              <a:rPr lang="en-US" sz="2000" dirty="0">
                <a:solidFill>
                  <a:srgbClr val="413E3D"/>
                </a:solidFill>
              </a:rPr>
              <a:t>We can’t completely avoid bullet points</a:t>
            </a:r>
          </a:p>
          <a:p>
            <a:r>
              <a:rPr lang="en-US" sz="2000" dirty="0">
                <a:solidFill>
                  <a:srgbClr val="413E3D"/>
                </a:solidFill>
              </a:rPr>
              <a:t>So if we must </a:t>
            </a:r>
            <a:r>
              <a:rPr lang="en-US" sz="2000" dirty="0"/>
              <a:t>use them, this is the layout </a:t>
            </a:r>
            <a:br>
              <a:rPr lang="en-US" sz="2000" dirty="0"/>
            </a:br>
            <a:r>
              <a:rPr lang="en-US" sz="2000" dirty="0"/>
              <a:t>to use</a:t>
            </a:r>
          </a:p>
          <a:p>
            <a:r>
              <a:rPr lang="en-US" sz="2000" dirty="0"/>
              <a:t>Notice that there is no more than 5 bullet points on the slide.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>
                <a:solidFill>
                  <a:srgbClr val="ED7000"/>
                </a:solidFill>
              </a:rPr>
              <a:t>More Tips</a:t>
            </a:r>
          </a:p>
          <a:p>
            <a:r>
              <a:rPr lang="en-US" sz="2000" dirty="0"/>
              <a:t>Keep them brief and supportive of what you’re saying</a:t>
            </a:r>
          </a:p>
          <a:p>
            <a:r>
              <a:rPr lang="en-US" sz="2000" dirty="0"/>
              <a:t>We want the audience to watch/listen to you, not read the screen</a:t>
            </a:r>
          </a:p>
        </p:txBody>
      </p:sp>
      <p:sp>
        <p:nvSpPr>
          <p:cNvPr id="5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671831" y="1699783"/>
            <a:ext cx="3474720" cy="3474720"/>
          </a:xfrm>
        </p:spPr>
        <p:txBody>
          <a:bodyPr>
            <a:normAutofit/>
          </a:bodyPr>
          <a:lstStyle>
            <a:lvl1pPr marL="0" indent="0">
              <a:buNone/>
              <a:defRPr sz="1125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27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>
            <a:lvl1pPr marL="0" indent="0">
              <a:buNone/>
              <a:defRPr sz="1125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77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096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488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2743200"/>
            <a:ext cx="7772400" cy="896206"/>
          </a:xfrm>
        </p:spPr>
        <p:txBody>
          <a:bodyPr anchor="t">
            <a:normAutofit/>
          </a:bodyPr>
          <a:lstStyle>
            <a:lvl1pPr algn="l">
              <a:defRPr sz="3600" b="0" cap="all" spc="130" baseline="0">
                <a:solidFill>
                  <a:schemeClr val="tx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Section Title Here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467" y="6336423"/>
            <a:ext cx="609066" cy="47237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accent6"/>
                </a:solidFill>
                <a:latin typeface="Verdana"/>
                <a:cs typeface="Verdana"/>
              </a:defRPr>
            </a:lvl1pPr>
          </a:lstStyle>
          <a:p>
            <a:pPr algn="ctr"/>
            <a:fld id="{210BF9EF-2293-1D43-8241-A43FAD17FE18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0" y="6271967"/>
            <a:ext cx="9144000" cy="586032"/>
          </a:xfrm>
          <a:prstGeom prst="rect">
            <a:avLst/>
          </a:prstGeom>
          <a:solidFill>
            <a:srgbClr val="003C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73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864475" cy="398296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76263" indent="-27432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69963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43000" indent="-2286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2019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85800" y="685800"/>
            <a:ext cx="7864475" cy="914400"/>
          </a:xfrm>
        </p:spPr>
        <p:txBody>
          <a:bodyPr>
            <a:normAutofit/>
          </a:bodyPr>
          <a:lstStyle>
            <a:lvl1pPr>
              <a:defRPr sz="3600" b="0" spc="13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Slide Title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467" y="6336423"/>
            <a:ext cx="609066" cy="47237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accent6"/>
                </a:solidFill>
                <a:latin typeface="Verdana"/>
                <a:cs typeface="Verdana"/>
              </a:defRPr>
            </a:lvl1pPr>
          </a:lstStyle>
          <a:p>
            <a:pPr algn="ctr"/>
            <a:fld id="{210BF9EF-2293-1D43-8241-A43FAD17FE18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6271967"/>
            <a:ext cx="9144000" cy="586032"/>
          </a:xfrm>
          <a:prstGeom prst="rect">
            <a:avLst/>
          </a:prstGeom>
          <a:solidFill>
            <a:srgbClr val="003C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95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2987357" cy="398296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76263" indent="-27432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69963" indent="-34290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43000" indent="-22860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2019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85800" y="685800"/>
            <a:ext cx="7864475" cy="914400"/>
          </a:xfrm>
        </p:spPr>
        <p:txBody>
          <a:bodyPr/>
          <a:lstStyle>
            <a:lvl1pPr>
              <a:defRPr b="0" spc="13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795712" y="1828800"/>
            <a:ext cx="4754563" cy="3983037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67467" y="6336423"/>
            <a:ext cx="609066" cy="47237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accent6"/>
                </a:solidFill>
                <a:latin typeface="Verdana"/>
                <a:cs typeface="Verdana"/>
              </a:defRPr>
            </a:lvl1pPr>
          </a:lstStyle>
          <a:p>
            <a:pPr algn="ctr"/>
            <a:fld id="{210BF9EF-2293-1D43-8241-A43FAD17FE18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6271967"/>
            <a:ext cx="9144000" cy="586032"/>
          </a:xfrm>
          <a:prstGeom prst="rect">
            <a:avLst/>
          </a:prstGeom>
          <a:solidFill>
            <a:srgbClr val="003C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42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1828800"/>
            <a:ext cx="3822192" cy="639762"/>
          </a:xfrm>
          <a:solidFill>
            <a:srgbClr val="003C79"/>
          </a:solidFill>
        </p:spPr>
        <p:txBody>
          <a:bodyPr lIns="182880" rIns="91440" anchor="ctr">
            <a:normAutofit/>
          </a:bodyPr>
          <a:lstStyle>
            <a:lvl1pPr marL="0" indent="0" algn="l">
              <a:spcAft>
                <a:spcPts val="0"/>
              </a:spcAft>
              <a:buNone/>
              <a:defRPr sz="16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77332" y="2600960"/>
            <a:ext cx="3820055" cy="2966879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</a:defRPr>
            </a:lvl1pPr>
            <a:lvl2pPr marL="576263" indent="-274320"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69963" indent="-34290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43000" indent="-228600"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2019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5" y="2600960"/>
            <a:ext cx="3822192" cy="2966879"/>
          </a:xfrm>
        </p:spPr>
        <p:txBody>
          <a:bodyPr/>
          <a:lstStyle>
            <a:lvl1pPr>
              <a:defRPr sz="2000">
                <a:solidFill>
                  <a:schemeClr val="tx2"/>
                </a:solidFill>
              </a:defRPr>
            </a:lvl1pPr>
            <a:lvl2pPr marL="576263" indent="-274320">
              <a:buSzPct val="10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69963" indent="-34290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43000" indent="-228600">
              <a:buSzPct val="10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2019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45025" y="1828800"/>
            <a:ext cx="3822192" cy="639762"/>
          </a:xfrm>
          <a:solidFill>
            <a:srgbClr val="003C79"/>
          </a:solidFill>
        </p:spPr>
        <p:txBody>
          <a:bodyPr lIns="182880" rIns="91440" anchor="ctr">
            <a:normAutofit/>
          </a:bodyPr>
          <a:lstStyle>
            <a:lvl1pPr marL="0" indent="0" algn="l">
              <a:spcAft>
                <a:spcPts val="0"/>
              </a:spcAft>
              <a:buNone/>
              <a:defRPr sz="1600" b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itle 6"/>
          <p:cNvSpPr>
            <a:spLocks noGrp="1"/>
          </p:cNvSpPr>
          <p:nvPr>
            <p:ph type="title" hasCustomPrompt="1"/>
          </p:nvPr>
        </p:nvSpPr>
        <p:spPr>
          <a:xfrm>
            <a:off x="639763" y="457201"/>
            <a:ext cx="7864475" cy="914400"/>
          </a:xfrm>
        </p:spPr>
        <p:txBody>
          <a:bodyPr/>
          <a:lstStyle>
            <a:lvl1pPr>
              <a:defRPr b="0" i="0" spc="13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4267467" y="6336423"/>
            <a:ext cx="609066" cy="47237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accent6"/>
                </a:solidFill>
                <a:latin typeface="Verdana"/>
                <a:cs typeface="Verdana"/>
              </a:defRPr>
            </a:lvl1pPr>
          </a:lstStyle>
          <a:p>
            <a:pPr algn="ctr"/>
            <a:fld id="{210BF9EF-2293-1D43-8241-A43FAD17FE18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0" y="6271967"/>
            <a:ext cx="9144000" cy="586032"/>
          </a:xfrm>
          <a:prstGeom prst="rect">
            <a:avLst/>
          </a:prstGeom>
          <a:solidFill>
            <a:srgbClr val="003C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39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4267467" y="6336423"/>
            <a:ext cx="609066" cy="472370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accent6"/>
                </a:solidFill>
                <a:latin typeface="Verdana"/>
                <a:cs typeface="Verdana"/>
              </a:defRPr>
            </a:lvl1pPr>
          </a:lstStyle>
          <a:p>
            <a:pPr algn="ctr"/>
            <a:fld id="{210BF9EF-2293-1D43-8241-A43FAD17FE18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6271967"/>
            <a:ext cx="9144000" cy="586032"/>
          </a:xfrm>
          <a:prstGeom prst="rect">
            <a:avLst/>
          </a:prstGeom>
          <a:solidFill>
            <a:srgbClr val="003C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290205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13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267467" y="6336423"/>
            <a:ext cx="609066" cy="472370"/>
          </a:xfrm>
          <a:prstGeom prst="rect">
            <a:avLst/>
          </a:prstGeom>
        </p:spPr>
        <p:txBody>
          <a:bodyPr/>
          <a:lstStyle/>
          <a:p>
            <a:pPr algn="ctr"/>
            <a:fld id="{210BF9EF-2293-1D43-8241-A43FAD17FE18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0" y="6271967"/>
            <a:ext cx="9144000" cy="586032"/>
          </a:xfrm>
          <a:prstGeom prst="rect">
            <a:avLst/>
          </a:prstGeom>
          <a:solidFill>
            <a:srgbClr val="003C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8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 Mo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914400"/>
            <a:ext cx="3200400" cy="3200400"/>
          </a:xfrm>
          <a:prstGeom prst="rect">
            <a:avLst/>
          </a:prstGeom>
          <a:solidFill>
            <a:srgbClr val="22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341756" y="2362200"/>
            <a:ext cx="2099913" cy="142615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3375" dirty="0">
                <a:solidFill>
                  <a:srgbClr val="ED7000"/>
                </a:solidFill>
              </a:rPr>
              <a:t>Safety</a:t>
            </a:r>
            <a:r>
              <a:rPr lang="en-US" sz="3375" dirty="0">
                <a:solidFill>
                  <a:schemeClr val="bg1"/>
                </a:solidFill>
              </a:rPr>
              <a:t> </a:t>
            </a:r>
            <a:br>
              <a:rPr lang="en-US" sz="3375" dirty="0">
                <a:solidFill>
                  <a:schemeClr val="bg1"/>
                </a:solidFill>
              </a:rPr>
            </a:br>
            <a:r>
              <a:rPr lang="en-US" sz="3375" dirty="0">
                <a:solidFill>
                  <a:schemeClr val="bg1"/>
                </a:solidFill>
              </a:rPr>
              <a:t>Moment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200400" y="914400"/>
            <a:ext cx="5943600" cy="5943600"/>
          </a:xfrm>
        </p:spPr>
        <p:txBody>
          <a:bodyPr>
            <a:normAutofit/>
          </a:bodyPr>
          <a:lstStyle>
            <a:lvl1pPr marL="0" indent="0">
              <a:buNone/>
              <a:defRPr sz="1125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7589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 spc="13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67467" y="6336423"/>
            <a:ext cx="609066" cy="472370"/>
          </a:xfrm>
          <a:prstGeom prst="rect">
            <a:avLst/>
          </a:prstGeom>
        </p:spPr>
        <p:txBody>
          <a:bodyPr/>
          <a:lstStyle/>
          <a:p>
            <a:fld id="{B90D2F38-B084-4323-9B2D-355533D112F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0" y="6271967"/>
            <a:ext cx="9144000" cy="586032"/>
          </a:xfrm>
          <a:prstGeom prst="rect">
            <a:avLst/>
          </a:prstGeom>
          <a:solidFill>
            <a:srgbClr val="003C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5377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4D83AE-9DB9-4666-BE58-491511968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8B0A5-AADB-474A-888F-F3A448AD58BC}" type="datetimeFigureOut">
              <a:rPr lang="en-US" smtClean="0"/>
              <a:t>5/26/2021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DC7517-C888-4FFA-9C7B-690C6BEC2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B42F5-E186-4F57-9997-E11E7046C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20823-61CF-41BC-B635-0099A6B87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137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886450" y="1524000"/>
            <a:ext cx="2428875" cy="800100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3000">
                <a:solidFill>
                  <a:srgbClr val="ED7000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5886450" y="2590800"/>
            <a:ext cx="2428875" cy="2819400"/>
          </a:xfrm>
        </p:spPr>
        <p:txBody>
          <a:bodyPr>
            <a:noAutofit/>
          </a:bodyPr>
          <a:lstStyle>
            <a:lvl1pPr marL="300038" indent="-300038">
              <a:buFont typeface="+mj-lt"/>
              <a:buAutoNum type="arabicPeriod"/>
              <a:defRPr sz="1500"/>
            </a:lvl1pPr>
          </a:lstStyle>
          <a:p>
            <a:pPr lvl="0"/>
            <a:r>
              <a:rPr lang="en-US" dirty="0"/>
              <a:t>Section title one basic charts and graphs</a:t>
            </a:r>
          </a:p>
          <a:p>
            <a:pPr lvl="0"/>
            <a:r>
              <a:rPr lang="en-US" dirty="0"/>
              <a:t>Section title two bullet points and images</a:t>
            </a:r>
          </a:p>
          <a:p>
            <a:pPr lvl="0"/>
            <a:r>
              <a:rPr lang="en-US" dirty="0"/>
              <a:t>Section title three</a:t>
            </a:r>
          </a:p>
          <a:p>
            <a:pPr lvl="0"/>
            <a:r>
              <a:rPr lang="en-US" dirty="0"/>
              <a:t>Section title four</a:t>
            </a:r>
          </a:p>
          <a:p>
            <a:pPr lvl="0"/>
            <a:r>
              <a:rPr lang="en-US" dirty="0"/>
              <a:t>Section title five</a:t>
            </a:r>
          </a:p>
        </p:txBody>
      </p:sp>
    </p:spTree>
    <p:extLst>
      <p:ext uri="{BB962C8B-B14F-4D97-AF65-F5344CB8AC3E}">
        <p14:creationId xmlns:p14="http://schemas.microsoft.com/office/powerpoint/2010/main" val="1910297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Start">
    <p:bg>
      <p:bgPr>
        <a:solidFill>
          <a:srgbClr val="2222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5562600"/>
            <a:ext cx="7772400" cy="546212"/>
          </a:xfrm>
        </p:spPr>
        <p:txBody>
          <a:bodyPr anchor="b"/>
          <a:lstStyle>
            <a:lvl1pPr algn="l">
              <a:defRPr sz="3000" b="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Topic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8200" y="5029200"/>
            <a:ext cx="7772400" cy="444500"/>
          </a:xfrm>
        </p:spPr>
        <p:txBody>
          <a:bodyPr lIns="0" tIns="0" rIns="0" bIns="0" anchor="b"/>
          <a:lstStyle>
            <a:lvl1pPr marL="0" indent="0">
              <a:buNone/>
              <a:defRPr sz="1500" baseline="0">
                <a:solidFill>
                  <a:srgbClr val="ED7000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2370451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832104"/>
            <a:ext cx="6781800" cy="563562"/>
          </a:xfrm>
        </p:spPr>
        <p:txBody>
          <a:bodyPr lIns="0" tIns="0" rIns="0" bIns="0">
            <a:normAutofit/>
          </a:bodyPr>
          <a:lstStyle>
            <a:lvl1pPr>
              <a:defRPr sz="3000">
                <a:solidFill>
                  <a:srgbClr val="ED7000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828800" y="1640188"/>
            <a:ext cx="6781800" cy="4525963"/>
          </a:xfrm>
        </p:spPr>
        <p:txBody>
          <a:bodyPr lIns="0" tIns="0" rIns="0" bIns="0">
            <a:normAutofit/>
          </a:bodyPr>
          <a:lstStyle>
            <a:lvl1pPr>
              <a:defRPr sz="2000">
                <a:solidFill>
                  <a:srgbClr val="222222"/>
                </a:solidFill>
              </a:defRPr>
            </a:lvl1pPr>
            <a:lvl2pPr marL="480060" indent="-214313">
              <a:buFont typeface="Arial" panose="020B0604020202020204" pitchFamily="34" charset="0"/>
              <a:buChar char="•"/>
              <a:defRPr sz="1500" baseline="0"/>
            </a:lvl2pPr>
            <a:lvl3pPr marL="688181" indent="-214313">
              <a:buSzPct val="100000"/>
              <a:buFont typeface="Century Gothic" panose="020B0502020202020204" pitchFamily="34" charset="0"/>
              <a:buChar char="◦"/>
              <a:defRPr sz="1350"/>
            </a:lvl3pPr>
          </a:lstStyle>
          <a:p>
            <a:pPr lvl="0"/>
            <a:r>
              <a:rPr lang="en-US" dirty="0"/>
              <a:t>We can’t completely avoid bullet points</a:t>
            </a:r>
          </a:p>
          <a:p>
            <a:pPr lvl="0"/>
            <a:r>
              <a:rPr lang="en-US" dirty="0"/>
              <a:t>So if we must use them, this is the layout to use</a:t>
            </a:r>
          </a:p>
          <a:p>
            <a:pPr lvl="0"/>
            <a:r>
              <a:rPr lang="en-US" dirty="0"/>
              <a:t>Keep them brief and supportive of what you’re saying</a:t>
            </a:r>
          </a:p>
          <a:p>
            <a:pPr lvl="0"/>
            <a:r>
              <a:rPr lang="en-US" dirty="0"/>
              <a:t>We want the audience to watch/listen to you, </a:t>
            </a:r>
            <a:br>
              <a:rPr lang="en-US" dirty="0"/>
            </a:br>
            <a:r>
              <a:rPr lang="en-US" dirty="0"/>
              <a:t>not read the screen</a:t>
            </a:r>
          </a:p>
          <a:p>
            <a:pPr lvl="0"/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371600" cy="13716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42874" y="95250"/>
            <a:ext cx="1109455" cy="1181100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174510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371600" cy="13716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828799" y="1636776"/>
            <a:ext cx="3273552" cy="4525963"/>
          </a:xfrm>
        </p:spPr>
        <p:txBody>
          <a:bodyPr lIns="0" tIns="0" rIns="0" bIns="0">
            <a:normAutofit/>
          </a:bodyPr>
          <a:lstStyle>
            <a:lvl1pPr marL="257175" indent="-257175">
              <a:buFont typeface="Arial" panose="020B0604020202020204" pitchFamily="34" charset="0"/>
              <a:buChar char="•"/>
              <a:defRPr sz="2000">
                <a:solidFill>
                  <a:srgbClr val="222222"/>
                </a:solidFill>
              </a:defRPr>
            </a:lvl1pPr>
            <a:lvl2pPr marL="480060" indent="-214313">
              <a:buFont typeface="Arial" panose="020B0604020202020204" pitchFamily="34" charset="0"/>
              <a:buChar char="•"/>
              <a:defRPr sz="1800" baseline="0">
                <a:solidFill>
                  <a:srgbClr val="222222"/>
                </a:solidFill>
              </a:defRPr>
            </a:lvl2pPr>
            <a:lvl3pPr marL="688181" indent="-214313">
              <a:buSzPct val="100000"/>
              <a:buFont typeface="Century Gothic" panose="020B0502020202020204" pitchFamily="34" charset="0"/>
              <a:buChar char="◦"/>
              <a:defRPr sz="1350"/>
            </a:lvl3pPr>
          </a:lstStyle>
          <a:p>
            <a:pPr lvl="0"/>
            <a:r>
              <a:rPr lang="en-US" dirty="0"/>
              <a:t>We can’t completely avoid bullet points</a:t>
            </a:r>
          </a:p>
          <a:p>
            <a:pPr lvl="0"/>
            <a:r>
              <a:rPr lang="en-US" dirty="0"/>
              <a:t>So if we must use them, this is the layout to use</a:t>
            </a:r>
          </a:p>
          <a:p>
            <a:pPr lvl="1"/>
            <a:r>
              <a:rPr lang="en-US" dirty="0"/>
              <a:t>Secondary bullet</a:t>
            </a:r>
          </a:p>
          <a:p>
            <a:pPr lvl="1"/>
            <a:r>
              <a:rPr lang="en-US" dirty="0"/>
              <a:t>Secondary bullet</a:t>
            </a:r>
          </a:p>
          <a:p>
            <a:pPr lvl="0"/>
            <a:r>
              <a:rPr lang="en-US" dirty="0"/>
              <a:t>Notice that there is no more than 5 bullet points on the slide.</a:t>
            </a:r>
          </a:p>
          <a:p>
            <a:pPr lvl="0"/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42874" y="95250"/>
            <a:ext cx="1109455" cy="1181100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0" y="1636776"/>
            <a:ext cx="3276600" cy="4525963"/>
          </a:xfrm>
        </p:spPr>
        <p:txBody>
          <a:bodyPr lIns="0" tIns="0" rIns="0" bIns="0">
            <a:normAutofit/>
          </a:bodyPr>
          <a:lstStyle>
            <a:lvl1pPr>
              <a:defRPr sz="2000">
                <a:solidFill>
                  <a:srgbClr val="222222"/>
                </a:solidFill>
              </a:defRPr>
            </a:lvl1pPr>
            <a:lvl2pPr>
              <a:defRPr sz="1600">
                <a:solidFill>
                  <a:srgbClr val="222222"/>
                </a:solidFill>
              </a:defRPr>
            </a:lvl2pPr>
          </a:lstStyle>
          <a:p>
            <a:pPr lvl="0"/>
            <a:r>
              <a:rPr lang="en-US" dirty="0"/>
              <a:t>Keep them brief and supportive of what you’re saying</a:t>
            </a:r>
          </a:p>
          <a:p>
            <a:pPr lvl="1"/>
            <a:r>
              <a:rPr lang="en-US" dirty="0"/>
              <a:t>Secondary bullet</a:t>
            </a:r>
          </a:p>
          <a:p>
            <a:pPr lvl="1"/>
            <a:r>
              <a:rPr lang="en-US" dirty="0"/>
              <a:t>Secondary bullet</a:t>
            </a:r>
          </a:p>
          <a:p>
            <a:pPr lvl="0"/>
            <a:r>
              <a:rPr lang="en-US" dirty="0"/>
              <a:t>We want the audience to watch/listen to you, </a:t>
            </a:r>
            <a:br>
              <a:rPr lang="en-US" dirty="0"/>
            </a:br>
            <a:r>
              <a:rPr lang="en-US" dirty="0"/>
              <a:t>not read the screen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830757"/>
            <a:ext cx="6781800" cy="563562"/>
          </a:xfrm>
        </p:spPr>
        <p:txBody>
          <a:bodyPr lIns="0" tIns="0" rIns="0" bIns="0">
            <a:normAutofit/>
          </a:bodyPr>
          <a:lstStyle>
            <a:lvl1pPr>
              <a:defRPr sz="3000">
                <a:solidFill>
                  <a:srgbClr val="ED7000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341111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832104"/>
            <a:ext cx="7658100" cy="609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1636776"/>
            <a:ext cx="7658100" cy="4742506"/>
          </a:xfrm>
        </p:spPr>
        <p:txBody>
          <a:bodyPr wrap="square" lIns="0" tIns="0" rIns="0" bIns="0">
            <a:normAutofit/>
          </a:bodyPr>
          <a:lstStyle>
            <a:lvl1pPr marL="257175" indent="-257175">
              <a:buFont typeface="Arial" panose="020B0604020202020204" pitchFamily="34" charset="0"/>
              <a:buChar char="•"/>
              <a:defRPr sz="2000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We can’t completely avoid bullet points</a:t>
            </a:r>
          </a:p>
          <a:p>
            <a:pPr lvl="0"/>
            <a:r>
              <a:rPr lang="en-US" dirty="0"/>
              <a:t>So if we must use them, this is the layout to use</a:t>
            </a:r>
          </a:p>
          <a:p>
            <a:pPr lvl="0"/>
            <a:r>
              <a:rPr lang="en-US" dirty="0"/>
              <a:t>Keep them brief </a:t>
            </a:r>
          </a:p>
          <a:p>
            <a:pPr lvl="0"/>
            <a:r>
              <a:rPr lang="en-US" dirty="0"/>
              <a:t>We want the audience to watch/listen to you, </a:t>
            </a:r>
            <a:br>
              <a:rPr lang="en-US" dirty="0"/>
            </a:br>
            <a:r>
              <a:rPr lang="en-US" dirty="0"/>
              <a:t>not read the screen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57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832104"/>
            <a:ext cx="6781800" cy="563562"/>
          </a:xfrm>
        </p:spPr>
        <p:txBody>
          <a:bodyPr lIns="0" tIns="0" rIns="0" bIns="0">
            <a:normAutofit/>
          </a:bodyPr>
          <a:lstStyle>
            <a:lvl1pPr>
              <a:defRPr sz="3000">
                <a:solidFill>
                  <a:srgbClr val="ED7000"/>
                </a:solidFill>
              </a:defRPr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371600" cy="137160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42874" y="95250"/>
            <a:ext cx="1109455" cy="1181100"/>
          </a:xfrm>
        </p:spPr>
        <p:txBody>
          <a:bodyPr lIns="0" tIns="0" rIns="0" bIns="0" anchor="b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733362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_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62400" y="832104"/>
            <a:ext cx="4895850" cy="609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62400" y="1636412"/>
            <a:ext cx="4895850" cy="4742506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2000" baseline="0"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Short description. We want the audience to watch/listen to you, not read the screen.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1699783"/>
            <a:ext cx="3474720" cy="3474720"/>
          </a:xfrm>
        </p:spPr>
        <p:txBody>
          <a:bodyPr>
            <a:normAutofit/>
          </a:bodyPr>
          <a:lstStyle>
            <a:lvl1pPr marL="0" indent="0">
              <a:buNone/>
              <a:defRPr sz="1125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79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4270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9899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9" r:id="rId2"/>
    <p:sldLayoutId id="2147483662" r:id="rId3"/>
    <p:sldLayoutId id="2147483651" r:id="rId4"/>
    <p:sldLayoutId id="2147483650" r:id="rId5"/>
    <p:sldLayoutId id="2147483663" r:id="rId6"/>
    <p:sldLayoutId id="2147483665" r:id="rId7"/>
    <p:sldLayoutId id="2147483654" r:id="rId8"/>
    <p:sldLayoutId id="2147483664" r:id="rId9"/>
    <p:sldLayoutId id="2147483666" r:id="rId10"/>
    <p:sldLayoutId id="2147483661" r:id="rId11"/>
    <p:sldLayoutId id="2147483655" r:id="rId12"/>
  </p:sldLayoutIdLst>
  <p:txStyles>
    <p:titleStyle>
      <a:lvl1pPr algn="l" defTabSz="685800" rtl="0" eaLnBrk="1" latinLnBrk="0" hangingPunct="1">
        <a:spcBef>
          <a:spcPct val="0"/>
        </a:spcBef>
        <a:buNone/>
        <a:defRPr sz="3000" kern="1200">
          <a:solidFill>
            <a:srgbClr val="ED7000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spcBef>
          <a:spcPct val="20000"/>
        </a:spcBef>
        <a:buFontTx/>
        <a:buNone/>
        <a:defRPr sz="2000" kern="1200">
          <a:solidFill>
            <a:srgbClr val="222222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rgbClr val="22222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rgbClr val="22222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 userDrawn="1">
            <p:ph type="title"/>
          </p:nvPr>
        </p:nvSpPr>
        <p:spPr>
          <a:xfrm>
            <a:off x="685800" y="667926"/>
            <a:ext cx="7864475" cy="1205324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 userDrawn="1">
            <p:ph type="body" idx="1"/>
          </p:nvPr>
        </p:nvSpPr>
        <p:spPr>
          <a:xfrm>
            <a:off x="685800" y="2147888"/>
            <a:ext cx="7864475" cy="398296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511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 cap="all" baseline="0">
          <a:solidFill>
            <a:schemeClr val="tx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14400" rtl="0" eaLnBrk="1" latinLnBrk="0" hangingPunct="1">
        <a:spcBef>
          <a:spcPts val="400"/>
        </a:spcBef>
        <a:spcAft>
          <a:spcPts val="1200"/>
        </a:spcAft>
        <a:buClr>
          <a:schemeClr val="tx2"/>
        </a:buClr>
        <a:buSzPct val="100000"/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Verdana"/>
          <a:ea typeface="+mn-ea"/>
          <a:cs typeface="Verdana"/>
        </a:defRPr>
      </a:lvl1pPr>
      <a:lvl2pPr marL="576263" indent="-274320" algn="l" defTabSz="914400" rtl="0" eaLnBrk="1" latinLnBrk="0" hangingPunct="1">
        <a:spcBef>
          <a:spcPts val="400"/>
        </a:spcBef>
        <a:spcAft>
          <a:spcPts val="6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2200" kern="1200">
          <a:solidFill>
            <a:schemeClr val="tx1">
              <a:lumMod val="65000"/>
              <a:lumOff val="35000"/>
            </a:schemeClr>
          </a:solidFill>
          <a:latin typeface="Verdana"/>
          <a:ea typeface="+mn-ea"/>
          <a:cs typeface="Verdana"/>
        </a:defRPr>
      </a:lvl2pPr>
      <a:lvl3pPr marL="969963" indent="-342900" algn="l" defTabSz="914400" rtl="0" eaLnBrk="1" latinLnBrk="0" hangingPunct="1">
        <a:lnSpc>
          <a:spcPct val="150000"/>
        </a:lnSpc>
        <a:spcBef>
          <a:spcPts val="400"/>
        </a:spcBef>
        <a:spcAft>
          <a:spcPts val="6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65000"/>
              <a:lumOff val="35000"/>
            </a:schemeClr>
          </a:solidFill>
          <a:latin typeface="Verdana"/>
          <a:ea typeface="+mn-ea"/>
          <a:cs typeface="Verdana"/>
        </a:defRPr>
      </a:lvl3pPr>
      <a:lvl4pPr marL="1143000" indent="-228600" algn="l" defTabSz="914400" rtl="0" eaLnBrk="1" latinLnBrk="0" hangingPunct="1">
        <a:spcBef>
          <a:spcPts val="400"/>
        </a:spcBef>
        <a:spcAft>
          <a:spcPts val="6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1800" kern="1200">
          <a:solidFill>
            <a:schemeClr val="tx1">
              <a:lumMod val="65000"/>
              <a:lumOff val="35000"/>
            </a:schemeClr>
          </a:solidFill>
          <a:latin typeface="Verdana"/>
          <a:ea typeface="+mn-ea"/>
          <a:cs typeface="Verdana"/>
        </a:defRPr>
      </a:lvl4pPr>
      <a:lvl5pPr marL="1520190" indent="-285750" algn="l" defTabSz="914400" rtl="0" eaLnBrk="1" latinLnBrk="0" hangingPunct="1">
        <a:spcBef>
          <a:spcPts val="400"/>
        </a:spcBef>
        <a:spcAft>
          <a:spcPts val="600"/>
        </a:spcAft>
        <a:buClr>
          <a:schemeClr val="tx2"/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>
              <a:lumMod val="65000"/>
              <a:lumOff val="35000"/>
            </a:schemeClr>
          </a:solidFill>
          <a:latin typeface="Verdana"/>
          <a:ea typeface="+mn-ea"/>
          <a:cs typeface="Verdana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" t="28915" r="14482" b="2798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7250" y="2587660"/>
            <a:ext cx="4286250" cy="4286250"/>
          </a:xfrm>
          <a:prstGeom prst="rect">
            <a:avLst/>
          </a:prstGeom>
          <a:solidFill>
            <a:srgbClr val="22222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048469"/>
            <a:ext cx="1145286" cy="30433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1714500"/>
            <a:ext cx="857250" cy="857250"/>
          </a:xfrm>
          <a:prstGeom prst="rect">
            <a:avLst/>
          </a:prstGeom>
          <a:solidFill>
            <a:srgbClr val="ED7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377950" y="4648200"/>
            <a:ext cx="3124200" cy="576515"/>
          </a:xfrm>
          <a:prstGeom prst="rect">
            <a:avLst/>
          </a:prstGeom>
        </p:spPr>
        <p:txBody>
          <a:bodyPr lIns="0" tIns="0" rIns="0" bIns="0" anchor="b"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ED7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>
                <a:latin typeface="+mn-lt"/>
              </a:rPr>
              <a:t>Presented by</a:t>
            </a:r>
          </a:p>
          <a:p>
            <a:r>
              <a:rPr lang="en-US" sz="2200" dirty="0">
                <a:latin typeface="+mn-lt"/>
              </a:rPr>
              <a:t>Ed Matthiesen</a:t>
            </a:r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1352550" y="5412154"/>
            <a:ext cx="3524250" cy="1031761"/>
          </a:xfrm>
          <a:prstGeom prst="rect">
            <a:avLst/>
          </a:prstGeom>
        </p:spPr>
        <p:txBody>
          <a:bodyPr lIns="0" tIns="0" rIns="0" bIns="0" anchor="b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+mj-lt"/>
              </a:rPr>
              <a:t>Biochar and Iron Sand Media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2571750"/>
            <a:ext cx="857250" cy="4286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67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F7CCE-DC2F-48FD-ADB1-3EF1CB53C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CHAMPLIN POND IN OPERATION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A9C702-8B9B-4C29-B31E-E78FAC082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0945"/>
            <a:ext cx="9144000" cy="51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224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5D507-0E37-4BB8-8063-C21564663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7658100" cy="609600"/>
          </a:xfrm>
        </p:spPr>
        <p:txBody>
          <a:bodyPr/>
          <a:lstStyle/>
          <a:p>
            <a:r>
              <a:rPr lang="en-US" dirty="0"/>
              <a:t>CHAMPLIN TP REMOVAL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B4A0C8-7AB3-4369-989E-3E75C120687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844" y="1197433"/>
            <a:ext cx="8180825" cy="53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19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DF85D-541A-4137-B97C-568EE4F95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658100" cy="609600"/>
          </a:xfrm>
        </p:spPr>
        <p:txBody>
          <a:bodyPr/>
          <a:lstStyle/>
          <a:p>
            <a:r>
              <a:rPr lang="en-US" dirty="0"/>
              <a:t>CHAMPLIN </a:t>
            </a:r>
            <a:r>
              <a:rPr lang="en-US" i="1" dirty="0"/>
              <a:t>E. COLI</a:t>
            </a:r>
            <a:r>
              <a:rPr lang="en-US" dirty="0"/>
              <a:t> REMOVAL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9A86DA-9753-4903-AF66-A66933B6239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5217" y="1151104"/>
            <a:ext cx="8688743" cy="557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79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5EA32-71F3-4F78-A3A9-48BE4BEA3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658100" cy="832104"/>
          </a:xfrm>
        </p:spPr>
        <p:txBody>
          <a:bodyPr>
            <a:noAutofit/>
          </a:bodyPr>
          <a:lstStyle/>
          <a:p>
            <a:r>
              <a:rPr lang="en-US" dirty="0"/>
              <a:t>POND 2: CRYSTAL NORTH LIONS PARK IRON/SAND ONLY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4C466B-83B9-44F4-9481-0731FEE874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762" y="1524000"/>
            <a:ext cx="7299294" cy="5045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5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44588-045A-4986-A35A-62FF73DB5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33400"/>
            <a:ext cx="7658100" cy="832104"/>
          </a:xfrm>
        </p:spPr>
        <p:txBody>
          <a:bodyPr>
            <a:noAutofit/>
          </a:bodyPr>
          <a:lstStyle/>
          <a:p>
            <a:r>
              <a:rPr lang="en-US" dirty="0"/>
              <a:t>CRYSTAL </a:t>
            </a:r>
            <a:r>
              <a:rPr lang="en-US" i="1" dirty="0"/>
              <a:t>E. COLI</a:t>
            </a:r>
            <a:r>
              <a:rPr lang="en-US" dirty="0"/>
              <a:t> REMOVAL</a:t>
            </a:r>
            <a:br>
              <a:rPr lang="en-US" dirty="0"/>
            </a:br>
            <a:r>
              <a:rPr lang="en-US" dirty="0"/>
              <a:t>(NO BIOCHAR, IRON/SAND ONLY)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4FDA14-DF50-4FDE-9654-AC153FF364F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8533" y="1275418"/>
            <a:ext cx="8433403" cy="520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73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801DB-28DB-4A5D-96B1-C08A3CDE0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658100" cy="609600"/>
          </a:xfrm>
        </p:spPr>
        <p:txBody>
          <a:bodyPr/>
          <a:lstStyle/>
          <a:p>
            <a:r>
              <a:rPr lang="en-US" dirty="0"/>
              <a:t>Biochar- &amp; Iron-Enhanced Sand Filters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F38EFD-B0F3-4E60-98E8-DCA14C603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3" y="925968"/>
            <a:ext cx="5786438" cy="30232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F2BEB4-5351-40E1-8BDF-CB495FF01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075" y="3973260"/>
            <a:ext cx="6638925" cy="2808540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F1337C16-C85B-4FF5-B41D-0034F25C7D91}"/>
              </a:ext>
            </a:extLst>
          </p:cNvPr>
          <p:cNvSpPr txBox="1">
            <a:spLocks/>
          </p:cNvSpPr>
          <p:nvPr/>
        </p:nvSpPr>
        <p:spPr>
          <a:xfrm>
            <a:off x="6138862" y="1206486"/>
            <a:ext cx="2859725" cy="2708300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ts val="400"/>
              </a:spcBef>
              <a:spcAft>
                <a:spcPts val="1200"/>
              </a:spcAft>
              <a:buClr>
                <a:schemeClr val="tx2"/>
              </a:buClr>
              <a:buSzPct val="100000"/>
              <a:buFontTx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76263" indent="-274320" algn="l" defTabSz="914400" rtl="0" eaLnBrk="1" latinLnBrk="0" hangingPunct="1">
              <a:spcBef>
                <a:spcPts val="4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69963" indent="-342900" algn="l" defTabSz="914400" rtl="0" eaLnBrk="1" latinLnBrk="0" hangingPunct="1">
              <a:lnSpc>
                <a:spcPct val="150000"/>
              </a:lnSpc>
              <a:spcBef>
                <a:spcPts val="4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43000" indent="-228600" algn="l" defTabSz="914400" rtl="0" eaLnBrk="1" latinLnBrk="0" hangingPunct="1">
              <a:spcBef>
                <a:spcPts val="4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20190" indent="-285750" algn="l" defTabSz="914400" rtl="0" eaLnBrk="1" latinLnBrk="0" hangingPunct="1">
              <a:spcBef>
                <a:spcPts val="4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Woodcrest Creek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Treats 1 sq. mi.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2 cfs gravity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75% TP/82% </a:t>
            </a:r>
            <a:r>
              <a:rPr lang="en-US" dirty="0" err="1"/>
              <a:t>E.Coli</a:t>
            </a:r>
            <a:r>
              <a:rPr lang="en-US" dirty="0"/>
              <a:t> removals (preliminary)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Football field, in scale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CAA6DBE-722E-49B4-A49D-64D55E1DF57A}"/>
              </a:ext>
            </a:extLst>
          </p:cNvPr>
          <p:cNvSpPr txBox="1">
            <a:spLocks/>
          </p:cNvSpPr>
          <p:nvPr/>
        </p:nvSpPr>
        <p:spPr>
          <a:xfrm>
            <a:off x="80963" y="4220766"/>
            <a:ext cx="2366446" cy="2462213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ts val="400"/>
              </a:spcBef>
              <a:spcAft>
                <a:spcPts val="1200"/>
              </a:spcAft>
              <a:buClr>
                <a:schemeClr val="tx2"/>
              </a:buClr>
              <a:buSzPct val="100000"/>
              <a:buFontTx/>
              <a:buNone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576263" indent="-274320" algn="l" defTabSz="914400" rtl="0" eaLnBrk="1" latinLnBrk="0" hangingPunct="1">
              <a:spcBef>
                <a:spcPts val="4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969963" indent="-342900" algn="l" defTabSz="914400" rtl="0" eaLnBrk="1" latinLnBrk="0" hangingPunct="1">
              <a:lnSpc>
                <a:spcPct val="150000"/>
              </a:lnSpc>
              <a:spcBef>
                <a:spcPts val="4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143000" indent="-228600" algn="l" defTabSz="914400" rtl="0" eaLnBrk="1" latinLnBrk="0" hangingPunct="1">
              <a:spcBef>
                <a:spcPts val="4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1520190" indent="-285750" algn="l" defTabSz="914400" rtl="0" eaLnBrk="1" latinLnBrk="0" hangingPunct="1">
              <a:spcBef>
                <a:spcPts val="40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Pleasure Creek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120-200 gpm pumped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Treats 200-300 af/yr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26-43 lbs TP/yr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21527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17B979-F973-4E43-8AD9-AFB693EEC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0844" y="397122"/>
            <a:ext cx="4782312" cy="19941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2C7BFF-A605-49F2-98F8-67EC3B723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057" y="2349314"/>
            <a:ext cx="5613885" cy="389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05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391195-54D6-4A5C-8D0A-03CF9D288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796" y="264933"/>
            <a:ext cx="5550408" cy="21491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635A11-0703-423F-A858-9B2A5B1AC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6796" y="2414046"/>
            <a:ext cx="5550408" cy="406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56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58E64-34F6-4D05-9842-2C5CDF5B3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A03FB9-ACC5-4333-9CB0-0B2AD77E7B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5800" y="2017776"/>
            <a:ext cx="7658100" cy="20970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Ed Matthiesen, P.E.</a:t>
            </a:r>
            <a:endParaRPr lang="en-US" sz="3200" dirty="0"/>
          </a:p>
          <a:p>
            <a:pPr marL="0" indent="0">
              <a:buNone/>
            </a:pPr>
            <a:r>
              <a:rPr lang="en-US" sz="3200" dirty="0"/>
              <a:t>ed.matthiesen@stantec.com</a:t>
            </a:r>
          </a:p>
          <a:p>
            <a:pPr marL="0" indent="0">
              <a:buNone/>
            </a:pPr>
            <a:r>
              <a:rPr lang="en-US" sz="3200" dirty="0"/>
              <a:t>763-252-6851</a:t>
            </a: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91315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609600"/>
          </a:xfrm>
        </p:spPr>
        <p:txBody>
          <a:bodyPr/>
          <a:lstStyle/>
          <a:p>
            <a:r>
              <a:rPr lang="en-US" dirty="0"/>
              <a:t>E. COLI TMDL LOAD REDUCTION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1371600"/>
            <a:ext cx="8077200" cy="344788"/>
          </a:xfrm>
        </p:spPr>
        <p:txBody>
          <a:bodyPr/>
          <a:lstStyle/>
          <a:p>
            <a:pPr algn="ctr"/>
            <a:r>
              <a:rPr lang="en-US" i="1" dirty="0"/>
              <a:t>Shingle Creek TMDL Load Reduction Curve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915D74-5FAF-41E3-82C3-4C3CCF80D3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215" y="1752600"/>
            <a:ext cx="6955569" cy="466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40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1293230-B0F6-45B1-96D1-13D18E242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27FF48C-AF46-4D52-998F-ED0BDDEEF2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29250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52775" y="609599"/>
            <a:ext cx="4003646" cy="13228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400" dirty="0">
                <a:solidFill>
                  <a:schemeClr val="tx1"/>
                </a:solidFill>
              </a:rPr>
              <a:t>IN SUMMARY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852775" y="2194101"/>
            <a:ext cx="3888646" cy="420669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spcBef>
                <a:spcPts val="0"/>
              </a:spcBef>
              <a:spcAft>
                <a:spcPts val="1200"/>
              </a:spcAft>
            </a:pPr>
            <a:r>
              <a:rPr lang="en-US" sz="2200" dirty="0">
                <a:solidFill>
                  <a:schemeClr val="tx1"/>
                </a:solidFill>
              </a:rPr>
              <a:t>Need big reductions in nutrients, sediment, and bacteria</a:t>
            </a:r>
          </a:p>
          <a:p>
            <a:pPr indent="-228600" defTabSz="914400">
              <a:spcBef>
                <a:spcPts val="0"/>
              </a:spcBef>
              <a:spcAft>
                <a:spcPts val="1200"/>
              </a:spcAft>
            </a:pPr>
            <a:r>
              <a:rPr lang="en-US" sz="2200" dirty="0">
                <a:solidFill>
                  <a:schemeClr val="tx1"/>
                </a:solidFill>
              </a:rPr>
              <a:t>No handy point sources – diffuse non-point sources</a:t>
            </a:r>
          </a:p>
          <a:p>
            <a:pPr indent="-228600" defTabSz="914400">
              <a:spcBef>
                <a:spcPts val="0"/>
              </a:spcBef>
              <a:spcAft>
                <a:spcPts val="1200"/>
              </a:spcAft>
            </a:pPr>
            <a:r>
              <a:rPr lang="en-US" sz="2200" dirty="0">
                <a:solidFill>
                  <a:schemeClr val="tx1"/>
                </a:solidFill>
              </a:rPr>
              <a:t>Fully developed, highly impervious</a:t>
            </a:r>
          </a:p>
          <a:p>
            <a:pPr indent="-228600" defTabSz="914400">
              <a:spcBef>
                <a:spcPts val="0"/>
              </a:spcBef>
              <a:spcAft>
                <a:spcPts val="1200"/>
              </a:spcAft>
            </a:pPr>
            <a:r>
              <a:rPr lang="en-US" sz="2200" dirty="0">
                <a:solidFill>
                  <a:schemeClr val="tx1"/>
                </a:solidFill>
              </a:rPr>
              <a:t>Few opportunities for significant new structural BMPs</a:t>
            </a:r>
          </a:p>
          <a:p>
            <a:pPr indent="-228600" defTabSz="914400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32EF40-DAB7-440D-A1BE-3E1FF3E19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3756" y="1600200"/>
            <a:ext cx="2741505" cy="27415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2A4551-845C-400E-B8C1-BFC1953DE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072" y="4600717"/>
            <a:ext cx="3145277" cy="58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57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C57E0-40C1-41F7-891F-E04322AA2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BIOCHAR BACKGROUND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2FD018B4-B628-44F8-A576-CD357FF73799}"/>
              </a:ext>
            </a:extLst>
          </p:cNvPr>
          <p:cNvSpPr txBox="1">
            <a:spLocks/>
          </p:cNvSpPr>
          <p:nvPr/>
        </p:nvSpPr>
        <p:spPr>
          <a:xfrm>
            <a:off x="639762" y="1828800"/>
            <a:ext cx="7608126" cy="406323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6858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Research by Dr. Sanjay Mohanty, UCLA</a:t>
            </a:r>
          </a:p>
          <a:p>
            <a:endParaRPr lang="en-US" sz="2200" i="1" dirty="0"/>
          </a:p>
          <a:p>
            <a:r>
              <a:rPr lang="en-US" sz="2800" i="1" dirty="0"/>
              <a:t>Column study showed biochar could remove up to </a:t>
            </a:r>
            <a:r>
              <a:rPr lang="en-US" sz="2800" b="1" i="1" dirty="0"/>
              <a:t>99%</a:t>
            </a:r>
            <a:r>
              <a:rPr lang="en-US" sz="2800" i="1" dirty="0"/>
              <a:t> E. coli from stormwater, compared to </a:t>
            </a:r>
            <a:r>
              <a:rPr lang="en-US" sz="2800" b="1" i="1" dirty="0"/>
              <a:t>62%</a:t>
            </a:r>
            <a:r>
              <a:rPr lang="en-US" sz="2800" i="1" dirty="0"/>
              <a:t> with just sand</a:t>
            </a:r>
          </a:p>
          <a:p>
            <a:endParaRPr lang="en-US" sz="2400" dirty="0"/>
          </a:p>
          <a:p>
            <a:r>
              <a:rPr lang="en-US" dirty="0"/>
              <a:t>SK Mohanty, AB Boehm. 2014. Escherichia coli removal in biochar-augmented biofilter: Effect of infiltration rate, initial bacterial concentration, biochar particle size, and presence of compost. </a:t>
            </a:r>
          </a:p>
          <a:p>
            <a:r>
              <a:rPr lang="en-US" dirty="0"/>
              <a:t>Environmental Science &amp; Technology. 48 (19), 11535-11542.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02726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B05848-BA2C-4EFF-B2D4-C5DE6FA8A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300" dirty="0"/>
              <a:t>IRON/SAND BIOCHAR MEDIA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82135D21-10AB-47FA-A98E-86A1E533980A}"/>
              </a:ext>
            </a:extLst>
          </p:cNvPr>
          <p:cNvSpPr txBox="1">
            <a:spLocks/>
          </p:cNvSpPr>
          <p:nvPr/>
        </p:nvSpPr>
        <p:spPr>
          <a:xfrm>
            <a:off x="480060" y="2872899"/>
            <a:ext cx="3182691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22222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900">
              <a:solidFill>
                <a:schemeClr val="tx1"/>
              </a:solidFill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>
                <a:solidFill>
                  <a:schemeClr val="tx1"/>
                </a:solidFill>
              </a:rPr>
              <a:t>Iron/sand 5% by weight purchased premixed from Plaisted Companies.</a:t>
            </a: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900">
              <a:solidFill>
                <a:schemeClr val="tx1"/>
              </a:solidFill>
            </a:endParaRPr>
          </a:p>
          <a:p>
            <a:pPr indent="-228600" defTabSz="9144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>
                <a:solidFill>
                  <a:schemeClr val="tx1"/>
                </a:solidFill>
              </a:rPr>
              <a:t>Biochar produced by Char Energy, LLC.  Made from hard wood at 500°C. Optimally installed at 30% by volume.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4EFADA-A57D-42D8-947C-0A34974BE8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46" r="25134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21781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4941EB3-CA2F-4DF9-8526-B464B0A42A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37F566-B314-47C4-9B79-8C59313F11FE}"/>
              </a:ext>
            </a:extLst>
          </p:cNvPr>
          <p:cNvSpPr txBox="1"/>
          <p:nvPr/>
        </p:nvSpPr>
        <p:spPr>
          <a:xfrm>
            <a:off x="422500" y="1069677"/>
            <a:ext cx="8835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Coon Creek Watershed Biochar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F16A02D5-D325-408C-9CD2-4C303E03D470}"/>
              </a:ext>
            </a:extLst>
          </p:cNvPr>
          <p:cNvSpPr txBox="1">
            <a:spLocks/>
          </p:cNvSpPr>
          <p:nvPr/>
        </p:nvSpPr>
        <p:spPr>
          <a:xfrm>
            <a:off x="401227" y="1740278"/>
            <a:ext cx="4170773" cy="37014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350"/>
              </a:spcAft>
              <a:buClr>
                <a:srgbClr val="003C79"/>
              </a:buClr>
              <a:buNone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“Agricultural Carbon” by National Carbon Technologies</a:t>
            </a:r>
          </a:p>
          <a:p>
            <a:pPr marL="0" indent="0">
              <a:spcAft>
                <a:spcPts val="1350"/>
              </a:spcAft>
              <a:buClr>
                <a:srgbClr val="003C79"/>
              </a:buClr>
              <a:buNone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Source Material: Wood burned &gt;550C</a:t>
            </a:r>
          </a:p>
          <a:p>
            <a:pPr marL="0" indent="0">
              <a:spcAft>
                <a:spcPts val="1350"/>
              </a:spcAft>
              <a:buClr>
                <a:srgbClr val="003C79"/>
              </a:buClr>
              <a:buNone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Surface area: 339 m</a:t>
            </a:r>
            <a:r>
              <a:rPr lang="en-US" sz="1800" baseline="30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/g</a:t>
            </a:r>
          </a:p>
          <a:p>
            <a:pPr marL="0" indent="0">
              <a:spcAft>
                <a:spcPts val="1350"/>
              </a:spcAft>
              <a:buClr>
                <a:srgbClr val="003C79"/>
              </a:buClr>
              <a:buNone/>
            </a:pPr>
            <a:r>
              <a:rPr lang="en-U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Composition:</a:t>
            </a:r>
          </a:p>
          <a:p>
            <a:pPr marL="1028700" lvl="3" indent="0">
              <a:lnSpc>
                <a:spcPct val="110000"/>
              </a:lnSpc>
              <a:spcBef>
                <a:spcPts val="0"/>
              </a:spcBef>
              <a:buClr>
                <a:srgbClr val="003C79"/>
              </a:buClr>
              <a:buNone/>
            </a:pPr>
            <a:r>
              <a:rPr lang="en-US" sz="16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84% Fixed Carbon</a:t>
            </a:r>
          </a:p>
          <a:p>
            <a:pPr marL="1028700" lvl="3" indent="0">
              <a:lnSpc>
                <a:spcPct val="110000"/>
              </a:lnSpc>
              <a:spcBef>
                <a:spcPts val="0"/>
              </a:spcBef>
              <a:buClr>
                <a:srgbClr val="003C79"/>
              </a:buClr>
              <a:buNone/>
            </a:pPr>
            <a:r>
              <a:rPr lang="en-US" sz="16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12% Volatile matter</a:t>
            </a:r>
          </a:p>
          <a:p>
            <a:pPr marL="1028700" lvl="3" indent="0">
              <a:lnSpc>
                <a:spcPct val="110000"/>
              </a:lnSpc>
              <a:spcBef>
                <a:spcPts val="0"/>
              </a:spcBef>
              <a:buClr>
                <a:srgbClr val="003C79"/>
              </a:buClr>
              <a:buNone/>
            </a:pPr>
            <a:r>
              <a:rPr lang="en-US" sz="16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4% Ash</a:t>
            </a:r>
            <a:endParaRPr lang="en-US" sz="13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810C60-F01B-4553-91FB-6245FE8F6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792" y="3093822"/>
            <a:ext cx="4042982" cy="2468347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1A92D2EA-10F7-43ED-BF1C-C0C076A88397}"/>
              </a:ext>
            </a:extLst>
          </p:cNvPr>
          <p:cNvSpPr txBox="1">
            <a:spLocks/>
          </p:cNvSpPr>
          <p:nvPr/>
        </p:nvSpPr>
        <p:spPr>
          <a:xfrm>
            <a:off x="4685451" y="2118216"/>
            <a:ext cx="4345099" cy="60967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350"/>
              </a:spcAft>
              <a:buClr>
                <a:srgbClr val="003C79"/>
              </a:buClr>
              <a:buNone/>
            </a:pP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99.95% </a:t>
            </a:r>
            <a:r>
              <a:rPr lang="en-US" sz="18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E. coli 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removal in lab trial</a:t>
            </a:r>
          </a:p>
          <a:p>
            <a:pPr marL="342900" indent="-342900">
              <a:spcAft>
                <a:spcPts val="1350"/>
              </a:spcAft>
              <a:buClr>
                <a:srgbClr val="003C79"/>
              </a:buClr>
            </a:pP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FD30F654-9FA5-402F-AF11-3CC7821DD6D1}"/>
              </a:ext>
            </a:extLst>
          </p:cNvPr>
          <p:cNvSpPr txBox="1">
            <a:spLocks/>
          </p:cNvSpPr>
          <p:nvPr/>
        </p:nvSpPr>
        <p:spPr>
          <a:xfrm>
            <a:off x="5795308" y="5684365"/>
            <a:ext cx="3649055" cy="43858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350"/>
              </a:spcAft>
              <a:buClr>
                <a:srgbClr val="003C79"/>
              </a:buClr>
              <a:buNone/>
            </a:pPr>
            <a:r>
              <a:rPr lang="en-US" sz="1500" i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Valenca</a:t>
            </a:r>
            <a:r>
              <a:rPr lang="en-US" sz="1500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al. in prep</a:t>
            </a:r>
          </a:p>
        </p:txBody>
      </p:sp>
      <p:pic>
        <p:nvPicPr>
          <p:cNvPr id="11" name="Picture 2" descr="Engineering VI | UCLA Samueli School Of Engineering">
            <a:extLst>
              <a:ext uri="{FF2B5EF4-FFF2-40B4-BE49-F238E27FC236}">
                <a16:creationId xmlns:a16="http://schemas.microsoft.com/office/drawing/2014/main" id="{5C48527F-CCB3-4495-8387-C419011BD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110" y="1186641"/>
            <a:ext cx="2686460" cy="580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C1E0267-038E-47DA-A28E-D49DB914D610}"/>
              </a:ext>
            </a:extLst>
          </p:cNvPr>
          <p:cNvCxnSpPr/>
          <p:nvPr/>
        </p:nvCxnSpPr>
        <p:spPr>
          <a:xfrm>
            <a:off x="5529110" y="2571750"/>
            <a:ext cx="0" cy="47976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5A09E02D-36C7-4BF3-92A2-597171149F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68" t="43804" r="50372" b="12210"/>
          <a:stretch/>
        </p:blipFill>
        <p:spPr>
          <a:xfrm>
            <a:off x="5337150" y="3312337"/>
            <a:ext cx="3009704" cy="186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367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27231-7D9F-43B4-9A1A-0622C9187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481" y="609600"/>
            <a:ext cx="7658100" cy="609600"/>
          </a:xfrm>
        </p:spPr>
        <p:txBody>
          <a:bodyPr/>
          <a:lstStyle/>
          <a:p>
            <a:r>
              <a:rPr lang="en-US" dirty="0"/>
              <a:t>CATCH BASIN INSERTS TP REMOVALS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82FB2D-29B6-42FF-A2F8-0279D0E6085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6824" y="1066800"/>
            <a:ext cx="8571415" cy="541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3493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3A374-E673-46D7-8908-19B8C944C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33400"/>
            <a:ext cx="7658100" cy="609600"/>
          </a:xfrm>
        </p:spPr>
        <p:txBody>
          <a:bodyPr/>
          <a:lstStyle/>
          <a:p>
            <a:r>
              <a:rPr lang="en-US" dirty="0"/>
              <a:t>CATCH BASIN INSERTS </a:t>
            </a:r>
            <a:r>
              <a:rPr lang="en-US" i="1" dirty="0"/>
              <a:t>E. COLI</a:t>
            </a:r>
            <a:r>
              <a:rPr lang="en-US" dirty="0"/>
              <a:t> REMOVALS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0D8397-1F7C-440B-850A-2544DAB227C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461" y="1028580"/>
            <a:ext cx="8367078" cy="547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532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7C1A85B-BB4D-4113-A69A-0507857CF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762" y="283033"/>
            <a:ext cx="7864475" cy="914400"/>
          </a:xfr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dirty="0">
                <a:solidFill>
                  <a:srgbClr val="ED7000"/>
                </a:solidFill>
                <a:latin typeface="Century Gothic" panose="020B0502020202020204" pitchFamily="34" charset="0"/>
              </a:rPr>
              <a:t>Minnesota Filter</a:t>
            </a:r>
            <a:endParaRPr lang="en-US" b="0" spc="130" dirty="0">
              <a:solidFill>
                <a:srgbClr val="ED7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80B96C-CC16-43CB-9B66-262D81036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3"/>
            <a:ext cx="9144000" cy="4511040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0C69F257-D95E-402E-8DD7-F2980AFDCEC5}"/>
              </a:ext>
            </a:extLst>
          </p:cNvPr>
          <p:cNvSpPr txBox="1"/>
          <p:nvPr/>
        </p:nvSpPr>
        <p:spPr>
          <a:xfrm>
            <a:off x="166516" y="6390301"/>
            <a:ext cx="3116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Graphic: Andy Erickson, SAFL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27E678E-7DF8-40AB-BAFF-CEE991A6DB75}"/>
              </a:ext>
            </a:extLst>
          </p:cNvPr>
          <p:cNvGrpSpPr/>
          <p:nvPr/>
        </p:nvGrpSpPr>
        <p:grpSpPr>
          <a:xfrm>
            <a:off x="6518494" y="0"/>
            <a:ext cx="2610107" cy="2417276"/>
            <a:chOff x="6394650" y="0"/>
            <a:chExt cx="2749350" cy="2591602"/>
          </a:xfrm>
        </p:grpSpPr>
        <p:sp>
          <p:nvSpPr>
            <p:cNvPr id="9" name="Explosion: 14 Points 8">
              <a:extLst>
                <a:ext uri="{FF2B5EF4-FFF2-40B4-BE49-F238E27FC236}">
                  <a16:creationId xmlns:a16="http://schemas.microsoft.com/office/drawing/2014/main" id="{4EF8207F-15EB-497D-A999-7D877E303113}"/>
                </a:ext>
              </a:extLst>
            </p:cNvPr>
            <p:cNvSpPr/>
            <p:nvPr/>
          </p:nvSpPr>
          <p:spPr>
            <a:xfrm>
              <a:off x="6394650" y="0"/>
              <a:ext cx="2749350" cy="2591602"/>
            </a:xfrm>
            <a:prstGeom prst="irregularSeal2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0" name="TextBox 4">
              <a:extLst>
                <a:ext uri="{FF2B5EF4-FFF2-40B4-BE49-F238E27FC236}">
                  <a16:creationId xmlns:a16="http://schemas.microsoft.com/office/drawing/2014/main" id="{C24884DA-6CEE-458D-BD58-338649C8F407}"/>
                </a:ext>
              </a:extLst>
            </p:cNvPr>
            <p:cNvSpPr txBox="1"/>
            <p:nvPr/>
          </p:nvSpPr>
          <p:spPr>
            <a:xfrm rot="20045903">
              <a:off x="6941557" y="854749"/>
              <a:ext cx="18673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Now with biochar!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533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Custom 9">
      <a:dk1>
        <a:srgbClr val="222222"/>
      </a:dk1>
      <a:lt1>
        <a:srgbClr val="FFFFFF"/>
      </a:lt1>
      <a:dk2>
        <a:srgbClr val="ED7000"/>
      </a:dk2>
      <a:lt2>
        <a:srgbClr val="A4A09F"/>
      </a:lt2>
      <a:accent1>
        <a:srgbClr val="222222"/>
      </a:accent1>
      <a:accent2>
        <a:srgbClr val="F2F2F2"/>
      </a:accent2>
      <a:accent3>
        <a:srgbClr val="D8D8D8"/>
      </a:accent3>
      <a:accent4>
        <a:srgbClr val="A4A09F"/>
      </a:accent4>
      <a:accent5>
        <a:srgbClr val="7F7F7F"/>
      </a:accent5>
      <a:accent6>
        <a:srgbClr val="A4A09F"/>
      </a:accent6>
      <a:hlink>
        <a:srgbClr val="0000FF"/>
      </a:hlink>
      <a:folHlink>
        <a:srgbClr val="0000FF"/>
      </a:folHlink>
    </a:clrScheme>
    <a:fontScheme name="Refresh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_3.pptx" id="{E464E41E-BAAF-46D1-B6A5-94B04262B8F4}" vid="{18E25324-D102-4375-81DB-93D027FABEA1}"/>
    </a:ext>
  </a:extLst>
</a:theme>
</file>

<file path=ppt/theme/theme2.xml><?xml version="1.0" encoding="utf-8"?>
<a:theme xmlns:a="http://schemas.openxmlformats.org/drawingml/2006/main" name="Waveform">
  <a:themeElements>
    <a:clrScheme name="Custom 12">
      <a:dk1>
        <a:sysClr val="windowText" lastClr="000000"/>
      </a:dk1>
      <a:lt1>
        <a:sysClr val="window" lastClr="FFFFFF"/>
      </a:lt1>
      <a:dk2>
        <a:srgbClr val="003C79"/>
      </a:dk2>
      <a:lt2>
        <a:srgbClr val="D9D9D6"/>
      </a:lt2>
      <a:accent1>
        <a:srgbClr val="009543"/>
      </a:accent1>
      <a:accent2>
        <a:srgbClr val="FF5F00"/>
      </a:accent2>
      <a:accent3>
        <a:srgbClr val="009EC0"/>
      </a:accent3>
      <a:accent4>
        <a:srgbClr val="EA0437"/>
      </a:accent4>
      <a:accent5>
        <a:srgbClr val="BBBDBD"/>
      </a:accent5>
      <a:accent6>
        <a:srgbClr val="666666"/>
      </a:accent6>
      <a:hlink>
        <a:srgbClr val="003F77"/>
      </a:hlink>
      <a:folHlink>
        <a:srgbClr val="009EC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lor xmlns="3a46c99b-4b08-452d-b47f-f77814018b52" xsi:nil="true"/>
    <Category xmlns="3a46c99b-4b08-452d-b47f-f77814018b52">Template</Category>
    <Subcategory xmlns="3a46c99b-4b08-452d-b47f-f77814018b52">Stantec</Subcategory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1DD3CE6F635D40A95C36277ED281EA" ma:contentTypeVersion="12" ma:contentTypeDescription="Create a new document." ma:contentTypeScope="" ma:versionID="a7d4f1e2e7aa65cab5aab4c96af92f90">
  <xsd:schema xmlns:xsd="http://www.w3.org/2001/XMLSchema" xmlns:xs="http://www.w3.org/2001/XMLSchema" xmlns:p="http://schemas.microsoft.com/office/2006/metadata/properties" xmlns:ns2="3a46c99b-4b08-452d-b47f-f77814018b52" targetNamespace="http://schemas.microsoft.com/office/2006/metadata/properties" ma:root="true" ma:fieldsID="a767cfea0898e512c8b318a0f2a63ef5" ns2:_="">
    <xsd:import namespace="3a46c99b-4b08-452d-b47f-f77814018b52"/>
    <xsd:element name="properties">
      <xsd:complexType>
        <xsd:sequence>
          <xsd:element name="documentManagement">
            <xsd:complexType>
              <xsd:all>
                <xsd:element ref="ns2:Category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Subcategory" minOccurs="0"/>
                <xsd:element ref="ns2:Color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46c99b-4b08-452d-b47f-f77814018b52" elementFormDefault="qualified">
    <xsd:import namespace="http://schemas.microsoft.com/office/2006/documentManagement/types"/>
    <xsd:import namespace="http://schemas.microsoft.com/office/infopath/2007/PartnerControls"/>
    <xsd:element name="Category" ma:index="8" nillable="true" ma:displayName="Category" ma:format="Dropdown" ma:internalName="Category">
      <xsd:simpleType>
        <xsd:restriction base="dms:Choice">
          <xsd:enumeration value="Resources"/>
          <xsd:enumeration value="Toolkits"/>
          <xsd:enumeration value="Template"/>
          <xsd:enumeration value="Logo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Subcategory" ma:index="13" nillable="true" ma:displayName="Subcategory" ma:format="Dropdown" ma:internalName="Subcategory">
      <xsd:simpleType>
        <xsd:restriction base="dms:Choice">
          <xsd:enumeration value="Dual Logo"/>
          <xsd:enumeration value="Stantec"/>
          <xsd:enumeration value="Choice 3"/>
        </xsd:restriction>
      </xsd:simpleType>
    </xsd:element>
    <xsd:element name="Color" ma:index="14" nillable="true" ma:displayName="Color" ma:format="Dropdown" ma:internalName="Color">
      <xsd:simpleType>
        <xsd:restriction base="dms:Choice">
          <xsd:enumeration value="Black"/>
          <xsd:enumeration value="Color"/>
          <xsd:enumeration value="White"/>
          <xsd:enumeration value="DWG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D8AFE3-0EB3-476C-9777-F2F4F6FEC5DA}">
  <ds:schemaRefs>
    <ds:schemaRef ds:uri="http://schemas.microsoft.com/office/2006/metadata/properties"/>
    <ds:schemaRef ds:uri="http://schemas.microsoft.com/office/infopath/2007/PartnerControls"/>
    <ds:schemaRef ds:uri="3a46c99b-4b08-452d-b47f-f77814018b52"/>
  </ds:schemaRefs>
</ds:datastoreItem>
</file>

<file path=customXml/itemProps2.xml><?xml version="1.0" encoding="utf-8"?>
<ds:datastoreItem xmlns:ds="http://schemas.openxmlformats.org/officeDocument/2006/customXml" ds:itemID="{81AA3C8A-7CBD-4DE4-A6C7-B14A42DC26A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F8E6E53-0233-48A5-94E1-FCD463BBFF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46c99b-4b08-452d-b47f-f77814018b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</Template>
  <TotalTime>79</TotalTime>
  <Words>449</Words>
  <Application>Microsoft Office PowerPoint</Application>
  <PresentationFormat>On-screen Show (4:3)</PresentationFormat>
  <Paragraphs>63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Calibri</vt:lpstr>
      <vt:lpstr>Century Gothic</vt:lpstr>
      <vt:lpstr>Franklin Gothic Book</vt:lpstr>
      <vt:lpstr>Open Sans</vt:lpstr>
      <vt:lpstr>Symbol</vt:lpstr>
      <vt:lpstr>Tahoma</vt:lpstr>
      <vt:lpstr>Verdana</vt:lpstr>
      <vt:lpstr>Wingdings</vt:lpstr>
      <vt:lpstr>Office Theme</vt:lpstr>
      <vt:lpstr>Waveform</vt:lpstr>
      <vt:lpstr>PowerPoint Presentation</vt:lpstr>
      <vt:lpstr>E. COLI TMDL LOAD REDUCTION</vt:lpstr>
      <vt:lpstr>IN SUMMARY</vt:lpstr>
      <vt:lpstr>BIOCHAR BACKGROUND</vt:lpstr>
      <vt:lpstr>IRON/SAND BIOCHAR MEDIA</vt:lpstr>
      <vt:lpstr>PowerPoint Presentation</vt:lpstr>
      <vt:lpstr>CATCH BASIN INSERTS TP REMOVALS</vt:lpstr>
      <vt:lpstr>CATCH BASIN INSERTS E. COLI REMOVALS</vt:lpstr>
      <vt:lpstr>Minnesota Filter</vt:lpstr>
      <vt:lpstr>CHAMPLIN POND IN OPERATION</vt:lpstr>
      <vt:lpstr>CHAMPLIN TP REMOVAL</vt:lpstr>
      <vt:lpstr>CHAMPLIN E. COLI REMOVAL</vt:lpstr>
      <vt:lpstr>POND 2: CRYSTAL NORTH LIONS PARK IRON/SAND ONLY</vt:lpstr>
      <vt:lpstr>CRYSTAL E. COLI REMOVAL (NO BIOCHAR, IRON/SAND ONLY)</vt:lpstr>
      <vt:lpstr>Biochar- &amp; Iron-Enhanced Sand Filters</vt:lpstr>
      <vt:lpstr>PowerPoint Presentation</vt:lpstr>
      <vt:lpstr>PowerPoint Presentation</vt:lpstr>
      <vt:lpstr>CONTACT INFORMATION</vt:lpstr>
    </vt:vector>
  </TitlesOfParts>
  <Company>Stantec Consulting Ltd.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use this template</dc:title>
  <dc:creator>Grant, Jennifer</dc:creator>
  <cp:lastModifiedBy>Trojan, Mike (MPCA)</cp:lastModifiedBy>
  <cp:revision>19</cp:revision>
  <dcterms:created xsi:type="dcterms:W3CDTF">2021-01-13T12:31:54Z</dcterms:created>
  <dcterms:modified xsi:type="dcterms:W3CDTF">2021-05-26T16:43:11Z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0x010100ED1DD3CE6F635D40A95C36277ED281EA</vt:lpwstr>
  </property>
</Properties>
</file>