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81" r:id="rId8"/>
    <p:sldId id="283" r:id="rId9"/>
    <p:sldId id="284" r:id="rId10"/>
    <p:sldId id="282" r:id="rId11"/>
    <p:sldId id="279" r:id="rId12"/>
    <p:sldId id="280" r:id="rId13"/>
    <p:sldId id="262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5" r:id="rId23"/>
    <p:sldId id="277" r:id="rId24"/>
    <p:sldId id="263" r:id="rId25"/>
    <p:sldId id="266" r:id="rId26"/>
    <p:sldId id="264" r:id="rId27"/>
    <p:sldId id="265" r:id="rId28"/>
    <p:sldId id="26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216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05FFF-6B15-4073-9089-138C0A193167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530A-8EE4-45CA-82BB-0FA55DD75A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161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530A-8EE4-45CA-82BB-0FA55DD75AF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543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530A-8EE4-45CA-82BB-0FA55DD75AF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986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530A-8EE4-45CA-82BB-0FA55DD75AF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848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530A-8EE4-45CA-82BB-0FA55DD75AF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766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530A-8EE4-45CA-82BB-0FA55DD75AF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079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530A-8EE4-45CA-82BB-0FA55DD75AF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143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530A-8EE4-45CA-82BB-0FA55DD75AF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61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DCF8-A23D-4B7C-B971-D852BD3CC72B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8C92-7E0B-4F53-9DCB-936EBFF74EAC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DCF8-A23D-4B7C-B971-D852BD3CC72B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8C92-7E0B-4F53-9DCB-936EBFF74E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DCF8-A23D-4B7C-B971-D852BD3CC72B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8C92-7E0B-4F53-9DCB-936EBFF74E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DCF8-A23D-4B7C-B971-D852BD3CC72B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8C92-7E0B-4F53-9DCB-936EBFF74E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DCF8-A23D-4B7C-B971-D852BD3CC72B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8C92-7E0B-4F53-9DCB-936EBFF74EAC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DCF8-A23D-4B7C-B971-D852BD3CC72B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8C92-7E0B-4F53-9DCB-936EBFF74E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DCF8-A23D-4B7C-B971-D852BD3CC72B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8C92-7E0B-4F53-9DCB-936EBFF74E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DCF8-A23D-4B7C-B971-D852BD3CC72B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8C92-7E0B-4F53-9DCB-936EBFF74E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DCF8-A23D-4B7C-B971-D852BD3CC72B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8C92-7E0B-4F53-9DCB-936EBFF74E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DCF8-A23D-4B7C-B971-D852BD3CC72B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8C92-7E0B-4F53-9DCB-936EBFF74E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DCF8-A23D-4B7C-B971-D852BD3CC72B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1C18C92-7E0B-4F53-9DCB-936EBFF74E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60ADCF8-A23D-4B7C-B971-D852BD3CC72B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1C18C92-7E0B-4F53-9DCB-936EBFF74EAC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stormwater.pca.state.mn.us/index.php?title=Total_Maximum_Daily_Loads_(TMDLs)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stormwater.pca.state.mn.us/index.php?title=Total_Maximum_Daily_Loads_(TMDLs)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stormwater.pca.state.mn.us/index.php?title=Pretreatment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Event_mean_concentrations_of_total_suspended_solids_in_stormwater_runoff" TargetMode="External"/><Relationship Id="rId2" Type="http://schemas.openxmlformats.org/officeDocument/2006/relationships/hyperlink" Target="https://stormwater.pca.state.mn.us/index.php?title=Event_mean_concentrations_of_total_and_dissolved_phosphorus_in_stormwater_runof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Stormwater_pollutant_concentrations_and_event_mean_concentrations" TargetMode="External"/><Relationship Id="rId2" Type="http://schemas.openxmlformats.org/officeDocument/2006/relationships/hyperlink" Target="https://stormwater.pca.state.mn.us/index.php?title=Stormwater_runoff_coefficients/curve_numbers_for_different_land_use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ormwater.pca.state.mn.us/index.php?title=Stormwater_event_mean_concentrations_and_pollutant_loading/export_rates_for_different_land_use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stormwater.pca.state.mn.us/index.php?title=MIDS_calculato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stormwater.pca.state.mn.us/index.php?title=Guidance_and_examples_for_using_the_MPCA_Estimator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stormwater.pca.state.mn.us/index.php?title=Stormwater_and_soil,_engineered_(bioretention)_media,_and_media_amendment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stormwater.pca.state.mn.us/index.php?title=Stormwater_educ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Minnesota_plant_lists" TargetMode="External"/><Relationship Id="rId2" Type="http://schemas.openxmlformats.org/officeDocument/2006/relationships/hyperlink" Target="https://stormwater.pca.state.mn.us/index.php?title=Iron_enhanced_sand_filter_(Minnesota_Filter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tormwater.pca.state.mn.us/index.php?title=Filtration" TargetMode="External"/><Relationship Id="rId5" Type="http://schemas.openxmlformats.org/officeDocument/2006/relationships/hyperlink" Target="https://stormwater.pca.state.mn.us/index.php?title=Permeable_pavement" TargetMode="External"/><Relationship Id="rId4" Type="http://schemas.openxmlformats.org/officeDocument/2006/relationships/hyperlink" Target="https://stormwater.pca.state.mn.us/index.php?title=Stormwater_ponds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mailto:Mike.Trojan@state.mn.us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14400"/>
            <a:ext cx="83058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Overview and updates to the Minnesota Stormwater Manual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352800"/>
            <a:ext cx="7854696" cy="2791264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Mike Trojan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Minnesota Pollution Control Agency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MECA Annual Conference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January 23, 2020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1" b="-10058"/>
          <a:stretch>
            <a:fillRect/>
          </a:stretch>
        </p:blipFill>
        <p:spPr>
          <a:xfrm>
            <a:off x="5410200" y="6019800"/>
            <a:ext cx="3415145" cy="609600"/>
          </a:xfrm>
          <a:prstGeom prst="rect">
            <a:avLst/>
          </a:prstGeom>
        </p:spPr>
      </p:pic>
      <p:pic>
        <p:nvPicPr>
          <p:cNvPr id="1026" name="Picture 2" descr="File:CWL Ammendment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507" y="2590800"/>
            <a:ext cx="95250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1" t="10055" r="1737" b="2770"/>
          <a:stretch/>
        </p:blipFill>
        <p:spPr bwMode="auto">
          <a:xfrm>
            <a:off x="0" y="0"/>
            <a:ext cx="91317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3400" y="4803983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Design</a:t>
            </a:r>
            <a:endParaRPr lang="en-US" dirty="0"/>
          </a:p>
        </p:txBody>
      </p:sp>
      <p:cxnSp>
        <p:nvCxnSpPr>
          <p:cNvPr id="4" name="Straight Arrow Connector 3"/>
          <p:cNvCxnSpPr>
            <a:stCxn id="3" idx="1"/>
          </p:cNvCxnSpPr>
          <p:nvPr/>
        </p:nvCxnSpPr>
        <p:spPr bwMode="auto">
          <a:xfrm flipH="1">
            <a:off x="3048000" y="4988649"/>
            <a:ext cx="1295400" cy="184666"/>
          </a:xfrm>
          <a:prstGeom prst="straightConnector1">
            <a:avLst/>
          </a:prstGeom>
          <a:solidFill>
            <a:srgbClr val="333399">
              <a:alpha val="50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4495800" y="50408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Construction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1"/>
          </p:cNvCxnSpPr>
          <p:nvPr/>
        </p:nvCxnSpPr>
        <p:spPr bwMode="auto">
          <a:xfrm flipH="1">
            <a:off x="3505200" y="5225534"/>
            <a:ext cx="990600" cy="160248"/>
          </a:xfrm>
          <a:prstGeom prst="straightConnector1">
            <a:avLst/>
          </a:prstGeom>
          <a:solidFill>
            <a:srgbClr val="333399">
              <a:alpha val="50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4800600" y="5385782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 &amp; M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 bwMode="auto">
          <a:xfrm flipH="1">
            <a:off x="3505200" y="5570448"/>
            <a:ext cx="1295400" cy="0"/>
          </a:xfrm>
          <a:prstGeom prst="straightConnector1">
            <a:avLst/>
          </a:prstGeom>
          <a:solidFill>
            <a:srgbClr val="333399">
              <a:alpha val="50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147458" y="5791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 bwMode="auto">
          <a:xfrm flipH="1" flipV="1">
            <a:off x="3200400" y="5791200"/>
            <a:ext cx="1947058" cy="184666"/>
          </a:xfrm>
          <a:prstGeom prst="straightConnector1">
            <a:avLst/>
          </a:prstGeom>
          <a:solidFill>
            <a:srgbClr val="333399">
              <a:alpha val="50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 flipV="1">
            <a:off x="3810000" y="5975866"/>
            <a:ext cx="919843" cy="185057"/>
          </a:xfrm>
          <a:prstGeom prst="straightConnector1">
            <a:avLst/>
          </a:prstGeom>
          <a:solidFill>
            <a:srgbClr val="333399">
              <a:alpha val="50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4648200" y="6068394"/>
            <a:ext cx="362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Section on soil amendments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3" idx="1"/>
          </p:cNvCxnSpPr>
          <p:nvPr/>
        </p:nvCxnSpPr>
        <p:spPr>
          <a:xfrm flipH="1">
            <a:off x="2971800" y="4988649"/>
            <a:ext cx="1371600" cy="236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5" idx="1"/>
          </p:cNvCxnSpPr>
          <p:nvPr/>
        </p:nvCxnSpPr>
        <p:spPr>
          <a:xfrm flipH="1">
            <a:off x="3505200" y="5225534"/>
            <a:ext cx="990600" cy="142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1"/>
          </p:cNvCxnSpPr>
          <p:nvPr/>
        </p:nvCxnSpPr>
        <p:spPr>
          <a:xfrm flipH="1" flipV="1">
            <a:off x="3543943" y="5502728"/>
            <a:ext cx="1256657" cy="677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1"/>
          </p:cNvCxnSpPr>
          <p:nvPr/>
        </p:nvCxnSpPr>
        <p:spPr>
          <a:xfrm flipH="1" flipV="1">
            <a:off x="3130137" y="5799048"/>
            <a:ext cx="2017321" cy="1768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785112" y="5959296"/>
            <a:ext cx="901188" cy="293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19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835" t="10148" r="804" b="8671"/>
          <a:stretch/>
        </p:blipFill>
        <p:spPr>
          <a:xfrm>
            <a:off x="62543" y="1219200"/>
            <a:ext cx="9005257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0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map 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824058" cy="572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59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768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3. Recent and on-going updates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64820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TMDL guidance</a:t>
            </a:r>
          </a:p>
          <a:p>
            <a:r>
              <a:rPr lang="en-US" sz="3200" dirty="0" smtClean="0"/>
              <a:t>Pretreatment</a:t>
            </a:r>
          </a:p>
          <a:p>
            <a:r>
              <a:rPr lang="en-US" sz="3200" dirty="0" smtClean="0"/>
              <a:t>Phosphorus and TSS</a:t>
            </a:r>
          </a:p>
          <a:p>
            <a:r>
              <a:rPr lang="en-US" sz="3200" dirty="0" smtClean="0"/>
              <a:t>Curve numbers</a:t>
            </a:r>
          </a:p>
          <a:p>
            <a:r>
              <a:rPr lang="en-US" sz="3200" dirty="0" smtClean="0"/>
              <a:t>MIDS Calculator updates</a:t>
            </a:r>
          </a:p>
          <a:p>
            <a:r>
              <a:rPr lang="en-US" sz="3200" dirty="0" smtClean="0"/>
              <a:t>MPCA Simple Estimator updates</a:t>
            </a:r>
          </a:p>
          <a:p>
            <a:r>
              <a:rPr lang="en-US" sz="3200" dirty="0" smtClean="0"/>
              <a:t>Street </a:t>
            </a:r>
            <a:r>
              <a:rPr lang="en-US" sz="3200" dirty="0" smtClean="0"/>
              <a:t>Sweeping</a:t>
            </a:r>
          </a:p>
          <a:p>
            <a:r>
              <a:rPr lang="en-US" sz="3200" dirty="0" err="1" smtClean="0"/>
              <a:t>Bioretention</a:t>
            </a:r>
            <a:r>
              <a:rPr lang="en-US" sz="3200" dirty="0" smtClean="0"/>
              <a:t> (engineered) media</a:t>
            </a:r>
            <a:endParaRPr lang="en-US" sz="3200" dirty="0" smtClean="0"/>
          </a:p>
          <a:p>
            <a:r>
              <a:rPr lang="en-US" sz="3200" dirty="0" smtClean="0"/>
              <a:t>Education/MS4 Toolkit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2" y="76200"/>
            <a:ext cx="8208818" cy="1143000"/>
          </a:xfrm>
        </p:spPr>
        <p:txBody>
          <a:bodyPr/>
          <a:lstStyle/>
          <a:p>
            <a:pPr algn="ctr"/>
            <a:r>
              <a:rPr lang="en-US" dirty="0" smtClean="0">
                <a:hlinkClick r:id="rId2"/>
              </a:rPr>
              <a:t>TMDL Guidance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86800" cy="5105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Meeting chloride TMDL MS4 permit requirements</a:t>
            </a:r>
          </a:p>
          <a:p>
            <a:r>
              <a:rPr lang="en-US" sz="2400" dirty="0" smtClean="0"/>
              <a:t>Meeting bacteria TMDL MS4 permit requirements</a:t>
            </a:r>
          </a:p>
          <a:p>
            <a:r>
              <a:rPr lang="en-US" sz="2400" dirty="0" smtClean="0"/>
              <a:t>Meeting </a:t>
            </a:r>
            <a:r>
              <a:rPr lang="en-US" sz="2400" dirty="0"/>
              <a:t>dissolved oxygen or oxygen demand TMDL MS4 permit requirements</a:t>
            </a:r>
          </a:p>
          <a:p>
            <a:r>
              <a:rPr lang="en-US" sz="2400" dirty="0" smtClean="0"/>
              <a:t>Meeting </a:t>
            </a:r>
            <a:r>
              <a:rPr lang="en-US" sz="2400" dirty="0"/>
              <a:t>temperature TMDL MS4 permit requirements</a:t>
            </a:r>
          </a:p>
          <a:p>
            <a:r>
              <a:rPr lang="en-US" sz="2400" dirty="0"/>
              <a:t>Guidance for categorical TMDLs</a:t>
            </a:r>
          </a:p>
          <a:p>
            <a:r>
              <a:rPr lang="en-US" sz="2400" dirty="0"/>
              <a:t>List of Approved TMDLs with MS4 </a:t>
            </a:r>
            <a:r>
              <a:rPr lang="en-US" sz="2400" dirty="0" smtClean="0"/>
              <a:t>WLAs</a:t>
            </a:r>
            <a:endParaRPr lang="en-US" sz="2400" dirty="0"/>
          </a:p>
          <a:p>
            <a:r>
              <a:rPr lang="en-US" sz="2400" dirty="0"/>
              <a:t>Forms, guidance, and resources for completing the TMDL annual report form</a:t>
            </a:r>
          </a:p>
          <a:p>
            <a:r>
              <a:rPr lang="en-US" sz="2400" dirty="0"/>
              <a:t>Baseline year</a:t>
            </a:r>
          </a:p>
          <a:p>
            <a:r>
              <a:rPr lang="en-US" sz="2400" dirty="0"/>
              <a:t>Summary of TMDL requirements in stormwater permits</a:t>
            </a:r>
          </a:p>
          <a:p>
            <a:r>
              <a:rPr lang="en-US" sz="2400" dirty="0"/>
              <a:t>Interpreting wasteload allocations based on flow/load duration </a:t>
            </a:r>
            <a:r>
              <a:rPr lang="en-US" sz="2400" dirty="0" smtClean="0"/>
              <a:t>curves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8466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hlinkClick r:id="rId2"/>
              </a:rPr>
              <a:t>TMDL Guidance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Guidance for using models to meet TMDL requirements, including case studies</a:t>
            </a:r>
          </a:p>
          <a:p>
            <a:pPr lvl="1"/>
            <a:r>
              <a:rPr lang="en-US" dirty="0" smtClean="0"/>
              <a:t>P8</a:t>
            </a:r>
          </a:p>
          <a:p>
            <a:pPr lvl="1"/>
            <a:r>
              <a:rPr lang="en-US" dirty="0" smtClean="0"/>
              <a:t>WINSLAMM</a:t>
            </a:r>
          </a:p>
          <a:p>
            <a:pPr lvl="1"/>
            <a:r>
              <a:rPr lang="en-US" dirty="0" smtClean="0"/>
              <a:t>MIDS Calculator</a:t>
            </a:r>
          </a:p>
          <a:p>
            <a:pPr lvl="1"/>
            <a:r>
              <a:rPr lang="en-US" dirty="0" smtClean="0"/>
              <a:t>MPCA Simple Estimator</a:t>
            </a:r>
          </a:p>
          <a:p>
            <a:r>
              <a:rPr lang="en-US" dirty="0"/>
              <a:t>Guidance for using </a:t>
            </a:r>
            <a:r>
              <a:rPr lang="en-US" dirty="0" smtClean="0"/>
              <a:t>monitoring </a:t>
            </a:r>
            <a:r>
              <a:rPr lang="en-US" dirty="0"/>
              <a:t>to meet TMDL requirements, including case </a:t>
            </a:r>
            <a:r>
              <a:rPr lang="en-US" dirty="0" smtClean="0"/>
              <a:t>studies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35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96112"/>
          </a:xfrm>
        </p:spPr>
        <p:txBody>
          <a:bodyPr/>
          <a:lstStyle/>
          <a:p>
            <a:pPr algn="ctr"/>
            <a:r>
              <a:rPr lang="en-US" dirty="0" smtClean="0">
                <a:hlinkClick r:id="rId2"/>
              </a:rPr>
              <a:t>Pretreatment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Hydrodynamic </a:t>
            </a:r>
            <a:r>
              <a:rPr lang="en-US" dirty="0"/>
              <a:t>separation devices</a:t>
            </a:r>
          </a:p>
          <a:p>
            <a:r>
              <a:rPr lang="en-US" dirty="0" smtClean="0"/>
              <a:t>Screening </a:t>
            </a:r>
            <a:r>
              <a:rPr lang="en-US" dirty="0"/>
              <a:t>and straining devices, including forebays</a:t>
            </a:r>
          </a:p>
          <a:p>
            <a:r>
              <a:rPr lang="en-US" dirty="0" smtClean="0"/>
              <a:t>Above </a:t>
            </a:r>
            <a:r>
              <a:rPr lang="en-US" dirty="0"/>
              <a:t>ground and below grade storage and settling devices</a:t>
            </a:r>
          </a:p>
          <a:p>
            <a:r>
              <a:rPr lang="en-US" dirty="0" smtClean="0"/>
              <a:t>Filtration </a:t>
            </a:r>
            <a:r>
              <a:rPr lang="en-US" dirty="0"/>
              <a:t>devices and practices</a:t>
            </a:r>
          </a:p>
          <a:p>
            <a:r>
              <a:rPr lang="en-US" dirty="0" smtClean="0"/>
              <a:t>Other </a:t>
            </a:r>
            <a:r>
              <a:rPr lang="en-US" dirty="0"/>
              <a:t>pretreatment water quality devices and </a:t>
            </a:r>
            <a:r>
              <a:rPr lang="en-US" dirty="0" smtClean="0"/>
              <a:t>practices</a:t>
            </a:r>
          </a:p>
          <a:p>
            <a:r>
              <a:rPr lang="en-US" dirty="0" smtClean="0"/>
              <a:t>Pretreatment selection tool</a:t>
            </a:r>
          </a:p>
          <a:p>
            <a:r>
              <a:rPr lang="en-US" dirty="0" smtClean="0"/>
              <a:t>Pretreatment sizing</a:t>
            </a:r>
          </a:p>
          <a:p>
            <a:r>
              <a:rPr lang="en-US" dirty="0" smtClean="0"/>
              <a:t>Case studies</a:t>
            </a:r>
            <a:endParaRPr lang="en-US" dirty="0"/>
          </a:p>
          <a:p>
            <a:endParaRPr lang="en-US" dirty="0"/>
          </a:p>
        </p:txBody>
      </p:sp>
      <p:pic>
        <p:nvPicPr>
          <p:cNvPr id="2050" name="Picture 2" descr="File:Preserver Photo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43400"/>
            <a:ext cx="2209800" cy="240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39000" y="5814536"/>
            <a:ext cx="16764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Ramsey Conservation District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4380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513" y="259080"/>
            <a:ext cx="8229600" cy="114300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Phosphorus</a:t>
            </a:r>
            <a:r>
              <a:rPr lang="en-US" dirty="0" smtClean="0"/>
              <a:t> and </a:t>
            </a:r>
            <a:r>
              <a:rPr lang="en-US" dirty="0" smtClean="0">
                <a:hlinkClick r:id="rId3"/>
              </a:rPr>
              <a:t>TSS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389120"/>
          </a:xfrm>
        </p:spPr>
        <p:txBody>
          <a:bodyPr/>
          <a:lstStyle/>
          <a:p>
            <a:r>
              <a:rPr lang="en-US" b="1" dirty="0"/>
              <a:t>Event mean concentrations of total and dissolved phosphorus in stormwater runoff</a:t>
            </a:r>
          </a:p>
          <a:p>
            <a:r>
              <a:rPr lang="en-US" b="1" dirty="0"/>
              <a:t>Event mean concentrations of total suspended solids in stormwater </a:t>
            </a:r>
            <a:r>
              <a:rPr lang="en-US" b="1" dirty="0" smtClean="0"/>
              <a:t>runoff</a:t>
            </a:r>
          </a:p>
          <a:p>
            <a:r>
              <a:rPr lang="en-US" b="1" dirty="0" smtClean="0"/>
              <a:t>These will be used in the updates to the MIDS Calculator and MPCA Simple Estimator</a:t>
            </a:r>
            <a:endParaRPr lang="en-US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25"/>
          <a:stretch/>
        </p:blipFill>
        <p:spPr>
          <a:xfrm>
            <a:off x="465513" y="4419600"/>
            <a:ext cx="3957983" cy="2133600"/>
          </a:xfrm>
          <a:prstGeom prst="rect">
            <a:avLst/>
          </a:prstGeom>
        </p:spPr>
      </p:pic>
      <p:pic>
        <p:nvPicPr>
          <p:cNvPr id="6146" name="Picture 2" descr="File:Tracking bad 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314825"/>
            <a:ext cx="3124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73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Curve numbers, event mean </a:t>
            </a:r>
            <a:r>
              <a:rPr lang="en-US" dirty="0" smtClean="0"/>
              <a:t>concentrations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Stormwater runoff coefficients/curve numbers for different land </a:t>
            </a:r>
            <a:r>
              <a:rPr lang="en-US" b="1" dirty="0" smtClean="0"/>
              <a:t>uses (</a:t>
            </a:r>
            <a:r>
              <a:rPr lang="en-US" b="1" dirty="0" smtClean="0">
                <a:hlinkClick r:id="rId2"/>
              </a:rPr>
              <a:t>link</a:t>
            </a:r>
            <a:r>
              <a:rPr lang="en-US" b="1" dirty="0" smtClean="0"/>
              <a:t>)</a:t>
            </a:r>
            <a:endParaRPr lang="en-US" b="1" dirty="0"/>
          </a:p>
          <a:p>
            <a:r>
              <a:rPr lang="en-US" b="1" dirty="0"/>
              <a:t>Stormwater pollutant concentrations and event mean </a:t>
            </a:r>
            <a:r>
              <a:rPr lang="en-US" b="1" dirty="0" smtClean="0"/>
              <a:t>concentrations (</a:t>
            </a:r>
            <a:r>
              <a:rPr lang="en-US" b="1" dirty="0" smtClean="0">
                <a:hlinkClick r:id="rId3"/>
              </a:rPr>
              <a:t>link</a:t>
            </a:r>
            <a:r>
              <a:rPr lang="en-US" b="1" dirty="0" smtClean="0"/>
              <a:t>)</a:t>
            </a:r>
          </a:p>
          <a:p>
            <a:r>
              <a:rPr lang="en-US" b="1" dirty="0" smtClean="0"/>
              <a:t>Stormwater </a:t>
            </a:r>
            <a:r>
              <a:rPr lang="en-US" b="1" dirty="0"/>
              <a:t>event mean concentrations and pollutant loading/export rates for different land </a:t>
            </a:r>
            <a:r>
              <a:rPr lang="en-US" b="1" dirty="0" smtClean="0"/>
              <a:t>uses (</a:t>
            </a:r>
            <a:r>
              <a:rPr lang="en-US" b="1" dirty="0" smtClean="0">
                <a:hlinkClick r:id="rId4"/>
              </a:rPr>
              <a:t>link</a:t>
            </a:r>
            <a:r>
              <a:rPr lang="en-US" b="1" dirty="0" smtClean="0"/>
              <a:t>)</a:t>
            </a:r>
          </a:p>
          <a:p>
            <a:r>
              <a:rPr lang="en-US" b="1" dirty="0" smtClean="0"/>
              <a:t>Supporting updates to the MIDS Calculator and Simple Estimator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29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46482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hlinkClick r:id="rId2"/>
              </a:rPr>
              <a:t>MIDS Calculator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Version 4.0 - minor changes</a:t>
            </a:r>
          </a:p>
          <a:p>
            <a:r>
              <a:rPr lang="en-US" dirty="0" smtClean="0"/>
              <a:t>Water quality calculator</a:t>
            </a:r>
          </a:p>
          <a:p>
            <a:pPr lvl="1"/>
            <a:r>
              <a:rPr lang="en-US" dirty="0" smtClean="0"/>
              <a:t>Based off MIDS Calculator</a:t>
            </a:r>
          </a:p>
          <a:p>
            <a:pPr lvl="1"/>
            <a:r>
              <a:rPr lang="en-US" dirty="0" smtClean="0"/>
              <a:t>Drop-down box for event mean concentrations by land use</a:t>
            </a:r>
          </a:p>
          <a:p>
            <a:pPr lvl="1"/>
            <a:r>
              <a:rPr lang="en-US" dirty="0" smtClean="0"/>
              <a:t>Allow for adjusting particulate and dissolved phosphorus ratios</a:t>
            </a:r>
          </a:p>
          <a:p>
            <a:pPr lvl="1"/>
            <a:r>
              <a:rPr lang="en-US" dirty="0" smtClean="0"/>
              <a:t>Guidance on how to use other bmps (e.g. underground filters, street sweeping)</a:t>
            </a:r>
          </a:p>
          <a:p>
            <a:r>
              <a:rPr lang="en-US" dirty="0" smtClean="0"/>
              <a:t>Late April-May timeframe</a:t>
            </a:r>
          </a:p>
          <a:p>
            <a:r>
              <a:rPr lang="en-US" dirty="0" smtClean="0"/>
              <a:t>Webinar, workshops, training after release</a:t>
            </a:r>
            <a:endParaRPr lang="en-US" dirty="0"/>
          </a:p>
        </p:txBody>
      </p:sp>
      <p:pic>
        <p:nvPicPr>
          <p:cNvPr id="3074" name="Picture 2" descr="File:Screen shot of calculat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255" y="190500"/>
            <a:ext cx="347154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90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Presentation 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Brief overview of the Manual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A tour of the Manual and some features you may not be aware of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Recent and on-going updates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Needed updates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Critique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Questions and suggestions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hlinkClick r:id="rId2"/>
              </a:rPr>
              <a:t>MPCA Simple Estimator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00600"/>
          </a:xfrm>
        </p:spPr>
        <p:txBody>
          <a:bodyPr/>
          <a:lstStyle/>
          <a:p>
            <a:r>
              <a:rPr lang="en-US" dirty="0" smtClean="0"/>
              <a:t>Up to 10 sub-watersheds</a:t>
            </a:r>
          </a:p>
          <a:p>
            <a:r>
              <a:rPr lang="en-US" dirty="0" smtClean="0"/>
              <a:t>Can adjust loads to account for land use changes, street sweeping, or other non-structural practices</a:t>
            </a:r>
          </a:p>
          <a:p>
            <a:r>
              <a:rPr lang="en-US" dirty="0" smtClean="0"/>
              <a:t>Updated event mean concentrations, runoff coefficients</a:t>
            </a:r>
          </a:p>
          <a:p>
            <a:r>
              <a:rPr lang="en-US" dirty="0" smtClean="0"/>
              <a:t>April-May</a:t>
            </a:r>
          </a:p>
          <a:p>
            <a:r>
              <a:rPr lang="en-US" dirty="0" smtClean="0"/>
              <a:t>Outreach</a:t>
            </a:r>
            <a:endParaRPr lang="en-US" dirty="0"/>
          </a:p>
        </p:txBody>
      </p:sp>
      <p:pic>
        <p:nvPicPr>
          <p:cNvPr id="1026" name="Picture 2" descr="screen shot of simple estim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484591"/>
            <a:ext cx="5486400" cy="325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08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Street sweeping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Developing a credit methodology</a:t>
            </a:r>
          </a:p>
          <a:p>
            <a:r>
              <a:rPr lang="en-US" dirty="0" smtClean="0"/>
              <a:t>Hierarchy: direct measurement &gt; measurement of weight or volume &gt; empirical = modeling</a:t>
            </a:r>
          </a:p>
          <a:p>
            <a:r>
              <a:rPr lang="en-US" dirty="0" smtClean="0"/>
              <a:t>U of M researchers collecting data for establishing the relationships between pollutant and measurement</a:t>
            </a:r>
          </a:p>
          <a:p>
            <a:r>
              <a:rPr lang="en-US" dirty="0" smtClean="0"/>
              <a:t>Spring 2020</a:t>
            </a:r>
          </a:p>
          <a:p>
            <a:r>
              <a:rPr lang="en-US" dirty="0" smtClean="0"/>
              <a:t>Hope to update street sweeping guidance later in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4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Engineered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Collaborating with U of M to identify median and amendments that attenuate P </a:t>
            </a:r>
            <a:r>
              <a:rPr lang="en-US" dirty="0" err="1" smtClean="0"/>
              <a:t>ot</a:t>
            </a:r>
            <a:r>
              <a:rPr lang="en-US" dirty="0" smtClean="0"/>
              <a:t> minimize P leaching</a:t>
            </a:r>
          </a:p>
          <a:p>
            <a:r>
              <a:rPr lang="en-US" dirty="0" err="1"/>
              <a:t>Stormwater</a:t>
            </a:r>
            <a:r>
              <a:rPr lang="en-US" dirty="0"/>
              <a:t> and soil, engineered (</a:t>
            </a:r>
            <a:r>
              <a:rPr lang="en-US" dirty="0" err="1"/>
              <a:t>bioretention</a:t>
            </a:r>
            <a:r>
              <a:rPr lang="en-US" dirty="0"/>
              <a:t>) media, and media </a:t>
            </a:r>
            <a:r>
              <a:rPr lang="en-US" dirty="0" smtClean="0"/>
              <a:t>amendments</a:t>
            </a:r>
            <a:endParaRPr lang="en-US" dirty="0"/>
          </a:p>
        </p:txBody>
      </p:sp>
      <p:pic>
        <p:nvPicPr>
          <p:cNvPr id="1026" name="Picture 2" descr="compost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10644"/>
            <a:ext cx="35433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bioreten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10644"/>
            <a:ext cx="3135664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566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2971800" cy="1981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hlinkClick r:id="rId2"/>
              </a:rPr>
              <a:t>Education/MS4 toolkit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7880" t="18856" r="11967" b="20106"/>
          <a:stretch/>
        </p:blipFill>
        <p:spPr>
          <a:xfrm>
            <a:off x="3581400" y="779417"/>
            <a:ext cx="5334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7916" t="19003" r="739" b="37454"/>
          <a:stretch/>
        </p:blipFill>
        <p:spPr>
          <a:xfrm>
            <a:off x="304800" y="3962400"/>
            <a:ext cx="84582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6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>
            <a:normAutofit/>
          </a:bodyPr>
          <a:lstStyle/>
          <a:p>
            <a:r>
              <a:rPr lang="en-US" dirty="0" smtClean="0"/>
              <a:t>4. Needed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hlinkClick r:id="rId2"/>
              </a:rPr>
              <a:t>Iron enhanced treatment(s)</a:t>
            </a:r>
            <a:endParaRPr lang="en-US" sz="3200" dirty="0" smtClean="0"/>
          </a:p>
          <a:p>
            <a:r>
              <a:rPr lang="en-US" sz="3200" dirty="0" smtClean="0">
                <a:hlinkClick r:id="rId3"/>
              </a:rPr>
              <a:t>Vegetation</a:t>
            </a:r>
            <a:endParaRPr lang="en-US" sz="3200" dirty="0" smtClean="0"/>
          </a:p>
          <a:p>
            <a:r>
              <a:rPr lang="en-US" sz="3200" dirty="0" smtClean="0">
                <a:hlinkClick r:id="rId4"/>
              </a:rPr>
              <a:t>Constructed ponds and wetlands</a:t>
            </a:r>
            <a:endParaRPr lang="en-US" sz="3200" dirty="0" smtClean="0"/>
          </a:p>
          <a:p>
            <a:r>
              <a:rPr lang="en-US" sz="3200" dirty="0" smtClean="0">
                <a:hlinkClick r:id="rId5"/>
              </a:rPr>
              <a:t>Permeable pavement</a:t>
            </a:r>
            <a:endParaRPr lang="en-US" sz="3200" dirty="0" smtClean="0"/>
          </a:p>
          <a:p>
            <a:r>
              <a:rPr lang="en-US" sz="3200" dirty="0" smtClean="0">
                <a:hlinkClick r:id="rId6"/>
              </a:rPr>
              <a:t>Sand filters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819912"/>
          </a:xfrm>
        </p:spPr>
        <p:txBody>
          <a:bodyPr/>
          <a:lstStyle/>
          <a:p>
            <a:r>
              <a:rPr lang="en-US" dirty="0" smtClean="0"/>
              <a:t>Other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</a:p>
          <a:p>
            <a:r>
              <a:rPr lang="en-US" dirty="0" smtClean="0"/>
              <a:t>Searching the Manual</a:t>
            </a:r>
          </a:p>
          <a:p>
            <a:r>
              <a:rPr lang="en-US" dirty="0" smtClean="0"/>
              <a:t>Organization of the Manual</a:t>
            </a:r>
          </a:p>
          <a:p>
            <a:r>
              <a:rPr lang="en-US" dirty="0" smtClean="0"/>
              <a:t>O &amp; M</a:t>
            </a:r>
          </a:p>
          <a:p>
            <a:r>
              <a:rPr lang="en-US" dirty="0" smtClean="0"/>
              <a:t>Research link to Manual</a:t>
            </a:r>
          </a:p>
          <a:p>
            <a:r>
              <a:rPr lang="en-US" dirty="0" smtClean="0"/>
              <a:t>Outreach</a:t>
            </a:r>
          </a:p>
          <a:p>
            <a:r>
              <a:rPr lang="en-US" dirty="0" smtClean="0"/>
              <a:t>New technologies and designs</a:t>
            </a:r>
          </a:p>
          <a:p>
            <a:r>
              <a:rPr lang="en-US" dirty="0" smtClean="0"/>
              <a:t>Stormwater reuse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55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Critique – what’s worked?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Updating on the fly</a:t>
            </a:r>
          </a:p>
          <a:p>
            <a:r>
              <a:rPr lang="en-US" sz="3600" dirty="0" smtClean="0"/>
              <a:t>An improved resource</a:t>
            </a:r>
          </a:p>
          <a:p>
            <a:r>
              <a:rPr lang="en-US" sz="3600" dirty="0" smtClean="0"/>
              <a:t>Outreach</a:t>
            </a:r>
            <a:endParaRPr lang="en-US" sz="3600" dirty="0"/>
          </a:p>
        </p:txBody>
      </p:sp>
      <p:pic>
        <p:nvPicPr>
          <p:cNvPr id="4098" name="Picture 2" descr="Image result for fly pictur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5200"/>
            <a:ext cx="401658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5. Critique – what could be better?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Overall organization</a:t>
            </a:r>
          </a:p>
          <a:p>
            <a:r>
              <a:rPr lang="en-US" sz="3600" dirty="0" smtClean="0"/>
              <a:t>Green Infrastructure/sustainability</a:t>
            </a:r>
          </a:p>
          <a:p>
            <a:r>
              <a:rPr lang="en-US" sz="3600" dirty="0" smtClean="0"/>
              <a:t>New technologies and design</a:t>
            </a:r>
          </a:p>
          <a:p>
            <a:r>
              <a:rPr lang="en-US" sz="3600" dirty="0"/>
              <a:t>More resources </a:t>
            </a:r>
            <a:r>
              <a:rPr lang="en-US" sz="3600" dirty="0" smtClean="0"/>
              <a:t>needed/participation</a:t>
            </a:r>
            <a:endParaRPr lang="en-US" sz="3600" dirty="0"/>
          </a:p>
        </p:txBody>
      </p:sp>
      <p:pic>
        <p:nvPicPr>
          <p:cNvPr id="5122" name="Picture 2" descr="Image result for green infrastructure pi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8" y="4322263"/>
            <a:ext cx="3352799" cy="200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of modular treatment wet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4513805"/>
            <a:ext cx="285750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75832" y="6044162"/>
            <a:ext cx="308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Droid Sans"/>
              </a:rPr>
              <a:t>Image courtesy of Bio Clean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46586" y="6324600"/>
            <a:ext cx="1488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Droid Sans"/>
              </a:rPr>
              <a:t>Source: EPA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362456"/>
          </a:xfrm>
        </p:spPr>
        <p:txBody>
          <a:bodyPr/>
          <a:lstStyle/>
          <a:p>
            <a:r>
              <a:rPr lang="en-US" dirty="0" smtClean="0"/>
              <a:t>Questions/suggestions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8229600" cy="4572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Link to Manual – Google </a:t>
            </a:r>
            <a:r>
              <a:rPr lang="en-US" sz="3200" b="1" dirty="0" smtClean="0">
                <a:solidFill>
                  <a:srgbClr val="FFFF00"/>
                </a:solidFill>
              </a:rPr>
              <a:t>Minnesota Stormwater Manual</a:t>
            </a:r>
          </a:p>
          <a:p>
            <a:endParaRPr lang="en-US" sz="3200" dirty="0" smtClean="0"/>
          </a:p>
          <a:p>
            <a:r>
              <a:rPr lang="en-US" sz="3200" dirty="0" smtClean="0"/>
              <a:t>Mike Trojan</a:t>
            </a:r>
          </a:p>
          <a:p>
            <a:pPr lvl="1"/>
            <a:r>
              <a:rPr lang="en-US" sz="2400" dirty="0" smtClean="0">
                <a:hlinkClick r:id="rId2"/>
              </a:rPr>
              <a:t>Mike.Trojan@state.mn.us</a:t>
            </a:r>
            <a:endParaRPr lang="en-US" sz="2400" dirty="0" smtClean="0"/>
          </a:p>
          <a:p>
            <a:pPr lvl="1"/>
            <a:r>
              <a:rPr lang="en-US" sz="2400" dirty="0" smtClean="0"/>
              <a:t>651-757-2790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3429000"/>
            <a:ext cx="42926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Brief overview of the manual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6400800" cy="43891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Original Manual 2005</a:t>
            </a:r>
          </a:p>
          <a:p>
            <a:r>
              <a:rPr lang="en-US" sz="3200" dirty="0" smtClean="0"/>
              <a:t>Updated in 2008</a:t>
            </a:r>
          </a:p>
          <a:p>
            <a:r>
              <a:rPr lang="en-US" sz="3200" dirty="0" smtClean="0"/>
              <a:t>Wiki format in 2013</a:t>
            </a:r>
          </a:p>
          <a:p>
            <a:r>
              <a:rPr lang="en-US" sz="3200" dirty="0" smtClean="0"/>
              <a:t>Clean Water  Funds to provide updates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l="45312" t="43276" r="45313" b="32292"/>
          <a:stretch>
            <a:fillRect/>
          </a:stretch>
        </p:blipFill>
        <p:spPr bwMode="auto">
          <a:xfrm>
            <a:off x="7010400" y="2209800"/>
            <a:ext cx="1676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41910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is the manual used?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5486400" cy="3886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Guidance for Stormwater practitioners</a:t>
            </a:r>
          </a:p>
          <a:p>
            <a:r>
              <a:rPr lang="en-US" sz="3600" dirty="0"/>
              <a:t>Access to tools and resources</a:t>
            </a:r>
          </a:p>
          <a:p>
            <a:r>
              <a:rPr lang="en-US" sz="3600" dirty="0" smtClean="0"/>
              <a:t>Supports permits and permittees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 l="17969" t="41667" r="38281" b="46875"/>
          <a:stretch>
            <a:fillRect/>
          </a:stretch>
        </p:blipFill>
        <p:spPr bwMode="auto">
          <a:xfrm>
            <a:off x="4770520" y="3962400"/>
            <a:ext cx="426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8334" t="19003" r="624" b="14699"/>
          <a:stretch/>
        </p:blipFill>
        <p:spPr>
          <a:xfrm>
            <a:off x="4108116" y="114300"/>
            <a:ext cx="4929605" cy="2247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61667" t="42620" r="11458" b="52952"/>
          <a:stretch/>
        </p:blipFill>
        <p:spPr>
          <a:xfrm>
            <a:off x="76199" y="6172200"/>
            <a:ext cx="8961521" cy="416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stats (as of January 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856 content web pages</a:t>
            </a:r>
          </a:p>
          <a:p>
            <a:r>
              <a:rPr lang="en-US" sz="3600" dirty="0" smtClean="0"/>
              <a:t>5,654 total pages</a:t>
            </a:r>
          </a:p>
          <a:p>
            <a:r>
              <a:rPr lang="en-US" sz="3600" dirty="0" smtClean="0"/>
              <a:t>3,698 uploaded files, including about 950 images</a:t>
            </a:r>
          </a:p>
          <a:p>
            <a:r>
              <a:rPr lang="en-US" sz="3600" dirty="0" smtClean="0"/>
              <a:t>46,807 edits</a:t>
            </a:r>
          </a:p>
          <a:p>
            <a:r>
              <a:rPr lang="en-US" sz="3600" dirty="0" smtClean="0"/>
              <a:t>25,107,370 views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39624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2. Tour of the Manual and some features you may not be aware of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416" t="10148" r="459" b="5719"/>
          <a:stretch/>
        </p:blipFill>
        <p:spPr>
          <a:xfrm>
            <a:off x="228601" y="1295400"/>
            <a:ext cx="8610600" cy="416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1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083" t="10886" r="7390" b="10147"/>
          <a:stretch/>
        </p:blipFill>
        <p:spPr>
          <a:xfrm>
            <a:off x="152400" y="914400"/>
            <a:ext cx="7772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917" t="8671" r="14166" b="6457"/>
          <a:stretch/>
        </p:blipFill>
        <p:spPr>
          <a:xfrm>
            <a:off x="685800" y="304800"/>
            <a:ext cx="7391400" cy="634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4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Custom 4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C00000"/>
      </a:hlink>
      <a:folHlink>
        <a:srgbClr val="C0000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2697</TotalTime>
  <Words>685</Words>
  <Application>Microsoft Office PowerPoint</Application>
  <PresentationFormat>On-screen Show (4:3)</PresentationFormat>
  <Paragraphs>144</Paragraphs>
  <Slides>28</Slides>
  <Notes>7</Notes>
  <HiddenSlides>6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Constantia</vt:lpstr>
      <vt:lpstr>Droid Sans</vt:lpstr>
      <vt:lpstr>Wingdings 2</vt:lpstr>
      <vt:lpstr>Flow</vt:lpstr>
      <vt:lpstr>Overview and updates to the Minnesota Stormwater Manual</vt:lpstr>
      <vt:lpstr>Presentation outline</vt:lpstr>
      <vt:lpstr>1. Brief overview of the manual</vt:lpstr>
      <vt:lpstr>How is the manual used?</vt:lpstr>
      <vt:lpstr>Some stats (as of January 7)</vt:lpstr>
      <vt:lpstr>2. Tour of the Manual and some features you may not be aware of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Recent and on-going updates</vt:lpstr>
      <vt:lpstr>TMDL Guidance</vt:lpstr>
      <vt:lpstr>TMDL Guidance</vt:lpstr>
      <vt:lpstr>Pretreatment</vt:lpstr>
      <vt:lpstr>Phosphorus and TSS</vt:lpstr>
      <vt:lpstr>Curve numbers, event mean concentrations</vt:lpstr>
      <vt:lpstr>MIDS Calculator updates</vt:lpstr>
      <vt:lpstr>MPCA Simple Estimator</vt:lpstr>
      <vt:lpstr>Street sweeping</vt:lpstr>
      <vt:lpstr>Engineered media</vt:lpstr>
      <vt:lpstr>Education/MS4 toolkit</vt:lpstr>
      <vt:lpstr>4. Needed updates</vt:lpstr>
      <vt:lpstr>Other needs</vt:lpstr>
      <vt:lpstr>5. Critique – what’s worked?</vt:lpstr>
      <vt:lpstr>5. Critique – what could be better?</vt:lpstr>
      <vt:lpstr>Questions/suggestions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and updates to the Minnesota Stormwater Manual</dc:title>
  <dc:creator>trojans</dc:creator>
  <cp:lastModifiedBy>Trojan, Mike (MPCA)</cp:lastModifiedBy>
  <cp:revision>175</cp:revision>
  <dcterms:created xsi:type="dcterms:W3CDTF">2019-12-29T01:14:45Z</dcterms:created>
  <dcterms:modified xsi:type="dcterms:W3CDTF">2020-01-23T13:13:57Z</dcterms:modified>
</cp:coreProperties>
</file>