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9" r:id="rId1"/>
  </p:sldMasterIdLst>
  <p:notesMasterIdLst>
    <p:notesMasterId r:id="rId19"/>
  </p:notesMasterIdLst>
  <p:sldIdLst>
    <p:sldId id="257" r:id="rId2"/>
    <p:sldId id="261" r:id="rId3"/>
    <p:sldId id="262" r:id="rId4"/>
    <p:sldId id="305" r:id="rId5"/>
    <p:sldId id="270" r:id="rId6"/>
    <p:sldId id="271" r:id="rId7"/>
    <p:sldId id="267" r:id="rId8"/>
    <p:sldId id="266" r:id="rId9"/>
    <p:sldId id="268" r:id="rId10"/>
    <p:sldId id="281" r:id="rId11"/>
    <p:sldId id="272" r:id="rId12"/>
    <p:sldId id="277" r:id="rId13"/>
    <p:sldId id="278" r:id="rId14"/>
    <p:sldId id="286" r:id="rId15"/>
    <p:sldId id="296" r:id="rId16"/>
    <p:sldId id="298" r:id="rId17"/>
    <p:sldId id="304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28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Sheet2!$F$61</c:f>
              <c:strCache>
                <c:ptCount val="1"/>
                <c:pt idx="0">
                  <c:v>Median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Sheet2!$E$62:$E$73</c:f>
              <c:numCache>
                <c:formatCode>m/d;@</c:formatCode>
                <c:ptCount val="12"/>
                <c:pt idx="0">
                  <c:v>43115</c:v>
                </c:pt>
                <c:pt idx="1">
                  <c:v>43146</c:v>
                </c:pt>
                <c:pt idx="2">
                  <c:v>43174</c:v>
                </c:pt>
                <c:pt idx="3">
                  <c:v>43205</c:v>
                </c:pt>
                <c:pt idx="4">
                  <c:v>43235</c:v>
                </c:pt>
                <c:pt idx="5">
                  <c:v>43266</c:v>
                </c:pt>
                <c:pt idx="6">
                  <c:v>43296</c:v>
                </c:pt>
                <c:pt idx="7">
                  <c:v>43327</c:v>
                </c:pt>
                <c:pt idx="8">
                  <c:v>43358</c:v>
                </c:pt>
                <c:pt idx="9">
                  <c:v>43388</c:v>
                </c:pt>
                <c:pt idx="10">
                  <c:v>43419</c:v>
                </c:pt>
                <c:pt idx="11">
                  <c:v>43449</c:v>
                </c:pt>
              </c:numCache>
            </c:numRef>
          </c:xVal>
          <c:yVal>
            <c:numRef>
              <c:f>Sheet2!$F$62:$F$73</c:f>
              <c:numCache>
                <c:formatCode>0</c:formatCode>
                <c:ptCount val="12"/>
                <c:pt idx="0">
                  <c:v>846.7693777618548</c:v>
                </c:pt>
                <c:pt idx="1">
                  <c:v>338.7077511047421</c:v>
                </c:pt>
                <c:pt idx="2">
                  <c:v>620.96421035869264</c:v>
                </c:pt>
                <c:pt idx="3">
                  <c:v>225.80516740316099</c:v>
                </c:pt>
                <c:pt idx="4">
                  <c:v>70.564114813487748</c:v>
                </c:pt>
                <c:pt idx="5">
                  <c:v>28.225645925395092</c:v>
                </c:pt>
                <c:pt idx="6">
                  <c:v>28.225645925395092</c:v>
                </c:pt>
                <c:pt idx="7">
                  <c:v>28.225645925395092</c:v>
                </c:pt>
                <c:pt idx="8">
                  <c:v>28.225645925395092</c:v>
                </c:pt>
                <c:pt idx="9">
                  <c:v>28.225645925395092</c:v>
                </c:pt>
                <c:pt idx="10">
                  <c:v>21.169234444046339</c:v>
                </c:pt>
                <c:pt idx="11">
                  <c:v>21.169234444046339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349-4AB2-8102-B4F31DE3C476}"/>
            </c:ext>
          </c:extLst>
        </c:ser>
        <c:ser>
          <c:idx val="1"/>
          <c:order val="1"/>
          <c:tx>
            <c:strRef>
              <c:f>Sheet2!$G$61</c:f>
              <c:strCache>
                <c:ptCount val="1"/>
                <c:pt idx="0">
                  <c:v>Maximum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Sheet2!$E$62:$E$73</c:f>
              <c:numCache>
                <c:formatCode>m/d;@</c:formatCode>
                <c:ptCount val="12"/>
                <c:pt idx="0">
                  <c:v>43115</c:v>
                </c:pt>
                <c:pt idx="1">
                  <c:v>43146</c:v>
                </c:pt>
                <c:pt idx="2">
                  <c:v>43174</c:v>
                </c:pt>
                <c:pt idx="3">
                  <c:v>43205</c:v>
                </c:pt>
                <c:pt idx="4">
                  <c:v>43235</c:v>
                </c:pt>
                <c:pt idx="5">
                  <c:v>43266</c:v>
                </c:pt>
                <c:pt idx="6">
                  <c:v>43296</c:v>
                </c:pt>
                <c:pt idx="7">
                  <c:v>43327</c:v>
                </c:pt>
                <c:pt idx="8">
                  <c:v>43358</c:v>
                </c:pt>
                <c:pt idx="9">
                  <c:v>43388</c:v>
                </c:pt>
                <c:pt idx="10">
                  <c:v>43419</c:v>
                </c:pt>
                <c:pt idx="11">
                  <c:v>43449</c:v>
                </c:pt>
              </c:numCache>
            </c:numRef>
          </c:xVal>
          <c:yVal>
            <c:numRef>
              <c:f>Sheet2!$G$62:$G$73</c:f>
              <c:numCache>
                <c:formatCode>0</c:formatCode>
                <c:ptCount val="12"/>
                <c:pt idx="0">
                  <c:v>9314.4631553803811</c:v>
                </c:pt>
                <c:pt idx="1">
                  <c:v>19757.952147776556</c:v>
                </c:pt>
                <c:pt idx="2">
                  <c:v>2822.5645925395174</c:v>
                </c:pt>
                <c:pt idx="3">
                  <c:v>846.7693777618548</c:v>
                </c:pt>
                <c:pt idx="4">
                  <c:v>141.12822962697561</c:v>
                </c:pt>
                <c:pt idx="5">
                  <c:v>84.676937776185056</c:v>
                </c:pt>
                <c:pt idx="6">
                  <c:v>56.451291850790113</c:v>
                </c:pt>
                <c:pt idx="7">
                  <c:v>56.451291850790113</c:v>
                </c:pt>
                <c:pt idx="8">
                  <c:v>42.338468888092599</c:v>
                </c:pt>
                <c:pt idx="9">
                  <c:v>56.451291850790113</c:v>
                </c:pt>
                <c:pt idx="10">
                  <c:v>28.225645925395092</c:v>
                </c:pt>
                <c:pt idx="11">
                  <c:v>28.225645925395092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349-4AB2-8102-B4F31DE3C4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9122304"/>
        <c:axId val="69128192"/>
      </c:scatterChart>
      <c:valAx>
        <c:axId val="69122304"/>
        <c:scaling>
          <c:orientation val="minMax"/>
          <c:max val="43460"/>
          <c:min val="4308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9128192"/>
        <c:crosses val="autoZero"/>
        <c:crossBetween val="midCat"/>
        <c:majorUnit val="60"/>
      </c:valAx>
      <c:valAx>
        <c:axId val="69128192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/>
                  <a:t>Chloride (mg/L)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912230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Sheet3!$P$1</c:f>
              <c:strCache>
                <c:ptCount val="1"/>
                <c:pt idx="0">
                  <c:v>bottom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Sheet3!$O$2:$O$16</c:f>
              <c:numCache>
                <c:formatCode>General</c:formatCode>
                <c:ptCount val="15"/>
                <c:pt idx="0">
                  <c:v>155</c:v>
                </c:pt>
                <c:pt idx="1">
                  <c:v>137</c:v>
                </c:pt>
                <c:pt idx="2">
                  <c:v>95</c:v>
                </c:pt>
                <c:pt idx="3">
                  <c:v>301</c:v>
                </c:pt>
                <c:pt idx="4">
                  <c:v>158</c:v>
                </c:pt>
                <c:pt idx="5">
                  <c:v>202</c:v>
                </c:pt>
                <c:pt idx="6">
                  <c:v>178.5</c:v>
                </c:pt>
                <c:pt idx="7">
                  <c:v>119.5</c:v>
                </c:pt>
                <c:pt idx="8">
                  <c:v>120</c:v>
                </c:pt>
                <c:pt idx="9">
                  <c:v>115</c:v>
                </c:pt>
                <c:pt idx="10">
                  <c:v>177</c:v>
                </c:pt>
                <c:pt idx="11">
                  <c:v>183</c:v>
                </c:pt>
                <c:pt idx="12">
                  <c:v>168</c:v>
                </c:pt>
                <c:pt idx="13">
                  <c:v>198</c:v>
                </c:pt>
                <c:pt idx="14">
                  <c:v>189</c:v>
                </c:pt>
              </c:numCache>
            </c:numRef>
          </c:xVal>
          <c:yVal>
            <c:numRef>
              <c:f>Sheet3!$P$2:$P$16</c:f>
              <c:numCache>
                <c:formatCode>General</c:formatCode>
                <c:ptCount val="15"/>
                <c:pt idx="0">
                  <c:v>209</c:v>
                </c:pt>
                <c:pt idx="1">
                  <c:v>232</c:v>
                </c:pt>
                <c:pt idx="2">
                  <c:v>259</c:v>
                </c:pt>
                <c:pt idx="3">
                  <c:v>268</c:v>
                </c:pt>
                <c:pt idx="4">
                  <c:v>184</c:v>
                </c:pt>
                <c:pt idx="5">
                  <c:v>218</c:v>
                </c:pt>
                <c:pt idx="6">
                  <c:v>182.5</c:v>
                </c:pt>
                <c:pt idx="7">
                  <c:v>72</c:v>
                </c:pt>
                <c:pt idx="8">
                  <c:v>120</c:v>
                </c:pt>
                <c:pt idx="9">
                  <c:v>187</c:v>
                </c:pt>
                <c:pt idx="10">
                  <c:v>288</c:v>
                </c:pt>
                <c:pt idx="11">
                  <c:v>284.5</c:v>
                </c:pt>
                <c:pt idx="12">
                  <c:v>403.5</c:v>
                </c:pt>
                <c:pt idx="13">
                  <c:v>575</c:v>
                </c:pt>
                <c:pt idx="14">
                  <c:v>509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D05-4EEF-A470-2B9705BB61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9388160"/>
        <c:axId val="69390336"/>
      </c:scatterChart>
      <c:valAx>
        <c:axId val="69388160"/>
        <c:scaling>
          <c:orientation val="minMax"/>
          <c:min val="5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Top concentration </a:t>
                </a:r>
                <a:r>
                  <a:rPr lang="en-US" dirty="0" smtClean="0"/>
                  <a:t>(mg/L</a:t>
                </a:r>
                <a:r>
                  <a:rPr lang="en-US" dirty="0"/>
                  <a:t>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390336"/>
        <c:crosses val="autoZero"/>
        <c:crossBetween val="midCat"/>
        <c:majorUnit val="100"/>
      </c:valAx>
      <c:valAx>
        <c:axId val="69390336"/>
        <c:scaling>
          <c:orientation val="minMax"/>
          <c:max val="6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Bottom concentration (mg/L)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388160"/>
        <c:crosses val="autoZero"/>
        <c:crossBetween val="midCat"/>
        <c:majorUnit val="2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6">
        <a:lumMod val="20000"/>
        <a:lumOff val="8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0.18584</cdr:x>
      <cdr:y>0.36771</cdr:y>
    </cdr:from>
    <cdr:to>
      <cdr:x>0.97343</cdr:x>
      <cdr:y>0.68424</cdr:y>
    </cdr:to>
    <cdr:cxnSp macro="">
      <cdr:nvCxnSpPr>
        <cdr:cNvPr id="3" name="Straight Connector 2"/>
        <cdr:cNvCxnSpPr/>
      </cdr:nvCxnSpPr>
      <cdr:spPr>
        <a:xfrm xmlns:a="http://schemas.openxmlformats.org/drawingml/2006/main" flipV="1">
          <a:off x="1356645" y="1338701"/>
          <a:ext cx="5749446" cy="1152395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C070C5-D0AE-4196-B1DA-A8776DEB5A2E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BBF8E-69D8-46CF-AAE6-49777BC90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230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59396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 smtClean="0"/>
          </a:p>
        </p:txBody>
      </p:sp>
      <p:sp>
        <p:nvSpPr>
          <p:cNvPr id="59397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75EAA2A-835E-4B90-A007-6C720E87BE4D}" type="slidenum">
              <a:rPr lang="en-US" altLang="en-US"/>
              <a:pPr/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80815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23207B56-1126-4D7F-9B0C-AE376BE3CE63}" type="datetimeFigureOut">
              <a:rPr lang="en-US" smtClean="0"/>
              <a:pPr/>
              <a:t>10/14/2019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7C02C5C-9869-427C-B15A-6DF7E622DA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2239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07B56-1126-4D7F-9B0C-AE376BE3CE63}" type="datetimeFigureOut">
              <a:rPr lang="en-US" smtClean="0"/>
              <a:pPr/>
              <a:t>10/14/2019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2C5C-9869-427C-B15A-6DF7E622DA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487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07B56-1126-4D7F-9B0C-AE376BE3CE63}" type="datetimeFigureOut">
              <a:rPr lang="en-US" smtClean="0"/>
              <a:pPr/>
              <a:t>10/14/2019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2C5C-9869-427C-B15A-6DF7E622DA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21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07B56-1126-4D7F-9B0C-AE376BE3CE63}" type="datetimeFigureOut">
              <a:rPr lang="en-US" smtClean="0"/>
              <a:pPr/>
              <a:t>10/14/2019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2C5C-9869-427C-B15A-6DF7E622DA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154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3207B56-1126-4D7F-9B0C-AE376BE3CE63}" type="datetimeFigureOut">
              <a:rPr lang="en-US" smtClean="0"/>
              <a:pPr/>
              <a:t>10/14/2019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87C02C5C-9869-427C-B15A-6DF7E622DA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7997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07B56-1126-4D7F-9B0C-AE376BE3CE63}" type="datetimeFigureOut">
              <a:rPr lang="en-US" smtClean="0"/>
              <a:pPr/>
              <a:t>10/14/2019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2C5C-9869-427C-B15A-6DF7E622DA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573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07B56-1126-4D7F-9B0C-AE376BE3CE63}" type="datetimeFigureOut">
              <a:rPr lang="en-US" smtClean="0"/>
              <a:pPr/>
              <a:t>10/14/2019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2C5C-9869-427C-B15A-6DF7E622DA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516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07B56-1126-4D7F-9B0C-AE376BE3CE63}" type="datetimeFigureOut">
              <a:rPr lang="en-US" smtClean="0"/>
              <a:pPr/>
              <a:t>10/14/2019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2C5C-9869-427C-B15A-6DF7E622DA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835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07B56-1126-4D7F-9B0C-AE376BE3CE63}" type="datetimeFigureOut">
              <a:rPr lang="en-US" smtClean="0"/>
              <a:pPr/>
              <a:t>10/14/2019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2C5C-9869-427C-B15A-6DF7E622DA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63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07B56-1126-4D7F-9B0C-AE376BE3CE63}" type="datetimeFigureOut">
              <a:rPr lang="en-US" smtClean="0"/>
              <a:pPr/>
              <a:t>10/14/2019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7C02C5C-9869-427C-B15A-6DF7E622DA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73882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23207B56-1126-4D7F-9B0C-AE376BE3CE63}" type="datetimeFigureOut">
              <a:rPr lang="en-US" smtClean="0"/>
              <a:pPr/>
              <a:t>10/14/2019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7C02C5C-9869-427C-B15A-6DF7E622DA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13284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3207B56-1126-4D7F-9B0C-AE376BE3CE63}" type="datetimeFigureOut">
              <a:rPr lang="en-US" smtClean="0"/>
              <a:pPr/>
              <a:t>10/14/2019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7C02C5C-9869-427C-B15A-6DF7E622DA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74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23949" y="1045029"/>
            <a:ext cx="11025863" cy="13490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070C0"/>
                </a:solidFill>
              </a:rPr>
              <a:t>Understanding Chloride trends in Minnesota’s water?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615142" y="3291840"/>
            <a:ext cx="7085215" cy="3414506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Water Resources Conference</a:t>
            </a:r>
          </a:p>
          <a:p>
            <a:pPr algn="ctr"/>
            <a:endParaRPr lang="en-US" sz="36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Mike Trojan</a:t>
            </a:r>
          </a:p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MPCA </a:t>
            </a:r>
            <a:r>
              <a:rPr lang="en-US" sz="3600" b="1" dirty="0" err="1" smtClean="0">
                <a:solidFill>
                  <a:schemeClr val="tx1"/>
                </a:solidFill>
              </a:rPr>
              <a:t>Stormwater</a:t>
            </a:r>
            <a:endParaRPr lang="en-US" sz="36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October 15, 2019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067" y="6018944"/>
            <a:ext cx="3262745" cy="55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1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81606" y="394119"/>
            <a:ext cx="5037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Flow-Adjusted Cl </a:t>
            </a:r>
            <a:r>
              <a:rPr lang="en-US" sz="3200" b="1" dirty="0" smtClean="0">
                <a:solidFill>
                  <a:srgbClr val="0070C0"/>
                </a:solidFill>
              </a:rPr>
              <a:t>Trends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/>
          <a:srcRect l="74907" t="39795" r="13704" b="22263"/>
          <a:stretch/>
        </p:blipFill>
        <p:spPr>
          <a:xfrm>
            <a:off x="5998128" y="1816669"/>
            <a:ext cx="4914352" cy="4604710"/>
          </a:xfrm>
          <a:prstGeom prst="rect">
            <a:avLst/>
          </a:prstGeom>
        </p:spPr>
      </p:pic>
      <p:pic>
        <p:nvPicPr>
          <p:cNvPr id="8" name="Content Placeholder 6"/>
          <p:cNvPicPr>
            <a:picLocks noChangeAspect="1"/>
          </p:cNvPicPr>
          <p:nvPr/>
        </p:nvPicPr>
        <p:blipFill rotWithShape="1">
          <a:blip r:embed="rId3"/>
          <a:srcRect t="4161" b="12883"/>
          <a:stretch/>
        </p:blipFill>
        <p:spPr>
          <a:xfrm>
            <a:off x="1043579" y="1816669"/>
            <a:ext cx="4256783" cy="46047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75334" y="1453077"/>
            <a:ext cx="2359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(Met Council, 2018)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38894" y="1453077"/>
            <a:ext cx="3062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(MN Milestone sites, 2014)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14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60294" t="18322" r="21176" b="11177"/>
          <a:stretch/>
        </p:blipFill>
        <p:spPr>
          <a:xfrm>
            <a:off x="255500" y="591669"/>
            <a:ext cx="5562594" cy="59525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75445" y="573748"/>
            <a:ext cx="40295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Groundwater trends</a:t>
            </a:r>
          </a:p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(Source: MPCA 2013)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6095061" y="2066646"/>
            <a:ext cx="5044440" cy="44834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Upward trends in 11 of 36 wells in shallow sand/gravel aquifers</a:t>
            </a:r>
          </a:p>
          <a:p>
            <a:r>
              <a:rPr lang="en-US" dirty="0" smtClean="0"/>
              <a:t>Average rate of increase was 3.4 mg/L/</a:t>
            </a:r>
            <a:r>
              <a:rPr lang="en-US" dirty="0" err="1" smtClean="0"/>
              <a:t>yr</a:t>
            </a:r>
            <a:r>
              <a:rPr lang="en-US" dirty="0" smtClean="0"/>
              <a:t>, but rates were much higher is some wells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0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What makes a lake vulnerable to chloride contamination?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6592" y="2014194"/>
            <a:ext cx="3792900" cy="4220958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Impervious surface and road density within 500 meters of a lake</a:t>
            </a:r>
          </a:p>
          <a:p>
            <a:r>
              <a:rPr lang="en-US" sz="2800" dirty="0" smtClean="0"/>
              <a:t>Deep relative to lake area</a:t>
            </a:r>
          </a:p>
          <a:p>
            <a:r>
              <a:rPr lang="en-US" sz="2800" dirty="0" smtClean="0"/>
              <a:t>Poor mixing</a:t>
            </a:r>
          </a:p>
          <a:p>
            <a:r>
              <a:rPr lang="en-US" sz="2800" dirty="0" smtClean="0"/>
              <a:t>Season (in urban areas)</a:t>
            </a:r>
            <a:endParaRPr lang="en-US" sz="2800" dirty="0" smtClean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1459794"/>
              </p:ext>
            </p:extLst>
          </p:nvPr>
        </p:nvGraphicFramePr>
        <p:xfrm>
          <a:off x="4384110" y="2594472"/>
          <a:ext cx="7300016" cy="364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317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568" y="297362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Consequences </a:t>
            </a:r>
            <a:r>
              <a:rPr lang="en-US" b="1" dirty="0">
                <a:solidFill>
                  <a:srgbClr val="0070C0"/>
                </a:solidFill>
              </a:rPr>
              <a:t>of </a:t>
            </a:r>
            <a:r>
              <a:rPr lang="en-US" b="1" dirty="0" smtClean="0">
                <a:solidFill>
                  <a:srgbClr val="0070C0"/>
                </a:solidFill>
              </a:rPr>
              <a:t>elevated Cl in </a:t>
            </a:r>
            <a:r>
              <a:rPr lang="en-US" b="1" dirty="0">
                <a:solidFill>
                  <a:srgbClr val="0070C0"/>
                </a:solidFill>
              </a:rPr>
              <a:t>lakes</a:t>
            </a:r>
            <a:r>
              <a:rPr lang="en-US" b="1" dirty="0" smtClean="0">
                <a:solidFill>
                  <a:srgbClr val="0070C0"/>
                </a:solidFill>
              </a:rPr>
              <a:t>?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2108718"/>
            <a:ext cx="10515600" cy="448930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Disrupts community structure (Hintz et al., 2017)</a:t>
            </a:r>
          </a:p>
          <a:p>
            <a:r>
              <a:rPr lang="en-US" sz="2800" dirty="0" err="1" smtClean="0"/>
              <a:t>Chemostratification</a:t>
            </a:r>
            <a:r>
              <a:rPr lang="en-US" sz="2800" dirty="0" smtClean="0"/>
              <a:t> (Novotny and Stefan, 2012)</a:t>
            </a:r>
          </a:p>
        </p:txBody>
      </p:sp>
    </p:spTree>
    <p:extLst>
      <p:ext uri="{BB962C8B-B14F-4D97-AF65-F5344CB8AC3E}">
        <p14:creationId xmlns:p14="http://schemas.microsoft.com/office/powerpoint/2010/main" val="410089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995" y="365125"/>
            <a:ext cx="4609131" cy="238433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What makes a </a:t>
            </a:r>
            <a:r>
              <a:rPr lang="en-US" b="1" dirty="0" smtClean="0">
                <a:solidFill>
                  <a:srgbClr val="0070C0"/>
                </a:solidFill>
              </a:rPr>
              <a:t>stream </a:t>
            </a:r>
            <a:r>
              <a:rPr lang="en-US" b="1" dirty="0">
                <a:solidFill>
                  <a:srgbClr val="0070C0"/>
                </a:solidFill>
              </a:rPr>
              <a:t>vulnerable to </a:t>
            </a:r>
            <a:r>
              <a:rPr lang="en-US" b="1" dirty="0" smtClean="0">
                <a:solidFill>
                  <a:srgbClr val="0070C0"/>
                </a:solidFill>
              </a:rPr>
              <a:t>Cl </a:t>
            </a:r>
            <a:r>
              <a:rPr lang="en-US" b="1" dirty="0">
                <a:solidFill>
                  <a:srgbClr val="0070C0"/>
                </a:solidFill>
              </a:rPr>
              <a:t>contamination?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3228061"/>
            <a:ext cx="3488449" cy="294890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Proximity to inputs</a:t>
            </a:r>
          </a:p>
          <a:p>
            <a:r>
              <a:rPr lang="en-US" sz="2800" dirty="0" smtClean="0"/>
              <a:t>More “winter” </a:t>
            </a:r>
            <a:r>
              <a:rPr lang="en-US" sz="2800" dirty="0" smtClean="0"/>
              <a:t>events in  urban areas</a:t>
            </a:r>
            <a:endParaRPr lang="en-US" sz="2800" dirty="0" smtClean="0"/>
          </a:p>
          <a:p>
            <a:r>
              <a:rPr lang="en-US" sz="2800" dirty="0" err="1" smtClean="0"/>
              <a:t>Baseflow</a:t>
            </a:r>
            <a:endParaRPr lang="en-US" sz="2800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4847126" y="376847"/>
            <a:ext cx="7076080" cy="2851215"/>
            <a:chOff x="4847126" y="1690688"/>
            <a:chExt cx="7076080" cy="285121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/>
            <a:srcRect l="68677" t="68431" r="15735" b="8998"/>
            <a:stretch/>
          </p:blipFill>
          <p:spPr>
            <a:xfrm>
              <a:off x="4847126" y="1690688"/>
              <a:ext cx="7001435" cy="285121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524880" y="3491944"/>
              <a:ext cx="239832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/>
                <a:t>Miller Creek, Duluth</a:t>
              </a:r>
              <a:endParaRPr lang="en-US" sz="2800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951519" y="3706661"/>
            <a:ext cx="5199530" cy="3083860"/>
            <a:chOff x="5951519" y="3706661"/>
            <a:chExt cx="5199530" cy="308386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/>
            <a:srcRect l="76765" t="39499" r="9019" b="30523"/>
            <a:stretch/>
          </p:blipFill>
          <p:spPr>
            <a:xfrm>
              <a:off x="5951520" y="3706661"/>
              <a:ext cx="5199529" cy="308386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7077205" y="3807912"/>
              <a:ext cx="3369502" cy="7014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5951519" y="3781671"/>
              <a:ext cx="5030612" cy="805395"/>
              <a:chOff x="7182362" y="3781671"/>
              <a:chExt cx="3268482" cy="805395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7182362" y="3781671"/>
                <a:ext cx="32684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 smtClean="0"/>
                  <a:t>Bassett Creek, Minneapolis</a:t>
                </a:r>
                <a:endParaRPr lang="en-US" sz="2800" b="1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7257316" y="4217734"/>
                <a:ext cx="22467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(Source: Bassett Creek WMC)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3504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What are the consequences of high chloride concentrations in </a:t>
            </a:r>
            <a:r>
              <a:rPr lang="en-US" b="1" dirty="0" smtClean="0">
                <a:solidFill>
                  <a:srgbClr val="0070C0"/>
                </a:solidFill>
              </a:rPr>
              <a:t>streams?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2174033"/>
            <a:ext cx="6094445" cy="442399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Streambank vegetation impacted above 1500 ppm (Tiwari and </a:t>
            </a:r>
            <a:r>
              <a:rPr lang="en-US" sz="2800" dirty="0" err="1" smtClean="0"/>
              <a:t>Rachlin</a:t>
            </a:r>
            <a:r>
              <a:rPr lang="en-US" sz="2800" dirty="0" smtClean="0"/>
              <a:t>, 2018)</a:t>
            </a:r>
          </a:p>
          <a:p>
            <a:r>
              <a:rPr lang="en-US" sz="2800" dirty="0" smtClean="0"/>
              <a:t>The most </a:t>
            </a:r>
            <a:r>
              <a:rPr lang="en-US" sz="2800" dirty="0"/>
              <a:t>sensitive insects </a:t>
            </a:r>
            <a:r>
              <a:rPr lang="en-US" sz="2800" dirty="0" smtClean="0"/>
              <a:t>are impacted </a:t>
            </a:r>
            <a:r>
              <a:rPr lang="en-US" sz="2800" dirty="0"/>
              <a:t>at about 240 mg/L </a:t>
            </a:r>
            <a:r>
              <a:rPr lang="en-US" sz="2800" dirty="0" smtClean="0"/>
              <a:t>(Blasius and Merritt, 2002)</a:t>
            </a:r>
          </a:p>
          <a:p>
            <a:r>
              <a:rPr lang="en-US" sz="2800" dirty="0"/>
              <a:t>Benthic IBI </a:t>
            </a:r>
            <a:r>
              <a:rPr lang="en-US" sz="2800" dirty="0" smtClean="0"/>
              <a:t>declines started </a:t>
            </a:r>
            <a:r>
              <a:rPr lang="en-US" sz="2800" dirty="0"/>
              <a:t>at 190 </a:t>
            </a:r>
            <a:r>
              <a:rPr lang="en-US" sz="2800" dirty="0" smtClean="0"/>
              <a:t>mg/L (Maryland DNR, 2014)</a:t>
            </a:r>
          </a:p>
        </p:txBody>
      </p:sp>
    </p:spTree>
    <p:extLst>
      <p:ext uri="{BB962C8B-B14F-4D97-AF65-F5344CB8AC3E}">
        <p14:creationId xmlns:p14="http://schemas.microsoft.com/office/powerpoint/2010/main" val="77156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57" y="756225"/>
            <a:ext cx="4674071" cy="1371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What makes </a:t>
            </a:r>
            <a:r>
              <a:rPr lang="en-US" b="1" dirty="0" smtClean="0">
                <a:solidFill>
                  <a:srgbClr val="0070C0"/>
                </a:solidFill>
              </a:rPr>
              <a:t>groundwater vulnerable </a:t>
            </a:r>
            <a:r>
              <a:rPr lang="en-US" b="1" dirty="0">
                <a:solidFill>
                  <a:srgbClr val="0070C0"/>
                </a:solidFill>
              </a:rPr>
              <a:t>to Cl contamination?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078726" y="202962"/>
            <a:ext cx="4030825" cy="269098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Land use</a:t>
            </a:r>
          </a:p>
          <a:p>
            <a:r>
              <a:rPr lang="en-US" sz="2800" dirty="0" smtClean="0"/>
              <a:t>Road density</a:t>
            </a:r>
          </a:p>
          <a:p>
            <a:r>
              <a:rPr lang="en-US" sz="2800" dirty="0" smtClean="0"/>
              <a:t>Geologic setting</a:t>
            </a:r>
          </a:p>
          <a:p>
            <a:r>
              <a:rPr lang="en-US" sz="2800" dirty="0" err="1" smtClean="0"/>
              <a:t>Stormwater</a:t>
            </a:r>
            <a:r>
              <a:rPr lang="en-US" sz="2800" dirty="0" smtClean="0"/>
              <a:t> infiltration?</a:t>
            </a:r>
            <a:endParaRPr lang="en-US" sz="2800" dirty="0"/>
          </a:p>
        </p:txBody>
      </p:sp>
      <p:grpSp>
        <p:nvGrpSpPr>
          <p:cNvPr id="8" name="Group 7"/>
          <p:cNvGrpSpPr/>
          <p:nvPr/>
        </p:nvGrpSpPr>
        <p:grpSpPr>
          <a:xfrm>
            <a:off x="964267" y="3084023"/>
            <a:ext cx="10238377" cy="3484740"/>
            <a:chOff x="1587729" y="2667000"/>
            <a:chExt cx="9144000" cy="4191000"/>
          </a:xfrm>
        </p:grpSpPr>
        <p:sp>
          <p:nvSpPr>
            <p:cNvPr id="9" name="Rectangle 8"/>
            <p:cNvSpPr/>
            <p:nvPr/>
          </p:nvSpPr>
          <p:spPr>
            <a:xfrm>
              <a:off x="1587729" y="3200400"/>
              <a:ext cx="9144000" cy="365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587729" y="4800600"/>
              <a:ext cx="9144000" cy="20574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035529" y="5257800"/>
              <a:ext cx="632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smtClean="0"/>
                <a:t>Groundwater</a:t>
              </a:r>
              <a:endParaRPr lang="en-US" sz="400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797529" y="3048000"/>
              <a:ext cx="1143000" cy="152400"/>
            </a:xfrm>
            <a:prstGeom prst="rect">
              <a:avLst/>
            </a:prstGeom>
            <a:blipFill>
              <a:blip r:embed="rId2" cstate="print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80264" t="44243" r="3906" b="43477"/>
            <a:stretch>
              <a:fillRect/>
            </a:stretch>
          </p:blipFill>
          <p:spPr bwMode="auto">
            <a:xfrm>
              <a:off x="7607529" y="2668386"/>
              <a:ext cx="914400" cy="532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79394" t="45443" r="5469" b="47571"/>
            <a:stretch>
              <a:fillRect/>
            </a:stretch>
          </p:blipFill>
          <p:spPr bwMode="auto">
            <a:xfrm>
              <a:off x="5169129" y="2819400"/>
              <a:ext cx="990600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 l="73947" t="64040" r="4688" b="18750"/>
            <a:stretch>
              <a:fillRect/>
            </a:stretch>
          </p:blipFill>
          <p:spPr bwMode="auto">
            <a:xfrm>
              <a:off x="6464529" y="2667000"/>
              <a:ext cx="882916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 l="73438" t="45833" r="5469" b="38542"/>
            <a:stretch>
              <a:fillRect/>
            </a:stretch>
          </p:blipFill>
          <p:spPr bwMode="auto">
            <a:xfrm>
              <a:off x="8826729" y="2667000"/>
              <a:ext cx="914400" cy="50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3645129" y="3200400"/>
              <a:ext cx="1371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/>
                <a:t>I</a:t>
              </a:r>
              <a:r>
                <a:rPr lang="en-US" sz="2400" baseline="-25000" dirty="0" err="1" smtClean="0"/>
                <a:t>perv</a:t>
              </a:r>
              <a:endParaRPr lang="en-US" sz="24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940529" y="3200400"/>
              <a:ext cx="1371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/>
                <a:t>I</a:t>
              </a:r>
              <a:r>
                <a:rPr lang="en-US" sz="2400" baseline="-25000" dirty="0" err="1" smtClean="0"/>
                <a:t>imperv</a:t>
              </a:r>
              <a:endParaRPr lang="en-US" sz="24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235929" y="3200400"/>
              <a:ext cx="1371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/>
                <a:t>I</a:t>
              </a:r>
              <a:r>
                <a:rPr lang="en-US" sz="2400" baseline="-25000" dirty="0" err="1" smtClean="0"/>
                <a:t>infil</a:t>
              </a:r>
              <a:endParaRPr lang="en-US" sz="24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302729" y="3200400"/>
              <a:ext cx="1371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/>
                <a:t>I</a:t>
              </a:r>
              <a:r>
                <a:rPr lang="en-US" sz="2400" baseline="-25000" dirty="0" err="1" smtClean="0"/>
                <a:t>filt</a:t>
              </a:r>
              <a:endParaRPr lang="en-US" sz="24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674329" y="3200400"/>
              <a:ext cx="1371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/>
                <a:t>I</a:t>
              </a:r>
              <a:r>
                <a:rPr lang="en-US" sz="2400" baseline="-25000" dirty="0" err="1" smtClean="0"/>
                <a:t>ponds</a:t>
              </a:r>
              <a:endParaRPr lang="en-US" sz="2400" dirty="0"/>
            </a:p>
          </p:txBody>
        </p:sp>
        <p:sp>
          <p:nvSpPr>
            <p:cNvPr id="22" name="Down Arrow 21"/>
            <p:cNvSpPr/>
            <p:nvPr/>
          </p:nvSpPr>
          <p:spPr>
            <a:xfrm>
              <a:off x="6083529" y="3200400"/>
              <a:ext cx="76200" cy="6096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Down Arrow 22"/>
            <p:cNvSpPr/>
            <p:nvPr/>
          </p:nvSpPr>
          <p:spPr>
            <a:xfrm>
              <a:off x="4635729" y="3200400"/>
              <a:ext cx="76200" cy="6096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Down Arrow 23"/>
            <p:cNvSpPr/>
            <p:nvPr/>
          </p:nvSpPr>
          <p:spPr>
            <a:xfrm>
              <a:off x="7150329" y="3200400"/>
              <a:ext cx="76200" cy="6096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Down Arrow 24"/>
            <p:cNvSpPr/>
            <p:nvPr/>
          </p:nvSpPr>
          <p:spPr>
            <a:xfrm>
              <a:off x="8217129" y="3200400"/>
              <a:ext cx="76200" cy="6096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Down Arrow 25"/>
            <p:cNvSpPr/>
            <p:nvPr/>
          </p:nvSpPr>
          <p:spPr>
            <a:xfrm>
              <a:off x="9664929" y="3200400"/>
              <a:ext cx="76200" cy="6096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 l="79688" t="45833" r="5469" b="44792"/>
            <a:stretch>
              <a:fillRect/>
            </a:stretch>
          </p:blipFill>
          <p:spPr bwMode="auto">
            <a:xfrm>
              <a:off x="2654529" y="2895600"/>
              <a:ext cx="685800" cy="3248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Down Arrow 27"/>
            <p:cNvSpPr/>
            <p:nvPr/>
          </p:nvSpPr>
          <p:spPr>
            <a:xfrm>
              <a:off x="3187929" y="3200400"/>
              <a:ext cx="76200" cy="6096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273529" y="3200400"/>
              <a:ext cx="1371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SW</a:t>
              </a:r>
              <a:endParaRPr lang="en-US" sz="2400" dirty="0"/>
            </a:p>
          </p:txBody>
        </p:sp>
        <p:sp>
          <p:nvSpPr>
            <p:cNvPr id="30" name="Flowchart: Direct Access Storage 29"/>
            <p:cNvSpPr/>
            <p:nvPr/>
          </p:nvSpPr>
          <p:spPr>
            <a:xfrm>
              <a:off x="1968729" y="3962400"/>
              <a:ext cx="914400" cy="228600"/>
            </a:xfrm>
            <a:prstGeom prst="flowChartMagneticDrum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lowchart: Direct Access Storage 30"/>
            <p:cNvSpPr/>
            <p:nvPr/>
          </p:nvSpPr>
          <p:spPr>
            <a:xfrm>
              <a:off x="8598129" y="3962400"/>
              <a:ext cx="914400" cy="228600"/>
            </a:xfrm>
            <a:prstGeom prst="flowChartMagneticDrum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lowchart: Direct Access Storage 31"/>
            <p:cNvSpPr/>
            <p:nvPr/>
          </p:nvSpPr>
          <p:spPr>
            <a:xfrm>
              <a:off x="4940529" y="3962400"/>
              <a:ext cx="914400" cy="228600"/>
            </a:xfrm>
            <a:prstGeom prst="flowChartMagneticDrum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Down Arrow 32"/>
            <p:cNvSpPr/>
            <p:nvPr/>
          </p:nvSpPr>
          <p:spPr>
            <a:xfrm>
              <a:off x="8979129" y="4191000"/>
              <a:ext cx="76200" cy="6096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Down Arrow 33"/>
            <p:cNvSpPr/>
            <p:nvPr/>
          </p:nvSpPr>
          <p:spPr>
            <a:xfrm>
              <a:off x="5321529" y="4191000"/>
              <a:ext cx="76200" cy="6096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Down Arrow 34"/>
            <p:cNvSpPr/>
            <p:nvPr/>
          </p:nvSpPr>
          <p:spPr>
            <a:xfrm>
              <a:off x="2349729" y="4191000"/>
              <a:ext cx="76200" cy="6096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9055329" y="4267200"/>
              <a:ext cx="1371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L</a:t>
              </a:r>
              <a:r>
                <a:rPr lang="en-US" sz="2400" baseline="-25000" dirty="0" err="1" smtClean="0"/>
                <a:t>sw</a:t>
              </a:r>
              <a:endParaRPr lang="en-US" sz="24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397729" y="4267200"/>
              <a:ext cx="1371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L</a:t>
              </a:r>
              <a:r>
                <a:rPr lang="en-US" sz="2400" baseline="-25000" dirty="0" err="1" smtClean="0"/>
                <a:t>ww</a:t>
              </a:r>
              <a:endParaRPr lang="en-US" sz="24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502129" y="4267200"/>
              <a:ext cx="1371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L</a:t>
              </a:r>
              <a:r>
                <a:rPr lang="en-US" sz="2400" baseline="-25000" dirty="0" err="1" smtClean="0"/>
                <a:t>pi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5635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26710"/>
            <a:ext cx="10058400" cy="13716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Knowns and unknowns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3578" y="1903616"/>
            <a:ext cx="10551622" cy="469440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Many surface waters are impaired by chloride; most are not</a:t>
            </a:r>
          </a:p>
          <a:p>
            <a:r>
              <a:rPr lang="en-US" sz="2800" dirty="0" smtClean="0"/>
              <a:t>Chloride concentrations in </a:t>
            </a:r>
            <a:r>
              <a:rPr lang="en-US" sz="2800" dirty="0" smtClean="0"/>
              <a:t>receiving </a:t>
            </a:r>
            <a:r>
              <a:rPr lang="en-US" sz="2800" dirty="0" smtClean="0"/>
              <a:t>waters are increasing</a:t>
            </a:r>
          </a:p>
          <a:p>
            <a:r>
              <a:rPr lang="en-US" sz="2800" dirty="0" smtClean="0"/>
              <a:t>Groundwater impacts are uncertain, especially deeper aquifers</a:t>
            </a:r>
          </a:p>
          <a:p>
            <a:r>
              <a:rPr lang="en-US" sz="2800" dirty="0" smtClean="0"/>
              <a:t>What will concentrations be at </a:t>
            </a:r>
            <a:r>
              <a:rPr lang="en-US" sz="2800" dirty="0" smtClean="0"/>
              <a:t>current input levels?</a:t>
            </a:r>
            <a:endParaRPr lang="en-US" sz="2800" dirty="0" smtClean="0"/>
          </a:p>
          <a:p>
            <a:r>
              <a:rPr lang="en-US" sz="2800" dirty="0" smtClean="0"/>
              <a:t>What are “acceptable” </a:t>
            </a:r>
            <a:r>
              <a:rPr lang="en-US" sz="2800" dirty="0" smtClean="0"/>
              <a:t>input levels?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56786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64837" t="38298" r="21313" b="13308"/>
          <a:stretch/>
        </p:blipFill>
        <p:spPr>
          <a:xfrm>
            <a:off x="279192" y="245958"/>
            <a:ext cx="3940996" cy="38730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/>
          <a:srcRect l="57715" t="42390" r="16135"/>
          <a:stretch/>
        </p:blipFill>
        <p:spPr>
          <a:xfrm>
            <a:off x="3436390" y="3645531"/>
            <a:ext cx="4837083" cy="29970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60232" t="16872" r="21134" b="13181"/>
          <a:stretch/>
        </p:blipFill>
        <p:spPr>
          <a:xfrm>
            <a:off x="8389858" y="76661"/>
            <a:ext cx="3649133" cy="386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8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6542" y="209045"/>
            <a:ext cx="11492752" cy="1266451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Primary anthropogenic sources are road salt, fertilizers, and WWTPs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/>
          <a:srcRect l="65073" t="45162" r="17991" b="21199"/>
          <a:stretch/>
        </p:blipFill>
        <p:spPr>
          <a:xfrm>
            <a:off x="2092646" y="1614254"/>
            <a:ext cx="7853084" cy="43868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4894" y="6059260"/>
            <a:ext cx="10638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Cl contributions, Minnesota (From Overbo et al., 2019)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5719483" y="5468470"/>
            <a:ext cx="3836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Total = 968,300 tons annually</a:t>
            </a:r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8002016" y="2094807"/>
            <a:ext cx="3171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(Includes water softening)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79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t="10867" b="2680"/>
          <a:stretch/>
        </p:blipFill>
        <p:spPr>
          <a:xfrm>
            <a:off x="8188036" y="2128056"/>
            <a:ext cx="3674613" cy="43133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9376" y="176785"/>
            <a:ext cx="8534400" cy="7588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en-US" sz="4400" b="1" dirty="0">
                <a:solidFill>
                  <a:srgbClr val="0070C0"/>
                </a:solidFill>
              </a:rPr>
              <a:t>Water </a:t>
            </a:r>
            <a:r>
              <a:rPr lang="en-US" altLang="en-US" sz="4400" b="1" dirty="0" smtClean="0">
                <a:solidFill>
                  <a:srgbClr val="0070C0"/>
                </a:solidFill>
              </a:rPr>
              <a:t>Softening</a:t>
            </a:r>
            <a:endParaRPr lang="en-US" altLang="en-US" sz="4400" b="1" dirty="0">
              <a:solidFill>
                <a:srgbClr val="0070C0"/>
              </a:solidFill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955493" y="919985"/>
            <a:ext cx="3531802" cy="5486400"/>
          </a:xfrm>
        </p:spPr>
        <p:txBody>
          <a:bodyPr>
            <a:normAutofit/>
          </a:bodyPr>
          <a:lstStyle/>
          <a:p>
            <a:pPr marL="228600" lvl="1">
              <a:spcBef>
                <a:spcPts val="1000"/>
              </a:spcBef>
              <a:buClr>
                <a:srgbClr val="2D4075"/>
              </a:buClr>
              <a:buSzPct val="130000"/>
              <a:defRPr/>
            </a:pPr>
            <a:r>
              <a:rPr lang="en-US" altLang="en-US" sz="2800" dirty="0" smtClean="0">
                <a:latin typeface="Calibri" panose="020F0502020204030204" pitchFamily="34" charset="0"/>
              </a:rPr>
              <a:t>Water </a:t>
            </a:r>
            <a:r>
              <a:rPr lang="en-US" altLang="en-US" sz="2800" dirty="0">
                <a:latin typeface="Calibri" panose="020F0502020204030204" pitchFamily="34" charset="0"/>
              </a:rPr>
              <a:t>softeners </a:t>
            </a:r>
            <a:r>
              <a:rPr lang="en-US" altLang="en-US" sz="2800" dirty="0" smtClean="0">
                <a:latin typeface="Calibri" panose="020F0502020204030204" pitchFamily="34" charset="0"/>
              </a:rPr>
              <a:t>used </a:t>
            </a:r>
            <a:r>
              <a:rPr lang="en-US" altLang="en-US" sz="2800" dirty="0">
                <a:latin typeface="Calibri" panose="020F0502020204030204" pitchFamily="34" charset="0"/>
              </a:rPr>
              <a:t>in many households </a:t>
            </a:r>
          </a:p>
          <a:p>
            <a:pPr marL="228600" lvl="1">
              <a:spcBef>
                <a:spcPts val="1000"/>
              </a:spcBef>
              <a:buClr>
                <a:srgbClr val="2D4075"/>
              </a:buClr>
              <a:buSzPct val="130000"/>
              <a:defRPr/>
            </a:pPr>
            <a:r>
              <a:rPr lang="en-US" altLang="en-US" sz="2800" dirty="0" smtClean="0">
                <a:latin typeface="Calibri" panose="020F0502020204030204" pitchFamily="34" charset="0"/>
              </a:rPr>
              <a:t>Chloride treatment at WWTP is </a:t>
            </a:r>
            <a:r>
              <a:rPr lang="en-US" altLang="en-US" sz="2800" dirty="0" smtClean="0">
                <a:latin typeface="Calibri" panose="020F0502020204030204" pitchFamily="34" charset="0"/>
              </a:rPr>
              <a:t>cost prohibitive</a:t>
            </a:r>
          </a:p>
          <a:p>
            <a:pPr marL="228600" lvl="1">
              <a:spcBef>
                <a:spcPts val="1000"/>
              </a:spcBef>
              <a:buClr>
                <a:srgbClr val="2D4075"/>
              </a:buClr>
              <a:buSzPct val="130000"/>
              <a:defRPr/>
            </a:pPr>
            <a:r>
              <a:rPr lang="en-US" altLang="en-US" sz="2800" dirty="0" smtClean="0">
                <a:latin typeface="Calibri" panose="020F0502020204030204" pitchFamily="34" charset="0"/>
              </a:rPr>
              <a:t>Chloride passes through Septic Systems</a:t>
            </a:r>
            <a:endParaRPr lang="en-US" altLang="en-US" sz="2800" dirty="0">
              <a:latin typeface="Calibri" panose="020F0502020204030204" pitchFamily="34" charset="0"/>
            </a:endParaRPr>
          </a:p>
          <a:p>
            <a:pPr eaLnBrk="1" hangingPunct="1">
              <a:defRPr/>
            </a:pPr>
            <a:endParaRPr lang="en-US" alt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08" y="919985"/>
            <a:ext cx="4358993" cy="56410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5142" y="5943600"/>
            <a:ext cx="3998422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Potential to exceed standard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37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76880" y="185981"/>
            <a:ext cx="4914299" cy="150879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0070C0"/>
                </a:solidFill>
              </a:rPr>
              <a:t>Chloride in urban </a:t>
            </a:r>
            <a:r>
              <a:rPr lang="en-US" b="1" dirty="0" err="1" smtClean="0">
                <a:solidFill>
                  <a:srgbClr val="0070C0"/>
                </a:solidFill>
              </a:rPr>
              <a:t>stormwater</a:t>
            </a:r>
            <a:r>
              <a:rPr lang="en-US" b="1" dirty="0" smtClean="0">
                <a:solidFill>
                  <a:srgbClr val="0070C0"/>
                </a:solidFill>
              </a:rPr>
              <a:t> runoff</a:t>
            </a:r>
            <a:endParaRPr lang="en-US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317752578"/>
              </p:ext>
            </p:extLst>
          </p:nvPr>
        </p:nvGraphicFramePr>
        <p:xfrm>
          <a:off x="473099" y="2319251"/>
          <a:ext cx="6766564" cy="3999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410691" y="1949919"/>
            <a:ext cx="4155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Granato</a:t>
            </a:r>
            <a:r>
              <a:rPr lang="en-US" dirty="0" smtClean="0"/>
              <a:t> and Smith, 1999</a:t>
            </a:r>
            <a:endParaRPr lang="en-US" dirty="0"/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7532681" y="571263"/>
            <a:ext cx="4001991" cy="55635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In a MN location with high deicer application rates, 97% of the Cl load was associated with 16% of the total annual runoff volume (Herb, 2018)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1869638" y="4019203"/>
            <a:ext cx="3803073" cy="2078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011141" y="3670652"/>
            <a:ext cx="2244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Standard = 230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66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2" grpId="0"/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X:\Agency_Files\Water\Metro\Chloride\pictures &amp; images\chl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5"/>
          <a:stretch/>
        </p:blipFill>
        <p:spPr bwMode="auto">
          <a:xfrm>
            <a:off x="5954008" y="1039091"/>
            <a:ext cx="4636272" cy="5747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52" y="1039091"/>
            <a:ext cx="4595663" cy="530268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2967644" y="2036626"/>
            <a:ext cx="4871258" cy="2527061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200400" y="5370022"/>
            <a:ext cx="6051665" cy="806341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433953" y="157301"/>
            <a:ext cx="10918908" cy="8817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070C0"/>
                </a:solidFill>
              </a:rPr>
              <a:t>Chloride in surface </a:t>
            </a:r>
            <a:r>
              <a:rPr lang="en-US" b="1" dirty="0" smtClean="0">
                <a:solidFill>
                  <a:srgbClr val="0070C0"/>
                </a:solidFill>
              </a:rPr>
              <a:t>water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78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7529" y="92418"/>
            <a:ext cx="9399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Chloride in groundwater (MPCA, 2013)</a:t>
            </a:r>
            <a:endParaRPr lang="en-US" sz="3600" b="1" dirty="0">
              <a:solidFill>
                <a:srgbClr val="0070C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30306" y="831168"/>
            <a:ext cx="5217459" cy="5826562"/>
            <a:chOff x="430306" y="831168"/>
            <a:chExt cx="5217459" cy="5826562"/>
          </a:xfrm>
        </p:grpSpPr>
        <p:pic>
          <p:nvPicPr>
            <p:cNvPr id="5" name="Picture 4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96"/>
            <a:stretch/>
          </p:blipFill>
          <p:spPr>
            <a:xfrm>
              <a:off x="430306" y="831168"/>
              <a:ext cx="5217459" cy="5826562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2241176" y="831168"/>
              <a:ext cx="340658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/>
                <a:t>Shallow sand &amp; gravel aquifers</a:t>
              </a:r>
              <a:endParaRPr lang="en-US" sz="32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176356" y="831168"/>
            <a:ext cx="5208821" cy="5928220"/>
            <a:chOff x="6176356" y="831168"/>
            <a:chExt cx="5208821" cy="592822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/>
            <a:srcRect l="66862" t="17713" r="13383" b="3246"/>
            <a:stretch/>
          </p:blipFill>
          <p:spPr>
            <a:xfrm>
              <a:off x="6180552" y="831168"/>
              <a:ext cx="5177738" cy="582656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978588" y="831168"/>
              <a:ext cx="34065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/>
                <a:t>Bedrock aquifers</a:t>
              </a:r>
              <a:endParaRPr lang="en-US" sz="3200" dirty="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6176356" y="831168"/>
              <a:ext cx="5181934" cy="5928220"/>
            </a:xfrm>
            <a:custGeom>
              <a:avLst/>
              <a:gdLst>
                <a:gd name="connsiteX0" fmla="*/ 0 w 5217459"/>
                <a:gd name="connsiteY0" fmla="*/ 5871882 h 5961529"/>
                <a:gd name="connsiteX1" fmla="*/ 0 w 5217459"/>
                <a:gd name="connsiteY1" fmla="*/ 5961529 h 5961529"/>
                <a:gd name="connsiteX2" fmla="*/ 0 w 5217459"/>
                <a:gd name="connsiteY2" fmla="*/ 0 h 5961529"/>
                <a:gd name="connsiteX3" fmla="*/ 5217459 w 5217459"/>
                <a:gd name="connsiteY3" fmla="*/ 17929 h 5961529"/>
                <a:gd name="connsiteX4" fmla="*/ 5208494 w 5217459"/>
                <a:gd name="connsiteY4" fmla="*/ 5880847 h 5961529"/>
                <a:gd name="connsiteX5" fmla="*/ 0 w 5217459"/>
                <a:gd name="connsiteY5" fmla="*/ 5871882 h 5961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17459" h="5961529">
                  <a:moveTo>
                    <a:pt x="0" y="5871882"/>
                  </a:moveTo>
                  <a:lnTo>
                    <a:pt x="0" y="5961529"/>
                  </a:lnTo>
                  <a:lnTo>
                    <a:pt x="0" y="0"/>
                  </a:lnTo>
                  <a:lnTo>
                    <a:pt x="5217459" y="17929"/>
                  </a:lnTo>
                  <a:cubicBezTo>
                    <a:pt x="5214471" y="1972235"/>
                    <a:pt x="5211482" y="3926541"/>
                    <a:pt x="5208494" y="5880847"/>
                  </a:cubicBezTo>
                  <a:lnTo>
                    <a:pt x="0" y="5871882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13136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22717"/>
            <a:ext cx="10058400" cy="850303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Summary of water quality status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825624"/>
            <a:ext cx="7344747" cy="489322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Statewide</a:t>
            </a:r>
          </a:p>
          <a:p>
            <a:pPr lvl="1"/>
            <a:r>
              <a:rPr lang="en-US" sz="2400" dirty="0" smtClean="0"/>
              <a:t>26 lakes were impaired as of 2018</a:t>
            </a:r>
          </a:p>
          <a:p>
            <a:pPr lvl="1"/>
            <a:r>
              <a:rPr lang="en-US" sz="2400" dirty="0" smtClean="0"/>
              <a:t>24 streams impaired as of 2018</a:t>
            </a:r>
          </a:p>
          <a:p>
            <a:r>
              <a:rPr lang="en-US" sz="2400" dirty="0" smtClean="0"/>
              <a:t>Twin Cities Metro</a:t>
            </a:r>
          </a:p>
          <a:p>
            <a:pPr lvl="1"/>
            <a:r>
              <a:rPr lang="en-US" sz="2400" dirty="0" smtClean="0"/>
              <a:t>23 lakes impaired</a:t>
            </a:r>
          </a:p>
          <a:p>
            <a:pPr lvl="1"/>
            <a:r>
              <a:rPr lang="en-US" sz="2400" dirty="0" smtClean="0"/>
              <a:t>17 streams impaired</a:t>
            </a:r>
          </a:p>
          <a:p>
            <a:pPr lvl="1"/>
            <a:r>
              <a:rPr lang="en-US" sz="2400" dirty="0" smtClean="0"/>
              <a:t>30% of shallow wells exceed the SMCL</a:t>
            </a:r>
          </a:p>
          <a:p>
            <a:pPr lvl="1"/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Source: Draft Statewide Chloride Management Plan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/>
          <a:srcRect l="67466" t="17512" r="17917" b="12094"/>
          <a:stretch/>
        </p:blipFill>
        <p:spPr>
          <a:xfrm>
            <a:off x="8182947" y="1271719"/>
            <a:ext cx="3518981" cy="478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37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6"/>
          <a:stretch/>
        </p:blipFill>
        <p:spPr>
          <a:xfrm>
            <a:off x="557454" y="429209"/>
            <a:ext cx="5078236" cy="62794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7453" y="6178868"/>
            <a:ext cx="507823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Lakes - % increase per year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6475445" y="573748"/>
            <a:ext cx="40295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Lake trends</a:t>
            </a:r>
          </a:p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(Source: Draft Chloride Management Plan)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6095061" y="2066646"/>
            <a:ext cx="5044440" cy="44834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Upward trends in 46 of 69 lakes in TCMA</a:t>
            </a:r>
          </a:p>
          <a:p>
            <a:r>
              <a:rPr lang="en-US" dirty="0" smtClean="0"/>
              <a:t>Outside TCMA, upward trends in 14 of 45 lakes</a:t>
            </a:r>
          </a:p>
          <a:p>
            <a:r>
              <a:rPr lang="en-US" dirty="0" smtClean="0"/>
              <a:t>Rate of increase is greatest in lakes in TCMA urban core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94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6524</TotalTime>
  <Words>515</Words>
  <Application>Microsoft Office PowerPoint</Application>
  <PresentationFormat>Widescreen</PresentationFormat>
  <Paragraphs>90</Paragraphs>
  <Slides>17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Century Gothic</vt:lpstr>
      <vt:lpstr>Garamond</vt:lpstr>
      <vt:lpstr>Savon</vt:lpstr>
      <vt:lpstr>PowerPoint Presentation</vt:lpstr>
      <vt:lpstr>PowerPoint Presentation</vt:lpstr>
      <vt:lpstr>Primary anthropogenic sources are road salt, fertilizers, and WWTPs</vt:lpstr>
      <vt:lpstr>Water Softening</vt:lpstr>
      <vt:lpstr>PowerPoint Presentation</vt:lpstr>
      <vt:lpstr>PowerPoint Presentation</vt:lpstr>
      <vt:lpstr>PowerPoint Presentation</vt:lpstr>
      <vt:lpstr>Summary of water quality status</vt:lpstr>
      <vt:lpstr>PowerPoint Presentation</vt:lpstr>
      <vt:lpstr>PowerPoint Presentation</vt:lpstr>
      <vt:lpstr>PowerPoint Presentation</vt:lpstr>
      <vt:lpstr>What makes a lake vulnerable to chloride contamination?</vt:lpstr>
      <vt:lpstr>Consequences of elevated Cl in lakes?</vt:lpstr>
      <vt:lpstr>What makes a stream vulnerable to Cl contamination?</vt:lpstr>
      <vt:lpstr>What are the consequences of high chloride concentrations in streams?</vt:lpstr>
      <vt:lpstr>What makes groundwater vulnerable to Cl contamination?</vt:lpstr>
      <vt:lpstr>Knowns and unknowns</vt:lpstr>
    </vt:vector>
  </TitlesOfParts>
  <Company>PCA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 we have a chloride problem in our water?</dc:title>
  <dc:creator>Trojan, Mike (MPCA)</dc:creator>
  <cp:lastModifiedBy>Trojan, Mike (MPCA)</cp:lastModifiedBy>
  <cp:revision>175</cp:revision>
  <dcterms:created xsi:type="dcterms:W3CDTF">2019-02-05T20:45:38Z</dcterms:created>
  <dcterms:modified xsi:type="dcterms:W3CDTF">2019-10-14T20:37:40Z</dcterms:modified>
</cp:coreProperties>
</file>