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81" r:id="rId5"/>
    <p:sldId id="258" r:id="rId6"/>
    <p:sldId id="259" r:id="rId7"/>
    <p:sldId id="261" r:id="rId8"/>
    <p:sldId id="284" r:id="rId9"/>
    <p:sldId id="285" r:id="rId10"/>
    <p:sldId id="289" r:id="rId11"/>
    <p:sldId id="262" r:id="rId12"/>
    <p:sldId id="290" r:id="rId13"/>
    <p:sldId id="286" r:id="rId14"/>
    <p:sldId id="287" r:id="rId15"/>
    <p:sldId id="288" r:id="rId16"/>
    <p:sldId id="291" r:id="rId17"/>
    <p:sldId id="292" r:id="rId18"/>
    <p:sldId id="293" r:id="rId19"/>
    <p:sldId id="294" r:id="rId20"/>
    <p:sldId id="298" r:id="rId21"/>
    <p:sldId id="299" r:id="rId22"/>
    <p:sldId id="300" r:id="rId23"/>
    <p:sldId id="301" r:id="rId24"/>
    <p:sldId id="302" r:id="rId25"/>
    <p:sldId id="303" r:id="rId26"/>
    <p:sldId id="304" r:id="rId27"/>
    <p:sldId id="305" r:id="rId28"/>
    <p:sldId id="316" r:id="rId29"/>
    <p:sldId id="308" r:id="rId30"/>
    <p:sldId id="263" r:id="rId31"/>
    <p:sldId id="265" r:id="rId32"/>
    <p:sldId id="309" r:id="rId33"/>
    <p:sldId id="267" r:id="rId34"/>
    <p:sldId id="310" r:id="rId35"/>
    <p:sldId id="266" r:id="rId36"/>
    <p:sldId id="312" r:id="rId37"/>
    <p:sldId id="311" r:id="rId38"/>
    <p:sldId id="315" r:id="rId39"/>
    <p:sldId id="319" r:id="rId40"/>
    <p:sldId id="313" r:id="rId41"/>
    <p:sldId id="268" r:id="rId42"/>
    <p:sldId id="314" r:id="rId43"/>
    <p:sldId id="307" r:id="rId44"/>
    <p:sldId id="320" r:id="rId45"/>
    <p:sldId id="318"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7" d="100"/>
          <a:sy n="67" d="100"/>
        </p:scale>
        <p:origin x="60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4AEC9-1608-462D-AD8C-A2DB2C6652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EFDCD70-410E-47DA-9368-39D0B199A4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2C798E-0D15-4728-A70E-278863E66E2B}"/>
              </a:ext>
            </a:extLst>
          </p:cNvPr>
          <p:cNvSpPr>
            <a:spLocks noGrp="1"/>
          </p:cNvSpPr>
          <p:nvPr>
            <p:ph type="dt" sz="half" idx="10"/>
          </p:nvPr>
        </p:nvSpPr>
        <p:spPr/>
        <p:txBody>
          <a:bodyPr/>
          <a:lstStyle/>
          <a:p>
            <a:fld id="{8C70D2EB-90A5-4746-9D7F-2D4F3981BC09}" type="datetimeFigureOut">
              <a:rPr lang="en-US" smtClean="0"/>
              <a:t>10/13/2022</a:t>
            </a:fld>
            <a:endParaRPr lang="en-US"/>
          </a:p>
        </p:txBody>
      </p:sp>
      <p:sp>
        <p:nvSpPr>
          <p:cNvPr id="5" name="Footer Placeholder 4">
            <a:extLst>
              <a:ext uri="{FF2B5EF4-FFF2-40B4-BE49-F238E27FC236}">
                <a16:creationId xmlns:a16="http://schemas.microsoft.com/office/drawing/2014/main" id="{C09D941A-4C88-4BF2-A101-CC7EEE572F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9F8175-6F0F-4467-8ACC-3B51CCD100AF}"/>
              </a:ext>
            </a:extLst>
          </p:cNvPr>
          <p:cNvSpPr>
            <a:spLocks noGrp="1"/>
          </p:cNvSpPr>
          <p:nvPr>
            <p:ph type="sldNum" sz="quarter" idx="12"/>
          </p:nvPr>
        </p:nvSpPr>
        <p:spPr/>
        <p:txBody>
          <a:bodyPr/>
          <a:lstStyle/>
          <a:p>
            <a:fld id="{B2668E11-32B2-4389-948C-A4AF551D1DED}" type="slidenum">
              <a:rPr lang="en-US" smtClean="0"/>
              <a:t>‹#›</a:t>
            </a:fld>
            <a:endParaRPr lang="en-US"/>
          </a:p>
        </p:txBody>
      </p:sp>
    </p:spTree>
    <p:extLst>
      <p:ext uri="{BB962C8B-B14F-4D97-AF65-F5344CB8AC3E}">
        <p14:creationId xmlns:p14="http://schemas.microsoft.com/office/powerpoint/2010/main" val="4125736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72BE5-7EE6-459B-BA22-707E0232FE7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91EE2B-88C2-4216-879B-635E8A87EE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9DCD2-0A23-42BE-B9B9-0CEDA6C5D0DE}"/>
              </a:ext>
            </a:extLst>
          </p:cNvPr>
          <p:cNvSpPr>
            <a:spLocks noGrp="1"/>
          </p:cNvSpPr>
          <p:nvPr>
            <p:ph type="dt" sz="half" idx="10"/>
          </p:nvPr>
        </p:nvSpPr>
        <p:spPr/>
        <p:txBody>
          <a:bodyPr/>
          <a:lstStyle/>
          <a:p>
            <a:fld id="{8C70D2EB-90A5-4746-9D7F-2D4F3981BC09}" type="datetimeFigureOut">
              <a:rPr lang="en-US" smtClean="0"/>
              <a:t>10/13/2022</a:t>
            </a:fld>
            <a:endParaRPr lang="en-US"/>
          </a:p>
        </p:txBody>
      </p:sp>
      <p:sp>
        <p:nvSpPr>
          <p:cNvPr id="5" name="Footer Placeholder 4">
            <a:extLst>
              <a:ext uri="{FF2B5EF4-FFF2-40B4-BE49-F238E27FC236}">
                <a16:creationId xmlns:a16="http://schemas.microsoft.com/office/drawing/2014/main" id="{6FB6EE36-BC62-4C86-B3EF-976159B421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0AEFA1-329C-40B5-8D20-58D902975E53}"/>
              </a:ext>
            </a:extLst>
          </p:cNvPr>
          <p:cNvSpPr>
            <a:spLocks noGrp="1"/>
          </p:cNvSpPr>
          <p:nvPr>
            <p:ph type="sldNum" sz="quarter" idx="12"/>
          </p:nvPr>
        </p:nvSpPr>
        <p:spPr/>
        <p:txBody>
          <a:bodyPr/>
          <a:lstStyle/>
          <a:p>
            <a:fld id="{B2668E11-32B2-4389-948C-A4AF551D1DED}" type="slidenum">
              <a:rPr lang="en-US" smtClean="0"/>
              <a:t>‹#›</a:t>
            </a:fld>
            <a:endParaRPr lang="en-US"/>
          </a:p>
        </p:txBody>
      </p:sp>
    </p:spTree>
    <p:extLst>
      <p:ext uri="{BB962C8B-B14F-4D97-AF65-F5344CB8AC3E}">
        <p14:creationId xmlns:p14="http://schemas.microsoft.com/office/powerpoint/2010/main" val="1948379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CE1695-A828-4C86-B64B-4105DA238F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3544A2-166F-4317-99D0-F40ACF1F9E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823439-1BEA-48F1-B90F-2BEF6985089A}"/>
              </a:ext>
            </a:extLst>
          </p:cNvPr>
          <p:cNvSpPr>
            <a:spLocks noGrp="1"/>
          </p:cNvSpPr>
          <p:nvPr>
            <p:ph type="dt" sz="half" idx="10"/>
          </p:nvPr>
        </p:nvSpPr>
        <p:spPr/>
        <p:txBody>
          <a:bodyPr/>
          <a:lstStyle/>
          <a:p>
            <a:fld id="{8C70D2EB-90A5-4746-9D7F-2D4F3981BC09}" type="datetimeFigureOut">
              <a:rPr lang="en-US" smtClean="0"/>
              <a:t>10/13/2022</a:t>
            </a:fld>
            <a:endParaRPr lang="en-US"/>
          </a:p>
        </p:txBody>
      </p:sp>
      <p:sp>
        <p:nvSpPr>
          <p:cNvPr id="5" name="Footer Placeholder 4">
            <a:extLst>
              <a:ext uri="{FF2B5EF4-FFF2-40B4-BE49-F238E27FC236}">
                <a16:creationId xmlns:a16="http://schemas.microsoft.com/office/drawing/2014/main" id="{6CDB6BF3-47F9-41E5-AE99-7209535632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D06255-F067-4D52-82C9-F125688156DE}"/>
              </a:ext>
            </a:extLst>
          </p:cNvPr>
          <p:cNvSpPr>
            <a:spLocks noGrp="1"/>
          </p:cNvSpPr>
          <p:nvPr>
            <p:ph type="sldNum" sz="quarter" idx="12"/>
          </p:nvPr>
        </p:nvSpPr>
        <p:spPr/>
        <p:txBody>
          <a:bodyPr/>
          <a:lstStyle/>
          <a:p>
            <a:fld id="{B2668E11-32B2-4389-948C-A4AF551D1DED}" type="slidenum">
              <a:rPr lang="en-US" smtClean="0"/>
              <a:t>‹#›</a:t>
            </a:fld>
            <a:endParaRPr lang="en-US"/>
          </a:p>
        </p:txBody>
      </p:sp>
    </p:spTree>
    <p:extLst>
      <p:ext uri="{BB962C8B-B14F-4D97-AF65-F5344CB8AC3E}">
        <p14:creationId xmlns:p14="http://schemas.microsoft.com/office/powerpoint/2010/main" val="1724735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F4A13-4481-4AA1-B7D0-4895C185F2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D4420E-7D2B-412C-9226-3B7A534BB8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19FC4C-0798-4216-9E92-338EBA243F59}"/>
              </a:ext>
            </a:extLst>
          </p:cNvPr>
          <p:cNvSpPr>
            <a:spLocks noGrp="1"/>
          </p:cNvSpPr>
          <p:nvPr>
            <p:ph type="dt" sz="half" idx="10"/>
          </p:nvPr>
        </p:nvSpPr>
        <p:spPr/>
        <p:txBody>
          <a:bodyPr/>
          <a:lstStyle/>
          <a:p>
            <a:fld id="{8C70D2EB-90A5-4746-9D7F-2D4F3981BC09}" type="datetimeFigureOut">
              <a:rPr lang="en-US" smtClean="0"/>
              <a:t>10/13/2022</a:t>
            </a:fld>
            <a:endParaRPr lang="en-US"/>
          </a:p>
        </p:txBody>
      </p:sp>
      <p:sp>
        <p:nvSpPr>
          <p:cNvPr id="5" name="Footer Placeholder 4">
            <a:extLst>
              <a:ext uri="{FF2B5EF4-FFF2-40B4-BE49-F238E27FC236}">
                <a16:creationId xmlns:a16="http://schemas.microsoft.com/office/drawing/2014/main" id="{AFF2BBC2-B88C-4682-8987-63C658E151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13EA39-B220-4F1D-83C7-24DAC523B71C}"/>
              </a:ext>
            </a:extLst>
          </p:cNvPr>
          <p:cNvSpPr>
            <a:spLocks noGrp="1"/>
          </p:cNvSpPr>
          <p:nvPr>
            <p:ph type="sldNum" sz="quarter" idx="12"/>
          </p:nvPr>
        </p:nvSpPr>
        <p:spPr/>
        <p:txBody>
          <a:bodyPr/>
          <a:lstStyle/>
          <a:p>
            <a:fld id="{B2668E11-32B2-4389-948C-A4AF551D1DED}" type="slidenum">
              <a:rPr lang="en-US" smtClean="0"/>
              <a:t>‹#›</a:t>
            </a:fld>
            <a:endParaRPr lang="en-US"/>
          </a:p>
        </p:txBody>
      </p:sp>
    </p:spTree>
    <p:extLst>
      <p:ext uri="{BB962C8B-B14F-4D97-AF65-F5344CB8AC3E}">
        <p14:creationId xmlns:p14="http://schemas.microsoft.com/office/powerpoint/2010/main" val="3037827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3226E-A0F6-416D-9F58-7DAA065438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4FB4D8-17D6-4DE7-B7A3-C10CA97A755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0ABA34-7214-4CA1-AEDC-4F9FC904E84B}"/>
              </a:ext>
            </a:extLst>
          </p:cNvPr>
          <p:cNvSpPr>
            <a:spLocks noGrp="1"/>
          </p:cNvSpPr>
          <p:nvPr>
            <p:ph type="dt" sz="half" idx="10"/>
          </p:nvPr>
        </p:nvSpPr>
        <p:spPr/>
        <p:txBody>
          <a:bodyPr/>
          <a:lstStyle/>
          <a:p>
            <a:fld id="{8C70D2EB-90A5-4746-9D7F-2D4F3981BC09}" type="datetimeFigureOut">
              <a:rPr lang="en-US" smtClean="0"/>
              <a:t>10/13/2022</a:t>
            </a:fld>
            <a:endParaRPr lang="en-US"/>
          </a:p>
        </p:txBody>
      </p:sp>
      <p:sp>
        <p:nvSpPr>
          <p:cNvPr id="5" name="Footer Placeholder 4">
            <a:extLst>
              <a:ext uri="{FF2B5EF4-FFF2-40B4-BE49-F238E27FC236}">
                <a16:creationId xmlns:a16="http://schemas.microsoft.com/office/drawing/2014/main" id="{4397833F-A9E3-4079-9D18-E348607458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1FCA65-6E67-4479-ADA1-A60404565614}"/>
              </a:ext>
            </a:extLst>
          </p:cNvPr>
          <p:cNvSpPr>
            <a:spLocks noGrp="1"/>
          </p:cNvSpPr>
          <p:nvPr>
            <p:ph type="sldNum" sz="quarter" idx="12"/>
          </p:nvPr>
        </p:nvSpPr>
        <p:spPr/>
        <p:txBody>
          <a:bodyPr/>
          <a:lstStyle/>
          <a:p>
            <a:fld id="{B2668E11-32B2-4389-948C-A4AF551D1DED}" type="slidenum">
              <a:rPr lang="en-US" smtClean="0"/>
              <a:t>‹#›</a:t>
            </a:fld>
            <a:endParaRPr lang="en-US"/>
          </a:p>
        </p:txBody>
      </p:sp>
    </p:spTree>
    <p:extLst>
      <p:ext uri="{BB962C8B-B14F-4D97-AF65-F5344CB8AC3E}">
        <p14:creationId xmlns:p14="http://schemas.microsoft.com/office/powerpoint/2010/main" val="3370454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83918-7BAD-4C0A-972D-6ADE25EC68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B91424-9583-455B-AF63-54B1EC7410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4F1E31-2519-4BCD-8959-248A1A48DB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E411CA-929A-44A8-B368-E2BFA7B38E46}"/>
              </a:ext>
            </a:extLst>
          </p:cNvPr>
          <p:cNvSpPr>
            <a:spLocks noGrp="1"/>
          </p:cNvSpPr>
          <p:nvPr>
            <p:ph type="dt" sz="half" idx="10"/>
          </p:nvPr>
        </p:nvSpPr>
        <p:spPr/>
        <p:txBody>
          <a:bodyPr/>
          <a:lstStyle/>
          <a:p>
            <a:fld id="{8C70D2EB-90A5-4746-9D7F-2D4F3981BC09}" type="datetimeFigureOut">
              <a:rPr lang="en-US" smtClean="0"/>
              <a:t>10/13/2022</a:t>
            </a:fld>
            <a:endParaRPr lang="en-US"/>
          </a:p>
        </p:txBody>
      </p:sp>
      <p:sp>
        <p:nvSpPr>
          <p:cNvPr id="6" name="Footer Placeholder 5">
            <a:extLst>
              <a:ext uri="{FF2B5EF4-FFF2-40B4-BE49-F238E27FC236}">
                <a16:creationId xmlns:a16="http://schemas.microsoft.com/office/drawing/2014/main" id="{7325D86F-1E99-4F88-A661-801C8B3C2C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FB282F-9BBD-4FC2-BB79-57EDBB0E7F33}"/>
              </a:ext>
            </a:extLst>
          </p:cNvPr>
          <p:cNvSpPr>
            <a:spLocks noGrp="1"/>
          </p:cNvSpPr>
          <p:nvPr>
            <p:ph type="sldNum" sz="quarter" idx="12"/>
          </p:nvPr>
        </p:nvSpPr>
        <p:spPr/>
        <p:txBody>
          <a:bodyPr/>
          <a:lstStyle/>
          <a:p>
            <a:fld id="{B2668E11-32B2-4389-948C-A4AF551D1DED}" type="slidenum">
              <a:rPr lang="en-US" smtClean="0"/>
              <a:t>‹#›</a:t>
            </a:fld>
            <a:endParaRPr lang="en-US"/>
          </a:p>
        </p:txBody>
      </p:sp>
    </p:spTree>
    <p:extLst>
      <p:ext uri="{BB962C8B-B14F-4D97-AF65-F5344CB8AC3E}">
        <p14:creationId xmlns:p14="http://schemas.microsoft.com/office/powerpoint/2010/main" val="2621621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EA000-303A-4D3B-BE6B-E46C4A2F42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ADC667-2236-4BB8-BEE5-81C5153114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720EDA-496C-4889-A358-747FF84A9E1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CC78E8-8AB9-4644-BB75-E521131ED5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D1D039-8C2F-4E9F-B944-F06F5C2A08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9171CD-08C8-473F-A765-291D49BE032B}"/>
              </a:ext>
            </a:extLst>
          </p:cNvPr>
          <p:cNvSpPr>
            <a:spLocks noGrp="1"/>
          </p:cNvSpPr>
          <p:nvPr>
            <p:ph type="dt" sz="half" idx="10"/>
          </p:nvPr>
        </p:nvSpPr>
        <p:spPr/>
        <p:txBody>
          <a:bodyPr/>
          <a:lstStyle/>
          <a:p>
            <a:fld id="{8C70D2EB-90A5-4746-9D7F-2D4F3981BC09}" type="datetimeFigureOut">
              <a:rPr lang="en-US" smtClean="0"/>
              <a:t>10/13/2022</a:t>
            </a:fld>
            <a:endParaRPr lang="en-US"/>
          </a:p>
        </p:txBody>
      </p:sp>
      <p:sp>
        <p:nvSpPr>
          <p:cNvPr id="8" name="Footer Placeholder 7">
            <a:extLst>
              <a:ext uri="{FF2B5EF4-FFF2-40B4-BE49-F238E27FC236}">
                <a16:creationId xmlns:a16="http://schemas.microsoft.com/office/drawing/2014/main" id="{4D3BAE32-6A9D-47CB-B5C2-3B61589610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03F4ACD-B3E1-4C28-B0AB-880BE5F90BE8}"/>
              </a:ext>
            </a:extLst>
          </p:cNvPr>
          <p:cNvSpPr>
            <a:spLocks noGrp="1"/>
          </p:cNvSpPr>
          <p:nvPr>
            <p:ph type="sldNum" sz="quarter" idx="12"/>
          </p:nvPr>
        </p:nvSpPr>
        <p:spPr/>
        <p:txBody>
          <a:bodyPr/>
          <a:lstStyle/>
          <a:p>
            <a:fld id="{B2668E11-32B2-4389-948C-A4AF551D1DED}" type="slidenum">
              <a:rPr lang="en-US" smtClean="0"/>
              <a:t>‹#›</a:t>
            </a:fld>
            <a:endParaRPr lang="en-US"/>
          </a:p>
        </p:txBody>
      </p:sp>
    </p:spTree>
    <p:extLst>
      <p:ext uri="{BB962C8B-B14F-4D97-AF65-F5344CB8AC3E}">
        <p14:creationId xmlns:p14="http://schemas.microsoft.com/office/powerpoint/2010/main" val="1210088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D4AD6-7B22-4A2A-87AF-2430B353F38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7B09470-DE1F-4E5D-B900-B458AB179992}"/>
              </a:ext>
            </a:extLst>
          </p:cNvPr>
          <p:cNvSpPr>
            <a:spLocks noGrp="1"/>
          </p:cNvSpPr>
          <p:nvPr>
            <p:ph type="dt" sz="half" idx="10"/>
          </p:nvPr>
        </p:nvSpPr>
        <p:spPr/>
        <p:txBody>
          <a:bodyPr/>
          <a:lstStyle/>
          <a:p>
            <a:fld id="{8C70D2EB-90A5-4746-9D7F-2D4F3981BC09}" type="datetimeFigureOut">
              <a:rPr lang="en-US" smtClean="0"/>
              <a:t>10/13/2022</a:t>
            </a:fld>
            <a:endParaRPr lang="en-US"/>
          </a:p>
        </p:txBody>
      </p:sp>
      <p:sp>
        <p:nvSpPr>
          <p:cNvPr id="4" name="Footer Placeholder 3">
            <a:extLst>
              <a:ext uri="{FF2B5EF4-FFF2-40B4-BE49-F238E27FC236}">
                <a16:creationId xmlns:a16="http://schemas.microsoft.com/office/drawing/2014/main" id="{A3EA1707-F3D3-4F3C-8618-98170EF892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C297E4-9C5A-4FEB-A847-ACFDDC4F4B75}"/>
              </a:ext>
            </a:extLst>
          </p:cNvPr>
          <p:cNvSpPr>
            <a:spLocks noGrp="1"/>
          </p:cNvSpPr>
          <p:nvPr>
            <p:ph type="sldNum" sz="quarter" idx="12"/>
          </p:nvPr>
        </p:nvSpPr>
        <p:spPr/>
        <p:txBody>
          <a:bodyPr/>
          <a:lstStyle/>
          <a:p>
            <a:fld id="{B2668E11-32B2-4389-948C-A4AF551D1DED}" type="slidenum">
              <a:rPr lang="en-US" smtClean="0"/>
              <a:t>‹#›</a:t>
            </a:fld>
            <a:endParaRPr lang="en-US"/>
          </a:p>
        </p:txBody>
      </p:sp>
    </p:spTree>
    <p:extLst>
      <p:ext uri="{BB962C8B-B14F-4D97-AF65-F5344CB8AC3E}">
        <p14:creationId xmlns:p14="http://schemas.microsoft.com/office/powerpoint/2010/main" val="2064981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1DABAB-AD31-41BD-BC58-6561ECDE6D7F}"/>
              </a:ext>
            </a:extLst>
          </p:cNvPr>
          <p:cNvSpPr>
            <a:spLocks noGrp="1"/>
          </p:cNvSpPr>
          <p:nvPr>
            <p:ph type="dt" sz="half" idx="10"/>
          </p:nvPr>
        </p:nvSpPr>
        <p:spPr/>
        <p:txBody>
          <a:bodyPr/>
          <a:lstStyle/>
          <a:p>
            <a:fld id="{8C70D2EB-90A5-4746-9D7F-2D4F3981BC09}" type="datetimeFigureOut">
              <a:rPr lang="en-US" smtClean="0"/>
              <a:t>10/13/2022</a:t>
            </a:fld>
            <a:endParaRPr lang="en-US"/>
          </a:p>
        </p:txBody>
      </p:sp>
      <p:sp>
        <p:nvSpPr>
          <p:cNvPr id="3" name="Footer Placeholder 2">
            <a:extLst>
              <a:ext uri="{FF2B5EF4-FFF2-40B4-BE49-F238E27FC236}">
                <a16:creationId xmlns:a16="http://schemas.microsoft.com/office/drawing/2014/main" id="{E0697E6C-922D-4DA8-9488-F370255BF1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B99C3D-869E-437F-AB39-E88B51651D17}"/>
              </a:ext>
            </a:extLst>
          </p:cNvPr>
          <p:cNvSpPr>
            <a:spLocks noGrp="1"/>
          </p:cNvSpPr>
          <p:nvPr>
            <p:ph type="sldNum" sz="quarter" idx="12"/>
          </p:nvPr>
        </p:nvSpPr>
        <p:spPr/>
        <p:txBody>
          <a:bodyPr/>
          <a:lstStyle/>
          <a:p>
            <a:fld id="{B2668E11-32B2-4389-948C-A4AF551D1DED}" type="slidenum">
              <a:rPr lang="en-US" smtClean="0"/>
              <a:t>‹#›</a:t>
            </a:fld>
            <a:endParaRPr lang="en-US"/>
          </a:p>
        </p:txBody>
      </p:sp>
    </p:spTree>
    <p:extLst>
      <p:ext uri="{BB962C8B-B14F-4D97-AF65-F5344CB8AC3E}">
        <p14:creationId xmlns:p14="http://schemas.microsoft.com/office/powerpoint/2010/main" val="3291994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EEB7A-F246-45CB-AD05-B9C752D3F0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6C7BDA-A0C6-4EEA-B8B2-BFB1F9C2E6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EB54AC-B84E-42A4-B75D-86ACB4F8DF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E77423-D3E1-4A90-B1F4-FC10FB38C366}"/>
              </a:ext>
            </a:extLst>
          </p:cNvPr>
          <p:cNvSpPr>
            <a:spLocks noGrp="1"/>
          </p:cNvSpPr>
          <p:nvPr>
            <p:ph type="dt" sz="half" idx="10"/>
          </p:nvPr>
        </p:nvSpPr>
        <p:spPr/>
        <p:txBody>
          <a:bodyPr/>
          <a:lstStyle/>
          <a:p>
            <a:fld id="{8C70D2EB-90A5-4746-9D7F-2D4F3981BC09}" type="datetimeFigureOut">
              <a:rPr lang="en-US" smtClean="0"/>
              <a:t>10/13/2022</a:t>
            </a:fld>
            <a:endParaRPr lang="en-US"/>
          </a:p>
        </p:txBody>
      </p:sp>
      <p:sp>
        <p:nvSpPr>
          <p:cNvPr id="6" name="Footer Placeholder 5">
            <a:extLst>
              <a:ext uri="{FF2B5EF4-FFF2-40B4-BE49-F238E27FC236}">
                <a16:creationId xmlns:a16="http://schemas.microsoft.com/office/drawing/2014/main" id="{3ACB3535-823D-468F-A284-3CF5157DB7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AA2E12-39B7-4722-860D-1F02C2425FBB}"/>
              </a:ext>
            </a:extLst>
          </p:cNvPr>
          <p:cNvSpPr>
            <a:spLocks noGrp="1"/>
          </p:cNvSpPr>
          <p:nvPr>
            <p:ph type="sldNum" sz="quarter" idx="12"/>
          </p:nvPr>
        </p:nvSpPr>
        <p:spPr/>
        <p:txBody>
          <a:bodyPr/>
          <a:lstStyle/>
          <a:p>
            <a:fld id="{B2668E11-32B2-4389-948C-A4AF551D1DED}" type="slidenum">
              <a:rPr lang="en-US" smtClean="0"/>
              <a:t>‹#›</a:t>
            </a:fld>
            <a:endParaRPr lang="en-US"/>
          </a:p>
        </p:txBody>
      </p:sp>
    </p:spTree>
    <p:extLst>
      <p:ext uri="{BB962C8B-B14F-4D97-AF65-F5344CB8AC3E}">
        <p14:creationId xmlns:p14="http://schemas.microsoft.com/office/powerpoint/2010/main" val="6755760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3831D-4EDD-47CE-A533-6A3FEC2178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A385AB-C4EE-459D-8A87-B4D05853B6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69DD42-2B71-4B11-B6AC-495A2F8F95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5098A7-6C94-4C5B-9D8C-C3B731B0810C}"/>
              </a:ext>
            </a:extLst>
          </p:cNvPr>
          <p:cNvSpPr>
            <a:spLocks noGrp="1"/>
          </p:cNvSpPr>
          <p:nvPr>
            <p:ph type="dt" sz="half" idx="10"/>
          </p:nvPr>
        </p:nvSpPr>
        <p:spPr/>
        <p:txBody>
          <a:bodyPr/>
          <a:lstStyle/>
          <a:p>
            <a:fld id="{8C70D2EB-90A5-4746-9D7F-2D4F3981BC09}" type="datetimeFigureOut">
              <a:rPr lang="en-US" smtClean="0"/>
              <a:t>10/13/2022</a:t>
            </a:fld>
            <a:endParaRPr lang="en-US"/>
          </a:p>
        </p:txBody>
      </p:sp>
      <p:sp>
        <p:nvSpPr>
          <p:cNvPr id="6" name="Footer Placeholder 5">
            <a:extLst>
              <a:ext uri="{FF2B5EF4-FFF2-40B4-BE49-F238E27FC236}">
                <a16:creationId xmlns:a16="http://schemas.microsoft.com/office/drawing/2014/main" id="{8D29C6AB-B5E9-4629-B187-49A0AA05C8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64BDDA-6DF3-405C-B655-F58E76580850}"/>
              </a:ext>
            </a:extLst>
          </p:cNvPr>
          <p:cNvSpPr>
            <a:spLocks noGrp="1"/>
          </p:cNvSpPr>
          <p:nvPr>
            <p:ph type="sldNum" sz="quarter" idx="12"/>
          </p:nvPr>
        </p:nvSpPr>
        <p:spPr/>
        <p:txBody>
          <a:bodyPr/>
          <a:lstStyle/>
          <a:p>
            <a:fld id="{B2668E11-32B2-4389-948C-A4AF551D1DED}" type="slidenum">
              <a:rPr lang="en-US" smtClean="0"/>
              <a:t>‹#›</a:t>
            </a:fld>
            <a:endParaRPr lang="en-US"/>
          </a:p>
        </p:txBody>
      </p:sp>
    </p:spTree>
    <p:extLst>
      <p:ext uri="{BB962C8B-B14F-4D97-AF65-F5344CB8AC3E}">
        <p14:creationId xmlns:p14="http://schemas.microsoft.com/office/powerpoint/2010/main" val="3650102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A28C51-A0C3-437A-BE87-BB3E086A63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C15510-2D67-4D82-BB08-3774E369A4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188DE9-50BA-4E78-8522-17EF57FBE4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70D2EB-90A5-4746-9D7F-2D4F3981BC09}" type="datetimeFigureOut">
              <a:rPr lang="en-US" smtClean="0"/>
              <a:t>10/13/2022</a:t>
            </a:fld>
            <a:endParaRPr lang="en-US"/>
          </a:p>
        </p:txBody>
      </p:sp>
      <p:sp>
        <p:nvSpPr>
          <p:cNvPr id="5" name="Footer Placeholder 4">
            <a:extLst>
              <a:ext uri="{FF2B5EF4-FFF2-40B4-BE49-F238E27FC236}">
                <a16:creationId xmlns:a16="http://schemas.microsoft.com/office/drawing/2014/main" id="{15BFE362-86BE-4234-99C2-9D17352186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5B0FF-F5BC-41E0-B3C1-C8785FD44E1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668E11-32B2-4389-948C-A4AF551D1DED}" type="slidenum">
              <a:rPr lang="en-US" smtClean="0"/>
              <a:t>‹#›</a:t>
            </a:fld>
            <a:endParaRPr lang="en-US"/>
          </a:p>
        </p:txBody>
      </p:sp>
    </p:spTree>
    <p:extLst>
      <p:ext uri="{BB962C8B-B14F-4D97-AF65-F5344CB8AC3E}">
        <p14:creationId xmlns:p14="http://schemas.microsoft.com/office/powerpoint/2010/main" val="23641395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21.jpeg"/><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3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stormwater.pca.state.mn.us/index.php?title=Green_Stormwater_Infrastructure_(GSI)_and_sustainable_stormwater_management" TargetMode="External"/><Relationship Id="rId2" Type="http://schemas.openxmlformats.org/officeDocument/2006/relationships/hyperlink" Target="https://stormwater.pca.state.mn.us/index.php?title=Multiple_benefits_of_green_stormwater_infrastructure" TargetMode="External"/><Relationship Id="rId1" Type="http://schemas.openxmlformats.org/officeDocument/2006/relationships/slideLayout" Target="../slideLayouts/slideLayout2.xml"/><Relationship Id="rId6" Type="http://schemas.openxmlformats.org/officeDocument/2006/relationships/hyperlink" Target="https://stormwater.pca.state.mn.us/index.php?title=Green_stormwater_infrastructure_case_studies" TargetMode="External"/><Relationship Id="rId5" Type="http://schemas.openxmlformats.org/officeDocument/2006/relationships/hyperlink" Target="https://stormwater.pca.state.mn.us/index.php?title=Planning_green_stormwater_infrastructure_projects_and_practices" TargetMode="External"/><Relationship Id="rId4" Type="http://schemas.openxmlformats.org/officeDocument/2006/relationships/hyperlink" Target="https://stormwater.pca.state.mn.us/index.php?title=Operation_and_maintenance_of_green_stormwater_infrastructure_best_management_practices"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816853-4EBC-4F7B-BBB9-4C41D128F87E}"/>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0E466E42-41C0-4415-8B94-9C877EE2072B}"/>
              </a:ext>
            </a:extLst>
          </p:cNvPr>
          <p:cNvSpPr>
            <a:spLocks noGrp="1"/>
          </p:cNvSpPr>
          <p:nvPr>
            <p:ph type="ctrTitle"/>
          </p:nvPr>
        </p:nvSpPr>
        <p:spPr>
          <a:xfrm>
            <a:off x="1524000" y="755009"/>
            <a:ext cx="9144000" cy="1543574"/>
          </a:xfrm>
        </p:spPr>
        <p:txBody>
          <a:bodyPr>
            <a:normAutofit/>
          </a:bodyPr>
          <a:lstStyle/>
          <a:p>
            <a:r>
              <a:rPr lang="en-US" sz="4800" b="1" dirty="0">
                <a:solidFill>
                  <a:srgbClr val="FFFF00"/>
                </a:solidFill>
                <a:effectLst/>
                <a:latin typeface="Calibri Light" panose="020F0302020204030204" pitchFamily="34" charset="0"/>
                <a:ea typeface="Calibri" panose="020F0502020204030204" pitchFamily="34" charset="0"/>
              </a:rPr>
              <a:t>Enhancing Multiple Benefits of Green Stormwater Infrastructure</a:t>
            </a:r>
            <a:endParaRPr lang="en-US" sz="4800" b="1" dirty="0">
              <a:solidFill>
                <a:srgbClr val="FFFF00"/>
              </a:solidFill>
            </a:endParaRPr>
          </a:p>
        </p:txBody>
      </p:sp>
      <p:sp>
        <p:nvSpPr>
          <p:cNvPr id="12" name="Subtitle 11">
            <a:extLst>
              <a:ext uri="{FF2B5EF4-FFF2-40B4-BE49-F238E27FC236}">
                <a16:creationId xmlns:a16="http://schemas.microsoft.com/office/drawing/2014/main" id="{C8A67B70-5033-4D6D-AD99-3743FB5867E0}"/>
              </a:ext>
            </a:extLst>
          </p:cNvPr>
          <p:cNvSpPr>
            <a:spLocks noGrp="1"/>
          </p:cNvSpPr>
          <p:nvPr>
            <p:ph type="subTitle" idx="1"/>
          </p:nvPr>
        </p:nvSpPr>
        <p:spPr>
          <a:xfrm>
            <a:off x="1524000" y="3210369"/>
            <a:ext cx="9144000" cy="2236700"/>
          </a:xfrm>
        </p:spPr>
        <p:txBody>
          <a:bodyPr>
            <a:normAutofit lnSpcReduction="10000"/>
          </a:bodyPr>
          <a:lstStyle/>
          <a:p>
            <a:r>
              <a:rPr lang="en-US" b="1" dirty="0">
                <a:solidFill>
                  <a:schemeClr val="bg1"/>
                </a:solidFill>
              </a:rPr>
              <a:t>Carlee Kjeldahl</a:t>
            </a:r>
          </a:p>
          <a:p>
            <a:r>
              <a:rPr lang="en-US" b="1" dirty="0">
                <a:solidFill>
                  <a:schemeClr val="bg1"/>
                </a:solidFill>
              </a:rPr>
              <a:t>Mike Trojan</a:t>
            </a:r>
          </a:p>
          <a:p>
            <a:endParaRPr lang="en-US" b="1" dirty="0">
              <a:solidFill>
                <a:schemeClr val="bg1"/>
              </a:solidFill>
            </a:endParaRPr>
          </a:p>
          <a:p>
            <a:r>
              <a:rPr lang="en-US" b="1" dirty="0">
                <a:solidFill>
                  <a:schemeClr val="bg1"/>
                </a:solidFill>
              </a:rPr>
              <a:t>Board of Water and Soil Resources Academy</a:t>
            </a:r>
          </a:p>
          <a:p>
            <a:r>
              <a:rPr lang="en-US" b="1" dirty="0">
                <a:solidFill>
                  <a:schemeClr val="bg1"/>
                </a:solidFill>
              </a:rPr>
              <a:t>October 26, 2022</a:t>
            </a:r>
          </a:p>
        </p:txBody>
      </p:sp>
      <p:pic>
        <p:nvPicPr>
          <p:cNvPr id="13" name="Picture 2" descr="Home">
            <a:extLst>
              <a:ext uri="{FF2B5EF4-FFF2-40B4-BE49-F238E27FC236}">
                <a16:creationId xmlns:a16="http://schemas.microsoft.com/office/drawing/2014/main" id="{1EB3D9D6-F388-4A44-9E1C-A56468B96F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49"/>
          <a:stretch/>
        </p:blipFill>
        <p:spPr bwMode="auto">
          <a:xfrm>
            <a:off x="0" y="6073629"/>
            <a:ext cx="4664279" cy="784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533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EF5C2-221F-43A6-85C2-FD1FEDAE426C}"/>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52DD25-514E-4C1C-8143-89FA9A7A5AB8}"/>
              </a:ext>
            </a:extLst>
          </p:cNvPr>
          <p:cNvSpPr>
            <a:spLocks noGrp="1"/>
          </p:cNvSpPr>
          <p:nvPr>
            <p:ph type="title"/>
          </p:nvPr>
        </p:nvSpPr>
        <p:spPr>
          <a:xfrm>
            <a:off x="838200" y="365125"/>
            <a:ext cx="6554002" cy="1325563"/>
          </a:xfrm>
        </p:spPr>
        <p:txBody>
          <a:bodyPr/>
          <a:lstStyle/>
          <a:p>
            <a:pPr algn="ctr"/>
            <a:r>
              <a:rPr lang="en-US" b="1" dirty="0">
                <a:solidFill>
                  <a:srgbClr val="FFFF00"/>
                </a:solidFill>
              </a:rPr>
              <a:t>Notes</a:t>
            </a:r>
          </a:p>
        </p:txBody>
      </p:sp>
      <p:sp>
        <p:nvSpPr>
          <p:cNvPr id="3" name="Content Placeholder 2">
            <a:extLst>
              <a:ext uri="{FF2B5EF4-FFF2-40B4-BE49-F238E27FC236}">
                <a16:creationId xmlns:a16="http://schemas.microsoft.com/office/drawing/2014/main" id="{734811A1-4740-45E5-B7F3-60A520960767}"/>
              </a:ext>
            </a:extLst>
          </p:cNvPr>
          <p:cNvSpPr>
            <a:spLocks noGrp="1"/>
          </p:cNvSpPr>
          <p:nvPr>
            <p:ph idx="1"/>
          </p:nvPr>
        </p:nvSpPr>
        <p:spPr>
          <a:xfrm>
            <a:off x="240431" y="1770063"/>
            <a:ext cx="6941419" cy="4437062"/>
          </a:xfrm>
        </p:spPr>
        <p:txBody>
          <a:bodyPr/>
          <a:lstStyle/>
          <a:p>
            <a:r>
              <a:rPr lang="en-US" b="1" dirty="0">
                <a:solidFill>
                  <a:schemeClr val="bg1"/>
                </a:solidFill>
              </a:rPr>
              <a:t>Sometimes a design, construction, or O&amp;M feature provides one benefit but a cost for something else</a:t>
            </a:r>
          </a:p>
          <a:p>
            <a:r>
              <a:rPr lang="en-US" b="1" dirty="0">
                <a:solidFill>
                  <a:schemeClr val="bg1"/>
                </a:solidFill>
              </a:rPr>
              <a:t>It is important to identify the benefit(s) you want before implementing design, construction, or O&amp;M features</a:t>
            </a:r>
          </a:p>
          <a:p>
            <a:r>
              <a:rPr lang="en-US" b="1" dirty="0">
                <a:solidFill>
                  <a:schemeClr val="bg1"/>
                </a:solidFill>
              </a:rPr>
              <a:t>BMPs can often be used in tandem to provide benefits and overcome costs (discussed later)</a:t>
            </a:r>
          </a:p>
        </p:txBody>
      </p:sp>
      <p:pic>
        <p:nvPicPr>
          <p:cNvPr id="5" name="Picture 6" descr="image of Minneapolis central Library, Minneapolis, Minnesota">
            <a:extLst>
              <a:ext uri="{FF2B5EF4-FFF2-40B4-BE49-F238E27FC236}">
                <a16:creationId xmlns:a16="http://schemas.microsoft.com/office/drawing/2014/main" id="{A97B5B9D-9655-D09B-901B-653F9AB175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6192" y="374650"/>
            <a:ext cx="4565377" cy="5980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2310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EF5C2-221F-43A6-85C2-FD1FEDAE426C}"/>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52DD25-514E-4C1C-8143-89FA9A7A5AB8}"/>
              </a:ext>
            </a:extLst>
          </p:cNvPr>
          <p:cNvSpPr>
            <a:spLocks noGrp="1"/>
          </p:cNvSpPr>
          <p:nvPr>
            <p:ph type="title"/>
          </p:nvPr>
        </p:nvSpPr>
        <p:spPr>
          <a:xfrm>
            <a:off x="156895" y="206376"/>
            <a:ext cx="6139130" cy="1325563"/>
          </a:xfrm>
        </p:spPr>
        <p:txBody>
          <a:bodyPr>
            <a:normAutofit/>
          </a:bodyPr>
          <a:lstStyle/>
          <a:p>
            <a:r>
              <a:rPr lang="en-US" b="1" dirty="0">
                <a:solidFill>
                  <a:srgbClr val="FFFF00"/>
                </a:solidFill>
              </a:rPr>
              <a:t>Bioretention/tree trench/infiltration trench</a:t>
            </a:r>
          </a:p>
        </p:txBody>
      </p:sp>
      <p:sp>
        <p:nvSpPr>
          <p:cNvPr id="3" name="Content Placeholder 2">
            <a:extLst>
              <a:ext uri="{FF2B5EF4-FFF2-40B4-BE49-F238E27FC236}">
                <a16:creationId xmlns:a16="http://schemas.microsoft.com/office/drawing/2014/main" id="{734811A1-4740-45E5-B7F3-60A520960767}"/>
              </a:ext>
            </a:extLst>
          </p:cNvPr>
          <p:cNvSpPr>
            <a:spLocks noGrp="1"/>
          </p:cNvSpPr>
          <p:nvPr>
            <p:ph idx="1"/>
          </p:nvPr>
        </p:nvSpPr>
        <p:spPr>
          <a:xfrm>
            <a:off x="221381" y="1531940"/>
            <a:ext cx="6598519" cy="4960936"/>
          </a:xfrm>
        </p:spPr>
        <p:txBody>
          <a:bodyPr/>
          <a:lstStyle/>
          <a:p>
            <a:r>
              <a:rPr lang="en-US" b="1" dirty="0">
                <a:solidFill>
                  <a:schemeClr val="bg1"/>
                </a:solidFill>
              </a:rPr>
              <a:t>Water quality and water quantity</a:t>
            </a:r>
          </a:p>
          <a:p>
            <a:pPr lvl="1"/>
            <a:r>
              <a:rPr lang="en-US" b="1" dirty="0">
                <a:solidFill>
                  <a:schemeClr val="bg1"/>
                </a:solidFill>
              </a:rPr>
              <a:t>Maximize infiltration and capture</a:t>
            </a:r>
          </a:p>
          <a:p>
            <a:pPr lvl="1"/>
            <a:r>
              <a:rPr lang="en-US" b="1" dirty="0">
                <a:solidFill>
                  <a:schemeClr val="bg1"/>
                </a:solidFill>
              </a:rPr>
              <a:t>Design media to maximize pollutant retention</a:t>
            </a:r>
          </a:p>
          <a:p>
            <a:pPr lvl="1"/>
            <a:r>
              <a:rPr lang="en-US" b="1" dirty="0">
                <a:solidFill>
                  <a:schemeClr val="bg1"/>
                </a:solidFill>
              </a:rPr>
              <a:t>Design media and system to maximize water capture and storage</a:t>
            </a:r>
          </a:p>
          <a:p>
            <a:pPr lvl="1"/>
            <a:r>
              <a:rPr lang="en-US" b="1" dirty="0">
                <a:solidFill>
                  <a:schemeClr val="bg1"/>
                </a:solidFill>
              </a:rPr>
              <a:t>Use trees</a:t>
            </a:r>
          </a:p>
          <a:p>
            <a:pPr lvl="1"/>
            <a:endParaRPr lang="en-US" b="1" dirty="0">
              <a:solidFill>
                <a:schemeClr val="bg1"/>
              </a:solidFill>
            </a:endParaRPr>
          </a:p>
          <a:p>
            <a:pPr lvl="1"/>
            <a:endParaRPr lang="en-US" b="1" dirty="0">
              <a:solidFill>
                <a:schemeClr val="bg1"/>
              </a:solidFill>
            </a:endParaRPr>
          </a:p>
        </p:txBody>
      </p:sp>
      <p:pic>
        <p:nvPicPr>
          <p:cNvPr id="5" name="Picture 4">
            <a:extLst>
              <a:ext uri="{FF2B5EF4-FFF2-40B4-BE49-F238E27FC236}">
                <a16:creationId xmlns:a16="http://schemas.microsoft.com/office/drawing/2014/main" id="{5F89ABB6-EC87-40CB-80CE-22F02FEE981D}"/>
              </a:ext>
            </a:extLst>
          </p:cNvPr>
          <p:cNvPicPr>
            <a:picLocks noChangeAspect="1"/>
          </p:cNvPicPr>
          <p:nvPr/>
        </p:nvPicPr>
        <p:blipFill rotWithShape="1">
          <a:blip r:embed="rId2"/>
          <a:srcRect l="53326" t="41961" r="29128" b="19958"/>
          <a:stretch/>
        </p:blipFill>
        <p:spPr>
          <a:xfrm>
            <a:off x="2554357" y="4047735"/>
            <a:ext cx="4170248" cy="2555053"/>
          </a:xfrm>
          <a:prstGeom prst="rect">
            <a:avLst/>
          </a:prstGeom>
        </p:spPr>
      </p:pic>
      <p:pic>
        <p:nvPicPr>
          <p:cNvPr id="6" name="Picture 2">
            <a:extLst>
              <a:ext uri="{FF2B5EF4-FFF2-40B4-BE49-F238E27FC236}">
                <a16:creationId xmlns:a16="http://schemas.microsoft.com/office/drawing/2014/main" id="{CE50BAEA-E887-4336-9C5D-663DE72528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2006" y="206376"/>
            <a:ext cx="3847193" cy="25779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ain Gardens &amp; Bio-Retention — Stalite Environmental">
            <a:extLst>
              <a:ext uri="{FF2B5EF4-FFF2-40B4-BE49-F238E27FC236}">
                <a16:creationId xmlns:a16="http://schemas.microsoft.com/office/drawing/2014/main" id="{93661D5D-3BE7-417A-8737-E0FC7DF8BD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4226" y="3429000"/>
            <a:ext cx="3968153" cy="29761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266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EF5C2-221F-43A6-85C2-FD1FEDAE426C}"/>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52DD25-514E-4C1C-8143-89FA9A7A5AB8}"/>
              </a:ext>
            </a:extLst>
          </p:cNvPr>
          <p:cNvSpPr>
            <a:spLocks noGrp="1"/>
          </p:cNvSpPr>
          <p:nvPr>
            <p:ph type="title"/>
          </p:nvPr>
        </p:nvSpPr>
        <p:spPr>
          <a:xfrm>
            <a:off x="838200" y="232548"/>
            <a:ext cx="6554002" cy="1085988"/>
          </a:xfrm>
        </p:spPr>
        <p:txBody>
          <a:bodyPr/>
          <a:lstStyle/>
          <a:p>
            <a:r>
              <a:rPr lang="en-US" b="1" dirty="0">
                <a:solidFill>
                  <a:srgbClr val="FFFF00"/>
                </a:solidFill>
              </a:rPr>
              <a:t>Swales and filter strips</a:t>
            </a:r>
          </a:p>
        </p:txBody>
      </p:sp>
      <p:sp>
        <p:nvSpPr>
          <p:cNvPr id="3" name="Content Placeholder 2">
            <a:extLst>
              <a:ext uri="{FF2B5EF4-FFF2-40B4-BE49-F238E27FC236}">
                <a16:creationId xmlns:a16="http://schemas.microsoft.com/office/drawing/2014/main" id="{734811A1-4740-45E5-B7F3-60A520960767}"/>
              </a:ext>
            </a:extLst>
          </p:cNvPr>
          <p:cNvSpPr>
            <a:spLocks noGrp="1"/>
          </p:cNvSpPr>
          <p:nvPr>
            <p:ph idx="1"/>
          </p:nvPr>
        </p:nvSpPr>
        <p:spPr>
          <a:xfrm>
            <a:off x="221381" y="1318536"/>
            <a:ext cx="7170821" cy="5174339"/>
          </a:xfrm>
        </p:spPr>
        <p:txBody>
          <a:bodyPr/>
          <a:lstStyle/>
          <a:p>
            <a:r>
              <a:rPr lang="en-US" b="1" dirty="0">
                <a:solidFill>
                  <a:schemeClr val="bg1"/>
                </a:solidFill>
              </a:rPr>
              <a:t>Water quality and water quantity</a:t>
            </a:r>
          </a:p>
          <a:p>
            <a:pPr lvl="1"/>
            <a:r>
              <a:rPr lang="en-US" b="1" dirty="0">
                <a:solidFill>
                  <a:schemeClr val="bg1"/>
                </a:solidFill>
              </a:rPr>
              <a:t>Promote infiltration on permeable soils</a:t>
            </a:r>
          </a:p>
          <a:p>
            <a:pPr lvl="1"/>
            <a:r>
              <a:rPr lang="en-US" b="1" dirty="0">
                <a:solidFill>
                  <a:schemeClr val="bg1"/>
                </a:solidFill>
              </a:rPr>
              <a:t>Promote rate control on less permeable soils</a:t>
            </a:r>
          </a:p>
          <a:p>
            <a:pPr lvl="1"/>
            <a:r>
              <a:rPr lang="en-US" b="1" dirty="0">
                <a:solidFill>
                  <a:schemeClr val="bg1"/>
                </a:solidFill>
              </a:rPr>
              <a:t>Vegetation considerations</a:t>
            </a:r>
          </a:p>
          <a:p>
            <a:pPr lvl="1"/>
            <a:r>
              <a:rPr lang="en-US" b="1" dirty="0">
                <a:solidFill>
                  <a:schemeClr val="bg1"/>
                </a:solidFill>
              </a:rPr>
              <a:t>Physical considerations for side slopes and main channels</a:t>
            </a:r>
          </a:p>
          <a:p>
            <a:pPr lvl="1"/>
            <a:r>
              <a:rPr lang="en-US" b="1" dirty="0">
                <a:solidFill>
                  <a:schemeClr val="bg1"/>
                </a:solidFill>
              </a:rPr>
              <a:t>Media considerations</a:t>
            </a:r>
          </a:p>
          <a:p>
            <a:pPr lvl="1"/>
            <a:endParaRPr lang="en-US" b="1" dirty="0">
              <a:solidFill>
                <a:schemeClr val="bg1"/>
              </a:solidFill>
            </a:endParaRPr>
          </a:p>
          <a:p>
            <a:pPr lvl="1"/>
            <a:endParaRPr lang="en-US" b="1" dirty="0">
              <a:solidFill>
                <a:schemeClr val="bg1"/>
              </a:solidFill>
            </a:endParaRPr>
          </a:p>
          <a:p>
            <a:pPr lvl="1"/>
            <a:endParaRPr lang="en-US" b="1" dirty="0">
              <a:solidFill>
                <a:schemeClr val="bg1"/>
              </a:solidFill>
            </a:endParaRPr>
          </a:p>
        </p:txBody>
      </p:sp>
      <p:pic>
        <p:nvPicPr>
          <p:cNvPr id="9" name="Picture 12" descr="photo concrete check dams">
            <a:extLst>
              <a:ext uri="{FF2B5EF4-FFF2-40B4-BE49-F238E27FC236}">
                <a16:creationId xmlns:a16="http://schemas.microsoft.com/office/drawing/2014/main" id="{974C7CC4-C243-4F89-834A-DF9E2882DB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5651" y="223043"/>
            <a:ext cx="3889324" cy="21909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0198AED4-77B2-4D37-8BF6-9008A4CDB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6381" y="2637073"/>
            <a:ext cx="3889325" cy="223699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of a swale">
            <a:extLst>
              <a:ext uri="{FF2B5EF4-FFF2-40B4-BE49-F238E27FC236}">
                <a16:creationId xmlns:a16="http://schemas.microsoft.com/office/drawing/2014/main" id="{2B00B975-1EE0-D2BC-6400-2406C75CE8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044" y="4367918"/>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hoto pretreatment filter strip">
            <a:extLst>
              <a:ext uri="{FF2B5EF4-FFF2-40B4-BE49-F238E27FC236}">
                <a16:creationId xmlns:a16="http://schemas.microsoft.com/office/drawing/2014/main" id="{05CDE3C5-0D17-BBCE-F35D-F58D4BF2F2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5722" y="4386086"/>
            <a:ext cx="3889325" cy="2190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521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2050"/>
                                        </p:tgtEl>
                                        <p:attrNameLst>
                                          <p:attrName>style.visibility</p:attrName>
                                        </p:attrNameLst>
                                      </p:cBhvr>
                                      <p:to>
                                        <p:strVal val="visible"/>
                                      </p:to>
                                    </p:set>
                                    <p:anim calcmode="lin" valueType="num">
                                      <p:cBhvr additive="base">
                                        <p:cTn id="33" dur="500" fill="hold"/>
                                        <p:tgtEl>
                                          <p:spTgt spid="2050"/>
                                        </p:tgtEl>
                                        <p:attrNameLst>
                                          <p:attrName>ppt_x</p:attrName>
                                        </p:attrNameLst>
                                      </p:cBhvr>
                                      <p:tavLst>
                                        <p:tav tm="0">
                                          <p:val>
                                            <p:strVal val="#ppt_x"/>
                                          </p:val>
                                        </p:tav>
                                        <p:tav tm="100000">
                                          <p:val>
                                            <p:strVal val="#ppt_x"/>
                                          </p:val>
                                        </p:tav>
                                      </p:tavLst>
                                    </p:anim>
                                    <p:anim calcmode="lin" valueType="num">
                                      <p:cBhvr additive="base">
                                        <p:cTn id="34" dur="500" fill="hold"/>
                                        <p:tgtEl>
                                          <p:spTgt spid="205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052"/>
                                        </p:tgtEl>
                                        <p:attrNameLst>
                                          <p:attrName>style.visibility</p:attrName>
                                        </p:attrNameLst>
                                      </p:cBhvr>
                                      <p:to>
                                        <p:strVal val="visible"/>
                                      </p:to>
                                    </p:set>
                                    <p:anim calcmode="lin" valueType="num">
                                      <p:cBhvr additive="base">
                                        <p:cTn id="37" dur="500" fill="hold"/>
                                        <p:tgtEl>
                                          <p:spTgt spid="2052"/>
                                        </p:tgtEl>
                                        <p:attrNameLst>
                                          <p:attrName>ppt_x</p:attrName>
                                        </p:attrNameLst>
                                      </p:cBhvr>
                                      <p:tavLst>
                                        <p:tav tm="0">
                                          <p:val>
                                            <p:strVal val="#ppt_x"/>
                                          </p:val>
                                        </p:tav>
                                        <p:tav tm="100000">
                                          <p:val>
                                            <p:strVal val="#ppt_x"/>
                                          </p:val>
                                        </p:tav>
                                      </p:tavLst>
                                    </p:anim>
                                    <p:anim calcmode="lin" valueType="num">
                                      <p:cBhvr additive="base">
                                        <p:cTn id="38"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EF5C2-221F-43A6-85C2-FD1FEDAE426C}"/>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52DD25-514E-4C1C-8143-89FA9A7A5AB8}"/>
              </a:ext>
            </a:extLst>
          </p:cNvPr>
          <p:cNvSpPr>
            <a:spLocks noGrp="1"/>
          </p:cNvSpPr>
          <p:nvPr>
            <p:ph type="title"/>
          </p:nvPr>
        </p:nvSpPr>
        <p:spPr>
          <a:xfrm>
            <a:off x="352425" y="121681"/>
            <a:ext cx="8277225" cy="1325563"/>
          </a:xfrm>
        </p:spPr>
        <p:txBody>
          <a:bodyPr/>
          <a:lstStyle/>
          <a:p>
            <a:r>
              <a:rPr lang="en-US" b="1" dirty="0">
                <a:solidFill>
                  <a:srgbClr val="FFFF00"/>
                </a:solidFill>
              </a:rPr>
              <a:t>Bioretention, tree trench, infiltration trench, bioswale, filter strip</a:t>
            </a:r>
          </a:p>
        </p:txBody>
      </p:sp>
      <p:sp>
        <p:nvSpPr>
          <p:cNvPr id="3" name="Content Placeholder 2">
            <a:extLst>
              <a:ext uri="{FF2B5EF4-FFF2-40B4-BE49-F238E27FC236}">
                <a16:creationId xmlns:a16="http://schemas.microsoft.com/office/drawing/2014/main" id="{734811A1-4740-45E5-B7F3-60A520960767}"/>
              </a:ext>
            </a:extLst>
          </p:cNvPr>
          <p:cNvSpPr>
            <a:spLocks noGrp="1"/>
          </p:cNvSpPr>
          <p:nvPr>
            <p:ph idx="1"/>
          </p:nvPr>
        </p:nvSpPr>
        <p:spPr>
          <a:xfrm>
            <a:off x="221381" y="1350628"/>
            <a:ext cx="7170821" cy="5142247"/>
          </a:xfrm>
        </p:spPr>
        <p:txBody>
          <a:bodyPr/>
          <a:lstStyle/>
          <a:p>
            <a:r>
              <a:rPr lang="en-US" b="1" dirty="0">
                <a:solidFill>
                  <a:schemeClr val="bg1"/>
                </a:solidFill>
              </a:rPr>
              <a:t>Habitat</a:t>
            </a:r>
          </a:p>
          <a:p>
            <a:pPr lvl="1"/>
            <a:r>
              <a:rPr lang="en-US" b="1" dirty="0">
                <a:solidFill>
                  <a:schemeClr val="bg1"/>
                </a:solidFill>
              </a:rPr>
              <a:t>Use native, perennial vegetation</a:t>
            </a:r>
          </a:p>
          <a:p>
            <a:pPr lvl="1"/>
            <a:r>
              <a:rPr lang="en-US" b="1" dirty="0">
                <a:solidFill>
                  <a:schemeClr val="bg1"/>
                </a:solidFill>
              </a:rPr>
              <a:t>Use trees and shrubs</a:t>
            </a:r>
          </a:p>
          <a:p>
            <a:pPr lvl="1"/>
            <a:r>
              <a:rPr lang="en-US" b="1" dirty="0">
                <a:solidFill>
                  <a:schemeClr val="bg1"/>
                </a:solidFill>
              </a:rPr>
              <a:t>Use multiple plant taxa</a:t>
            </a:r>
          </a:p>
          <a:p>
            <a:pPr lvl="1"/>
            <a:r>
              <a:rPr lang="en-US" b="1" dirty="0">
                <a:solidFill>
                  <a:schemeClr val="bg1"/>
                </a:solidFill>
              </a:rPr>
              <a:t>Consider size and shape</a:t>
            </a:r>
          </a:p>
          <a:p>
            <a:pPr lvl="1"/>
            <a:r>
              <a:rPr lang="en-US" b="1" dirty="0">
                <a:solidFill>
                  <a:schemeClr val="bg1"/>
                </a:solidFill>
              </a:rPr>
              <a:t>Evaluate adjacent plant communities</a:t>
            </a:r>
          </a:p>
          <a:p>
            <a:pPr lvl="1"/>
            <a:r>
              <a:rPr lang="en-US" b="1" dirty="0">
                <a:solidFill>
                  <a:schemeClr val="bg1"/>
                </a:solidFill>
              </a:rPr>
              <a:t>Soil promotes invertebrates</a:t>
            </a:r>
          </a:p>
          <a:p>
            <a:pPr lvl="1"/>
            <a:r>
              <a:rPr lang="en-US" b="1" dirty="0">
                <a:solidFill>
                  <a:schemeClr val="bg1"/>
                </a:solidFill>
              </a:rPr>
              <a:t>Utilize side slopes for habitat</a:t>
            </a:r>
          </a:p>
          <a:p>
            <a:pPr lvl="1"/>
            <a:endParaRPr lang="en-US" b="1" dirty="0">
              <a:solidFill>
                <a:schemeClr val="bg1"/>
              </a:solidFill>
            </a:endParaRPr>
          </a:p>
          <a:p>
            <a:pPr lvl="1"/>
            <a:endParaRPr lang="en-US" b="1" dirty="0">
              <a:solidFill>
                <a:schemeClr val="bg1"/>
              </a:solidFill>
            </a:endParaRPr>
          </a:p>
          <a:p>
            <a:pPr lvl="1"/>
            <a:endParaRPr lang="en-US" b="1" dirty="0">
              <a:solidFill>
                <a:schemeClr val="bg1"/>
              </a:solidFill>
            </a:endParaRPr>
          </a:p>
        </p:txBody>
      </p:sp>
      <p:pic>
        <p:nvPicPr>
          <p:cNvPr id="1026" name="Picture 2">
            <a:extLst>
              <a:ext uri="{FF2B5EF4-FFF2-40B4-BE49-F238E27FC236}">
                <a16:creationId xmlns:a16="http://schemas.microsoft.com/office/drawing/2014/main" id="{ED9736BC-A50F-4B32-9E3B-724B61DF30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89788" y="1105834"/>
            <a:ext cx="3480831" cy="26060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oretention - InfoDrainage 2021.1 Help Documentation - Innovyze Resource  Center">
            <a:extLst>
              <a:ext uri="{FF2B5EF4-FFF2-40B4-BE49-F238E27FC236}">
                <a16:creationId xmlns:a16="http://schemas.microsoft.com/office/drawing/2014/main" id="{456A0CF0-D5D0-4528-B4F1-824AF585D7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82782" y="3999854"/>
            <a:ext cx="3628239" cy="272117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E9EA31A-5E29-4DE2-9884-EC7B0FC480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425" y="4553506"/>
            <a:ext cx="3324927" cy="221107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w Soil Invertebrates Deal With Microplastic Contamination ...">
            <a:extLst>
              <a:ext uri="{FF2B5EF4-FFF2-40B4-BE49-F238E27FC236}">
                <a16:creationId xmlns:a16="http://schemas.microsoft.com/office/drawing/2014/main" id="{51AD7D22-379B-4C48-A599-CBDD23A105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7623" y="1420886"/>
            <a:ext cx="2499637" cy="27809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Image of a swale">
            <a:extLst>
              <a:ext uri="{FF2B5EF4-FFF2-40B4-BE49-F238E27FC236}">
                <a16:creationId xmlns:a16="http://schemas.microsoft.com/office/drawing/2014/main" id="{09B8AFA4-8601-544D-299F-EEAE0C4E5B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79992" y="4553506"/>
            <a:ext cx="28575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82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28"/>
                                        </p:tgtEl>
                                        <p:attrNameLst>
                                          <p:attrName>style.visibility</p:attrName>
                                        </p:attrNameLst>
                                      </p:cBhvr>
                                      <p:to>
                                        <p:strVal val="visible"/>
                                      </p:to>
                                    </p:set>
                                    <p:anim calcmode="lin" valueType="num">
                                      <p:cBhvr additive="base">
                                        <p:cTn id="29" dur="500" fill="hold"/>
                                        <p:tgtEl>
                                          <p:spTgt spid="1028"/>
                                        </p:tgtEl>
                                        <p:attrNameLst>
                                          <p:attrName>ppt_x</p:attrName>
                                        </p:attrNameLst>
                                      </p:cBhvr>
                                      <p:tavLst>
                                        <p:tav tm="0">
                                          <p:val>
                                            <p:strVal val="#ppt_x"/>
                                          </p:val>
                                        </p:tav>
                                        <p:tav tm="100000">
                                          <p:val>
                                            <p:strVal val="#ppt_x"/>
                                          </p:val>
                                        </p:tav>
                                      </p:tavLst>
                                    </p:anim>
                                    <p:anim calcmode="lin" valueType="num">
                                      <p:cBhvr additive="base">
                                        <p:cTn id="30"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30"/>
                                        </p:tgtEl>
                                        <p:attrNameLst>
                                          <p:attrName>style.visibility</p:attrName>
                                        </p:attrNameLst>
                                      </p:cBhvr>
                                      <p:to>
                                        <p:strVal val="visible"/>
                                      </p:to>
                                    </p:set>
                                    <p:anim calcmode="lin" valueType="num">
                                      <p:cBhvr additive="base">
                                        <p:cTn id="39" dur="500" fill="hold"/>
                                        <p:tgtEl>
                                          <p:spTgt spid="1030"/>
                                        </p:tgtEl>
                                        <p:attrNameLst>
                                          <p:attrName>ppt_x</p:attrName>
                                        </p:attrNameLst>
                                      </p:cBhvr>
                                      <p:tavLst>
                                        <p:tav tm="0">
                                          <p:val>
                                            <p:strVal val="#ppt_x"/>
                                          </p:val>
                                        </p:tav>
                                        <p:tav tm="100000">
                                          <p:val>
                                            <p:strVal val="#ppt_x"/>
                                          </p:val>
                                        </p:tav>
                                      </p:tavLst>
                                    </p:anim>
                                    <p:anim calcmode="lin" valueType="num">
                                      <p:cBhvr additive="base">
                                        <p:cTn id="40"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 calcmode="lin" valueType="num">
                                      <p:cBhvr additive="base">
                                        <p:cTn id="4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032"/>
                                        </p:tgtEl>
                                        <p:attrNameLst>
                                          <p:attrName>style.visibility</p:attrName>
                                        </p:attrNameLst>
                                      </p:cBhvr>
                                      <p:to>
                                        <p:strVal val="visible"/>
                                      </p:to>
                                    </p:set>
                                    <p:anim calcmode="lin" valueType="num">
                                      <p:cBhvr additive="base">
                                        <p:cTn id="49" dur="500" fill="hold"/>
                                        <p:tgtEl>
                                          <p:spTgt spid="1032"/>
                                        </p:tgtEl>
                                        <p:attrNameLst>
                                          <p:attrName>ppt_x</p:attrName>
                                        </p:attrNameLst>
                                      </p:cBhvr>
                                      <p:tavLst>
                                        <p:tav tm="0">
                                          <p:val>
                                            <p:strVal val="#ppt_x"/>
                                          </p:val>
                                        </p:tav>
                                        <p:tav tm="100000">
                                          <p:val>
                                            <p:strVal val="#ppt_x"/>
                                          </p:val>
                                        </p:tav>
                                      </p:tavLst>
                                    </p:anim>
                                    <p:anim calcmode="lin" valueType="num">
                                      <p:cBhvr additive="base">
                                        <p:cTn id="50"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additive="base">
                                        <p:cTn id="59" dur="500" fill="hold"/>
                                        <p:tgtEl>
                                          <p:spTgt spid="5"/>
                                        </p:tgtEl>
                                        <p:attrNameLst>
                                          <p:attrName>ppt_x</p:attrName>
                                        </p:attrNameLst>
                                      </p:cBhvr>
                                      <p:tavLst>
                                        <p:tav tm="0">
                                          <p:val>
                                            <p:strVal val="#ppt_x"/>
                                          </p:val>
                                        </p:tav>
                                        <p:tav tm="100000">
                                          <p:val>
                                            <p:strVal val="#ppt_x"/>
                                          </p:val>
                                        </p:tav>
                                      </p:tavLst>
                                    </p:anim>
                                    <p:anim calcmode="lin" valueType="num">
                                      <p:cBhvr additive="base">
                                        <p:cTn id="6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EF5C2-221F-43A6-85C2-FD1FEDAE426C}"/>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52DD25-514E-4C1C-8143-89FA9A7A5AB8}"/>
              </a:ext>
            </a:extLst>
          </p:cNvPr>
          <p:cNvSpPr>
            <a:spLocks noGrp="1"/>
          </p:cNvSpPr>
          <p:nvPr>
            <p:ph type="title"/>
          </p:nvPr>
        </p:nvSpPr>
        <p:spPr>
          <a:xfrm>
            <a:off x="221381" y="105066"/>
            <a:ext cx="7731993" cy="1325563"/>
          </a:xfrm>
        </p:spPr>
        <p:txBody>
          <a:bodyPr>
            <a:normAutofit fontScale="90000"/>
          </a:bodyPr>
          <a:lstStyle/>
          <a:p>
            <a:r>
              <a:rPr lang="en-US" b="1" dirty="0">
                <a:solidFill>
                  <a:srgbClr val="FFFF00"/>
                </a:solidFill>
              </a:rPr>
              <a:t>Bioretention, tree trench, infiltration trench, bioswale, filter strip</a:t>
            </a:r>
          </a:p>
        </p:txBody>
      </p:sp>
      <p:sp>
        <p:nvSpPr>
          <p:cNvPr id="3" name="Content Placeholder 2">
            <a:extLst>
              <a:ext uri="{FF2B5EF4-FFF2-40B4-BE49-F238E27FC236}">
                <a16:creationId xmlns:a16="http://schemas.microsoft.com/office/drawing/2014/main" id="{734811A1-4740-45E5-B7F3-60A520960767}"/>
              </a:ext>
            </a:extLst>
          </p:cNvPr>
          <p:cNvSpPr>
            <a:spLocks noGrp="1"/>
          </p:cNvSpPr>
          <p:nvPr>
            <p:ph idx="1"/>
          </p:nvPr>
        </p:nvSpPr>
        <p:spPr>
          <a:xfrm>
            <a:off x="221381" y="1535695"/>
            <a:ext cx="7170821" cy="4957180"/>
          </a:xfrm>
        </p:spPr>
        <p:txBody>
          <a:bodyPr/>
          <a:lstStyle/>
          <a:p>
            <a:r>
              <a:rPr lang="en-US" b="1" dirty="0">
                <a:solidFill>
                  <a:schemeClr val="bg1"/>
                </a:solidFill>
              </a:rPr>
              <a:t>Climate and energy</a:t>
            </a:r>
          </a:p>
          <a:p>
            <a:pPr lvl="1"/>
            <a:r>
              <a:rPr lang="en-US" b="1" dirty="0">
                <a:solidFill>
                  <a:schemeClr val="bg1"/>
                </a:solidFill>
              </a:rPr>
              <a:t>Tolerant/adaptable plant species</a:t>
            </a:r>
          </a:p>
          <a:p>
            <a:pPr lvl="1"/>
            <a:r>
              <a:rPr lang="en-US" b="1" dirty="0">
                <a:solidFill>
                  <a:schemeClr val="bg1"/>
                </a:solidFill>
              </a:rPr>
              <a:t>Plants that reflect and/or have high evapotranspiration rates</a:t>
            </a:r>
          </a:p>
          <a:p>
            <a:pPr lvl="1"/>
            <a:r>
              <a:rPr lang="en-US" b="1" dirty="0">
                <a:solidFill>
                  <a:schemeClr val="bg1"/>
                </a:solidFill>
              </a:rPr>
              <a:t>Maximize plant and soil carbon sequestration</a:t>
            </a:r>
          </a:p>
          <a:p>
            <a:pPr lvl="1"/>
            <a:r>
              <a:rPr lang="en-US" b="1" dirty="0">
                <a:solidFill>
                  <a:schemeClr val="bg1"/>
                </a:solidFill>
              </a:rPr>
              <a:t>Maximize infiltration and water storage</a:t>
            </a:r>
          </a:p>
          <a:p>
            <a:pPr lvl="1"/>
            <a:endParaRPr lang="en-US" b="1" dirty="0">
              <a:solidFill>
                <a:schemeClr val="bg1"/>
              </a:solidFill>
            </a:endParaRPr>
          </a:p>
          <a:p>
            <a:pPr lvl="1"/>
            <a:endParaRPr lang="en-US" b="1" dirty="0">
              <a:solidFill>
                <a:schemeClr val="bg1"/>
              </a:solidFill>
            </a:endParaRPr>
          </a:p>
          <a:p>
            <a:pPr lvl="1"/>
            <a:endParaRPr lang="en-US" b="1" dirty="0">
              <a:solidFill>
                <a:schemeClr val="bg1"/>
              </a:solidFill>
            </a:endParaRPr>
          </a:p>
        </p:txBody>
      </p:sp>
      <p:pic>
        <p:nvPicPr>
          <p:cNvPr id="2050" name="Picture 2" descr="Performance-Based Plant Selection for Bioretention – The Field">
            <a:extLst>
              <a:ext uri="{FF2B5EF4-FFF2-40B4-BE49-F238E27FC236}">
                <a16:creationId xmlns:a16="http://schemas.microsoft.com/office/drawing/2014/main" id="{EE446726-E227-412D-BB26-9AA9825CC8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532" y="3946402"/>
            <a:ext cx="2817845" cy="281784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oak Up the Rain: Rain Gardens | US EPA">
            <a:extLst>
              <a:ext uri="{FF2B5EF4-FFF2-40B4-BE49-F238E27FC236}">
                <a16:creationId xmlns:a16="http://schemas.microsoft.com/office/drawing/2014/main" id="{C15D6266-8AF3-4A68-9C1A-63CE3734EA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8740" y="4226420"/>
            <a:ext cx="4386301" cy="244901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nswering burning questions on biochar | Soil Science ...">
            <a:extLst>
              <a:ext uri="{FF2B5EF4-FFF2-40B4-BE49-F238E27FC236}">
                <a16:creationId xmlns:a16="http://schemas.microsoft.com/office/drawing/2014/main" id="{56180647-6942-4A8A-A668-4D8885FEB1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2161" y="645516"/>
            <a:ext cx="4174921" cy="3131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1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52"/>
                                        </p:tgtEl>
                                        <p:attrNameLst>
                                          <p:attrName>style.visibility</p:attrName>
                                        </p:attrNameLst>
                                      </p:cBhvr>
                                      <p:to>
                                        <p:strVal val="visible"/>
                                      </p:to>
                                    </p:set>
                                    <p:anim calcmode="lin" valueType="num">
                                      <p:cBhvr additive="base">
                                        <p:cTn id="21" dur="500" fill="hold"/>
                                        <p:tgtEl>
                                          <p:spTgt spid="2052"/>
                                        </p:tgtEl>
                                        <p:attrNameLst>
                                          <p:attrName>ppt_x</p:attrName>
                                        </p:attrNameLst>
                                      </p:cBhvr>
                                      <p:tavLst>
                                        <p:tav tm="0">
                                          <p:val>
                                            <p:strVal val="#ppt_x"/>
                                          </p:val>
                                        </p:tav>
                                        <p:tav tm="100000">
                                          <p:val>
                                            <p:strVal val="#ppt_x"/>
                                          </p:val>
                                        </p:tav>
                                      </p:tavLst>
                                    </p:anim>
                                    <p:anim calcmode="lin" valueType="num">
                                      <p:cBhvr additive="base">
                                        <p:cTn id="22"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054"/>
                                        </p:tgtEl>
                                        <p:attrNameLst>
                                          <p:attrName>style.visibility</p:attrName>
                                        </p:attrNameLst>
                                      </p:cBhvr>
                                      <p:to>
                                        <p:strVal val="visible"/>
                                      </p:to>
                                    </p:set>
                                    <p:anim calcmode="lin" valueType="num">
                                      <p:cBhvr additive="base">
                                        <p:cTn id="35" dur="500" fill="hold"/>
                                        <p:tgtEl>
                                          <p:spTgt spid="2054"/>
                                        </p:tgtEl>
                                        <p:attrNameLst>
                                          <p:attrName>ppt_x</p:attrName>
                                        </p:attrNameLst>
                                      </p:cBhvr>
                                      <p:tavLst>
                                        <p:tav tm="0">
                                          <p:val>
                                            <p:strVal val="#ppt_x"/>
                                          </p:val>
                                        </p:tav>
                                        <p:tav tm="100000">
                                          <p:val>
                                            <p:strVal val="#ppt_x"/>
                                          </p:val>
                                        </p:tav>
                                      </p:tavLst>
                                    </p:anim>
                                    <p:anim calcmode="lin" valueType="num">
                                      <p:cBhvr additive="base">
                                        <p:cTn id="36"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EF5C2-221F-43A6-85C2-FD1FEDAE426C}"/>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52DD25-514E-4C1C-8143-89FA9A7A5AB8}"/>
              </a:ext>
            </a:extLst>
          </p:cNvPr>
          <p:cNvSpPr>
            <a:spLocks noGrp="1"/>
          </p:cNvSpPr>
          <p:nvPr>
            <p:ph type="title"/>
          </p:nvPr>
        </p:nvSpPr>
        <p:spPr>
          <a:xfrm>
            <a:off x="272870" y="212725"/>
            <a:ext cx="7049302" cy="1325563"/>
          </a:xfrm>
        </p:spPr>
        <p:txBody>
          <a:bodyPr/>
          <a:lstStyle/>
          <a:p>
            <a:r>
              <a:rPr lang="en-US" b="1" dirty="0">
                <a:solidFill>
                  <a:srgbClr val="FFFF00"/>
                </a:solidFill>
              </a:rPr>
              <a:t>Bioretention/tree trench/infiltration trench</a:t>
            </a:r>
          </a:p>
        </p:txBody>
      </p:sp>
      <p:sp>
        <p:nvSpPr>
          <p:cNvPr id="3" name="Content Placeholder 2">
            <a:extLst>
              <a:ext uri="{FF2B5EF4-FFF2-40B4-BE49-F238E27FC236}">
                <a16:creationId xmlns:a16="http://schemas.microsoft.com/office/drawing/2014/main" id="{734811A1-4740-45E5-B7F3-60A520960767}"/>
              </a:ext>
            </a:extLst>
          </p:cNvPr>
          <p:cNvSpPr>
            <a:spLocks noGrp="1"/>
          </p:cNvSpPr>
          <p:nvPr>
            <p:ph idx="1"/>
          </p:nvPr>
        </p:nvSpPr>
        <p:spPr>
          <a:xfrm>
            <a:off x="221382" y="1538288"/>
            <a:ext cx="6405922" cy="4954587"/>
          </a:xfrm>
        </p:spPr>
        <p:txBody>
          <a:bodyPr/>
          <a:lstStyle/>
          <a:p>
            <a:r>
              <a:rPr lang="en-US" b="1" dirty="0">
                <a:solidFill>
                  <a:schemeClr val="bg1"/>
                </a:solidFill>
              </a:rPr>
              <a:t>Social benefits</a:t>
            </a:r>
          </a:p>
          <a:p>
            <a:pPr lvl="1"/>
            <a:r>
              <a:rPr lang="en-US" b="1" dirty="0">
                <a:solidFill>
                  <a:schemeClr val="bg1"/>
                </a:solidFill>
              </a:rPr>
              <a:t>Enhance aesthetics</a:t>
            </a:r>
          </a:p>
          <a:p>
            <a:pPr lvl="1"/>
            <a:r>
              <a:rPr lang="en-US" b="1" dirty="0">
                <a:solidFill>
                  <a:schemeClr val="bg1"/>
                </a:solidFill>
              </a:rPr>
              <a:t>Select trees that provide air quality benefits</a:t>
            </a:r>
          </a:p>
          <a:p>
            <a:pPr lvl="1"/>
            <a:r>
              <a:rPr lang="en-US" b="1" dirty="0">
                <a:solidFill>
                  <a:schemeClr val="bg1"/>
                </a:solidFill>
              </a:rPr>
              <a:t>Ensure adequate maintenance of vegetation and soil but minimize carbon footprint of O&amp;M</a:t>
            </a:r>
          </a:p>
          <a:p>
            <a:pPr lvl="1"/>
            <a:endParaRPr lang="en-US" b="1" dirty="0">
              <a:solidFill>
                <a:schemeClr val="bg1"/>
              </a:solidFill>
            </a:endParaRPr>
          </a:p>
        </p:txBody>
      </p:sp>
      <p:pic>
        <p:nvPicPr>
          <p:cNvPr id="3074" name="Picture 2" descr="Bioretention – Cape Cod Green Infrastructure Guide">
            <a:extLst>
              <a:ext uri="{FF2B5EF4-FFF2-40B4-BE49-F238E27FC236}">
                <a16:creationId xmlns:a16="http://schemas.microsoft.com/office/drawing/2014/main" id="{C447DED6-B524-410F-90F5-B3DC2D9A6F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5504" y="302004"/>
            <a:ext cx="4012733" cy="30095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2117F4A-4B9B-409E-B7C7-09E4AB1BEEAC}"/>
              </a:ext>
            </a:extLst>
          </p:cNvPr>
          <p:cNvPicPr>
            <a:picLocks noChangeAspect="1"/>
          </p:cNvPicPr>
          <p:nvPr/>
        </p:nvPicPr>
        <p:blipFill rotWithShape="1">
          <a:blip r:embed="rId3"/>
          <a:srcRect l="69564" t="42261" r="11169" b="29708"/>
          <a:stretch/>
        </p:blipFill>
        <p:spPr>
          <a:xfrm>
            <a:off x="376045" y="4337058"/>
            <a:ext cx="5248950" cy="2155817"/>
          </a:xfrm>
          <a:prstGeom prst="rect">
            <a:avLst/>
          </a:prstGeom>
        </p:spPr>
      </p:pic>
      <p:pic>
        <p:nvPicPr>
          <p:cNvPr id="15362" name="Picture 2" descr="Stormwater Management - Grassed Swales">
            <a:extLst>
              <a:ext uri="{FF2B5EF4-FFF2-40B4-BE49-F238E27FC236}">
                <a16:creationId xmlns:a16="http://schemas.microsoft.com/office/drawing/2014/main" id="{A5E8368F-7A4D-7305-CE27-13B0DAA299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1086" y="3429000"/>
            <a:ext cx="4188046" cy="3141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53312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EF5C2-221F-43A6-85C2-FD1FEDAE426C}"/>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52DD25-514E-4C1C-8143-89FA9A7A5AB8}"/>
              </a:ext>
            </a:extLst>
          </p:cNvPr>
          <p:cNvSpPr>
            <a:spLocks noGrp="1"/>
          </p:cNvSpPr>
          <p:nvPr>
            <p:ph type="title"/>
          </p:nvPr>
        </p:nvSpPr>
        <p:spPr>
          <a:xfrm>
            <a:off x="838200" y="365126"/>
            <a:ext cx="6554002" cy="993892"/>
          </a:xfrm>
        </p:spPr>
        <p:txBody>
          <a:bodyPr/>
          <a:lstStyle/>
          <a:p>
            <a:r>
              <a:rPr lang="en-US" b="1" dirty="0">
                <a:solidFill>
                  <a:srgbClr val="FFFF00"/>
                </a:solidFill>
              </a:rPr>
              <a:t>Green roofs</a:t>
            </a:r>
          </a:p>
        </p:txBody>
      </p:sp>
      <p:sp>
        <p:nvSpPr>
          <p:cNvPr id="3" name="Content Placeholder 2">
            <a:extLst>
              <a:ext uri="{FF2B5EF4-FFF2-40B4-BE49-F238E27FC236}">
                <a16:creationId xmlns:a16="http://schemas.microsoft.com/office/drawing/2014/main" id="{734811A1-4740-45E5-B7F3-60A520960767}"/>
              </a:ext>
            </a:extLst>
          </p:cNvPr>
          <p:cNvSpPr>
            <a:spLocks noGrp="1"/>
          </p:cNvSpPr>
          <p:nvPr>
            <p:ph idx="1"/>
          </p:nvPr>
        </p:nvSpPr>
        <p:spPr>
          <a:xfrm>
            <a:off x="221381" y="1635853"/>
            <a:ext cx="6160369" cy="4857022"/>
          </a:xfrm>
        </p:spPr>
        <p:txBody>
          <a:bodyPr/>
          <a:lstStyle/>
          <a:p>
            <a:r>
              <a:rPr lang="en-US" b="1" dirty="0">
                <a:solidFill>
                  <a:schemeClr val="bg1"/>
                </a:solidFill>
              </a:rPr>
              <a:t>Water quality and quantity</a:t>
            </a:r>
          </a:p>
          <a:p>
            <a:pPr lvl="1"/>
            <a:r>
              <a:rPr lang="en-US" b="1" dirty="0">
                <a:solidFill>
                  <a:schemeClr val="bg1"/>
                </a:solidFill>
              </a:rPr>
              <a:t>Use amendments that retain phosphorus</a:t>
            </a:r>
          </a:p>
          <a:p>
            <a:pPr lvl="1"/>
            <a:r>
              <a:rPr lang="en-US" b="1" dirty="0">
                <a:solidFill>
                  <a:schemeClr val="bg1"/>
                </a:solidFill>
              </a:rPr>
              <a:t>Increase media depth</a:t>
            </a:r>
          </a:p>
          <a:p>
            <a:pPr lvl="1"/>
            <a:r>
              <a:rPr lang="en-US" b="1" dirty="0">
                <a:solidFill>
                  <a:schemeClr val="bg1"/>
                </a:solidFill>
              </a:rPr>
              <a:t>Increase </a:t>
            </a:r>
            <a:r>
              <a:rPr lang="en-US" b="1" dirty="0" err="1">
                <a:solidFill>
                  <a:schemeClr val="bg1"/>
                </a:solidFill>
              </a:rPr>
              <a:t>sorptive</a:t>
            </a:r>
            <a:r>
              <a:rPr lang="en-US" b="1" dirty="0">
                <a:solidFill>
                  <a:schemeClr val="bg1"/>
                </a:solidFill>
              </a:rPr>
              <a:t> properties of media</a:t>
            </a:r>
          </a:p>
          <a:p>
            <a:pPr lvl="1"/>
            <a:r>
              <a:rPr lang="en-US" b="1" dirty="0">
                <a:solidFill>
                  <a:schemeClr val="bg1"/>
                </a:solidFill>
              </a:rPr>
              <a:t>Blue-green roofs</a:t>
            </a:r>
          </a:p>
          <a:p>
            <a:pPr lvl="1"/>
            <a:r>
              <a:rPr lang="en-US" b="1" dirty="0">
                <a:solidFill>
                  <a:schemeClr val="bg1"/>
                </a:solidFill>
              </a:rPr>
              <a:t>Reuse water on site</a:t>
            </a:r>
          </a:p>
          <a:p>
            <a:endParaRPr lang="en-US" b="1" dirty="0">
              <a:solidFill>
                <a:schemeClr val="bg1"/>
              </a:solidFill>
            </a:endParaRPr>
          </a:p>
        </p:txBody>
      </p:sp>
      <p:pic>
        <p:nvPicPr>
          <p:cNvPr id="7" name="Picture 6">
            <a:extLst>
              <a:ext uri="{FF2B5EF4-FFF2-40B4-BE49-F238E27FC236}">
                <a16:creationId xmlns:a16="http://schemas.microsoft.com/office/drawing/2014/main" id="{7F425408-CFB4-48D2-8279-A6D7186D1E2C}"/>
              </a:ext>
            </a:extLst>
          </p:cNvPr>
          <p:cNvPicPr>
            <a:picLocks noChangeAspect="1"/>
          </p:cNvPicPr>
          <p:nvPr/>
        </p:nvPicPr>
        <p:blipFill rotWithShape="1">
          <a:blip r:embed="rId2"/>
          <a:srcRect l="61926" t="22030" r="25207" b="48588"/>
          <a:stretch/>
        </p:blipFill>
        <p:spPr>
          <a:xfrm>
            <a:off x="7189577" y="3489631"/>
            <a:ext cx="4926222" cy="3175489"/>
          </a:xfrm>
          <a:prstGeom prst="rect">
            <a:avLst/>
          </a:prstGeom>
        </p:spPr>
      </p:pic>
      <p:pic>
        <p:nvPicPr>
          <p:cNvPr id="18434" name="Picture 2">
            <a:extLst>
              <a:ext uri="{FF2B5EF4-FFF2-40B4-BE49-F238E27FC236}">
                <a16:creationId xmlns:a16="http://schemas.microsoft.com/office/drawing/2014/main" id="{A3EF12D0-0817-B64E-0CE9-0A771F71CB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5" y="4400550"/>
            <a:ext cx="7027156" cy="2231122"/>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a:extLst>
              <a:ext uri="{FF2B5EF4-FFF2-40B4-BE49-F238E27FC236}">
                <a16:creationId xmlns:a16="http://schemas.microsoft.com/office/drawing/2014/main" id="{134027B2-6EA6-702E-5AD5-524B1DDE93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2498" y="147201"/>
            <a:ext cx="4460381" cy="2977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99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434"/>
                                        </p:tgtEl>
                                        <p:attrNameLst>
                                          <p:attrName>style.visibility</p:attrName>
                                        </p:attrNameLst>
                                      </p:cBhvr>
                                      <p:to>
                                        <p:strVal val="visible"/>
                                      </p:to>
                                    </p:set>
                                    <p:anim calcmode="lin" valueType="num">
                                      <p:cBhvr additive="base">
                                        <p:cTn id="11" dur="500" fill="hold"/>
                                        <p:tgtEl>
                                          <p:spTgt spid="18434"/>
                                        </p:tgtEl>
                                        <p:attrNameLst>
                                          <p:attrName>ppt_x</p:attrName>
                                        </p:attrNameLst>
                                      </p:cBhvr>
                                      <p:tavLst>
                                        <p:tav tm="0">
                                          <p:val>
                                            <p:strVal val="#ppt_x"/>
                                          </p:val>
                                        </p:tav>
                                        <p:tav tm="100000">
                                          <p:val>
                                            <p:strVal val="#ppt_x"/>
                                          </p:val>
                                        </p:tav>
                                      </p:tavLst>
                                    </p:anim>
                                    <p:anim calcmode="lin" valueType="num">
                                      <p:cBhvr additive="base">
                                        <p:cTn id="12" dur="500" fill="hold"/>
                                        <p:tgtEl>
                                          <p:spTgt spid="1843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8436"/>
                                        </p:tgtEl>
                                        <p:attrNameLst>
                                          <p:attrName>style.visibility</p:attrName>
                                        </p:attrNameLst>
                                      </p:cBhvr>
                                      <p:to>
                                        <p:strVal val="visible"/>
                                      </p:to>
                                    </p:set>
                                    <p:anim calcmode="lin" valueType="num">
                                      <p:cBhvr additive="base">
                                        <p:cTn id="25" dur="500" fill="hold"/>
                                        <p:tgtEl>
                                          <p:spTgt spid="18436"/>
                                        </p:tgtEl>
                                        <p:attrNameLst>
                                          <p:attrName>ppt_x</p:attrName>
                                        </p:attrNameLst>
                                      </p:cBhvr>
                                      <p:tavLst>
                                        <p:tav tm="0">
                                          <p:val>
                                            <p:strVal val="#ppt_x"/>
                                          </p:val>
                                        </p:tav>
                                        <p:tav tm="100000">
                                          <p:val>
                                            <p:strVal val="#ppt_x"/>
                                          </p:val>
                                        </p:tav>
                                      </p:tavLst>
                                    </p:anim>
                                    <p:anim calcmode="lin" valueType="num">
                                      <p:cBhvr additive="base">
                                        <p:cTn id="26" dur="500" fill="hold"/>
                                        <p:tgtEl>
                                          <p:spTgt spid="1843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EF5C2-221F-43A6-85C2-FD1FEDAE426C}"/>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52DD25-514E-4C1C-8143-89FA9A7A5AB8}"/>
              </a:ext>
            </a:extLst>
          </p:cNvPr>
          <p:cNvSpPr>
            <a:spLocks noGrp="1"/>
          </p:cNvSpPr>
          <p:nvPr>
            <p:ph type="title"/>
          </p:nvPr>
        </p:nvSpPr>
        <p:spPr>
          <a:xfrm>
            <a:off x="838200" y="121681"/>
            <a:ext cx="6554002" cy="1325563"/>
          </a:xfrm>
        </p:spPr>
        <p:txBody>
          <a:bodyPr/>
          <a:lstStyle/>
          <a:p>
            <a:r>
              <a:rPr lang="en-US" b="1" dirty="0">
                <a:solidFill>
                  <a:srgbClr val="FFFF00"/>
                </a:solidFill>
              </a:rPr>
              <a:t>Green roofs</a:t>
            </a:r>
          </a:p>
        </p:txBody>
      </p:sp>
      <p:sp>
        <p:nvSpPr>
          <p:cNvPr id="3" name="Content Placeholder 2">
            <a:extLst>
              <a:ext uri="{FF2B5EF4-FFF2-40B4-BE49-F238E27FC236}">
                <a16:creationId xmlns:a16="http://schemas.microsoft.com/office/drawing/2014/main" id="{734811A1-4740-45E5-B7F3-60A520960767}"/>
              </a:ext>
            </a:extLst>
          </p:cNvPr>
          <p:cNvSpPr>
            <a:spLocks noGrp="1"/>
          </p:cNvSpPr>
          <p:nvPr>
            <p:ph idx="1"/>
          </p:nvPr>
        </p:nvSpPr>
        <p:spPr>
          <a:xfrm>
            <a:off x="221381" y="1350628"/>
            <a:ext cx="7170821" cy="5142247"/>
          </a:xfrm>
        </p:spPr>
        <p:txBody>
          <a:bodyPr/>
          <a:lstStyle/>
          <a:p>
            <a:r>
              <a:rPr lang="en-US" b="1" dirty="0">
                <a:solidFill>
                  <a:schemeClr val="bg1"/>
                </a:solidFill>
              </a:rPr>
              <a:t>Habitat</a:t>
            </a:r>
          </a:p>
          <a:p>
            <a:pPr lvl="1"/>
            <a:r>
              <a:rPr lang="en-US" b="1" dirty="0">
                <a:solidFill>
                  <a:schemeClr val="bg1"/>
                </a:solidFill>
              </a:rPr>
              <a:t>Incorporate annuals into the design</a:t>
            </a:r>
          </a:p>
          <a:p>
            <a:pPr lvl="1"/>
            <a:r>
              <a:rPr lang="en-US" b="1" dirty="0">
                <a:solidFill>
                  <a:schemeClr val="bg1"/>
                </a:solidFill>
              </a:rPr>
              <a:t>Increase plant diversity, including shrubs, grasses, and sedums</a:t>
            </a:r>
          </a:p>
          <a:p>
            <a:pPr lvl="1"/>
            <a:endParaRPr lang="en-US" b="1" dirty="0">
              <a:solidFill>
                <a:schemeClr val="bg1"/>
              </a:solidFill>
            </a:endParaRPr>
          </a:p>
        </p:txBody>
      </p:sp>
      <p:pic>
        <p:nvPicPr>
          <p:cNvPr id="15362" name="Picture 2" descr="Designing Green Roofs for Biodiversity | Michael Guidi">
            <a:extLst>
              <a:ext uri="{FF2B5EF4-FFF2-40B4-BE49-F238E27FC236}">
                <a16:creationId xmlns:a16="http://schemas.microsoft.com/office/drawing/2014/main" id="{7EB836B9-1A56-460A-9FD9-F81FD72087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5984" y="3249215"/>
            <a:ext cx="4798504" cy="31994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ABB6E85-1DC0-4783-A9E4-DFF25B988CC5}"/>
              </a:ext>
            </a:extLst>
          </p:cNvPr>
          <p:cNvPicPr>
            <a:picLocks noChangeAspect="1"/>
          </p:cNvPicPr>
          <p:nvPr/>
        </p:nvPicPr>
        <p:blipFill rotWithShape="1">
          <a:blip r:embed="rId3"/>
          <a:srcRect l="61239" t="37874" r="21215" b="17033"/>
          <a:stretch/>
        </p:blipFill>
        <p:spPr>
          <a:xfrm>
            <a:off x="7726261" y="296498"/>
            <a:ext cx="3926047" cy="2848309"/>
          </a:xfrm>
          <a:prstGeom prst="rect">
            <a:avLst/>
          </a:prstGeom>
        </p:spPr>
      </p:pic>
      <p:pic>
        <p:nvPicPr>
          <p:cNvPr id="15368" name="Picture 8" descr="Choosing Annual Flowers - Tips For Growing Annual Gardens">
            <a:extLst>
              <a:ext uri="{FF2B5EF4-FFF2-40B4-BE49-F238E27FC236}">
                <a16:creationId xmlns:a16="http://schemas.microsoft.com/office/drawing/2014/main" id="{72DEE22B-E889-47B1-9E8E-005950C481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860" y="3261346"/>
            <a:ext cx="4233645" cy="3175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12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5368"/>
                                        </p:tgtEl>
                                        <p:attrNameLst>
                                          <p:attrName>style.visibility</p:attrName>
                                        </p:attrNameLst>
                                      </p:cBhvr>
                                      <p:to>
                                        <p:strVal val="visible"/>
                                      </p:to>
                                    </p:set>
                                    <p:anim calcmode="lin" valueType="num">
                                      <p:cBhvr additive="base">
                                        <p:cTn id="11" dur="500" fill="hold"/>
                                        <p:tgtEl>
                                          <p:spTgt spid="15368"/>
                                        </p:tgtEl>
                                        <p:attrNameLst>
                                          <p:attrName>ppt_x</p:attrName>
                                        </p:attrNameLst>
                                      </p:cBhvr>
                                      <p:tavLst>
                                        <p:tav tm="0">
                                          <p:val>
                                            <p:strVal val="#ppt_x"/>
                                          </p:val>
                                        </p:tav>
                                        <p:tav tm="100000">
                                          <p:val>
                                            <p:strVal val="#ppt_x"/>
                                          </p:val>
                                        </p:tav>
                                      </p:tavLst>
                                    </p:anim>
                                    <p:anim calcmode="lin" valueType="num">
                                      <p:cBhvr additive="base">
                                        <p:cTn id="12" dur="500" fill="hold"/>
                                        <p:tgtEl>
                                          <p:spTgt spid="1536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5362"/>
                                        </p:tgtEl>
                                        <p:attrNameLst>
                                          <p:attrName>style.visibility</p:attrName>
                                        </p:attrNameLst>
                                      </p:cBhvr>
                                      <p:to>
                                        <p:strVal val="visible"/>
                                      </p:to>
                                    </p:set>
                                    <p:anim calcmode="lin" valueType="num">
                                      <p:cBhvr additive="base">
                                        <p:cTn id="25" dur="500" fill="hold"/>
                                        <p:tgtEl>
                                          <p:spTgt spid="15362"/>
                                        </p:tgtEl>
                                        <p:attrNameLst>
                                          <p:attrName>ppt_x</p:attrName>
                                        </p:attrNameLst>
                                      </p:cBhvr>
                                      <p:tavLst>
                                        <p:tav tm="0">
                                          <p:val>
                                            <p:strVal val="#ppt_x"/>
                                          </p:val>
                                        </p:tav>
                                        <p:tav tm="100000">
                                          <p:val>
                                            <p:strVal val="#ppt_x"/>
                                          </p:val>
                                        </p:tav>
                                      </p:tavLst>
                                    </p:anim>
                                    <p:anim calcmode="lin" valueType="num">
                                      <p:cBhvr additive="base">
                                        <p:cTn id="26" dur="500" fill="hold"/>
                                        <p:tgtEl>
                                          <p:spTgt spid="153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EF5C2-221F-43A6-85C2-FD1FEDAE426C}"/>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52DD25-514E-4C1C-8143-89FA9A7A5AB8}"/>
              </a:ext>
            </a:extLst>
          </p:cNvPr>
          <p:cNvSpPr>
            <a:spLocks noGrp="1"/>
          </p:cNvSpPr>
          <p:nvPr>
            <p:ph type="title"/>
          </p:nvPr>
        </p:nvSpPr>
        <p:spPr>
          <a:xfrm>
            <a:off x="705025" y="105066"/>
            <a:ext cx="6554002" cy="1325563"/>
          </a:xfrm>
        </p:spPr>
        <p:txBody>
          <a:bodyPr/>
          <a:lstStyle/>
          <a:p>
            <a:r>
              <a:rPr lang="en-US" b="1" dirty="0">
                <a:solidFill>
                  <a:srgbClr val="FFFF00"/>
                </a:solidFill>
              </a:rPr>
              <a:t>Green roofs</a:t>
            </a:r>
          </a:p>
        </p:txBody>
      </p:sp>
      <p:sp>
        <p:nvSpPr>
          <p:cNvPr id="3" name="Content Placeholder 2">
            <a:extLst>
              <a:ext uri="{FF2B5EF4-FFF2-40B4-BE49-F238E27FC236}">
                <a16:creationId xmlns:a16="http://schemas.microsoft.com/office/drawing/2014/main" id="{734811A1-4740-45E5-B7F3-60A520960767}"/>
              </a:ext>
            </a:extLst>
          </p:cNvPr>
          <p:cNvSpPr>
            <a:spLocks noGrp="1"/>
          </p:cNvSpPr>
          <p:nvPr>
            <p:ph idx="1"/>
          </p:nvPr>
        </p:nvSpPr>
        <p:spPr>
          <a:xfrm>
            <a:off x="221381" y="1342239"/>
            <a:ext cx="7170821" cy="5150636"/>
          </a:xfrm>
        </p:spPr>
        <p:txBody>
          <a:bodyPr/>
          <a:lstStyle/>
          <a:p>
            <a:r>
              <a:rPr lang="en-US" b="1" dirty="0">
                <a:solidFill>
                  <a:schemeClr val="bg1"/>
                </a:solidFill>
              </a:rPr>
              <a:t>Climate and energy</a:t>
            </a:r>
          </a:p>
          <a:p>
            <a:pPr lvl="1"/>
            <a:r>
              <a:rPr lang="en-US" b="1" dirty="0">
                <a:solidFill>
                  <a:schemeClr val="bg1"/>
                </a:solidFill>
              </a:rPr>
              <a:t>Plant diversity adapted to microclimates and ecoregion</a:t>
            </a:r>
          </a:p>
          <a:p>
            <a:pPr lvl="1"/>
            <a:r>
              <a:rPr lang="en-US" b="1" dirty="0">
                <a:solidFill>
                  <a:schemeClr val="bg1"/>
                </a:solidFill>
              </a:rPr>
              <a:t>Incorporate grasses</a:t>
            </a:r>
          </a:p>
          <a:p>
            <a:pPr lvl="1"/>
            <a:r>
              <a:rPr lang="en-US" b="1" dirty="0">
                <a:solidFill>
                  <a:schemeClr val="bg1"/>
                </a:solidFill>
              </a:rPr>
              <a:t>Select vegetation with high root density</a:t>
            </a:r>
          </a:p>
          <a:p>
            <a:pPr lvl="1"/>
            <a:r>
              <a:rPr lang="en-US" b="1" dirty="0">
                <a:solidFill>
                  <a:schemeClr val="bg1"/>
                </a:solidFill>
              </a:rPr>
              <a:t>Use light-colored mulch</a:t>
            </a:r>
          </a:p>
          <a:p>
            <a:pPr lvl="1"/>
            <a:r>
              <a:rPr lang="en-US" b="1" dirty="0">
                <a:solidFill>
                  <a:schemeClr val="bg1"/>
                </a:solidFill>
              </a:rPr>
              <a:t>Use moisture sensors if irrigating</a:t>
            </a:r>
          </a:p>
          <a:p>
            <a:pPr lvl="1"/>
            <a:endParaRPr lang="en-US" b="1" dirty="0">
              <a:solidFill>
                <a:schemeClr val="bg1"/>
              </a:solidFill>
            </a:endParaRPr>
          </a:p>
          <a:p>
            <a:pPr lvl="1"/>
            <a:endParaRPr lang="en-US" b="1" dirty="0">
              <a:solidFill>
                <a:schemeClr val="bg1"/>
              </a:solidFill>
            </a:endParaRPr>
          </a:p>
        </p:txBody>
      </p:sp>
      <p:pic>
        <p:nvPicPr>
          <p:cNvPr id="5" name="Picture 4">
            <a:extLst>
              <a:ext uri="{FF2B5EF4-FFF2-40B4-BE49-F238E27FC236}">
                <a16:creationId xmlns:a16="http://schemas.microsoft.com/office/drawing/2014/main" id="{6F11D20B-D17C-CF5B-706D-CCE3BC8F3C20}"/>
              </a:ext>
            </a:extLst>
          </p:cNvPr>
          <p:cNvPicPr>
            <a:picLocks noChangeAspect="1"/>
          </p:cNvPicPr>
          <p:nvPr/>
        </p:nvPicPr>
        <p:blipFill rotWithShape="1">
          <a:blip r:embed="rId2"/>
          <a:srcRect l="61239" t="37874" r="21215" b="17033"/>
          <a:stretch/>
        </p:blipFill>
        <p:spPr>
          <a:xfrm>
            <a:off x="7726261" y="296498"/>
            <a:ext cx="3926047" cy="2848309"/>
          </a:xfrm>
          <a:prstGeom prst="rect">
            <a:avLst/>
          </a:prstGeom>
        </p:spPr>
      </p:pic>
      <p:pic>
        <p:nvPicPr>
          <p:cNvPr id="24578" name="Picture 2" descr=" close up on colorful mulch in piles">
            <a:extLst>
              <a:ext uri="{FF2B5EF4-FFF2-40B4-BE49-F238E27FC236}">
                <a16:creationId xmlns:a16="http://schemas.microsoft.com/office/drawing/2014/main" id="{DC07CCE4-448B-F9E2-0593-5DBE77B72D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316" y="4206874"/>
            <a:ext cx="4464631" cy="2457595"/>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Ph meter, wet and luminosity sensor modern gardening and farming concept Ph meter, wet and luminosity sensor - modern gardening and farming concept soil moisture sensor stock pictures, royalty-free photos &amp; images">
            <a:extLst>
              <a:ext uri="{FF2B5EF4-FFF2-40B4-BE49-F238E27FC236}">
                <a16:creationId xmlns:a16="http://schemas.microsoft.com/office/drawing/2014/main" id="{4E4D38FF-2329-24AC-64B2-277A5BF781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2298" y="3227871"/>
            <a:ext cx="4897506" cy="3265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60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4578"/>
                                        </p:tgtEl>
                                        <p:attrNameLst>
                                          <p:attrName>style.visibility</p:attrName>
                                        </p:attrNameLst>
                                      </p:cBhvr>
                                      <p:to>
                                        <p:strVal val="visible"/>
                                      </p:to>
                                    </p:set>
                                    <p:anim calcmode="lin" valueType="num">
                                      <p:cBhvr additive="base">
                                        <p:cTn id="29" dur="500" fill="hold"/>
                                        <p:tgtEl>
                                          <p:spTgt spid="24578"/>
                                        </p:tgtEl>
                                        <p:attrNameLst>
                                          <p:attrName>ppt_x</p:attrName>
                                        </p:attrNameLst>
                                      </p:cBhvr>
                                      <p:tavLst>
                                        <p:tav tm="0">
                                          <p:val>
                                            <p:strVal val="#ppt_x"/>
                                          </p:val>
                                        </p:tav>
                                        <p:tav tm="100000">
                                          <p:val>
                                            <p:strVal val="#ppt_x"/>
                                          </p:val>
                                        </p:tav>
                                      </p:tavLst>
                                    </p:anim>
                                    <p:anim calcmode="lin" valueType="num">
                                      <p:cBhvr additive="base">
                                        <p:cTn id="30" dur="500" fill="hold"/>
                                        <p:tgtEl>
                                          <p:spTgt spid="2457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4580"/>
                                        </p:tgtEl>
                                        <p:attrNameLst>
                                          <p:attrName>style.visibility</p:attrName>
                                        </p:attrNameLst>
                                      </p:cBhvr>
                                      <p:to>
                                        <p:strVal val="visible"/>
                                      </p:to>
                                    </p:set>
                                    <p:anim calcmode="lin" valueType="num">
                                      <p:cBhvr additive="base">
                                        <p:cTn id="39" dur="500" fill="hold"/>
                                        <p:tgtEl>
                                          <p:spTgt spid="24580"/>
                                        </p:tgtEl>
                                        <p:attrNameLst>
                                          <p:attrName>ppt_x</p:attrName>
                                        </p:attrNameLst>
                                      </p:cBhvr>
                                      <p:tavLst>
                                        <p:tav tm="0">
                                          <p:val>
                                            <p:strVal val="#ppt_x"/>
                                          </p:val>
                                        </p:tav>
                                        <p:tav tm="100000">
                                          <p:val>
                                            <p:strVal val="#ppt_x"/>
                                          </p:val>
                                        </p:tav>
                                      </p:tavLst>
                                    </p:anim>
                                    <p:anim calcmode="lin" valueType="num">
                                      <p:cBhvr additive="base">
                                        <p:cTn id="40" dur="500" fill="hold"/>
                                        <p:tgtEl>
                                          <p:spTgt spid="245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EF5C2-221F-43A6-85C2-FD1FEDAE426C}"/>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52DD25-514E-4C1C-8143-89FA9A7A5AB8}"/>
              </a:ext>
            </a:extLst>
          </p:cNvPr>
          <p:cNvSpPr>
            <a:spLocks noGrp="1"/>
          </p:cNvSpPr>
          <p:nvPr>
            <p:ph type="title"/>
          </p:nvPr>
        </p:nvSpPr>
        <p:spPr>
          <a:xfrm>
            <a:off x="838200" y="365126"/>
            <a:ext cx="5095875" cy="1282700"/>
          </a:xfrm>
        </p:spPr>
        <p:txBody>
          <a:bodyPr/>
          <a:lstStyle/>
          <a:p>
            <a:pPr algn="ctr"/>
            <a:r>
              <a:rPr lang="en-US" b="1" dirty="0">
                <a:solidFill>
                  <a:srgbClr val="FFFF00"/>
                </a:solidFill>
              </a:rPr>
              <a:t>Green roofs</a:t>
            </a:r>
          </a:p>
        </p:txBody>
      </p:sp>
      <p:sp>
        <p:nvSpPr>
          <p:cNvPr id="3" name="Content Placeholder 2">
            <a:extLst>
              <a:ext uri="{FF2B5EF4-FFF2-40B4-BE49-F238E27FC236}">
                <a16:creationId xmlns:a16="http://schemas.microsoft.com/office/drawing/2014/main" id="{734811A1-4740-45E5-B7F3-60A520960767}"/>
              </a:ext>
            </a:extLst>
          </p:cNvPr>
          <p:cNvSpPr>
            <a:spLocks noGrp="1"/>
          </p:cNvSpPr>
          <p:nvPr>
            <p:ph idx="1"/>
          </p:nvPr>
        </p:nvSpPr>
        <p:spPr>
          <a:xfrm>
            <a:off x="221382" y="1495425"/>
            <a:ext cx="6405922" cy="4997450"/>
          </a:xfrm>
        </p:spPr>
        <p:txBody>
          <a:bodyPr/>
          <a:lstStyle/>
          <a:p>
            <a:r>
              <a:rPr lang="en-US" b="1" dirty="0">
                <a:solidFill>
                  <a:schemeClr val="bg1"/>
                </a:solidFill>
              </a:rPr>
              <a:t>Social benefits</a:t>
            </a:r>
          </a:p>
          <a:p>
            <a:pPr lvl="1"/>
            <a:r>
              <a:rPr lang="en-US" b="1" dirty="0">
                <a:solidFill>
                  <a:schemeClr val="bg1"/>
                </a:solidFill>
              </a:rPr>
              <a:t>Food production</a:t>
            </a:r>
          </a:p>
          <a:p>
            <a:pPr lvl="1"/>
            <a:r>
              <a:rPr lang="en-US" b="1" dirty="0">
                <a:solidFill>
                  <a:schemeClr val="bg1"/>
                </a:solidFill>
              </a:rPr>
              <a:t>Consider form and function</a:t>
            </a:r>
          </a:p>
        </p:txBody>
      </p:sp>
      <p:pic>
        <p:nvPicPr>
          <p:cNvPr id="1026" name="Picture 2" descr="Urban Food Production Virtual Symposium — Green Roofs for ...">
            <a:extLst>
              <a:ext uri="{FF2B5EF4-FFF2-40B4-BE49-F238E27FC236}">
                <a16:creationId xmlns:a16="http://schemas.microsoft.com/office/drawing/2014/main" id="{3C6065DE-6BA0-4134-A812-835F3DBA35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3731" y="83243"/>
            <a:ext cx="4959589" cy="330945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esigning Green Roofs for Biodiversity | Michael Guidi">
            <a:extLst>
              <a:ext uri="{FF2B5EF4-FFF2-40B4-BE49-F238E27FC236}">
                <a16:creationId xmlns:a16="http://schemas.microsoft.com/office/drawing/2014/main" id="{E3DFED80-F669-4663-976D-324BE0065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453" y="3475942"/>
            <a:ext cx="4798504" cy="3199496"/>
          </a:xfrm>
          <a:prstGeom prst="rect">
            <a:avLst/>
          </a:prstGeom>
          <a:noFill/>
          <a:extLst>
            <a:ext uri="{909E8E84-426E-40DD-AFC4-6F175D3DCCD1}">
              <a14:hiddenFill xmlns:a14="http://schemas.microsoft.com/office/drawing/2010/main">
                <a:solidFill>
                  <a:srgbClr val="FFFFFF"/>
                </a:solidFill>
              </a14:hiddenFill>
            </a:ext>
          </a:extLst>
        </p:spPr>
      </p:pic>
      <p:pic>
        <p:nvPicPr>
          <p:cNvPr id="26626" name="Picture 2" descr="View of green roof showing MWMO building in background.">
            <a:extLst>
              <a:ext uri="{FF2B5EF4-FFF2-40B4-BE49-F238E27FC236}">
                <a16:creationId xmlns:a16="http://schemas.microsoft.com/office/drawing/2014/main" id="{AF3701B2-7711-2CFE-DCE9-B308A103DA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7304" y="3569600"/>
            <a:ext cx="4661486" cy="3111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15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6626"/>
                                        </p:tgtEl>
                                        <p:attrNameLst>
                                          <p:attrName>style.visibility</p:attrName>
                                        </p:attrNameLst>
                                      </p:cBhvr>
                                      <p:to>
                                        <p:strVal val="visible"/>
                                      </p:to>
                                    </p:set>
                                    <p:anim calcmode="lin" valueType="num">
                                      <p:cBhvr additive="base">
                                        <p:cTn id="25" dur="500" fill="hold"/>
                                        <p:tgtEl>
                                          <p:spTgt spid="26626"/>
                                        </p:tgtEl>
                                        <p:attrNameLst>
                                          <p:attrName>ppt_x</p:attrName>
                                        </p:attrNameLst>
                                      </p:cBhvr>
                                      <p:tavLst>
                                        <p:tav tm="0">
                                          <p:val>
                                            <p:strVal val="#ppt_x"/>
                                          </p:val>
                                        </p:tav>
                                        <p:tav tm="100000">
                                          <p:val>
                                            <p:strVal val="#ppt_x"/>
                                          </p:val>
                                        </p:tav>
                                      </p:tavLst>
                                    </p:anim>
                                    <p:anim calcmode="lin" valueType="num">
                                      <p:cBhvr additive="base">
                                        <p:cTn id="26" dur="500" fill="hold"/>
                                        <p:tgtEl>
                                          <p:spTgt spid="266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816853-4EBC-4F7B-BBB9-4C41D128F87E}"/>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0">
            <a:extLst>
              <a:ext uri="{FF2B5EF4-FFF2-40B4-BE49-F238E27FC236}">
                <a16:creationId xmlns:a16="http://schemas.microsoft.com/office/drawing/2014/main" id="{0E466E42-41C0-4415-8B94-9C877EE2072B}"/>
              </a:ext>
            </a:extLst>
          </p:cNvPr>
          <p:cNvSpPr>
            <a:spLocks noGrp="1"/>
          </p:cNvSpPr>
          <p:nvPr>
            <p:ph type="title"/>
          </p:nvPr>
        </p:nvSpPr>
        <p:spPr/>
        <p:txBody>
          <a:bodyPr>
            <a:normAutofit/>
          </a:bodyPr>
          <a:lstStyle/>
          <a:p>
            <a:r>
              <a:rPr lang="en-US" sz="4800" b="1" dirty="0">
                <a:solidFill>
                  <a:srgbClr val="FFFF00"/>
                </a:solidFill>
                <a:effectLst/>
                <a:latin typeface="Calibri Light" panose="020F0302020204030204" pitchFamily="34" charset="0"/>
                <a:ea typeface="Calibri" panose="020F0502020204030204" pitchFamily="34" charset="0"/>
              </a:rPr>
              <a:t>Learning  Objectives</a:t>
            </a:r>
            <a:endParaRPr lang="en-US" sz="4800" b="1" dirty="0">
              <a:solidFill>
                <a:srgbClr val="FFFF00"/>
              </a:solidFill>
            </a:endParaRPr>
          </a:p>
        </p:txBody>
      </p:sp>
      <p:sp>
        <p:nvSpPr>
          <p:cNvPr id="4" name="Content Placeholder 3">
            <a:extLst>
              <a:ext uri="{FF2B5EF4-FFF2-40B4-BE49-F238E27FC236}">
                <a16:creationId xmlns:a16="http://schemas.microsoft.com/office/drawing/2014/main" id="{F93FA730-F0F8-4CEF-B278-DA80B953FFD2}"/>
              </a:ext>
            </a:extLst>
          </p:cNvPr>
          <p:cNvSpPr>
            <a:spLocks noGrp="1"/>
          </p:cNvSpPr>
          <p:nvPr>
            <p:ph idx="1"/>
          </p:nvPr>
        </p:nvSpPr>
        <p:spPr/>
        <p:txBody>
          <a:bodyPr/>
          <a:lstStyle/>
          <a:p>
            <a:r>
              <a:rPr lang="en-US" b="1" dirty="0">
                <a:solidFill>
                  <a:schemeClr val="bg1"/>
                </a:solidFill>
              </a:rPr>
              <a:t>Understand the multiple benefits of green stormwater infrastructure (GSI) practices</a:t>
            </a:r>
          </a:p>
          <a:p>
            <a:r>
              <a:rPr lang="en-US" b="1" dirty="0">
                <a:solidFill>
                  <a:schemeClr val="bg1"/>
                </a:solidFill>
              </a:rPr>
              <a:t>Understand potential design, construction, and O&amp;M considerations in achieving multiple benefits of GSI</a:t>
            </a:r>
          </a:p>
          <a:p>
            <a:r>
              <a:rPr lang="en-US" b="1" dirty="0">
                <a:solidFill>
                  <a:schemeClr val="bg1"/>
                </a:solidFill>
              </a:rPr>
              <a:t>Work on one or more example scenarios where GSI is utilized to achieve multiple benefits</a:t>
            </a:r>
          </a:p>
        </p:txBody>
      </p:sp>
    </p:spTree>
    <p:extLst>
      <p:ext uri="{BB962C8B-B14F-4D97-AF65-F5344CB8AC3E}">
        <p14:creationId xmlns:p14="http://schemas.microsoft.com/office/powerpoint/2010/main" val="38947991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EF5C2-221F-43A6-85C2-FD1FEDAE426C}"/>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52DD25-514E-4C1C-8143-89FA9A7A5AB8}"/>
              </a:ext>
            </a:extLst>
          </p:cNvPr>
          <p:cNvSpPr>
            <a:spLocks noGrp="1"/>
          </p:cNvSpPr>
          <p:nvPr>
            <p:ph type="title"/>
          </p:nvPr>
        </p:nvSpPr>
        <p:spPr>
          <a:xfrm>
            <a:off x="838200" y="365125"/>
            <a:ext cx="6554002" cy="859363"/>
          </a:xfrm>
        </p:spPr>
        <p:txBody>
          <a:bodyPr/>
          <a:lstStyle/>
          <a:p>
            <a:r>
              <a:rPr lang="en-US" b="1" dirty="0">
                <a:solidFill>
                  <a:srgbClr val="FFFF00"/>
                </a:solidFill>
              </a:rPr>
              <a:t>Ponds and wetlands</a:t>
            </a:r>
          </a:p>
        </p:txBody>
      </p:sp>
      <p:sp>
        <p:nvSpPr>
          <p:cNvPr id="3" name="Content Placeholder 2">
            <a:extLst>
              <a:ext uri="{FF2B5EF4-FFF2-40B4-BE49-F238E27FC236}">
                <a16:creationId xmlns:a16="http://schemas.microsoft.com/office/drawing/2014/main" id="{734811A1-4740-45E5-B7F3-60A520960767}"/>
              </a:ext>
            </a:extLst>
          </p:cNvPr>
          <p:cNvSpPr>
            <a:spLocks noGrp="1"/>
          </p:cNvSpPr>
          <p:nvPr>
            <p:ph idx="1"/>
          </p:nvPr>
        </p:nvSpPr>
        <p:spPr>
          <a:xfrm>
            <a:off x="221381" y="1342239"/>
            <a:ext cx="7170821" cy="5150636"/>
          </a:xfrm>
        </p:spPr>
        <p:txBody>
          <a:bodyPr/>
          <a:lstStyle/>
          <a:p>
            <a:r>
              <a:rPr lang="en-US" b="1" dirty="0">
                <a:solidFill>
                  <a:schemeClr val="bg1"/>
                </a:solidFill>
              </a:rPr>
              <a:t>Water quality and water quantity</a:t>
            </a:r>
          </a:p>
          <a:p>
            <a:pPr lvl="1"/>
            <a:r>
              <a:rPr lang="en-US" b="1" dirty="0">
                <a:solidFill>
                  <a:schemeClr val="bg1"/>
                </a:solidFill>
              </a:rPr>
              <a:t>Multiple connected wetlands</a:t>
            </a:r>
          </a:p>
          <a:p>
            <a:pPr lvl="1"/>
            <a:r>
              <a:rPr lang="en-US" b="1" dirty="0">
                <a:solidFill>
                  <a:schemeClr val="bg1"/>
                </a:solidFill>
              </a:rPr>
              <a:t>Create zones</a:t>
            </a:r>
          </a:p>
          <a:p>
            <a:pPr lvl="1"/>
            <a:r>
              <a:rPr lang="en-US" b="1" dirty="0">
                <a:solidFill>
                  <a:schemeClr val="bg1"/>
                </a:solidFill>
              </a:rPr>
              <a:t>Promote diverse vegetation</a:t>
            </a:r>
          </a:p>
          <a:p>
            <a:pPr lvl="1"/>
            <a:r>
              <a:rPr lang="en-US" b="1" dirty="0">
                <a:solidFill>
                  <a:schemeClr val="bg1"/>
                </a:solidFill>
              </a:rPr>
              <a:t>Increase </a:t>
            </a:r>
            <a:r>
              <a:rPr lang="en-US" b="1" dirty="0" err="1">
                <a:solidFill>
                  <a:schemeClr val="bg1"/>
                </a:solidFill>
              </a:rPr>
              <a:t>length:width</a:t>
            </a:r>
            <a:r>
              <a:rPr lang="en-US" b="1" dirty="0">
                <a:solidFill>
                  <a:schemeClr val="bg1"/>
                </a:solidFill>
              </a:rPr>
              <a:t> ratio</a:t>
            </a:r>
          </a:p>
          <a:p>
            <a:pPr lvl="1"/>
            <a:endParaRPr lang="en-US" b="1" dirty="0">
              <a:solidFill>
                <a:schemeClr val="bg1"/>
              </a:solidFill>
            </a:endParaRPr>
          </a:p>
          <a:p>
            <a:pPr lvl="1"/>
            <a:endParaRPr lang="en-US" b="1" dirty="0">
              <a:solidFill>
                <a:schemeClr val="bg1"/>
              </a:solidFill>
            </a:endParaRPr>
          </a:p>
          <a:p>
            <a:pPr lvl="1"/>
            <a:endParaRPr lang="en-US" b="1" dirty="0">
              <a:solidFill>
                <a:schemeClr val="bg1"/>
              </a:solidFill>
            </a:endParaRPr>
          </a:p>
        </p:txBody>
      </p:sp>
      <p:pic>
        <p:nvPicPr>
          <p:cNvPr id="5" name="Picture 4">
            <a:extLst>
              <a:ext uri="{FF2B5EF4-FFF2-40B4-BE49-F238E27FC236}">
                <a16:creationId xmlns:a16="http://schemas.microsoft.com/office/drawing/2014/main" id="{195BA18C-B887-4C4A-8F77-2D048F0A9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45860" y="208044"/>
            <a:ext cx="3756253" cy="2511994"/>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Urban — Clean Water Iowa">
            <a:extLst>
              <a:ext uri="{FF2B5EF4-FFF2-40B4-BE49-F238E27FC236}">
                <a16:creationId xmlns:a16="http://schemas.microsoft.com/office/drawing/2014/main" id="{6F0BFFE1-CE7E-4CCC-A7D2-BD2BA59C17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5861" y="3095538"/>
            <a:ext cx="3756253" cy="250542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2E8681C6-4A1C-467E-A0CF-054649F62E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92" y="3492617"/>
            <a:ext cx="5083977" cy="292964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BB3E4F9-6D01-42EF-89E4-1D0EAE3430F4}"/>
              </a:ext>
            </a:extLst>
          </p:cNvPr>
          <p:cNvPicPr>
            <a:picLocks noChangeAspect="1"/>
          </p:cNvPicPr>
          <p:nvPr/>
        </p:nvPicPr>
        <p:blipFill rotWithShape="1">
          <a:blip r:embed="rId5"/>
          <a:srcRect l="60631" t="40311" r="20872" b="9967"/>
          <a:stretch/>
        </p:blipFill>
        <p:spPr>
          <a:xfrm>
            <a:off x="131495" y="3828177"/>
            <a:ext cx="3180211" cy="2413233"/>
          </a:xfrm>
          <a:prstGeom prst="rect">
            <a:avLst/>
          </a:prstGeom>
        </p:spPr>
      </p:pic>
    </p:spTree>
    <p:extLst>
      <p:ext uri="{BB962C8B-B14F-4D97-AF65-F5344CB8AC3E}">
        <p14:creationId xmlns:p14="http://schemas.microsoft.com/office/powerpoint/2010/main" val="183491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52"/>
                                        </p:tgtEl>
                                        <p:attrNameLst>
                                          <p:attrName>style.visibility</p:attrName>
                                        </p:attrNameLst>
                                      </p:cBhvr>
                                      <p:to>
                                        <p:strVal val="visible"/>
                                      </p:to>
                                    </p:set>
                                    <p:anim calcmode="lin" valueType="num">
                                      <p:cBhvr additive="base">
                                        <p:cTn id="21" dur="500" fill="hold"/>
                                        <p:tgtEl>
                                          <p:spTgt spid="2052"/>
                                        </p:tgtEl>
                                        <p:attrNameLst>
                                          <p:attrName>ppt_x</p:attrName>
                                        </p:attrNameLst>
                                      </p:cBhvr>
                                      <p:tavLst>
                                        <p:tav tm="0">
                                          <p:val>
                                            <p:strVal val="#ppt_x"/>
                                          </p:val>
                                        </p:tav>
                                        <p:tav tm="100000">
                                          <p:val>
                                            <p:strVal val="#ppt_x"/>
                                          </p:val>
                                        </p:tav>
                                      </p:tavLst>
                                    </p:anim>
                                    <p:anim calcmode="lin" valueType="num">
                                      <p:cBhvr additive="base">
                                        <p:cTn id="22"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050"/>
                                        </p:tgtEl>
                                        <p:attrNameLst>
                                          <p:attrName>style.visibility</p:attrName>
                                        </p:attrNameLst>
                                      </p:cBhvr>
                                      <p:to>
                                        <p:strVal val="visible"/>
                                      </p:to>
                                    </p:set>
                                    <p:anim calcmode="lin" valueType="num">
                                      <p:cBhvr additive="base">
                                        <p:cTn id="31" dur="500" fill="hold"/>
                                        <p:tgtEl>
                                          <p:spTgt spid="2050"/>
                                        </p:tgtEl>
                                        <p:attrNameLst>
                                          <p:attrName>ppt_x</p:attrName>
                                        </p:attrNameLst>
                                      </p:cBhvr>
                                      <p:tavLst>
                                        <p:tav tm="0">
                                          <p:val>
                                            <p:strVal val="#ppt_x"/>
                                          </p:val>
                                        </p:tav>
                                        <p:tav tm="100000">
                                          <p:val>
                                            <p:strVal val="#ppt_x"/>
                                          </p:val>
                                        </p:tav>
                                      </p:tavLst>
                                    </p:anim>
                                    <p:anim calcmode="lin" valueType="num">
                                      <p:cBhvr additive="base">
                                        <p:cTn id="3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EF5C2-221F-43A6-85C2-FD1FEDAE426C}"/>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52DD25-514E-4C1C-8143-89FA9A7A5AB8}"/>
              </a:ext>
            </a:extLst>
          </p:cNvPr>
          <p:cNvSpPr>
            <a:spLocks noGrp="1"/>
          </p:cNvSpPr>
          <p:nvPr>
            <p:ph type="title"/>
          </p:nvPr>
        </p:nvSpPr>
        <p:spPr>
          <a:xfrm>
            <a:off x="838200" y="121681"/>
            <a:ext cx="6554002" cy="1325563"/>
          </a:xfrm>
        </p:spPr>
        <p:txBody>
          <a:bodyPr/>
          <a:lstStyle/>
          <a:p>
            <a:r>
              <a:rPr lang="en-US" b="1" dirty="0">
                <a:solidFill>
                  <a:srgbClr val="FFFF00"/>
                </a:solidFill>
              </a:rPr>
              <a:t>Ponds and wetlands</a:t>
            </a:r>
          </a:p>
        </p:txBody>
      </p:sp>
      <p:sp>
        <p:nvSpPr>
          <p:cNvPr id="3" name="Content Placeholder 2">
            <a:extLst>
              <a:ext uri="{FF2B5EF4-FFF2-40B4-BE49-F238E27FC236}">
                <a16:creationId xmlns:a16="http://schemas.microsoft.com/office/drawing/2014/main" id="{734811A1-4740-45E5-B7F3-60A520960767}"/>
              </a:ext>
            </a:extLst>
          </p:cNvPr>
          <p:cNvSpPr>
            <a:spLocks noGrp="1"/>
          </p:cNvSpPr>
          <p:nvPr>
            <p:ph idx="1"/>
          </p:nvPr>
        </p:nvSpPr>
        <p:spPr>
          <a:xfrm>
            <a:off x="221381" y="1350628"/>
            <a:ext cx="7170821" cy="5142247"/>
          </a:xfrm>
        </p:spPr>
        <p:txBody>
          <a:bodyPr/>
          <a:lstStyle/>
          <a:p>
            <a:r>
              <a:rPr lang="en-US" b="1" dirty="0">
                <a:solidFill>
                  <a:schemeClr val="bg1"/>
                </a:solidFill>
              </a:rPr>
              <a:t>Habitat</a:t>
            </a:r>
          </a:p>
          <a:p>
            <a:pPr lvl="1"/>
            <a:r>
              <a:rPr lang="en-US" b="1" dirty="0">
                <a:solidFill>
                  <a:schemeClr val="bg1"/>
                </a:solidFill>
              </a:rPr>
              <a:t>Include a littoral shelf</a:t>
            </a:r>
          </a:p>
          <a:p>
            <a:pPr lvl="1"/>
            <a:r>
              <a:rPr lang="en-US" b="1" dirty="0">
                <a:solidFill>
                  <a:schemeClr val="bg1"/>
                </a:solidFill>
              </a:rPr>
              <a:t>Plant vs. allow natural colonization</a:t>
            </a:r>
          </a:p>
          <a:p>
            <a:pPr lvl="1"/>
            <a:r>
              <a:rPr lang="en-US" b="1" dirty="0">
                <a:solidFill>
                  <a:schemeClr val="bg1"/>
                </a:solidFill>
              </a:rPr>
              <a:t>Promote a diversity of organisms</a:t>
            </a:r>
          </a:p>
          <a:p>
            <a:pPr lvl="1"/>
            <a:endParaRPr lang="en-US" b="1" dirty="0">
              <a:solidFill>
                <a:schemeClr val="bg1"/>
              </a:solidFill>
            </a:endParaRPr>
          </a:p>
        </p:txBody>
      </p:sp>
      <p:pic>
        <p:nvPicPr>
          <p:cNvPr id="3074" name="Picture 2" descr="The “Littoral Shelf” – What is it and Why is it Important? –">
            <a:extLst>
              <a:ext uri="{FF2B5EF4-FFF2-40B4-BE49-F238E27FC236}">
                <a16:creationId xmlns:a16="http://schemas.microsoft.com/office/drawing/2014/main" id="{B7C16B16-F4C1-435C-AC94-01CEBD416A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6531" y="201194"/>
            <a:ext cx="4643659" cy="308245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iving Deeper Into Aquatic Macroinvertebrate ID - Stroud Water Research  Center">
            <a:extLst>
              <a:ext uri="{FF2B5EF4-FFF2-40B4-BE49-F238E27FC236}">
                <a16:creationId xmlns:a16="http://schemas.microsoft.com/office/drawing/2014/main" id="{E5E0B70E-53E9-4CD7-82A5-64EAB00DEC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869" y="3582098"/>
            <a:ext cx="5387131" cy="3030261"/>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Stormwater wetlands combined - Minnesota Stormwater Manual">
            <a:extLst>
              <a:ext uri="{FF2B5EF4-FFF2-40B4-BE49-F238E27FC236}">
                <a16:creationId xmlns:a16="http://schemas.microsoft.com/office/drawing/2014/main" id="{E6529D18-0B67-E8D3-404B-DE95598F31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4765" y="3614621"/>
            <a:ext cx="4066573" cy="3049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995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additive="base">
                                        <p:cTn id="11" dur="500" fill="hold"/>
                                        <p:tgtEl>
                                          <p:spTgt spid="3074"/>
                                        </p:tgtEl>
                                        <p:attrNameLst>
                                          <p:attrName>ppt_x</p:attrName>
                                        </p:attrNameLst>
                                      </p:cBhvr>
                                      <p:tavLst>
                                        <p:tav tm="0">
                                          <p:val>
                                            <p:strVal val="#ppt_x"/>
                                          </p:val>
                                        </p:tav>
                                        <p:tav tm="100000">
                                          <p:val>
                                            <p:strVal val="#ppt_x"/>
                                          </p:val>
                                        </p:tav>
                                      </p:tavLst>
                                    </p:anim>
                                    <p:anim calcmode="lin" valueType="num">
                                      <p:cBhvr additive="base">
                                        <p:cTn id="1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9458"/>
                                        </p:tgtEl>
                                        <p:attrNameLst>
                                          <p:attrName>style.visibility</p:attrName>
                                        </p:attrNameLst>
                                      </p:cBhvr>
                                      <p:to>
                                        <p:strVal val="visible"/>
                                      </p:to>
                                    </p:set>
                                    <p:anim calcmode="lin" valueType="num">
                                      <p:cBhvr additive="base">
                                        <p:cTn id="21" dur="500" fill="hold"/>
                                        <p:tgtEl>
                                          <p:spTgt spid="19458"/>
                                        </p:tgtEl>
                                        <p:attrNameLst>
                                          <p:attrName>ppt_x</p:attrName>
                                        </p:attrNameLst>
                                      </p:cBhvr>
                                      <p:tavLst>
                                        <p:tav tm="0">
                                          <p:val>
                                            <p:strVal val="#ppt_x"/>
                                          </p:val>
                                        </p:tav>
                                        <p:tav tm="100000">
                                          <p:val>
                                            <p:strVal val="#ppt_x"/>
                                          </p:val>
                                        </p:tav>
                                      </p:tavLst>
                                    </p:anim>
                                    <p:anim calcmode="lin" valueType="num">
                                      <p:cBhvr additive="base">
                                        <p:cTn id="22" dur="500" fill="hold"/>
                                        <p:tgtEl>
                                          <p:spTgt spid="1945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076"/>
                                        </p:tgtEl>
                                        <p:attrNameLst>
                                          <p:attrName>style.visibility</p:attrName>
                                        </p:attrNameLst>
                                      </p:cBhvr>
                                      <p:to>
                                        <p:strVal val="visible"/>
                                      </p:to>
                                    </p:set>
                                    <p:anim calcmode="lin" valueType="num">
                                      <p:cBhvr additive="base">
                                        <p:cTn id="31" dur="500" fill="hold"/>
                                        <p:tgtEl>
                                          <p:spTgt spid="3076"/>
                                        </p:tgtEl>
                                        <p:attrNameLst>
                                          <p:attrName>ppt_x</p:attrName>
                                        </p:attrNameLst>
                                      </p:cBhvr>
                                      <p:tavLst>
                                        <p:tav tm="0">
                                          <p:val>
                                            <p:strVal val="#ppt_x"/>
                                          </p:val>
                                        </p:tav>
                                        <p:tav tm="100000">
                                          <p:val>
                                            <p:strVal val="#ppt_x"/>
                                          </p:val>
                                        </p:tav>
                                      </p:tavLst>
                                    </p:anim>
                                    <p:anim calcmode="lin" valueType="num">
                                      <p:cBhvr additive="base">
                                        <p:cTn id="32" dur="500" fill="hold"/>
                                        <p:tgtEl>
                                          <p:spTgt spid="30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EF5C2-221F-43A6-85C2-FD1FEDAE426C}"/>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52DD25-514E-4C1C-8143-89FA9A7A5AB8}"/>
              </a:ext>
            </a:extLst>
          </p:cNvPr>
          <p:cNvSpPr>
            <a:spLocks noGrp="1"/>
          </p:cNvSpPr>
          <p:nvPr>
            <p:ph type="title"/>
          </p:nvPr>
        </p:nvSpPr>
        <p:spPr>
          <a:xfrm>
            <a:off x="705025" y="105066"/>
            <a:ext cx="6554002" cy="1325563"/>
          </a:xfrm>
        </p:spPr>
        <p:txBody>
          <a:bodyPr/>
          <a:lstStyle/>
          <a:p>
            <a:r>
              <a:rPr lang="en-US" b="1" dirty="0">
                <a:solidFill>
                  <a:srgbClr val="FFFF00"/>
                </a:solidFill>
              </a:rPr>
              <a:t>Ponds and wetlands</a:t>
            </a:r>
          </a:p>
        </p:txBody>
      </p:sp>
      <p:sp>
        <p:nvSpPr>
          <p:cNvPr id="3" name="Content Placeholder 2">
            <a:extLst>
              <a:ext uri="{FF2B5EF4-FFF2-40B4-BE49-F238E27FC236}">
                <a16:creationId xmlns:a16="http://schemas.microsoft.com/office/drawing/2014/main" id="{734811A1-4740-45E5-B7F3-60A520960767}"/>
              </a:ext>
            </a:extLst>
          </p:cNvPr>
          <p:cNvSpPr>
            <a:spLocks noGrp="1"/>
          </p:cNvSpPr>
          <p:nvPr>
            <p:ph idx="1"/>
          </p:nvPr>
        </p:nvSpPr>
        <p:spPr>
          <a:xfrm>
            <a:off x="221381" y="1342239"/>
            <a:ext cx="7170821" cy="5150636"/>
          </a:xfrm>
        </p:spPr>
        <p:txBody>
          <a:bodyPr/>
          <a:lstStyle/>
          <a:p>
            <a:r>
              <a:rPr lang="en-US" b="1" dirty="0">
                <a:solidFill>
                  <a:schemeClr val="bg1"/>
                </a:solidFill>
              </a:rPr>
              <a:t>Climate and energy</a:t>
            </a:r>
          </a:p>
          <a:p>
            <a:pPr lvl="1"/>
            <a:r>
              <a:rPr lang="en-US" b="1" dirty="0">
                <a:solidFill>
                  <a:schemeClr val="bg1"/>
                </a:solidFill>
              </a:rPr>
              <a:t>Promote dense vegetation</a:t>
            </a:r>
          </a:p>
          <a:p>
            <a:pPr lvl="1"/>
            <a:r>
              <a:rPr lang="en-US" b="1" dirty="0">
                <a:solidFill>
                  <a:schemeClr val="bg1"/>
                </a:solidFill>
              </a:rPr>
              <a:t>Avoid permanent inundation</a:t>
            </a:r>
          </a:p>
          <a:p>
            <a:pPr lvl="1"/>
            <a:r>
              <a:rPr lang="en-US" b="1" dirty="0">
                <a:solidFill>
                  <a:schemeClr val="bg1"/>
                </a:solidFill>
              </a:rPr>
              <a:t>Utilize subsurface water flows</a:t>
            </a:r>
          </a:p>
        </p:txBody>
      </p:sp>
      <p:pic>
        <p:nvPicPr>
          <p:cNvPr id="4098" name="Picture 2" descr="Webster City Enhances Water Trail with Stormwater Wetland — Clean Water Iowa">
            <a:extLst>
              <a:ext uri="{FF2B5EF4-FFF2-40B4-BE49-F238E27FC236}">
                <a16:creationId xmlns:a16="http://schemas.microsoft.com/office/drawing/2014/main" id="{1904517B-A963-4EBE-B81E-B096F434DB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44292" y="226502"/>
            <a:ext cx="5026327" cy="33514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C74FB5CF-101C-4FF6-B6F0-D250536F60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9376" y="4177583"/>
            <a:ext cx="6097398" cy="208073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5D922DA-0720-33D7-B7A0-21F29E7FC7D9}"/>
              </a:ext>
            </a:extLst>
          </p:cNvPr>
          <p:cNvPicPr>
            <a:picLocks noChangeAspect="1"/>
          </p:cNvPicPr>
          <p:nvPr/>
        </p:nvPicPr>
        <p:blipFill rotWithShape="1">
          <a:blip r:embed="rId4"/>
          <a:srcRect l="34158" t="33478" r="32419" b="25942"/>
          <a:stretch/>
        </p:blipFill>
        <p:spPr>
          <a:xfrm>
            <a:off x="328353" y="3160644"/>
            <a:ext cx="5260136" cy="3592290"/>
          </a:xfrm>
          <a:prstGeom prst="rect">
            <a:avLst/>
          </a:prstGeom>
        </p:spPr>
      </p:pic>
    </p:spTree>
    <p:extLst>
      <p:ext uri="{BB962C8B-B14F-4D97-AF65-F5344CB8AC3E}">
        <p14:creationId xmlns:p14="http://schemas.microsoft.com/office/powerpoint/2010/main" val="235876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EF5C2-221F-43A6-85C2-FD1FEDAE426C}"/>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52DD25-514E-4C1C-8143-89FA9A7A5AB8}"/>
              </a:ext>
            </a:extLst>
          </p:cNvPr>
          <p:cNvSpPr>
            <a:spLocks noGrp="1"/>
          </p:cNvSpPr>
          <p:nvPr>
            <p:ph type="title"/>
          </p:nvPr>
        </p:nvSpPr>
        <p:spPr>
          <a:xfrm>
            <a:off x="838200" y="241489"/>
            <a:ext cx="6554002" cy="985503"/>
          </a:xfrm>
        </p:spPr>
        <p:txBody>
          <a:bodyPr/>
          <a:lstStyle/>
          <a:p>
            <a:r>
              <a:rPr lang="en-US" b="1" dirty="0">
                <a:solidFill>
                  <a:srgbClr val="FFFF00"/>
                </a:solidFill>
              </a:rPr>
              <a:t>Ponds and wetlands</a:t>
            </a:r>
          </a:p>
        </p:txBody>
      </p:sp>
      <p:sp>
        <p:nvSpPr>
          <p:cNvPr id="3" name="Content Placeholder 2">
            <a:extLst>
              <a:ext uri="{FF2B5EF4-FFF2-40B4-BE49-F238E27FC236}">
                <a16:creationId xmlns:a16="http://schemas.microsoft.com/office/drawing/2014/main" id="{734811A1-4740-45E5-B7F3-60A520960767}"/>
              </a:ext>
            </a:extLst>
          </p:cNvPr>
          <p:cNvSpPr>
            <a:spLocks noGrp="1"/>
          </p:cNvSpPr>
          <p:nvPr>
            <p:ph idx="1"/>
          </p:nvPr>
        </p:nvSpPr>
        <p:spPr>
          <a:xfrm>
            <a:off x="221382" y="1442906"/>
            <a:ext cx="6405922" cy="5049969"/>
          </a:xfrm>
        </p:spPr>
        <p:txBody>
          <a:bodyPr/>
          <a:lstStyle/>
          <a:p>
            <a:r>
              <a:rPr lang="en-US" b="1" dirty="0">
                <a:solidFill>
                  <a:schemeClr val="bg1"/>
                </a:solidFill>
              </a:rPr>
              <a:t>Social benefits</a:t>
            </a:r>
          </a:p>
          <a:p>
            <a:pPr lvl="1"/>
            <a:r>
              <a:rPr lang="en-US" b="1" dirty="0">
                <a:solidFill>
                  <a:schemeClr val="bg1"/>
                </a:solidFill>
              </a:rPr>
              <a:t>Incorporate design features to enhance recreational use</a:t>
            </a:r>
          </a:p>
          <a:p>
            <a:pPr lvl="1"/>
            <a:r>
              <a:rPr lang="en-US" b="1" dirty="0">
                <a:solidFill>
                  <a:schemeClr val="bg1"/>
                </a:solidFill>
              </a:rPr>
              <a:t>Incorporate open space</a:t>
            </a:r>
          </a:p>
          <a:p>
            <a:pPr lvl="1"/>
            <a:r>
              <a:rPr lang="en-US" b="1" dirty="0">
                <a:solidFill>
                  <a:schemeClr val="bg1"/>
                </a:solidFill>
              </a:rPr>
              <a:t>Incorporate informational signage</a:t>
            </a:r>
          </a:p>
          <a:p>
            <a:pPr lvl="1"/>
            <a:endParaRPr lang="en-US" b="1" dirty="0">
              <a:solidFill>
                <a:schemeClr val="bg1"/>
              </a:solidFill>
            </a:endParaRPr>
          </a:p>
        </p:txBody>
      </p:sp>
      <p:pic>
        <p:nvPicPr>
          <p:cNvPr id="5122" name="Picture 2" descr="Qunli Stormwater Wetland Park / Turenscape | ArchDaily">
            <a:extLst>
              <a:ext uri="{FF2B5EF4-FFF2-40B4-BE49-F238E27FC236}">
                <a16:creationId xmlns:a16="http://schemas.microsoft.com/office/drawing/2014/main" id="{C2C56455-EBF6-4CFA-8495-2613C9A9BA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34531" y="241489"/>
            <a:ext cx="4550241" cy="3033494"/>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Interpreting Your Green Building and Infrastructure Projects ...">
            <a:extLst>
              <a:ext uri="{FF2B5EF4-FFF2-40B4-BE49-F238E27FC236}">
                <a16:creationId xmlns:a16="http://schemas.microsoft.com/office/drawing/2014/main" id="{87B8F0AC-4403-809B-A6FE-C9144CF328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304" y="3844736"/>
            <a:ext cx="3810000" cy="27717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220311A-716E-05B8-10BC-94A930F56D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688" y="3601670"/>
            <a:ext cx="5083977" cy="2929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95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22"/>
                                        </p:tgtEl>
                                        <p:attrNameLst>
                                          <p:attrName>style.visibility</p:attrName>
                                        </p:attrNameLst>
                                      </p:cBhvr>
                                      <p:to>
                                        <p:strVal val="visible"/>
                                      </p:to>
                                    </p:set>
                                    <p:anim calcmode="lin" valueType="num">
                                      <p:cBhvr additive="base">
                                        <p:cTn id="11" dur="500" fill="hold"/>
                                        <p:tgtEl>
                                          <p:spTgt spid="5122"/>
                                        </p:tgtEl>
                                        <p:attrNameLst>
                                          <p:attrName>ppt_x</p:attrName>
                                        </p:attrNameLst>
                                      </p:cBhvr>
                                      <p:tavLst>
                                        <p:tav tm="0">
                                          <p:val>
                                            <p:strVal val="#ppt_x"/>
                                          </p:val>
                                        </p:tav>
                                        <p:tav tm="100000">
                                          <p:val>
                                            <p:strVal val="#ppt_x"/>
                                          </p:val>
                                        </p:tav>
                                      </p:tavLst>
                                    </p:anim>
                                    <p:anim calcmode="lin" valueType="num">
                                      <p:cBhvr additive="base">
                                        <p:cTn id="12"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3554"/>
                                        </p:tgtEl>
                                        <p:attrNameLst>
                                          <p:attrName>style.visibility</p:attrName>
                                        </p:attrNameLst>
                                      </p:cBhvr>
                                      <p:to>
                                        <p:strVal val="visible"/>
                                      </p:to>
                                    </p:set>
                                    <p:anim calcmode="lin" valueType="num">
                                      <p:cBhvr additive="base">
                                        <p:cTn id="31" dur="500" fill="hold"/>
                                        <p:tgtEl>
                                          <p:spTgt spid="23554"/>
                                        </p:tgtEl>
                                        <p:attrNameLst>
                                          <p:attrName>ppt_x</p:attrName>
                                        </p:attrNameLst>
                                      </p:cBhvr>
                                      <p:tavLst>
                                        <p:tav tm="0">
                                          <p:val>
                                            <p:strVal val="#ppt_x"/>
                                          </p:val>
                                        </p:tav>
                                        <p:tav tm="100000">
                                          <p:val>
                                            <p:strVal val="#ppt_x"/>
                                          </p:val>
                                        </p:tav>
                                      </p:tavLst>
                                    </p:anim>
                                    <p:anim calcmode="lin" valueType="num">
                                      <p:cBhvr additive="base">
                                        <p:cTn id="32" dur="500" fill="hold"/>
                                        <p:tgtEl>
                                          <p:spTgt spid="235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EF5C2-221F-43A6-85C2-FD1FEDAE426C}"/>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52DD25-514E-4C1C-8143-89FA9A7A5AB8}"/>
              </a:ext>
            </a:extLst>
          </p:cNvPr>
          <p:cNvSpPr>
            <a:spLocks noGrp="1"/>
          </p:cNvSpPr>
          <p:nvPr>
            <p:ph type="title"/>
          </p:nvPr>
        </p:nvSpPr>
        <p:spPr>
          <a:xfrm>
            <a:off x="847220" y="92279"/>
            <a:ext cx="4086138" cy="922790"/>
          </a:xfrm>
        </p:spPr>
        <p:txBody>
          <a:bodyPr/>
          <a:lstStyle/>
          <a:p>
            <a:r>
              <a:rPr lang="en-US" b="1" dirty="0">
                <a:solidFill>
                  <a:srgbClr val="FFFF00"/>
                </a:solidFill>
              </a:rPr>
              <a:t>Harvest and use</a:t>
            </a:r>
          </a:p>
        </p:txBody>
      </p:sp>
      <p:sp>
        <p:nvSpPr>
          <p:cNvPr id="3" name="Content Placeholder 2">
            <a:extLst>
              <a:ext uri="{FF2B5EF4-FFF2-40B4-BE49-F238E27FC236}">
                <a16:creationId xmlns:a16="http://schemas.microsoft.com/office/drawing/2014/main" id="{734811A1-4740-45E5-B7F3-60A520960767}"/>
              </a:ext>
            </a:extLst>
          </p:cNvPr>
          <p:cNvSpPr>
            <a:spLocks noGrp="1"/>
          </p:cNvSpPr>
          <p:nvPr>
            <p:ph idx="1"/>
          </p:nvPr>
        </p:nvSpPr>
        <p:spPr>
          <a:xfrm>
            <a:off x="221381" y="813732"/>
            <a:ext cx="6011639" cy="5679143"/>
          </a:xfrm>
        </p:spPr>
        <p:txBody>
          <a:bodyPr/>
          <a:lstStyle/>
          <a:p>
            <a:r>
              <a:rPr lang="en-US" b="1" dirty="0">
                <a:solidFill>
                  <a:schemeClr val="bg1"/>
                </a:solidFill>
              </a:rPr>
              <a:t>Water quality and water quantity</a:t>
            </a:r>
          </a:p>
          <a:p>
            <a:pPr lvl="1"/>
            <a:r>
              <a:rPr lang="en-US" b="1" dirty="0">
                <a:solidFill>
                  <a:schemeClr val="bg1"/>
                </a:solidFill>
              </a:rPr>
              <a:t>Consider pollutant sources in determining level of pretreatment/need for first flush diverter</a:t>
            </a:r>
          </a:p>
          <a:p>
            <a:pPr lvl="1"/>
            <a:r>
              <a:rPr lang="en-US" b="1" dirty="0">
                <a:solidFill>
                  <a:schemeClr val="bg1"/>
                </a:solidFill>
              </a:rPr>
              <a:t>Maximize storage capacities and prevent short-circuiting</a:t>
            </a:r>
          </a:p>
          <a:p>
            <a:pPr lvl="1"/>
            <a:r>
              <a:rPr lang="en-US" b="1" dirty="0">
                <a:solidFill>
                  <a:schemeClr val="bg1"/>
                </a:solidFill>
              </a:rPr>
              <a:t>Use appropriate residence times</a:t>
            </a:r>
          </a:p>
          <a:p>
            <a:pPr lvl="1"/>
            <a:r>
              <a:rPr lang="en-US" b="1" dirty="0">
                <a:solidFill>
                  <a:schemeClr val="bg1"/>
                </a:solidFill>
              </a:rPr>
              <a:t>Distributed harvest systems and tandem systems</a:t>
            </a:r>
          </a:p>
          <a:p>
            <a:pPr lvl="1"/>
            <a:r>
              <a:rPr lang="en-US" b="1" dirty="0">
                <a:solidFill>
                  <a:schemeClr val="bg1"/>
                </a:solidFill>
              </a:rPr>
              <a:t>Blue-green roofs</a:t>
            </a:r>
          </a:p>
          <a:p>
            <a:pPr lvl="1"/>
            <a:endParaRPr lang="en-US" b="1" dirty="0">
              <a:solidFill>
                <a:schemeClr val="bg1"/>
              </a:solidFill>
            </a:endParaRPr>
          </a:p>
        </p:txBody>
      </p:sp>
      <p:pic>
        <p:nvPicPr>
          <p:cNvPr id="5" name="Picture 2" descr="Statistical evaluation of simulation results based on 10 modelled outputs, (a) modelled spatial annual water demands, (b) selected locations and average number of lot-scale stormwater tanks and (c) average breakdown of multi-scale water supply, showing proportions of total water demand supplied by lot-, neighbourhood-scale and potable water supply sources at suggested locations.">
            <a:extLst>
              <a:ext uri="{FF2B5EF4-FFF2-40B4-BE49-F238E27FC236}">
                <a16:creationId xmlns:a16="http://schemas.microsoft.com/office/drawing/2014/main" id="{BF3782B9-C24B-4193-99EA-3EC19B485A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385" t="46437"/>
          <a:stretch/>
        </p:blipFill>
        <p:spPr bwMode="auto">
          <a:xfrm>
            <a:off x="5088806" y="4798174"/>
            <a:ext cx="3856907" cy="18663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698ED831-F696-4419-82FE-3D538B0112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5" t="62603" r="69062" b="1071"/>
          <a:stretch/>
        </p:blipFill>
        <p:spPr bwMode="auto">
          <a:xfrm>
            <a:off x="83229" y="4809060"/>
            <a:ext cx="4926222" cy="186637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A20D6B2-38FB-41F2-8839-A09A2BF23E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3020" y="82067"/>
            <a:ext cx="5860865" cy="200002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74AA95D0-CE97-47CD-8599-E3581477C3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2007" y="2187593"/>
            <a:ext cx="3333750" cy="2505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780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146"/>
                                        </p:tgtEl>
                                        <p:attrNameLst>
                                          <p:attrName>style.visibility</p:attrName>
                                        </p:attrNameLst>
                                      </p:cBhvr>
                                      <p:to>
                                        <p:strVal val="visible"/>
                                      </p:to>
                                    </p:set>
                                    <p:anim calcmode="lin" valueType="num">
                                      <p:cBhvr additive="base">
                                        <p:cTn id="21" dur="500" fill="hold"/>
                                        <p:tgtEl>
                                          <p:spTgt spid="6146"/>
                                        </p:tgtEl>
                                        <p:attrNameLst>
                                          <p:attrName>ppt_x</p:attrName>
                                        </p:attrNameLst>
                                      </p:cBhvr>
                                      <p:tavLst>
                                        <p:tav tm="0">
                                          <p:val>
                                            <p:strVal val="#ppt_x"/>
                                          </p:val>
                                        </p:tav>
                                        <p:tav tm="100000">
                                          <p:val>
                                            <p:strVal val="#ppt_x"/>
                                          </p:val>
                                        </p:tav>
                                      </p:tavLst>
                                    </p:anim>
                                    <p:anim calcmode="lin" valueType="num">
                                      <p:cBhvr additive="base">
                                        <p:cTn id="22"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EF5C2-221F-43A6-85C2-FD1FEDAE426C}"/>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52DD25-514E-4C1C-8143-89FA9A7A5AB8}"/>
              </a:ext>
            </a:extLst>
          </p:cNvPr>
          <p:cNvSpPr>
            <a:spLocks noGrp="1"/>
          </p:cNvSpPr>
          <p:nvPr>
            <p:ph type="title"/>
          </p:nvPr>
        </p:nvSpPr>
        <p:spPr>
          <a:xfrm>
            <a:off x="838200" y="121681"/>
            <a:ext cx="6554002" cy="1325563"/>
          </a:xfrm>
        </p:spPr>
        <p:txBody>
          <a:bodyPr/>
          <a:lstStyle/>
          <a:p>
            <a:r>
              <a:rPr lang="en-US" b="1" dirty="0">
                <a:solidFill>
                  <a:srgbClr val="FFFF00"/>
                </a:solidFill>
              </a:rPr>
              <a:t>Harvest and use</a:t>
            </a:r>
          </a:p>
        </p:txBody>
      </p:sp>
      <p:sp>
        <p:nvSpPr>
          <p:cNvPr id="3" name="Content Placeholder 2">
            <a:extLst>
              <a:ext uri="{FF2B5EF4-FFF2-40B4-BE49-F238E27FC236}">
                <a16:creationId xmlns:a16="http://schemas.microsoft.com/office/drawing/2014/main" id="{734811A1-4740-45E5-B7F3-60A520960767}"/>
              </a:ext>
            </a:extLst>
          </p:cNvPr>
          <p:cNvSpPr>
            <a:spLocks noGrp="1"/>
          </p:cNvSpPr>
          <p:nvPr>
            <p:ph idx="1"/>
          </p:nvPr>
        </p:nvSpPr>
        <p:spPr>
          <a:xfrm>
            <a:off x="221381" y="1350628"/>
            <a:ext cx="7170821" cy="5142247"/>
          </a:xfrm>
        </p:spPr>
        <p:txBody>
          <a:bodyPr/>
          <a:lstStyle/>
          <a:p>
            <a:r>
              <a:rPr lang="en-US" b="1" dirty="0">
                <a:solidFill>
                  <a:schemeClr val="bg1"/>
                </a:solidFill>
              </a:rPr>
              <a:t>Habitat</a:t>
            </a:r>
          </a:p>
          <a:p>
            <a:pPr lvl="1"/>
            <a:r>
              <a:rPr lang="en-US" b="1" dirty="0">
                <a:solidFill>
                  <a:schemeClr val="bg1"/>
                </a:solidFill>
              </a:rPr>
              <a:t>Enhance wildlife benefits</a:t>
            </a:r>
          </a:p>
          <a:p>
            <a:pPr lvl="1"/>
            <a:r>
              <a:rPr lang="en-US" b="1" dirty="0">
                <a:solidFill>
                  <a:schemeClr val="bg1"/>
                </a:solidFill>
              </a:rPr>
              <a:t>Ensure practices do not put wildlife at risk</a:t>
            </a:r>
          </a:p>
          <a:p>
            <a:pPr lvl="1"/>
            <a:r>
              <a:rPr lang="en-US" b="1" dirty="0">
                <a:solidFill>
                  <a:schemeClr val="bg1"/>
                </a:solidFill>
              </a:rPr>
              <a:t>Properly manage runoff from surfaces likely to have elevated temperatures in runoff</a:t>
            </a:r>
          </a:p>
          <a:p>
            <a:pPr lvl="1"/>
            <a:endParaRPr lang="en-US" b="1" dirty="0">
              <a:solidFill>
                <a:schemeClr val="bg1"/>
              </a:solidFill>
            </a:endParaRPr>
          </a:p>
          <a:p>
            <a:pPr lvl="1"/>
            <a:endParaRPr lang="en-US" b="1" dirty="0">
              <a:solidFill>
                <a:schemeClr val="bg1"/>
              </a:solidFill>
            </a:endParaRPr>
          </a:p>
        </p:txBody>
      </p:sp>
      <p:pic>
        <p:nvPicPr>
          <p:cNvPr id="6" name="Picture 5">
            <a:extLst>
              <a:ext uri="{FF2B5EF4-FFF2-40B4-BE49-F238E27FC236}">
                <a16:creationId xmlns:a16="http://schemas.microsoft.com/office/drawing/2014/main" id="{2BCBC188-1C4B-4CF7-9F78-A1A36E07C9C7}"/>
              </a:ext>
            </a:extLst>
          </p:cNvPr>
          <p:cNvPicPr>
            <a:picLocks noChangeAspect="1"/>
          </p:cNvPicPr>
          <p:nvPr/>
        </p:nvPicPr>
        <p:blipFill rotWithShape="1">
          <a:blip r:embed="rId2"/>
          <a:srcRect l="69083" t="15205" r="11720" b="4845"/>
          <a:stretch/>
        </p:blipFill>
        <p:spPr>
          <a:xfrm>
            <a:off x="8766495" y="285226"/>
            <a:ext cx="2751589" cy="3234842"/>
          </a:xfrm>
          <a:prstGeom prst="rect">
            <a:avLst/>
          </a:prstGeom>
        </p:spPr>
      </p:pic>
      <p:pic>
        <p:nvPicPr>
          <p:cNvPr id="7" name="Picture 2">
            <a:extLst>
              <a:ext uri="{FF2B5EF4-FFF2-40B4-BE49-F238E27FC236}">
                <a16:creationId xmlns:a16="http://schemas.microsoft.com/office/drawing/2014/main" id="{BBFA9759-BD86-4BA0-A53F-B6947FD23E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8400" y="3722745"/>
            <a:ext cx="4290366" cy="2850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91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EF5C2-221F-43A6-85C2-FD1FEDAE426C}"/>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52DD25-514E-4C1C-8143-89FA9A7A5AB8}"/>
              </a:ext>
            </a:extLst>
          </p:cNvPr>
          <p:cNvSpPr>
            <a:spLocks noGrp="1"/>
          </p:cNvSpPr>
          <p:nvPr>
            <p:ph type="title"/>
          </p:nvPr>
        </p:nvSpPr>
        <p:spPr>
          <a:xfrm>
            <a:off x="705025" y="105066"/>
            <a:ext cx="6554002" cy="1325563"/>
          </a:xfrm>
        </p:spPr>
        <p:txBody>
          <a:bodyPr/>
          <a:lstStyle/>
          <a:p>
            <a:r>
              <a:rPr lang="en-US" b="1" dirty="0">
                <a:solidFill>
                  <a:srgbClr val="FFFF00"/>
                </a:solidFill>
              </a:rPr>
              <a:t>Harvest and use</a:t>
            </a:r>
          </a:p>
        </p:txBody>
      </p:sp>
      <p:sp>
        <p:nvSpPr>
          <p:cNvPr id="3" name="Content Placeholder 2">
            <a:extLst>
              <a:ext uri="{FF2B5EF4-FFF2-40B4-BE49-F238E27FC236}">
                <a16:creationId xmlns:a16="http://schemas.microsoft.com/office/drawing/2014/main" id="{734811A1-4740-45E5-B7F3-60A520960767}"/>
              </a:ext>
            </a:extLst>
          </p:cNvPr>
          <p:cNvSpPr>
            <a:spLocks noGrp="1"/>
          </p:cNvSpPr>
          <p:nvPr>
            <p:ph idx="1"/>
          </p:nvPr>
        </p:nvSpPr>
        <p:spPr>
          <a:xfrm>
            <a:off x="221382" y="1342239"/>
            <a:ext cx="6473034" cy="5150636"/>
          </a:xfrm>
        </p:spPr>
        <p:txBody>
          <a:bodyPr/>
          <a:lstStyle/>
          <a:p>
            <a:r>
              <a:rPr lang="en-US" b="1" dirty="0">
                <a:solidFill>
                  <a:schemeClr val="bg1"/>
                </a:solidFill>
              </a:rPr>
              <a:t>Climate and energy</a:t>
            </a:r>
          </a:p>
          <a:p>
            <a:pPr lvl="1"/>
            <a:r>
              <a:rPr lang="en-US" b="1" dirty="0">
                <a:solidFill>
                  <a:schemeClr val="bg1"/>
                </a:solidFill>
              </a:rPr>
              <a:t>Maximize storage (see water quantity)</a:t>
            </a:r>
          </a:p>
          <a:p>
            <a:pPr lvl="1"/>
            <a:r>
              <a:rPr lang="en-US" b="1" dirty="0">
                <a:solidFill>
                  <a:schemeClr val="bg1"/>
                </a:solidFill>
              </a:rPr>
              <a:t>Incorporate vegetation into site design to enhance carbon sequestration</a:t>
            </a:r>
          </a:p>
          <a:p>
            <a:pPr lvl="1"/>
            <a:r>
              <a:rPr lang="en-US" b="1" dirty="0">
                <a:solidFill>
                  <a:schemeClr val="bg1"/>
                </a:solidFill>
              </a:rPr>
              <a:t>Enhance harvesting for home gardens and crops</a:t>
            </a:r>
          </a:p>
          <a:p>
            <a:pPr lvl="1"/>
            <a:r>
              <a:rPr lang="en-US" b="1" dirty="0">
                <a:solidFill>
                  <a:schemeClr val="bg1"/>
                </a:solidFill>
              </a:rPr>
              <a:t>Use energy efficient sources</a:t>
            </a:r>
          </a:p>
          <a:p>
            <a:pPr lvl="1"/>
            <a:endParaRPr lang="en-US" b="1" dirty="0">
              <a:solidFill>
                <a:schemeClr val="bg1"/>
              </a:solidFill>
            </a:endParaRPr>
          </a:p>
        </p:txBody>
      </p:sp>
      <p:pic>
        <p:nvPicPr>
          <p:cNvPr id="6" name="Picture 5">
            <a:extLst>
              <a:ext uri="{FF2B5EF4-FFF2-40B4-BE49-F238E27FC236}">
                <a16:creationId xmlns:a16="http://schemas.microsoft.com/office/drawing/2014/main" id="{E1318051-5D69-4278-93A0-163C37050490}"/>
              </a:ext>
            </a:extLst>
          </p:cNvPr>
          <p:cNvPicPr>
            <a:picLocks noChangeAspect="1"/>
          </p:cNvPicPr>
          <p:nvPr/>
        </p:nvPicPr>
        <p:blipFill rotWithShape="1">
          <a:blip r:embed="rId2"/>
          <a:srcRect l="67362" t="22761" r="9793" b="21177"/>
          <a:stretch/>
        </p:blipFill>
        <p:spPr>
          <a:xfrm>
            <a:off x="6915798" y="327271"/>
            <a:ext cx="4625763" cy="3204595"/>
          </a:xfrm>
          <a:prstGeom prst="rect">
            <a:avLst/>
          </a:prstGeom>
        </p:spPr>
      </p:pic>
      <p:pic>
        <p:nvPicPr>
          <p:cNvPr id="1026" name="Picture 2" descr="Symbols of solar water heater, rainwater collection and reuse systems. Infographic elements for eco house concept. Vector illustration.">
            <a:extLst>
              <a:ext uri="{FF2B5EF4-FFF2-40B4-BE49-F238E27FC236}">
                <a16:creationId xmlns:a16="http://schemas.microsoft.com/office/drawing/2014/main" id="{B5BEEE69-4DAE-44DE-9ADE-A5AA1E0E59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1094" y="3754071"/>
            <a:ext cx="2969004" cy="29690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6935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additive="base">
                                        <p:cTn id="31" dur="500" fill="hold"/>
                                        <p:tgtEl>
                                          <p:spTgt spid="1026"/>
                                        </p:tgtEl>
                                        <p:attrNameLst>
                                          <p:attrName>ppt_x</p:attrName>
                                        </p:attrNameLst>
                                      </p:cBhvr>
                                      <p:tavLst>
                                        <p:tav tm="0">
                                          <p:val>
                                            <p:strVal val="#ppt_x"/>
                                          </p:val>
                                        </p:tav>
                                        <p:tav tm="100000">
                                          <p:val>
                                            <p:strVal val="#ppt_x"/>
                                          </p:val>
                                        </p:tav>
                                      </p:tavLst>
                                    </p:anim>
                                    <p:anim calcmode="lin" valueType="num">
                                      <p:cBhvr additive="base">
                                        <p:cTn id="3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EF5C2-221F-43A6-85C2-FD1FEDAE426C}"/>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52DD25-514E-4C1C-8143-89FA9A7A5AB8}"/>
              </a:ext>
            </a:extLst>
          </p:cNvPr>
          <p:cNvSpPr>
            <a:spLocks noGrp="1"/>
          </p:cNvSpPr>
          <p:nvPr>
            <p:ph type="title"/>
          </p:nvPr>
        </p:nvSpPr>
        <p:spPr>
          <a:xfrm>
            <a:off x="494251" y="109515"/>
            <a:ext cx="6554002" cy="918391"/>
          </a:xfrm>
        </p:spPr>
        <p:txBody>
          <a:bodyPr/>
          <a:lstStyle/>
          <a:p>
            <a:r>
              <a:rPr lang="en-US" b="1" dirty="0">
                <a:solidFill>
                  <a:srgbClr val="FFFF00"/>
                </a:solidFill>
              </a:rPr>
              <a:t>Harvest and use</a:t>
            </a:r>
          </a:p>
        </p:txBody>
      </p:sp>
      <p:sp>
        <p:nvSpPr>
          <p:cNvPr id="3" name="Content Placeholder 2">
            <a:extLst>
              <a:ext uri="{FF2B5EF4-FFF2-40B4-BE49-F238E27FC236}">
                <a16:creationId xmlns:a16="http://schemas.microsoft.com/office/drawing/2014/main" id="{734811A1-4740-45E5-B7F3-60A520960767}"/>
              </a:ext>
            </a:extLst>
          </p:cNvPr>
          <p:cNvSpPr>
            <a:spLocks noGrp="1"/>
          </p:cNvSpPr>
          <p:nvPr>
            <p:ph idx="1"/>
          </p:nvPr>
        </p:nvSpPr>
        <p:spPr>
          <a:xfrm>
            <a:off x="221382" y="1216404"/>
            <a:ext cx="6405922" cy="5276471"/>
          </a:xfrm>
        </p:spPr>
        <p:txBody>
          <a:bodyPr/>
          <a:lstStyle/>
          <a:p>
            <a:r>
              <a:rPr lang="en-US" b="1" dirty="0">
                <a:solidFill>
                  <a:schemeClr val="bg1"/>
                </a:solidFill>
              </a:rPr>
              <a:t>Social benefits</a:t>
            </a:r>
          </a:p>
          <a:p>
            <a:pPr lvl="1"/>
            <a:r>
              <a:rPr lang="en-US" b="1" dirty="0">
                <a:solidFill>
                  <a:schemeClr val="bg1"/>
                </a:solidFill>
              </a:rPr>
              <a:t>Include recreational infrastructure and interpretive signs</a:t>
            </a:r>
          </a:p>
          <a:p>
            <a:pPr lvl="1"/>
            <a:r>
              <a:rPr lang="en-US" b="1" dirty="0">
                <a:solidFill>
                  <a:schemeClr val="bg1"/>
                </a:solidFill>
              </a:rPr>
              <a:t>Design for improved aesthetics</a:t>
            </a:r>
          </a:p>
          <a:p>
            <a:pPr lvl="1"/>
            <a:r>
              <a:rPr lang="en-US" b="1" dirty="0">
                <a:solidFill>
                  <a:schemeClr val="bg1"/>
                </a:solidFill>
              </a:rPr>
              <a:t>Minimize mosquito habitats</a:t>
            </a:r>
          </a:p>
          <a:p>
            <a:pPr lvl="1"/>
            <a:r>
              <a:rPr lang="en-US" b="1" dirty="0">
                <a:solidFill>
                  <a:schemeClr val="bg1"/>
                </a:solidFill>
              </a:rPr>
              <a:t>Use to replace treated water</a:t>
            </a:r>
          </a:p>
        </p:txBody>
      </p:sp>
      <p:pic>
        <p:nvPicPr>
          <p:cNvPr id="2050" name="Picture 2">
            <a:extLst>
              <a:ext uri="{FF2B5EF4-FFF2-40B4-BE49-F238E27FC236}">
                <a16:creationId xmlns:a16="http://schemas.microsoft.com/office/drawing/2014/main" id="{AB96C9C6-4D1F-4402-8F09-768A651AFB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3181" y="3153844"/>
            <a:ext cx="2312352" cy="347142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4C0E021C-DB59-4BAB-BE41-A0988BECBF4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538"/>
          <a:stretch/>
        </p:blipFill>
        <p:spPr bwMode="auto">
          <a:xfrm>
            <a:off x="570365" y="3580940"/>
            <a:ext cx="3745123" cy="309449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ED74371-D7F6-4330-BB65-E9EB369EACDA}"/>
              </a:ext>
            </a:extLst>
          </p:cNvPr>
          <p:cNvPicPr>
            <a:picLocks noChangeAspect="1"/>
          </p:cNvPicPr>
          <p:nvPr/>
        </p:nvPicPr>
        <p:blipFill rotWithShape="1">
          <a:blip r:embed="rId4"/>
          <a:srcRect l="59036" t="27392" r="18739" b="19227"/>
          <a:stretch/>
        </p:blipFill>
        <p:spPr>
          <a:xfrm>
            <a:off x="7606137" y="140775"/>
            <a:ext cx="4236441" cy="2872295"/>
          </a:xfrm>
          <a:prstGeom prst="rect">
            <a:avLst/>
          </a:prstGeom>
        </p:spPr>
      </p:pic>
      <p:pic>
        <p:nvPicPr>
          <p:cNvPr id="20482" name="Picture 2" descr="Harvesting Rainwater - Landscaping Network">
            <a:extLst>
              <a:ext uri="{FF2B5EF4-FFF2-40B4-BE49-F238E27FC236}">
                <a16:creationId xmlns:a16="http://schemas.microsoft.com/office/drawing/2014/main" id="{ED9CF781-0059-1A83-4CAD-D96A31DCC5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9264" y="3240455"/>
            <a:ext cx="4541354" cy="30275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676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52"/>
                                        </p:tgtEl>
                                        <p:attrNameLst>
                                          <p:attrName>style.visibility</p:attrName>
                                        </p:attrNameLst>
                                      </p:cBhvr>
                                      <p:to>
                                        <p:strVal val="visible"/>
                                      </p:to>
                                    </p:set>
                                    <p:anim calcmode="lin" valueType="num">
                                      <p:cBhvr additive="base">
                                        <p:cTn id="21" dur="500" fill="hold"/>
                                        <p:tgtEl>
                                          <p:spTgt spid="2052"/>
                                        </p:tgtEl>
                                        <p:attrNameLst>
                                          <p:attrName>ppt_x</p:attrName>
                                        </p:attrNameLst>
                                      </p:cBhvr>
                                      <p:tavLst>
                                        <p:tav tm="0">
                                          <p:val>
                                            <p:strVal val="#ppt_x"/>
                                          </p:val>
                                        </p:tav>
                                        <p:tav tm="100000">
                                          <p:val>
                                            <p:strVal val="#ppt_x"/>
                                          </p:val>
                                        </p:tav>
                                      </p:tavLst>
                                    </p:anim>
                                    <p:anim calcmode="lin" valueType="num">
                                      <p:cBhvr additive="base">
                                        <p:cTn id="22"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0482"/>
                                        </p:tgtEl>
                                        <p:attrNameLst>
                                          <p:attrName>style.visibility</p:attrName>
                                        </p:attrNameLst>
                                      </p:cBhvr>
                                      <p:to>
                                        <p:strVal val="visible"/>
                                      </p:to>
                                    </p:set>
                                    <p:anim calcmode="lin" valueType="num">
                                      <p:cBhvr additive="base">
                                        <p:cTn id="41" dur="500" fill="hold"/>
                                        <p:tgtEl>
                                          <p:spTgt spid="20482"/>
                                        </p:tgtEl>
                                        <p:attrNameLst>
                                          <p:attrName>ppt_x</p:attrName>
                                        </p:attrNameLst>
                                      </p:cBhvr>
                                      <p:tavLst>
                                        <p:tav tm="0">
                                          <p:val>
                                            <p:strVal val="#ppt_x"/>
                                          </p:val>
                                        </p:tav>
                                        <p:tav tm="100000">
                                          <p:val>
                                            <p:strVal val="#ppt_x"/>
                                          </p:val>
                                        </p:tav>
                                      </p:tavLst>
                                    </p:anim>
                                    <p:anim calcmode="lin" valueType="num">
                                      <p:cBhvr additive="base">
                                        <p:cTn id="42" dur="500" fill="hold"/>
                                        <p:tgtEl>
                                          <p:spTgt spid="204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EF5C2-221F-43A6-85C2-FD1FEDAE426C}"/>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52DD25-514E-4C1C-8143-89FA9A7A5AB8}"/>
              </a:ext>
            </a:extLst>
          </p:cNvPr>
          <p:cNvSpPr>
            <a:spLocks noGrp="1"/>
          </p:cNvSpPr>
          <p:nvPr>
            <p:ph type="title"/>
          </p:nvPr>
        </p:nvSpPr>
        <p:spPr>
          <a:xfrm>
            <a:off x="494251" y="109515"/>
            <a:ext cx="6554002" cy="918391"/>
          </a:xfrm>
        </p:spPr>
        <p:txBody>
          <a:bodyPr/>
          <a:lstStyle/>
          <a:p>
            <a:r>
              <a:rPr lang="en-US" b="1" dirty="0">
                <a:solidFill>
                  <a:srgbClr val="FFFF00"/>
                </a:solidFill>
              </a:rPr>
              <a:t>Agricultural settings</a:t>
            </a:r>
          </a:p>
        </p:txBody>
      </p:sp>
      <p:sp>
        <p:nvSpPr>
          <p:cNvPr id="3" name="Content Placeholder 2">
            <a:extLst>
              <a:ext uri="{FF2B5EF4-FFF2-40B4-BE49-F238E27FC236}">
                <a16:creationId xmlns:a16="http://schemas.microsoft.com/office/drawing/2014/main" id="{734811A1-4740-45E5-B7F3-60A520960767}"/>
              </a:ext>
            </a:extLst>
          </p:cNvPr>
          <p:cNvSpPr>
            <a:spLocks noGrp="1"/>
          </p:cNvSpPr>
          <p:nvPr>
            <p:ph idx="1"/>
          </p:nvPr>
        </p:nvSpPr>
        <p:spPr>
          <a:xfrm>
            <a:off x="221382" y="1216404"/>
            <a:ext cx="6405922" cy="5276471"/>
          </a:xfrm>
        </p:spPr>
        <p:txBody>
          <a:bodyPr/>
          <a:lstStyle/>
          <a:p>
            <a:r>
              <a:rPr lang="en-US" b="1" dirty="0">
                <a:solidFill>
                  <a:schemeClr val="bg1"/>
                </a:solidFill>
              </a:rPr>
              <a:t>Research on stormwater runoff has lagged behind urban settings</a:t>
            </a:r>
          </a:p>
          <a:p>
            <a:r>
              <a:rPr lang="en-US" b="1" dirty="0">
                <a:solidFill>
                  <a:schemeClr val="bg1"/>
                </a:solidFill>
              </a:rPr>
              <a:t>Focus on soil erosion</a:t>
            </a:r>
          </a:p>
          <a:p>
            <a:r>
              <a:rPr lang="en-US" b="1" dirty="0">
                <a:solidFill>
                  <a:schemeClr val="bg1"/>
                </a:solidFill>
              </a:rPr>
              <a:t>Recently framed under the umbrella of sustainable agriculture</a:t>
            </a:r>
          </a:p>
          <a:p>
            <a:pPr lvl="1"/>
            <a:r>
              <a:rPr lang="en-US" b="1" dirty="0">
                <a:solidFill>
                  <a:schemeClr val="bg1"/>
                </a:solidFill>
              </a:rPr>
              <a:t>Restoring native landscapes and wetlands</a:t>
            </a:r>
          </a:p>
          <a:p>
            <a:pPr lvl="1"/>
            <a:r>
              <a:rPr lang="en-US" b="1" dirty="0">
                <a:solidFill>
                  <a:schemeClr val="bg1"/>
                </a:solidFill>
              </a:rPr>
              <a:t>Management of riparian and field edges</a:t>
            </a:r>
          </a:p>
          <a:p>
            <a:pPr lvl="1"/>
            <a:r>
              <a:rPr lang="en-US" b="1" dirty="0">
                <a:solidFill>
                  <a:schemeClr val="bg1"/>
                </a:solidFill>
              </a:rPr>
              <a:t>Chemical use</a:t>
            </a:r>
          </a:p>
          <a:p>
            <a:pPr lvl="1"/>
            <a:r>
              <a:rPr lang="en-US" b="1" dirty="0">
                <a:solidFill>
                  <a:schemeClr val="bg1"/>
                </a:solidFill>
              </a:rPr>
              <a:t>Cover crops and crop rotation</a:t>
            </a:r>
          </a:p>
          <a:p>
            <a:pPr lvl="1"/>
            <a:r>
              <a:rPr lang="en-US" b="1" dirty="0">
                <a:solidFill>
                  <a:schemeClr val="bg1"/>
                </a:solidFill>
              </a:rPr>
              <a:t>Reduced tillage</a:t>
            </a:r>
          </a:p>
          <a:p>
            <a:pPr lvl="1"/>
            <a:r>
              <a:rPr lang="en-US" b="1" dirty="0">
                <a:solidFill>
                  <a:schemeClr val="bg1"/>
                </a:solidFill>
              </a:rPr>
              <a:t>Modifying grazing patterns</a:t>
            </a:r>
          </a:p>
        </p:txBody>
      </p:sp>
      <p:pic>
        <p:nvPicPr>
          <p:cNvPr id="21506" name="Picture 2">
            <a:extLst>
              <a:ext uri="{FF2B5EF4-FFF2-40B4-BE49-F238E27FC236}">
                <a16:creationId xmlns:a16="http://schemas.microsoft.com/office/drawing/2014/main" id="{D0C1F9FA-FF8B-22C4-E267-4833137F85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9850" y="1985665"/>
            <a:ext cx="5550768" cy="3738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569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EF5C2-221F-43A6-85C2-FD1FEDAE426C}"/>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52DD25-514E-4C1C-8143-89FA9A7A5AB8}"/>
              </a:ext>
            </a:extLst>
          </p:cNvPr>
          <p:cNvSpPr>
            <a:spLocks noGrp="1"/>
          </p:cNvSpPr>
          <p:nvPr>
            <p:ph type="title"/>
          </p:nvPr>
        </p:nvSpPr>
        <p:spPr>
          <a:xfrm>
            <a:off x="494251" y="109515"/>
            <a:ext cx="6554002" cy="918391"/>
          </a:xfrm>
        </p:spPr>
        <p:txBody>
          <a:bodyPr>
            <a:normAutofit fontScale="90000"/>
          </a:bodyPr>
          <a:lstStyle/>
          <a:p>
            <a:r>
              <a:rPr lang="en-US" b="1" dirty="0">
                <a:solidFill>
                  <a:srgbClr val="FFFF00"/>
                </a:solidFill>
              </a:rPr>
              <a:t>All practices require proper maintenance</a:t>
            </a:r>
          </a:p>
        </p:txBody>
      </p:sp>
      <p:sp>
        <p:nvSpPr>
          <p:cNvPr id="3" name="Content Placeholder 2">
            <a:extLst>
              <a:ext uri="{FF2B5EF4-FFF2-40B4-BE49-F238E27FC236}">
                <a16:creationId xmlns:a16="http://schemas.microsoft.com/office/drawing/2014/main" id="{734811A1-4740-45E5-B7F3-60A520960767}"/>
              </a:ext>
            </a:extLst>
          </p:cNvPr>
          <p:cNvSpPr>
            <a:spLocks noGrp="1"/>
          </p:cNvSpPr>
          <p:nvPr>
            <p:ph idx="1"/>
          </p:nvPr>
        </p:nvSpPr>
        <p:spPr>
          <a:xfrm>
            <a:off x="221382" y="1216404"/>
            <a:ext cx="6405922" cy="5276471"/>
          </a:xfrm>
        </p:spPr>
        <p:txBody>
          <a:bodyPr/>
          <a:lstStyle/>
          <a:p>
            <a:r>
              <a:rPr lang="en-US" b="1" dirty="0">
                <a:solidFill>
                  <a:schemeClr val="bg1"/>
                </a:solidFill>
              </a:rPr>
              <a:t>Considerations</a:t>
            </a:r>
          </a:p>
          <a:p>
            <a:pPr lvl="1"/>
            <a:r>
              <a:rPr lang="en-US" b="1" dirty="0">
                <a:solidFill>
                  <a:schemeClr val="bg1"/>
                </a:solidFill>
              </a:rPr>
              <a:t>Design</a:t>
            </a:r>
          </a:p>
          <a:p>
            <a:pPr lvl="1"/>
            <a:r>
              <a:rPr lang="en-US" b="1" dirty="0">
                <a:solidFill>
                  <a:schemeClr val="bg1"/>
                </a:solidFill>
              </a:rPr>
              <a:t>Construction</a:t>
            </a:r>
          </a:p>
          <a:p>
            <a:pPr lvl="1"/>
            <a:r>
              <a:rPr lang="en-US" b="1" dirty="0">
                <a:solidFill>
                  <a:schemeClr val="bg1"/>
                </a:solidFill>
              </a:rPr>
              <a:t>Post-construction</a:t>
            </a:r>
          </a:p>
          <a:p>
            <a:pPr lvl="2"/>
            <a:r>
              <a:rPr lang="en-US" b="1" dirty="0">
                <a:solidFill>
                  <a:schemeClr val="bg1"/>
                </a:solidFill>
              </a:rPr>
              <a:t>First year</a:t>
            </a:r>
          </a:p>
          <a:p>
            <a:pPr lvl="2"/>
            <a:r>
              <a:rPr lang="en-US" b="1" dirty="0">
                <a:solidFill>
                  <a:schemeClr val="bg1"/>
                </a:solidFill>
              </a:rPr>
              <a:t>Once or more per year</a:t>
            </a:r>
          </a:p>
          <a:p>
            <a:pPr lvl="2"/>
            <a:r>
              <a:rPr lang="en-US" b="1" dirty="0">
                <a:solidFill>
                  <a:schemeClr val="bg1"/>
                </a:solidFill>
              </a:rPr>
              <a:t>Every 1-5 years</a:t>
            </a:r>
          </a:p>
          <a:p>
            <a:pPr lvl="2"/>
            <a:r>
              <a:rPr lang="en-US" b="1" dirty="0">
                <a:solidFill>
                  <a:schemeClr val="bg1"/>
                </a:solidFill>
              </a:rPr>
              <a:t>Non-routine</a:t>
            </a:r>
          </a:p>
          <a:p>
            <a:endParaRPr lang="en-US" b="1" dirty="0">
              <a:solidFill>
                <a:schemeClr val="bg1"/>
              </a:solidFill>
            </a:endParaRPr>
          </a:p>
        </p:txBody>
      </p:sp>
      <p:pic>
        <p:nvPicPr>
          <p:cNvPr id="1026" name="Picture 2" descr="photo of rain garden O&amp;M">
            <a:extLst>
              <a:ext uri="{FF2B5EF4-FFF2-40B4-BE49-F238E27FC236}">
                <a16:creationId xmlns:a16="http://schemas.microsoft.com/office/drawing/2014/main" id="{2AA935BA-6922-75C6-A1D7-5DB24DFF7E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1555" y="252413"/>
            <a:ext cx="4384645" cy="32884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oto showing demonstration of the rake technique for bioretention">
            <a:extLst>
              <a:ext uri="{FF2B5EF4-FFF2-40B4-BE49-F238E27FC236}">
                <a16:creationId xmlns:a16="http://schemas.microsoft.com/office/drawing/2014/main" id="{3AF1AD79-605E-C022-672A-CFE76FAFE9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2704" y="3024188"/>
            <a:ext cx="285750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showing Erosion Control Blanket and Native Plant Plugs at Minneapolis City Hall Green Roof, Minneapolis, MN">
            <a:extLst>
              <a:ext uri="{FF2B5EF4-FFF2-40B4-BE49-F238E27FC236}">
                <a16:creationId xmlns:a16="http://schemas.microsoft.com/office/drawing/2014/main" id="{15B069EC-2FFF-E428-A029-3C0A02C2E8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0369" y="3717235"/>
            <a:ext cx="4102111" cy="268004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of MPD infiltrometer">
            <a:extLst>
              <a:ext uri="{FF2B5EF4-FFF2-40B4-BE49-F238E27FC236}">
                <a16:creationId xmlns:a16="http://schemas.microsoft.com/office/drawing/2014/main" id="{6A8E8539-0A60-08DA-5650-B087D2EFB3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602" y="4462463"/>
            <a:ext cx="2857500" cy="213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8803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32"/>
                                        </p:tgtEl>
                                        <p:attrNameLst>
                                          <p:attrName>style.visibility</p:attrName>
                                        </p:attrNameLst>
                                      </p:cBhvr>
                                      <p:to>
                                        <p:strVal val="visible"/>
                                      </p:to>
                                    </p:set>
                                    <p:anim calcmode="lin" valueType="num">
                                      <p:cBhvr additive="base">
                                        <p:cTn id="11" dur="500" fill="hold"/>
                                        <p:tgtEl>
                                          <p:spTgt spid="1032"/>
                                        </p:tgtEl>
                                        <p:attrNameLst>
                                          <p:attrName>ppt_x</p:attrName>
                                        </p:attrNameLst>
                                      </p:cBhvr>
                                      <p:tavLst>
                                        <p:tav tm="0">
                                          <p:val>
                                            <p:strVal val="#ppt_x"/>
                                          </p:val>
                                        </p:tav>
                                        <p:tav tm="100000">
                                          <p:val>
                                            <p:strVal val="#ppt_x"/>
                                          </p:val>
                                        </p:tav>
                                      </p:tavLst>
                                    </p:anim>
                                    <p:anim calcmode="lin" valueType="num">
                                      <p:cBhvr additive="base">
                                        <p:cTn id="12"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additive="base">
                                        <p:cTn id="21" dur="500" fill="hold"/>
                                        <p:tgtEl>
                                          <p:spTgt spid="1028"/>
                                        </p:tgtEl>
                                        <p:attrNameLst>
                                          <p:attrName>ppt_x</p:attrName>
                                        </p:attrNameLst>
                                      </p:cBhvr>
                                      <p:tavLst>
                                        <p:tav tm="0">
                                          <p:val>
                                            <p:strVal val="#ppt_x"/>
                                          </p:val>
                                        </p:tav>
                                        <p:tav tm="100000">
                                          <p:val>
                                            <p:strVal val="#ppt_x"/>
                                          </p:val>
                                        </p:tav>
                                      </p:tavLst>
                                    </p:anim>
                                    <p:anim calcmode="lin" valueType="num">
                                      <p:cBhvr additive="base">
                                        <p:cTn id="2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additive="base">
                                        <p:cTn id="3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026"/>
                                        </p:tgtEl>
                                        <p:attrNameLst>
                                          <p:attrName>style.visibility</p:attrName>
                                        </p:attrNameLst>
                                      </p:cBhvr>
                                      <p:to>
                                        <p:strVal val="visible"/>
                                      </p:to>
                                    </p:set>
                                    <p:anim calcmode="lin" valueType="num">
                                      <p:cBhvr additive="base">
                                        <p:cTn id="47" dur="500" fill="hold"/>
                                        <p:tgtEl>
                                          <p:spTgt spid="1026"/>
                                        </p:tgtEl>
                                        <p:attrNameLst>
                                          <p:attrName>ppt_x</p:attrName>
                                        </p:attrNameLst>
                                      </p:cBhvr>
                                      <p:tavLst>
                                        <p:tav tm="0">
                                          <p:val>
                                            <p:strVal val="#ppt_x"/>
                                          </p:val>
                                        </p:tav>
                                        <p:tav tm="100000">
                                          <p:val>
                                            <p:strVal val="#ppt_x"/>
                                          </p:val>
                                        </p:tav>
                                      </p:tavLst>
                                    </p:anim>
                                    <p:anim calcmode="lin" valueType="num">
                                      <p:cBhvr additive="base">
                                        <p:cTn id="48" dur="500" fill="hold"/>
                                        <p:tgtEl>
                                          <p:spTgt spid="102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030"/>
                                        </p:tgtEl>
                                        <p:attrNameLst>
                                          <p:attrName>style.visibility</p:attrName>
                                        </p:attrNameLst>
                                      </p:cBhvr>
                                      <p:to>
                                        <p:strVal val="visible"/>
                                      </p:to>
                                    </p:set>
                                    <p:anim calcmode="lin" valueType="num">
                                      <p:cBhvr additive="base">
                                        <p:cTn id="51" dur="500" fill="hold"/>
                                        <p:tgtEl>
                                          <p:spTgt spid="1030"/>
                                        </p:tgtEl>
                                        <p:attrNameLst>
                                          <p:attrName>ppt_x</p:attrName>
                                        </p:attrNameLst>
                                      </p:cBhvr>
                                      <p:tavLst>
                                        <p:tav tm="0">
                                          <p:val>
                                            <p:strVal val="#ppt_x"/>
                                          </p:val>
                                        </p:tav>
                                        <p:tav tm="100000">
                                          <p:val>
                                            <p:strVal val="#ppt_x"/>
                                          </p:val>
                                        </p:tav>
                                      </p:tavLst>
                                    </p:anim>
                                    <p:anim calcmode="lin" valueType="num">
                                      <p:cBhvr additive="base">
                                        <p:cTn id="52"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EF5C2-221F-43A6-85C2-FD1FEDAE426C}"/>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52DD25-514E-4C1C-8143-89FA9A7A5AB8}"/>
              </a:ext>
            </a:extLst>
          </p:cNvPr>
          <p:cNvSpPr>
            <a:spLocks noGrp="1"/>
          </p:cNvSpPr>
          <p:nvPr>
            <p:ph type="title"/>
          </p:nvPr>
        </p:nvSpPr>
        <p:spPr>
          <a:xfrm>
            <a:off x="838200" y="365126"/>
            <a:ext cx="10515600" cy="1078664"/>
          </a:xfrm>
        </p:spPr>
        <p:txBody>
          <a:bodyPr/>
          <a:lstStyle/>
          <a:p>
            <a:r>
              <a:rPr lang="en-US" b="1" dirty="0">
                <a:solidFill>
                  <a:srgbClr val="FFFF00"/>
                </a:solidFill>
              </a:rPr>
              <a:t>Agenda</a:t>
            </a:r>
          </a:p>
        </p:txBody>
      </p:sp>
      <p:sp>
        <p:nvSpPr>
          <p:cNvPr id="3" name="Content Placeholder 2">
            <a:extLst>
              <a:ext uri="{FF2B5EF4-FFF2-40B4-BE49-F238E27FC236}">
                <a16:creationId xmlns:a16="http://schemas.microsoft.com/office/drawing/2014/main" id="{734811A1-4740-45E5-B7F3-60A520960767}"/>
              </a:ext>
            </a:extLst>
          </p:cNvPr>
          <p:cNvSpPr>
            <a:spLocks noGrp="1"/>
          </p:cNvSpPr>
          <p:nvPr>
            <p:ph idx="1"/>
          </p:nvPr>
        </p:nvSpPr>
        <p:spPr>
          <a:xfrm>
            <a:off x="838200" y="1559293"/>
            <a:ext cx="10515600" cy="4617670"/>
          </a:xfrm>
        </p:spPr>
        <p:txBody>
          <a:bodyPr>
            <a:normAutofit/>
          </a:bodyPr>
          <a:lstStyle/>
          <a:p>
            <a:pPr marL="514350" indent="-514350">
              <a:buFont typeface="+mj-lt"/>
              <a:buAutoNum type="arabicPeriod"/>
            </a:pPr>
            <a:r>
              <a:rPr lang="en-US" b="1" dirty="0">
                <a:solidFill>
                  <a:schemeClr val="bg1"/>
                </a:solidFill>
              </a:rPr>
              <a:t>Definition and overview of green stormwater infrastructure (GSI) practices</a:t>
            </a:r>
          </a:p>
          <a:p>
            <a:pPr marL="514350" indent="-514350">
              <a:buFont typeface="+mj-lt"/>
              <a:buAutoNum type="arabicPeriod"/>
            </a:pPr>
            <a:r>
              <a:rPr lang="en-US" b="1" dirty="0">
                <a:solidFill>
                  <a:schemeClr val="bg1"/>
                </a:solidFill>
              </a:rPr>
              <a:t>Discussion/Questions</a:t>
            </a:r>
          </a:p>
          <a:p>
            <a:pPr marL="514350" indent="-514350">
              <a:buFont typeface="+mj-lt"/>
              <a:buAutoNum type="arabicPeriod"/>
            </a:pPr>
            <a:r>
              <a:rPr lang="en-US" b="1" dirty="0">
                <a:solidFill>
                  <a:schemeClr val="bg1"/>
                </a:solidFill>
              </a:rPr>
              <a:t>Design, construction, and O&amp;M considerations</a:t>
            </a:r>
          </a:p>
          <a:p>
            <a:pPr marL="514350" indent="-514350">
              <a:buFont typeface="+mj-lt"/>
              <a:buAutoNum type="arabicPeriod"/>
            </a:pPr>
            <a:r>
              <a:rPr lang="en-US" b="1" dirty="0">
                <a:solidFill>
                  <a:schemeClr val="bg1"/>
                </a:solidFill>
              </a:rPr>
              <a:t>Exercise 1</a:t>
            </a:r>
          </a:p>
          <a:p>
            <a:pPr marL="514350" indent="-514350">
              <a:buFont typeface="+mj-lt"/>
              <a:buAutoNum type="arabicPeriod"/>
            </a:pPr>
            <a:r>
              <a:rPr lang="en-US" b="1" dirty="0">
                <a:solidFill>
                  <a:schemeClr val="bg1"/>
                </a:solidFill>
              </a:rPr>
              <a:t>Integrating GSI practices</a:t>
            </a:r>
          </a:p>
          <a:p>
            <a:pPr marL="514350" indent="-514350">
              <a:buFont typeface="+mj-lt"/>
              <a:buAutoNum type="arabicPeriod"/>
            </a:pPr>
            <a:r>
              <a:rPr lang="en-US" b="1" dirty="0">
                <a:solidFill>
                  <a:schemeClr val="bg1"/>
                </a:solidFill>
              </a:rPr>
              <a:t>Exercise 2</a:t>
            </a:r>
          </a:p>
          <a:p>
            <a:pPr marL="514350" indent="-514350">
              <a:buFont typeface="+mj-lt"/>
              <a:buAutoNum type="arabicPeriod"/>
            </a:pPr>
            <a:r>
              <a:rPr lang="en-US" b="1" dirty="0">
                <a:solidFill>
                  <a:schemeClr val="bg1"/>
                </a:solidFill>
              </a:rPr>
              <a:t>Tools and resources</a:t>
            </a:r>
          </a:p>
          <a:p>
            <a:pPr marL="514350" indent="-514350">
              <a:buFont typeface="+mj-lt"/>
              <a:buAutoNum type="arabicPeriod"/>
            </a:pPr>
            <a:r>
              <a:rPr lang="en-US" b="1" dirty="0">
                <a:solidFill>
                  <a:schemeClr val="bg1"/>
                </a:solidFill>
              </a:rPr>
              <a:t>Discussion and conclusion</a:t>
            </a:r>
          </a:p>
        </p:txBody>
      </p:sp>
    </p:spTree>
    <p:extLst>
      <p:ext uri="{BB962C8B-B14F-4D97-AF65-F5344CB8AC3E}">
        <p14:creationId xmlns:p14="http://schemas.microsoft.com/office/powerpoint/2010/main" val="3981531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EF5C2-221F-43A6-85C2-FD1FEDAE426C}"/>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52DD25-514E-4C1C-8143-89FA9A7A5AB8}"/>
              </a:ext>
            </a:extLst>
          </p:cNvPr>
          <p:cNvSpPr>
            <a:spLocks noGrp="1"/>
          </p:cNvSpPr>
          <p:nvPr>
            <p:ph type="title"/>
          </p:nvPr>
        </p:nvSpPr>
        <p:spPr/>
        <p:txBody>
          <a:bodyPr/>
          <a:lstStyle/>
          <a:p>
            <a:r>
              <a:rPr lang="en-US" b="1" dirty="0">
                <a:solidFill>
                  <a:srgbClr val="FFFF00"/>
                </a:solidFill>
              </a:rPr>
              <a:t>Exercise</a:t>
            </a:r>
          </a:p>
        </p:txBody>
      </p:sp>
      <p:sp>
        <p:nvSpPr>
          <p:cNvPr id="3" name="Content Placeholder 2">
            <a:extLst>
              <a:ext uri="{FF2B5EF4-FFF2-40B4-BE49-F238E27FC236}">
                <a16:creationId xmlns:a16="http://schemas.microsoft.com/office/drawing/2014/main" id="{734811A1-4740-45E5-B7F3-60A520960767}"/>
              </a:ext>
            </a:extLst>
          </p:cNvPr>
          <p:cNvSpPr>
            <a:spLocks noGrp="1"/>
          </p:cNvSpPr>
          <p:nvPr>
            <p:ph idx="1"/>
          </p:nvPr>
        </p:nvSpPr>
        <p:spPr>
          <a:xfrm>
            <a:off x="838200" y="1514475"/>
            <a:ext cx="10515600" cy="4978400"/>
          </a:xfrm>
        </p:spPr>
        <p:txBody>
          <a:bodyPr>
            <a:normAutofit/>
          </a:bodyPr>
          <a:lstStyle/>
          <a:p>
            <a:r>
              <a:rPr lang="en-US" b="1" dirty="0">
                <a:solidFill>
                  <a:schemeClr val="bg1"/>
                </a:solidFill>
              </a:rPr>
              <a:t>Pick one or two GSI practices</a:t>
            </a:r>
          </a:p>
          <a:p>
            <a:pPr lvl="1"/>
            <a:r>
              <a:rPr lang="en-US" b="1" dirty="0">
                <a:solidFill>
                  <a:schemeClr val="bg1"/>
                </a:solidFill>
              </a:rPr>
              <a:t>Design it to meet your desired needs/benefits. Make sure you fully understand and describe the situation/context where the practice(s) is/are being applied</a:t>
            </a:r>
          </a:p>
          <a:p>
            <a:pPr lvl="1"/>
            <a:r>
              <a:rPr lang="en-US" b="1" dirty="0">
                <a:solidFill>
                  <a:schemeClr val="bg1"/>
                </a:solidFill>
              </a:rPr>
              <a:t>What are some limitations or negative consequences of your design?</a:t>
            </a:r>
          </a:p>
          <a:p>
            <a:pPr lvl="1"/>
            <a:r>
              <a:rPr lang="en-US" b="1" dirty="0">
                <a:solidFill>
                  <a:schemeClr val="bg1"/>
                </a:solidFill>
              </a:rPr>
              <a:t>Score your practice(s). How do the design elements you incorporate change your score?</a:t>
            </a:r>
          </a:p>
          <a:p>
            <a:r>
              <a:rPr lang="en-US" b="1" dirty="0">
                <a:solidFill>
                  <a:schemeClr val="bg1"/>
                </a:solidFill>
              </a:rPr>
              <a:t>Look at the list of sustainable agricultural practices in a previous slide</a:t>
            </a:r>
          </a:p>
          <a:p>
            <a:pPr lvl="1"/>
            <a:r>
              <a:rPr lang="en-US" b="1" dirty="0">
                <a:solidFill>
                  <a:schemeClr val="bg1"/>
                </a:solidFill>
              </a:rPr>
              <a:t>Which benefits do these practices deliver and what is the magnitude of those benefits (low, medium, high)?</a:t>
            </a:r>
          </a:p>
          <a:p>
            <a:pPr lvl="1"/>
            <a:r>
              <a:rPr lang="en-US" b="1" dirty="0">
                <a:solidFill>
                  <a:schemeClr val="bg1"/>
                </a:solidFill>
              </a:rPr>
              <a:t>What are some additional practices not included in the slide?</a:t>
            </a:r>
          </a:p>
        </p:txBody>
      </p:sp>
    </p:spTree>
    <p:extLst>
      <p:ext uri="{BB962C8B-B14F-4D97-AF65-F5344CB8AC3E}">
        <p14:creationId xmlns:p14="http://schemas.microsoft.com/office/powerpoint/2010/main" val="1967750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EF5C2-221F-43A6-85C2-FD1FEDAE426C}"/>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52DD25-514E-4C1C-8143-89FA9A7A5AB8}"/>
              </a:ext>
            </a:extLst>
          </p:cNvPr>
          <p:cNvSpPr>
            <a:spLocks noGrp="1"/>
          </p:cNvSpPr>
          <p:nvPr>
            <p:ph type="title"/>
          </p:nvPr>
        </p:nvSpPr>
        <p:spPr>
          <a:xfrm>
            <a:off x="838200" y="203200"/>
            <a:ext cx="10515600" cy="779463"/>
          </a:xfrm>
        </p:spPr>
        <p:txBody>
          <a:bodyPr/>
          <a:lstStyle/>
          <a:p>
            <a:r>
              <a:rPr lang="en-US" b="1" dirty="0">
                <a:solidFill>
                  <a:srgbClr val="FFFF00"/>
                </a:solidFill>
              </a:rPr>
              <a:t>Integrating GSI practices</a:t>
            </a:r>
          </a:p>
        </p:txBody>
      </p:sp>
      <p:sp>
        <p:nvSpPr>
          <p:cNvPr id="3" name="Content Placeholder 2">
            <a:extLst>
              <a:ext uri="{FF2B5EF4-FFF2-40B4-BE49-F238E27FC236}">
                <a16:creationId xmlns:a16="http://schemas.microsoft.com/office/drawing/2014/main" id="{734811A1-4740-45E5-B7F3-60A520960767}"/>
              </a:ext>
            </a:extLst>
          </p:cNvPr>
          <p:cNvSpPr>
            <a:spLocks noGrp="1"/>
          </p:cNvSpPr>
          <p:nvPr>
            <p:ph idx="1"/>
          </p:nvPr>
        </p:nvSpPr>
        <p:spPr>
          <a:xfrm>
            <a:off x="190500" y="982663"/>
            <a:ext cx="11163300" cy="5194300"/>
          </a:xfrm>
        </p:spPr>
        <p:txBody>
          <a:bodyPr>
            <a:normAutofit/>
          </a:bodyPr>
          <a:lstStyle/>
          <a:p>
            <a:r>
              <a:rPr lang="en-US" b="1" dirty="0">
                <a:solidFill>
                  <a:schemeClr val="bg1"/>
                </a:solidFill>
              </a:rPr>
              <a:t>Maximize benefits by combining multiple GSI practices (treatment train)</a:t>
            </a:r>
          </a:p>
          <a:p>
            <a:r>
              <a:rPr lang="en-US" b="1" dirty="0">
                <a:solidFill>
                  <a:schemeClr val="bg1"/>
                </a:solidFill>
              </a:rPr>
              <a:t>Consider goals of the practices</a:t>
            </a:r>
          </a:p>
          <a:p>
            <a:pPr lvl="1"/>
            <a:r>
              <a:rPr lang="en-US" b="1" dirty="0">
                <a:solidFill>
                  <a:schemeClr val="bg1"/>
                </a:solidFill>
              </a:rPr>
              <a:t>Most important goals for stormwater are typically water quality and hydrology</a:t>
            </a:r>
          </a:p>
          <a:p>
            <a:pPr lvl="1"/>
            <a:r>
              <a:rPr lang="en-US" b="1" dirty="0">
                <a:solidFill>
                  <a:schemeClr val="bg1"/>
                </a:solidFill>
              </a:rPr>
              <a:t>Are other GI goals desired (e.g. LEED certified buildings)</a:t>
            </a:r>
          </a:p>
          <a:p>
            <a:r>
              <a:rPr lang="en-US" b="1" dirty="0">
                <a:solidFill>
                  <a:schemeClr val="bg1"/>
                </a:solidFill>
              </a:rPr>
              <a:t>Consider site features</a:t>
            </a:r>
          </a:p>
          <a:p>
            <a:pPr lvl="1"/>
            <a:r>
              <a:rPr lang="en-US" b="1" dirty="0">
                <a:solidFill>
                  <a:schemeClr val="bg1"/>
                </a:solidFill>
              </a:rPr>
              <a:t>Physical characteristics (e.g. soils, drainage, hydrology)</a:t>
            </a:r>
          </a:p>
          <a:p>
            <a:pPr lvl="1"/>
            <a:r>
              <a:rPr lang="en-US" b="1" dirty="0">
                <a:solidFill>
                  <a:schemeClr val="bg1"/>
                </a:solidFill>
              </a:rPr>
              <a:t>Existing conditions and opportunities</a:t>
            </a:r>
          </a:p>
          <a:p>
            <a:pPr lvl="1"/>
            <a:r>
              <a:rPr lang="en-US" b="1" dirty="0">
                <a:solidFill>
                  <a:schemeClr val="bg1"/>
                </a:solidFill>
              </a:rPr>
              <a:t>Role of grey infrastructure</a:t>
            </a:r>
          </a:p>
          <a:p>
            <a:pPr lvl="1"/>
            <a:r>
              <a:rPr lang="en-US" b="1" dirty="0">
                <a:solidFill>
                  <a:schemeClr val="bg1"/>
                </a:solidFill>
              </a:rPr>
              <a:t>Economic and social analysis</a:t>
            </a:r>
          </a:p>
        </p:txBody>
      </p:sp>
      <p:pic>
        <p:nvPicPr>
          <p:cNvPr id="22530" name="Picture 2" descr="photo illustrating a watershed scale treatment train approach using a multi-BMP approach to managing the quantity and quality of stormwater runoff.">
            <a:extLst>
              <a:ext uri="{FF2B5EF4-FFF2-40B4-BE49-F238E27FC236}">
                <a16:creationId xmlns:a16="http://schemas.microsoft.com/office/drawing/2014/main" id="{EA2760A5-1DDF-1B7D-1054-3E7750F4D6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4700" y="3698082"/>
            <a:ext cx="4762500"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7110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EF5C2-221F-43A6-85C2-FD1FEDAE426C}"/>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52DD25-514E-4C1C-8143-89FA9A7A5AB8}"/>
              </a:ext>
            </a:extLst>
          </p:cNvPr>
          <p:cNvSpPr>
            <a:spLocks noGrp="1"/>
          </p:cNvSpPr>
          <p:nvPr>
            <p:ph type="title"/>
          </p:nvPr>
        </p:nvSpPr>
        <p:spPr>
          <a:xfrm>
            <a:off x="176213" y="193675"/>
            <a:ext cx="2600325" cy="1325563"/>
          </a:xfrm>
        </p:spPr>
        <p:txBody>
          <a:bodyPr/>
          <a:lstStyle/>
          <a:p>
            <a:pPr algn="ctr"/>
            <a:r>
              <a:rPr lang="en-US" b="1" dirty="0">
                <a:solidFill>
                  <a:srgbClr val="FFFF00"/>
                </a:solidFill>
              </a:rPr>
              <a:t>Scale</a:t>
            </a:r>
          </a:p>
        </p:txBody>
      </p:sp>
      <p:sp>
        <p:nvSpPr>
          <p:cNvPr id="7" name="TextBox 6">
            <a:extLst>
              <a:ext uri="{FF2B5EF4-FFF2-40B4-BE49-F238E27FC236}">
                <a16:creationId xmlns:a16="http://schemas.microsoft.com/office/drawing/2014/main" id="{9210848F-78AA-A0EE-3A25-6803827404B8}"/>
              </a:ext>
            </a:extLst>
          </p:cNvPr>
          <p:cNvSpPr txBox="1"/>
          <p:nvPr/>
        </p:nvSpPr>
        <p:spPr>
          <a:xfrm>
            <a:off x="523875" y="3444073"/>
            <a:ext cx="1905000" cy="523220"/>
          </a:xfrm>
          <a:prstGeom prst="rect">
            <a:avLst/>
          </a:prstGeom>
          <a:noFill/>
        </p:spPr>
        <p:txBody>
          <a:bodyPr wrap="square" rtlCol="0">
            <a:spAutoFit/>
          </a:bodyPr>
          <a:lstStyle/>
          <a:p>
            <a:pPr algn="ctr"/>
            <a:r>
              <a:rPr lang="en-US" sz="2800" b="1" dirty="0">
                <a:solidFill>
                  <a:schemeClr val="bg1"/>
                </a:solidFill>
              </a:rPr>
              <a:t>Site</a:t>
            </a:r>
          </a:p>
        </p:txBody>
      </p:sp>
      <p:pic>
        <p:nvPicPr>
          <p:cNvPr id="3074" name="Picture 2" descr="image of design showing infrastructure involved in the Living Streets project">
            <a:extLst>
              <a:ext uri="{FF2B5EF4-FFF2-40B4-BE49-F238E27FC236}">
                <a16:creationId xmlns:a16="http://schemas.microsoft.com/office/drawing/2014/main" id="{A695B378-EC78-9919-C6FA-4EFAFFDBEA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2843" y="167522"/>
            <a:ext cx="3117056" cy="374046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336DAE1-5708-4BBB-9250-87BCE9925C1A}"/>
              </a:ext>
            </a:extLst>
          </p:cNvPr>
          <p:cNvSpPr txBox="1"/>
          <p:nvPr/>
        </p:nvSpPr>
        <p:spPr>
          <a:xfrm>
            <a:off x="4391024" y="3967293"/>
            <a:ext cx="2857500" cy="523220"/>
          </a:xfrm>
          <a:prstGeom prst="rect">
            <a:avLst/>
          </a:prstGeom>
          <a:noFill/>
        </p:spPr>
        <p:txBody>
          <a:bodyPr wrap="square" rtlCol="0">
            <a:spAutoFit/>
          </a:bodyPr>
          <a:lstStyle/>
          <a:p>
            <a:pPr algn="ctr"/>
            <a:r>
              <a:rPr lang="en-US" sz="2800" b="1" dirty="0">
                <a:solidFill>
                  <a:schemeClr val="bg1"/>
                </a:solidFill>
              </a:rPr>
              <a:t>Neighborhood</a:t>
            </a:r>
          </a:p>
        </p:txBody>
      </p:sp>
      <p:sp>
        <p:nvSpPr>
          <p:cNvPr id="9" name="TextBox 8">
            <a:extLst>
              <a:ext uri="{FF2B5EF4-FFF2-40B4-BE49-F238E27FC236}">
                <a16:creationId xmlns:a16="http://schemas.microsoft.com/office/drawing/2014/main" id="{DCA6F77D-ECC6-3B10-9C07-7A617779D24B}"/>
              </a:ext>
            </a:extLst>
          </p:cNvPr>
          <p:cNvSpPr txBox="1"/>
          <p:nvPr/>
        </p:nvSpPr>
        <p:spPr>
          <a:xfrm>
            <a:off x="8534400" y="5369918"/>
            <a:ext cx="2857500" cy="954107"/>
          </a:xfrm>
          <a:prstGeom prst="rect">
            <a:avLst/>
          </a:prstGeom>
          <a:noFill/>
        </p:spPr>
        <p:txBody>
          <a:bodyPr wrap="square" rtlCol="0">
            <a:spAutoFit/>
          </a:bodyPr>
          <a:lstStyle/>
          <a:p>
            <a:pPr algn="ctr"/>
            <a:r>
              <a:rPr lang="en-US" sz="2800" b="1" dirty="0">
                <a:solidFill>
                  <a:schemeClr val="bg1"/>
                </a:solidFill>
              </a:rPr>
              <a:t>Watershed or larger</a:t>
            </a:r>
          </a:p>
        </p:txBody>
      </p:sp>
      <p:pic>
        <p:nvPicPr>
          <p:cNvPr id="12" name="Picture 11">
            <a:extLst>
              <a:ext uri="{FF2B5EF4-FFF2-40B4-BE49-F238E27FC236}">
                <a16:creationId xmlns:a16="http://schemas.microsoft.com/office/drawing/2014/main" id="{0276B71E-749E-EA21-093A-42A4828162C1}"/>
              </a:ext>
            </a:extLst>
          </p:cNvPr>
          <p:cNvPicPr>
            <a:picLocks noChangeAspect="1"/>
          </p:cNvPicPr>
          <p:nvPr/>
        </p:nvPicPr>
        <p:blipFill rotWithShape="1">
          <a:blip r:embed="rId3"/>
          <a:srcRect l="2812" t="25972" r="38750" b="8055"/>
          <a:stretch/>
        </p:blipFill>
        <p:spPr>
          <a:xfrm>
            <a:off x="176213" y="4075511"/>
            <a:ext cx="4076700" cy="2588814"/>
          </a:xfrm>
          <a:prstGeom prst="rect">
            <a:avLst/>
          </a:prstGeom>
        </p:spPr>
      </p:pic>
      <p:pic>
        <p:nvPicPr>
          <p:cNvPr id="16" name="Picture 15">
            <a:extLst>
              <a:ext uri="{FF2B5EF4-FFF2-40B4-BE49-F238E27FC236}">
                <a16:creationId xmlns:a16="http://schemas.microsoft.com/office/drawing/2014/main" id="{17C44FFD-52C4-67A5-005C-5A227ED0F849}"/>
              </a:ext>
            </a:extLst>
          </p:cNvPr>
          <p:cNvPicPr>
            <a:picLocks noChangeAspect="1"/>
          </p:cNvPicPr>
          <p:nvPr/>
        </p:nvPicPr>
        <p:blipFill rotWithShape="1">
          <a:blip r:embed="rId4"/>
          <a:srcRect l="32578" t="28194" r="32500" b="6528"/>
          <a:stretch/>
        </p:blipFill>
        <p:spPr>
          <a:xfrm>
            <a:off x="7622380" y="856456"/>
            <a:ext cx="4257676" cy="4476751"/>
          </a:xfrm>
          <a:prstGeom prst="rect">
            <a:avLst/>
          </a:prstGeom>
        </p:spPr>
      </p:pic>
    </p:spTree>
    <p:extLst>
      <p:ext uri="{BB962C8B-B14F-4D97-AF65-F5344CB8AC3E}">
        <p14:creationId xmlns:p14="http://schemas.microsoft.com/office/powerpoint/2010/main" val="3112863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EF5C2-221F-43A6-85C2-FD1FEDAE426C}"/>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BAD085-057D-8ADE-62D2-6A08FDE94B6A}"/>
              </a:ext>
            </a:extLst>
          </p:cNvPr>
          <p:cNvSpPr>
            <a:spLocks noGrp="1"/>
          </p:cNvSpPr>
          <p:nvPr>
            <p:ph type="title"/>
          </p:nvPr>
        </p:nvSpPr>
        <p:spPr>
          <a:xfrm>
            <a:off x="76199" y="79373"/>
            <a:ext cx="11896725" cy="833440"/>
          </a:xfrm>
        </p:spPr>
        <p:txBody>
          <a:bodyPr/>
          <a:lstStyle/>
          <a:p>
            <a:pPr algn="ctr"/>
            <a:r>
              <a:rPr lang="en-US" b="1" u="sng" dirty="0">
                <a:solidFill>
                  <a:srgbClr val="FFFF00"/>
                </a:solidFill>
              </a:rPr>
              <a:t>SITE</a:t>
            </a:r>
            <a:r>
              <a:rPr lang="en-US" b="1" dirty="0">
                <a:solidFill>
                  <a:srgbClr val="FFFF00"/>
                </a:solidFill>
              </a:rPr>
              <a:t>: Xcel Energy Marshall Operations Center</a:t>
            </a:r>
          </a:p>
        </p:txBody>
      </p:sp>
      <p:sp>
        <p:nvSpPr>
          <p:cNvPr id="5" name="Content Placeholder 4">
            <a:extLst>
              <a:ext uri="{FF2B5EF4-FFF2-40B4-BE49-F238E27FC236}">
                <a16:creationId xmlns:a16="http://schemas.microsoft.com/office/drawing/2014/main" id="{F14F0652-61C2-3F0A-59FF-197E8AD48E3E}"/>
              </a:ext>
            </a:extLst>
          </p:cNvPr>
          <p:cNvSpPr>
            <a:spLocks noGrp="1"/>
          </p:cNvSpPr>
          <p:nvPr>
            <p:ph idx="1"/>
          </p:nvPr>
        </p:nvSpPr>
        <p:spPr>
          <a:xfrm>
            <a:off x="76200" y="1257300"/>
            <a:ext cx="4866200" cy="4919663"/>
          </a:xfrm>
        </p:spPr>
        <p:txBody>
          <a:bodyPr/>
          <a:lstStyle/>
          <a:p>
            <a:r>
              <a:rPr lang="en-US" b="1" dirty="0">
                <a:solidFill>
                  <a:schemeClr val="bg1"/>
                </a:solidFill>
              </a:rPr>
              <a:t>Infiltration basins, vegetated swales, pretreatment</a:t>
            </a:r>
          </a:p>
          <a:p>
            <a:r>
              <a:rPr lang="en-US" b="1" dirty="0">
                <a:solidFill>
                  <a:schemeClr val="bg1"/>
                </a:solidFill>
              </a:rPr>
              <a:t>Wetland and upland features, native vegetation</a:t>
            </a:r>
          </a:p>
          <a:p>
            <a:r>
              <a:rPr lang="en-US" b="1" dirty="0">
                <a:solidFill>
                  <a:schemeClr val="bg1"/>
                </a:solidFill>
              </a:rPr>
              <a:t>Stormwater treatment, habitat, walking path, patio area, interpretive information, bike and pedestrian connections, Brownfield reclamation</a:t>
            </a:r>
          </a:p>
        </p:txBody>
      </p:sp>
      <p:pic>
        <p:nvPicPr>
          <p:cNvPr id="3" name="Picture 2">
            <a:extLst>
              <a:ext uri="{FF2B5EF4-FFF2-40B4-BE49-F238E27FC236}">
                <a16:creationId xmlns:a16="http://schemas.microsoft.com/office/drawing/2014/main" id="{FF1ADE58-C342-CF63-968C-7AC57451B3F9}"/>
              </a:ext>
            </a:extLst>
          </p:cNvPr>
          <p:cNvPicPr>
            <a:picLocks noChangeAspect="1"/>
          </p:cNvPicPr>
          <p:nvPr/>
        </p:nvPicPr>
        <p:blipFill rotWithShape="1">
          <a:blip r:embed="rId2"/>
          <a:srcRect l="2812" t="25972" r="38750" b="8055"/>
          <a:stretch/>
        </p:blipFill>
        <p:spPr>
          <a:xfrm>
            <a:off x="5018600" y="1631950"/>
            <a:ext cx="7097200" cy="4506912"/>
          </a:xfrm>
          <a:prstGeom prst="rect">
            <a:avLst/>
          </a:prstGeom>
        </p:spPr>
      </p:pic>
    </p:spTree>
    <p:extLst>
      <p:ext uri="{BB962C8B-B14F-4D97-AF65-F5344CB8AC3E}">
        <p14:creationId xmlns:p14="http://schemas.microsoft.com/office/powerpoint/2010/main" val="37561645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EF5C2-221F-43A6-85C2-FD1FEDAE426C}"/>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BAD085-057D-8ADE-62D2-6A08FDE94B6A}"/>
              </a:ext>
            </a:extLst>
          </p:cNvPr>
          <p:cNvSpPr>
            <a:spLocks noGrp="1"/>
          </p:cNvSpPr>
          <p:nvPr>
            <p:ph type="title"/>
          </p:nvPr>
        </p:nvSpPr>
        <p:spPr>
          <a:xfrm>
            <a:off x="76199" y="79373"/>
            <a:ext cx="6105526" cy="1425578"/>
          </a:xfrm>
        </p:spPr>
        <p:txBody>
          <a:bodyPr>
            <a:normAutofit/>
          </a:bodyPr>
          <a:lstStyle/>
          <a:p>
            <a:pPr algn="ctr"/>
            <a:r>
              <a:rPr lang="en-US" b="1" u="sng" dirty="0">
                <a:solidFill>
                  <a:srgbClr val="FFFF00"/>
                </a:solidFill>
              </a:rPr>
              <a:t>NEIGHBORHOOD</a:t>
            </a:r>
            <a:r>
              <a:rPr lang="en-US" b="1" dirty="0">
                <a:solidFill>
                  <a:srgbClr val="FFFF00"/>
                </a:solidFill>
              </a:rPr>
              <a:t>: Maplewood Living Streets</a:t>
            </a:r>
          </a:p>
        </p:txBody>
      </p:sp>
      <p:sp>
        <p:nvSpPr>
          <p:cNvPr id="5" name="Content Placeholder 4">
            <a:extLst>
              <a:ext uri="{FF2B5EF4-FFF2-40B4-BE49-F238E27FC236}">
                <a16:creationId xmlns:a16="http://schemas.microsoft.com/office/drawing/2014/main" id="{F14F0652-61C2-3F0A-59FF-197E8AD48E3E}"/>
              </a:ext>
            </a:extLst>
          </p:cNvPr>
          <p:cNvSpPr>
            <a:spLocks noGrp="1"/>
          </p:cNvSpPr>
          <p:nvPr>
            <p:ph idx="1"/>
          </p:nvPr>
        </p:nvSpPr>
        <p:spPr>
          <a:xfrm>
            <a:off x="76200" y="1657350"/>
            <a:ext cx="4086225" cy="4962525"/>
          </a:xfrm>
        </p:spPr>
        <p:txBody>
          <a:bodyPr>
            <a:normAutofit/>
          </a:bodyPr>
          <a:lstStyle/>
          <a:p>
            <a:r>
              <a:rPr lang="en-US" b="1" dirty="0">
                <a:solidFill>
                  <a:schemeClr val="bg1"/>
                </a:solidFill>
              </a:rPr>
              <a:t>Rainwater gardens, tree systems, regional filtration basin</a:t>
            </a:r>
          </a:p>
          <a:p>
            <a:r>
              <a:rPr lang="en-US" b="1" dirty="0">
                <a:solidFill>
                  <a:schemeClr val="bg1"/>
                </a:solidFill>
              </a:rPr>
              <a:t>Native perennial vegetation, drought tolerant trees</a:t>
            </a:r>
          </a:p>
          <a:p>
            <a:r>
              <a:rPr lang="en-US" b="1" dirty="0">
                <a:solidFill>
                  <a:schemeClr val="bg1"/>
                </a:solidFill>
              </a:rPr>
              <a:t>Stormwater treatment, habitat, safer traffic, bike and pedestrian connections, shade, carbon sequestration, economic savings</a:t>
            </a:r>
          </a:p>
        </p:txBody>
      </p:sp>
      <p:pic>
        <p:nvPicPr>
          <p:cNvPr id="7170" name="Picture 2">
            <a:extLst>
              <a:ext uri="{FF2B5EF4-FFF2-40B4-BE49-F238E27FC236}">
                <a16:creationId xmlns:a16="http://schemas.microsoft.com/office/drawing/2014/main" id="{425904B6-5B09-B9D9-0992-DBE3DCC5B2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65" r="4675"/>
          <a:stretch/>
        </p:blipFill>
        <p:spPr bwMode="auto">
          <a:xfrm>
            <a:off x="4043362" y="3752850"/>
            <a:ext cx="4276725" cy="286450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mage of design showing infrastructure involved in the Living Streets project">
            <a:extLst>
              <a:ext uri="{FF2B5EF4-FFF2-40B4-BE49-F238E27FC236}">
                <a16:creationId xmlns:a16="http://schemas.microsoft.com/office/drawing/2014/main" id="{1DAE6CA7-A499-6ABB-9BEE-BF4BF3D6F9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9359" y="683561"/>
            <a:ext cx="3486428" cy="4183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84595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EF5C2-221F-43A6-85C2-FD1FEDAE426C}"/>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52DD25-514E-4C1C-8143-89FA9A7A5AB8}"/>
              </a:ext>
            </a:extLst>
          </p:cNvPr>
          <p:cNvSpPr>
            <a:spLocks noGrp="1"/>
          </p:cNvSpPr>
          <p:nvPr>
            <p:ph type="title"/>
          </p:nvPr>
        </p:nvSpPr>
        <p:spPr>
          <a:xfrm>
            <a:off x="323850" y="365125"/>
            <a:ext cx="5438775" cy="1325563"/>
          </a:xfrm>
        </p:spPr>
        <p:txBody>
          <a:bodyPr/>
          <a:lstStyle/>
          <a:p>
            <a:pPr algn="ctr"/>
            <a:r>
              <a:rPr lang="en-US" b="1" dirty="0">
                <a:solidFill>
                  <a:srgbClr val="FFFF00"/>
                </a:solidFill>
              </a:rPr>
              <a:t>CITY: Lancaster PA</a:t>
            </a:r>
          </a:p>
        </p:txBody>
      </p:sp>
      <p:sp>
        <p:nvSpPr>
          <p:cNvPr id="5" name="Content Placeholder 4">
            <a:extLst>
              <a:ext uri="{FF2B5EF4-FFF2-40B4-BE49-F238E27FC236}">
                <a16:creationId xmlns:a16="http://schemas.microsoft.com/office/drawing/2014/main" id="{2FD7FC28-7D76-799E-F83F-78927172E914}"/>
              </a:ext>
            </a:extLst>
          </p:cNvPr>
          <p:cNvSpPr>
            <a:spLocks noGrp="1"/>
          </p:cNvSpPr>
          <p:nvPr>
            <p:ph idx="1"/>
          </p:nvPr>
        </p:nvSpPr>
        <p:spPr>
          <a:xfrm>
            <a:off x="323850" y="1825625"/>
            <a:ext cx="5562600" cy="4351338"/>
          </a:xfrm>
        </p:spPr>
        <p:txBody>
          <a:bodyPr/>
          <a:lstStyle/>
          <a:p>
            <a:r>
              <a:rPr lang="en-US" b="1" dirty="0">
                <a:solidFill>
                  <a:schemeClr val="bg1"/>
                </a:solidFill>
              </a:rPr>
              <a:t>Driven by combined sewer overflows</a:t>
            </a:r>
          </a:p>
          <a:p>
            <a:r>
              <a:rPr lang="en-US" b="1" dirty="0">
                <a:solidFill>
                  <a:schemeClr val="bg1"/>
                </a:solidFill>
              </a:rPr>
              <a:t>Combine grey and green infrastructure</a:t>
            </a:r>
          </a:p>
          <a:p>
            <a:r>
              <a:rPr lang="en-US" b="1" dirty="0">
                <a:solidFill>
                  <a:schemeClr val="bg1"/>
                </a:solidFill>
              </a:rPr>
              <a:t>GSI – Infiltrate, capture and reuse, </a:t>
            </a:r>
            <a:r>
              <a:rPr lang="en-US" b="1" dirty="0" err="1">
                <a:solidFill>
                  <a:schemeClr val="bg1"/>
                </a:solidFill>
              </a:rPr>
              <a:t>evapotranspire</a:t>
            </a:r>
            <a:endParaRPr lang="en-US" b="1" dirty="0">
              <a:solidFill>
                <a:schemeClr val="bg1"/>
              </a:solidFill>
            </a:endParaRPr>
          </a:p>
          <a:p>
            <a:r>
              <a:rPr lang="en-US" b="1" dirty="0">
                <a:solidFill>
                  <a:schemeClr val="bg1"/>
                </a:solidFill>
              </a:rPr>
              <a:t>Environmental, social, economic benefits</a:t>
            </a:r>
          </a:p>
        </p:txBody>
      </p:sp>
      <p:pic>
        <p:nvPicPr>
          <p:cNvPr id="3" name="Picture 2">
            <a:extLst>
              <a:ext uri="{FF2B5EF4-FFF2-40B4-BE49-F238E27FC236}">
                <a16:creationId xmlns:a16="http://schemas.microsoft.com/office/drawing/2014/main" id="{482575C6-9E5B-768A-C900-8AA02C33FC39}"/>
              </a:ext>
            </a:extLst>
          </p:cNvPr>
          <p:cNvPicPr>
            <a:picLocks noChangeAspect="1"/>
          </p:cNvPicPr>
          <p:nvPr/>
        </p:nvPicPr>
        <p:blipFill rotWithShape="1">
          <a:blip r:embed="rId2"/>
          <a:srcRect l="32578" t="28194" r="32500" b="6528"/>
          <a:stretch/>
        </p:blipFill>
        <p:spPr>
          <a:xfrm>
            <a:off x="6086475" y="425846"/>
            <a:ext cx="5712382" cy="6006307"/>
          </a:xfrm>
          <a:prstGeom prst="rect">
            <a:avLst/>
          </a:prstGeom>
        </p:spPr>
      </p:pic>
    </p:spTree>
    <p:extLst>
      <p:ext uri="{BB962C8B-B14F-4D97-AF65-F5344CB8AC3E}">
        <p14:creationId xmlns:p14="http://schemas.microsoft.com/office/powerpoint/2010/main" val="31164413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EF5C2-221F-43A6-85C2-FD1FEDAE426C}"/>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52DD25-514E-4C1C-8143-89FA9A7A5AB8}"/>
              </a:ext>
            </a:extLst>
          </p:cNvPr>
          <p:cNvSpPr>
            <a:spLocks noGrp="1"/>
          </p:cNvSpPr>
          <p:nvPr>
            <p:ph type="title"/>
          </p:nvPr>
        </p:nvSpPr>
        <p:spPr>
          <a:xfrm>
            <a:off x="323850" y="365125"/>
            <a:ext cx="5438775" cy="1325563"/>
          </a:xfrm>
        </p:spPr>
        <p:txBody>
          <a:bodyPr/>
          <a:lstStyle/>
          <a:p>
            <a:pPr algn="ctr"/>
            <a:r>
              <a:rPr lang="en-US" b="1" dirty="0">
                <a:solidFill>
                  <a:srgbClr val="FFFF00"/>
                </a:solidFill>
              </a:rPr>
              <a:t>Process</a:t>
            </a:r>
          </a:p>
        </p:txBody>
      </p:sp>
      <p:sp>
        <p:nvSpPr>
          <p:cNvPr id="5" name="Content Placeholder 4">
            <a:extLst>
              <a:ext uri="{FF2B5EF4-FFF2-40B4-BE49-F238E27FC236}">
                <a16:creationId xmlns:a16="http://schemas.microsoft.com/office/drawing/2014/main" id="{2FD7FC28-7D76-799E-F83F-78927172E914}"/>
              </a:ext>
            </a:extLst>
          </p:cNvPr>
          <p:cNvSpPr>
            <a:spLocks noGrp="1"/>
          </p:cNvSpPr>
          <p:nvPr>
            <p:ph idx="1"/>
          </p:nvPr>
        </p:nvSpPr>
        <p:spPr>
          <a:xfrm>
            <a:off x="323850" y="1825625"/>
            <a:ext cx="5562600" cy="4351338"/>
          </a:xfrm>
        </p:spPr>
        <p:txBody>
          <a:bodyPr/>
          <a:lstStyle/>
          <a:p>
            <a:r>
              <a:rPr lang="en-US" b="1" dirty="0">
                <a:solidFill>
                  <a:schemeClr val="bg1"/>
                </a:solidFill>
              </a:rPr>
              <a:t>Evaluate impervious cover</a:t>
            </a:r>
          </a:p>
          <a:p>
            <a:r>
              <a:rPr lang="en-US" b="1" dirty="0">
                <a:solidFill>
                  <a:schemeClr val="bg1"/>
                </a:solidFill>
              </a:rPr>
              <a:t>Identify opportunities</a:t>
            </a:r>
          </a:p>
          <a:p>
            <a:r>
              <a:rPr lang="en-US" b="1" dirty="0">
                <a:solidFill>
                  <a:schemeClr val="bg1"/>
                </a:solidFill>
              </a:rPr>
              <a:t>Conduct multiple benefit analysis</a:t>
            </a:r>
          </a:p>
          <a:p>
            <a:r>
              <a:rPr lang="en-US" b="1" dirty="0">
                <a:solidFill>
                  <a:schemeClr val="bg1"/>
                </a:solidFill>
              </a:rPr>
              <a:t>Match practices to opportunities and suitability</a:t>
            </a:r>
          </a:p>
          <a:p>
            <a:endParaRPr lang="en-US" b="1" dirty="0">
              <a:solidFill>
                <a:schemeClr val="bg1"/>
              </a:solidFill>
            </a:endParaRPr>
          </a:p>
        </p:txBody>
      </p:sp>
      <p:pic>
        <p:nvPicPr>
          <p:cNvPr id="3" name="Picture 2">
            <a:extLst>
              <a:ext uri="{FF2B5EF4-FFF2-40B4-BE49-F238E27FC236}">
                <a16:creationId xmlns:a16="http://schemas.microsoft.com/office/drawing/2014/main" id="{482575C6-9E5B-768A-C900-8AA02C33FC39}"/>
              </a:ext>
            </a:extLst>
          </p:cNvPr>
          <p:cNvPicPr>
            <a:picLocks noChangeAspect="1"/>
          </p:cNvPicPr>
          <p:nvPr/>
        </p:nvPicPr>
        <p:blipFill rotWithShape="1">
          <a:blip r:embed="rId2"/>
          <a:srcRect l="32578" t="28194" r="32500" b="6528"/>
          <a:stretch/>
        </p:blipFill>
        <p:spPr>
          <a:xfrm>
            <a:off x="6086475" y="425846"/>
            <a:ext cx="5712382" cy="6006307"/>
          </a:xfrm>
          <a:prstGeom prst="rect">
            <a:avLst/>
          </a:prstGeom>
        </p:spPr>
      </p:pic>
    </p:spTree>
    <p:extLst>
      <p:ext uri="{BB962C8B-B14F-4D97-AF65-F5344CB8AC3E}">
        <p14:creationId xmlns:p14="http://schemas.microsoft.com/office/powerpoint/2010/main" val="22576209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EF5C2-221F-43A6-85C2-FD1FEDAE426C}"/>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52DD25-514E-4C1C-8143-89FA9A7A5AB8}"/>
              </a:ext>
            </a:extLst>
          </p:cNvPr>
          <p:cNvSpPr>
            <a:spLocks noGrp="1"/>
          </p:cNvSpPr>
          <p:nvPr>
            <p:ph type="title"/>
          </p:nvPr>
        </p:nvSpPr>
        <p:spPr>
          <a:xfrm>
            <a:off x="271463" y="203200"/>
            <a:ext cx="11649074" cy="779463"/>
          </a:xfrm>
        </p:spPr>
        <p:txBody>
          <a:bodyPr/>
          <a:lstStyle/>
          <a:p>
            <a:pPr algn="ctr"/>
            <a:r>
              <a:rPr lang="en-US" b="1" dirty="0">
                <a:solidFill>
                  <a:srgbClr val="FFFF00"/>
                </a:solidFill>
              </a:rPr>
              <a:t>Strategies</a:t>
            </a:r>
          </a:p>
        </p:txBody>
      </p:sp>
      <p:sp>
        <p:nvSpPr>
          <p:cNvPr id="5" name="Content Placeholder 4">
            <a:extLst>
              <a:ext uri="{FF2B5EF4-FFF2-40B4-BE49-F238E27FC236}">
                <a16:creationId xmlns:a16="http://schemas.microsoft.com/office/drawing/2014/main" id="{2FD7FC28-7D76-799E-F83F-78927172E914}"/>
              </a:ext>
            </a:extLst>
          </p:cNvPr>
          <p:cNvSpPr>
            <a:spLocks noGrp="1"/>
          </p:cNvSpPr>
          <p:nvPr>
            <p:ph idx="1"/>
          </p:nvPr>
        </p:nvSpPr>
        <p:spPr>
          <a:xfrm>
            <a:off x="323849" y="982663"/>
            <a:ext cx="11649075" cy="5194300"/>
          </a:xfrm>
        </p:spPr>
        <p:txBody>
          <a:bodyPr>
            <a:normAutofit lnSpcReduction="10000"/>
          </a:bodyPr>
          <a:lstStyle/>
          <a:p>
            <a:r>
              <a:rPr lang="en-US" b="1" dirty="0">
                <a:solidFill>
                  <a:schemeClr val="bg1"/>
                </a:solidFill>
              </a:rPr>
              <a:t>Increase tree canopy cover from 28 to 40% (green streets, alleys, sidewalks)</a:t>
            </a:r>
          </a:p>
          <a:p>
            <a:r>
              <a:rPr lang="en-US" b="1" dirty="0">
                <a:solidFill>
                  <a:schemeClr val="bg1"/>
                </a:solidFill>
              </a:rPr>
              <a:t>Incorporate tree trenches and permeable pavement into parking areas</a:t>
            </a:r>
          </a:p>
          <a:p>
            <a:r>
              <a:rPr lang="en-US" b="1" dirty="0">
                <a:solidFill>
                  <a:schemeClr val="bg1"/>
                </a:solidFill>
              </a:rPr>
              <a:t>Roofs: 30 acres of green roof and downspout disconnection</a:t>
            </a:r>
          </a:p>
          <a:p>
            <a:r>
              <a:rPr lang="en-US" b="1" dirty="0">
                <a:solidFill>
                  <a:schemeClr val="bg1"/>
                </a:solidFill>
              </a:rPr>
              <a:t>Renovate, redesign, and reconstruct existing green spaces to incorporate GSI</a:t>
            </a:r>
          </a:p>
          <a:p>
            <a:r>
              <a:rPr lang="en-US" b="1" dirty="0">
                <a:solidFill>
                  <a:schemeClr val="bg1"/>
                </a:solidFill>
              </a:rPr>
              <a:t>Reduce imperviousness on public property</a:t>
            </a:r>
          </a:p>
          <a:p>
            <a:r>
              <a:rPr lang="en-US" b="1" dirty="0">
                <a:solidFill>
                  <a:schemeClr val="bg1"/>
                </a:solidFill>
              </a:rPr>
              <a:t>Residential and commercial property</a:t>
            </a:r>
          </a:p>
          <a:p>
            <a:pPr lvl="1"/>
            <a:r>
              <a:rPr lang="en-US" b="1" dirty="0">
                <a:solidFill>
                  <a:schemeClr val="bg1"/>
                </a:solidFill>
              </a:rPr>
              <a:t>New impervious surface must manage first inch of runoff</a:t>
            </a:r>
          </a:p>
          <a:p>
            <a:pPr lvl="1"/>
            <a:r>
              <a:rPr lang="en-US" b="1" dirty="0">
                <a:solidFill>
                  <a:schemeClr val="bg1"/>
                </a:solidFill>
              </a:rPr>
              <a:t>Establish GI grant fund</a:t>
            </a:r>
          </a:p>
          <a:p>
            <a:pPr lvl="1"/>
            <a:r>
              <a:rPr lang="en-US" b="1" dirty="0">
                <a:solidFill>
                  <a:schemeClr val="bg1"/>
                </a:solidFill>
              </a:rPr>
              <a:t>Tie stormwater utility fee to site imperviousness</a:t>
            </a:r>
          </a:p>
          <a:p>
            <a:r>
              <a:rPr lang="en-US" b="1" dirty="0">
                <a:solidFill>
                  <a:schemeClr val="bg1"/>
                </a:solidFill>
              </a:rPr>
              <a:t>Demo projects, partnerships, education and outreach, comprehensive plans, modeling and other technical tools, ordinances and incentives</a:t>
            </a:r>
          </a:p>
        </p:txBody>
      </p:sp>
    </p:spTree>
    <p:extLst>
      <p:ext uri="{BB962C8B-B14F-4D97-AF65-F5344CB8AC3E}">
        <p14:creationId xmlns:p14="http://schemas.microsoft.com/office/powerpoint/2010/main" val="19645818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EF5C2-221F-43A6-85C2-FD1FEDAE426C}"/>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52DD25-514E-4C1C-8143-89FA9A7A5AB8}"/>
              </a:ext>
            </a:extLst>
          </p:cNvPr>
          <p:cNvSpPr>
            <a:spLocks noGrp="1"/>
          </p:cNvSpPr>
          <p:nvPr>
            <p:ph type="title"/>
          </p:nvPr>
        </p:nvSpPr>
        <p:spPr>
          <a:xfrm>
            <a:off x="457200" y="365125"/>
            <a:ext cx="4486275" cy="1325563"/>
          </a:xfrm>
        </p:spPr>
        <p:txBody>
          <a:bodyPr/>
          <a:lstStyle/>
          <a:p>
            <a:pPr algn="ctr"/>
            <a:r>
              <a:rPr lang="en-US" b="1" dirty="0">
                <a:solidFill>
                  <a:srgbClr val="FFFF00"/>
                </a:solidFill>
              </a:rPr>
              <a:t>Agricultural settings</a:t>
            </a:r>
          </a:p>
        </p:txBody>
      </p:sp>
      <p:pic>
        <p:nvPicPr>
          <p:cNvPr id="7" name="Picture 6">
            <a:extLst>
              <a:ext uri="{FF2B5EF4-FFF2-40B4-BE49-F238E27FC236}">
                <a16:creationId xmlns:a16="http://schemas.microsoft.com/office/drawing/2014/main" id="{A7F5E1EC-AD72-C374-FE12-01C4FBEC1829}"/>
              </a:ext>
            </a:extLst>
          </p:cNvPr>
          <p:cNvPicPr>
            <a:picLocks noChangeAspect="1"/>
          </p:cNvPicPr>
          <p:nvPr/>
        </p:nvPicPr>
        <p:blipFill rotWithShape="1">
          <a:blip r:embed="rId2"/>
          <a:srcRect l="27891" t="18333" r="29219" b="6389"/>
          <a:stretch/>
        </p:blipFill>
        <p:spPr>
          <a:xfrm>
            <a:off x="5442570" y="285750"/>
            <a:ext cx="6425580" cy="6343650"/>
          </a:xfrm>
          <a:prstGeom prst="rect">
            <a:avLst/>
          </a:prstGeom>
        </p:spPr>
      </p:pic>
      <p:pic>
        <p:nvPicPr>
          <p:cNvPr id="8" name="Picture 2">
            <a:extLst>
              <a:ext uri="{FF2B5EF4-FFF2-40B4-BE49-F238E27FC236}">
                <a16:creationId xmlns:a16="http://schemas.microsoft.com/office/drawing/2014/main" id="{C57685A7-0BEA-637E-09B1-43158F3D07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733675"/>
            <a:ext cx="5232155" cy="3524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1713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EF5C2-221F-43A6-85C2-FD1FEDAE426C}"/>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52DD25-514E-4C1C-8143-89FA9A7A5AB8}"/>
              </a:ext>
            </a:extLst>
          </p:cNvPr>
          <p:cNvSpPr>
            <a:spLocks noGrp="1"/>
          </p:cNvSpPr>
          <p:nvPr>
            <p:ph type="title"/>
          </p:nvPr>
        </p:nvSpPr>
        <p:spPr>
          <a:xfrm>
            <a:off x="838200" y="298450"/>
            <a:ext cx="10515600" cy="968375"/>
          </a:xfrm>
        </p:spPr>
        <p:txBody>
          <a:bodyPr/>
          <a:lstStyle/>
          <a:p>
            <a:r>
              <a:rPr lang="en-US" b="1" dirty="0">
                <a:solidFill>
                  <a:srgbClr val="FFFF00"/>
                </a:solidFill>
              </a:rPr>
              <a:t>Exercise</a:t>
            </a:r>
          </a:p>
        </p:txBody>
      </p:sp>
      <p:sp>
        <p:nvSpPr>
          <p:cNvPr id="3" name="Content Placeholder 2">
            <a:extLst>
              <a:ext uri="{FF2B5EF4-FFF2-40B4-BE49-F238E27FC236}">
                <a16:creationId xmlns:a16="http://schemas.microsoft.com/office/drawing/2014/main" id="{734811A1-4740-45E5-B7F3-60A520960767}"/>
              </a:ext>
            </a:extLst>
          </p:cNvPr>
          <p:cNvSpPr>
            <a:spLocks noGrp="1"/>
          </p:cNvSpPr>
          <p:nvPr>
            <p:ph idx="1"/>
          </p:nvPr>
        </p:nvSpPr>
        <p:spPr>
          <a:xfrm>
            <a:off x="838200" y="1123950"/>
            <a:ext cx="10515600" cy="5435600"/>
          </a:xfrm>
        </p:spPr>
        <p:txBody>
          <a:bodyPr>
            <a:normAutofit/>
          </a:bodyPr>
          <a:lstStyle/>
          <a:p>
            <a:pPr marL="0" marR="0" lvl="0" indent="0">
              <a:lnSpc>
                <a:spcPct val="107000"/>
              </a:lnSpc>
              <a:spcBef>
                <a:spcPts val="0"/>
              </a:spcBef>
              <a:spcAft>
                <a:spcPts val="0"/>
              </a:spcAft>
              <a:buNone/>
            </a:pPr>
            <a:r>
              <a:rPr lang="en-US"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Pick one of the following. At a high level, design a system utilizing GSI. Describe goals you’re your system, high level strategies, site considerations, and individual practices you will use. Describe why you selected those practices, the benefits they provide, design features, and how the practices are used in tandem. Describe any drawbacks or constraints. Assume no budget constraints unless you want to include that as a variable.</a:t>
            </a:r>
            <a:endParaRPr lang="en-US"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lvl="1"/>
            <a:r>
              <a:rPr lang="en-US" b="1" dirty="0">
                <a:solidFill>
                  <a:schemeClr val="bg1"/>
                </a:solidFill>
              </a:rPr>
              <a:t>A residential neighborhood</a:t>
            </a:r>
          </a:p>
          <a:p>
            <a:pPr lvl="1"/>
            <a:r>
              <a:rPr lang="en-US" b="1" dirty="0">
                <a:solidFill>
                  <a:schemeClr val="bg1"/>
                </a:solidFill>
              </a:rPr>
              <a:t>A mixed urban land use setting</a:t>
            </a:r>
          </a:p>
          <a:p>
            <a:pPr lvl="1"/>
            <a:r>
              <a:rPr lang="en-US" b="1" dirty="0">
                <a:solidFill>
                  <a:schemeClr val="bg1"/>
                </a:solidFill>
              </a:rPr>
              <a:t>An urban watershed</a:t>
            </a:r>
          </a:p>
          <a:p>
            <a:pPr lvl="1"/>
            <a:r>
              <a:rPr lang="en-US" b="1" dirty="0">
                <a:solidFill>
                  <a:schemeClr val="bg1"/>
                </a:solidFill>
              </a:rPr>
              <a:t>A large farm with multiple farming practices (e.g. crop, livestock)</a:t>
            </a:r>
          </a:p>
          <a:p>
            <a:pPr lvl="1"/>
            <a:r>
              <a:rPr lang="en-US" b="1" dirty="0">
                <a:solidFill>
                  <a:schemeClr val="bg1"/>
                </a:solidFill>
              </a:rPr>
              <a:t>An agricultural watershed</a:t>
            </a:r>
          </a:p>
        </p:txBody>
      </p:sp>
    </p:spTree>
    <p:extLst>
      <p:ext uri="{BB962C8B-B14F-4D97-AF65-F5344CB8AC3E}">
        <p14:creationId xmlns:p14="http://schemas.microsoft.com/office/powerpoint/2010/main" val="3534742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ABAD5C-9CB8-404F-AB93-93E4FA3A0BAF}"/>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B9DED5E-49D6-45C7-B1EB-1487A0DF54F4}"/>
              </a:ext>
            </a:extLst>
          </p:cNvPr>
          <p:cNvSpPr txBox="1">
            <a:spLocks/>
          </p:cNvSpPr>
          <p:nvPr/>
        </p:nvSpPr>
        <p:spPr>
          <a:xfrm>
            <a:off x="838200" y="1602297"/>
            <a:ext cx="10515600" cy="248314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FFFF00"/>
                </a:solidFill>
              </a:rPr>
              <a:t>1. Definition and overview of Green Stormwater Infrastructure (GSI)</a:t>
            </a:r>
          </a:p>
        </p:txBody>
      </p:sp>
    </p:spTree>
    <p:extLst>
      <p:ext uri="{BB962C8B-B14F-4D97-AF65-F5344CB8AC3E}">
        <p14:creationId xmlns:p14="http://schemas.microsoft.com/office/powerpoint/2010/main" val="42414683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EF5C2-221F-43A6-85C2-FD1FEDAE426C}"/>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52DD25-514E-4C1C-8143-89FA9A7A5AB8}"/>
              </a:ext>
            </a:extLst>
          </p:cNvPr>
          <p:cNvSpPr>
            <a:spLocks noGrp="1"/>
          </p:cNvSpPr>
          <p:nvPr>
            <p:ph type="title"/>
          </p:nvPr>
        </p:nvSpPr>
        <p:spPr>
          <a:xfrm>
            <a:off x="271463" y="203200"/>
            <a:ext cx="11649074" cy="779463"/>
          </a:xfrm>
        </p:spPr>
        <p:txBody>
          <a:bodyPr/>
          <a:lstStyle/>
          <a:p>
            <a:pPr algn="ctr"/>
            <a:r>
              <a:rPr lang="en-US" b="1" dirty="0">
                <a:solidFill>
                  <a:srgbClr val="FFFF00"/>
                </a:solidFill>
              </a:rPr>
              <a:t>Considerations in applying GSI practices</a:t>
            </a:r>
          </a:p>
        </p:txBody>
      </p:sp>
      <p:sp>
        <p:nvSpPr>
          <p:cNvPr id="5" name="Content Placeholder 4">
            <a:extLst>
              <a:ext uri="{FF2B5EF4-FFF2-40B4-BE49-F238E27FC236}">
                <a16:creationId xmlns:a16="http://schemas.microsoft.com/office/drawing/2014/main" id="{2FD7FC28-7D76-799E-F83F-78927172E914}"/>
              </a:ext>
            </a:extLst>
          </p:cNvPr>
          <p:cNvSpPr>
            <a:spLocks noGrp="1"/>
          </p:cNvSpPr>
          <p:nvPr>
            <p:ph idx="1"/>
          </p:nvPr>
        </p:nvSpPr>
        <p:spPr>
          <a:xfrm>
            <a:off x="323849" y="1352549"/>
            <a:ext cx="11649075" cy="4824413"/>
          </a:xfrm>
        </p:spPr>
        <p:txBody>
          <a:bodyPr>
            <a:normAutofit/>
          </a:bodyPr>
          <a:lstStyle/>
          <a:p>
            <a:r>
              <a:rPr lang="en-US" b="1" dirty="0">
                <a:solidFill>
                  <a:schemeClr val="bg1"/>
                </a:solidFill>
              </a:rPr>
              <a:t>How can imperviousness be decreased?</a:t>
            </a:r>
          </a:p>
          <a:p>
            <a:r>
              <a:rPr lang="en-US" b="1" dirty="0">
                <a:solidFill>
                  <a:schemeClr val="bg1"/>
                </a:solidFill>
              </a:rPr>
              <a:t>How can impervious surfaces be disconnected?</a:t>
            </a:r>
          </a:p>
          <a:p>
            <a:r>
              <a:rPr lang="en-US" b="1" dirty="0">
                <a:solidFill>
                  <a:schemeClr val="bg1"/>
                </a:solidFill>
              </a:rPr>
              <a:t>How can water be routed?</a:t>
            </a:r>
          </a:p>
          <a:p>
            <a:r>
              <a:rPr lang="en-US" b="1" dirty="0">
                <a:solidFill>
                  <a:schemeClr val="bg1"/>
                </a:solidFill>
              </a:rPr>
              <a:t>How are pollutants treated in a series of treatment practices?</a:t>
            </a:r>
          </a:p>
          <a:p>
            <a:pPr lvl="1"/>
            <a:r>
              <a:rPr lang="en-US" b="1" dirty="0">
                <a:solidFill>
                  <a:schemeClr val="bg1"/>
                </a:solidFill>
              </a:rPr>
              <a:t>What practices?</a:t>
            </a:r>
          </a:p>
          <a:p>
            <a:pPr lvl="1"/>
            <a:r>
              <a:rPr lang="en-US" b="1" dirty="0">
                <a:solidFill>
                  <a:schemeClr val="bg1"/>
                </a:solidFill>
              </a:rPr>
              <a:t>How are these practices aligned?</a:t>
            </a:r>
          </a:p>
          <a:p>
            <a:pPr lvl="1"/>
            <a:r>
              <a:rPr lang="en-US" b="1" dirty="0">
                <a:solidFill>
                  <a:schemeClr val="bg1"/>
                </a:solidFill>
              </a:rPr>
              <a:t>How are these practices sized?</a:t>
            </a:r>
          </a:p>
          <a:p>
            <a:r>
              <a:rPr lang="en-US" b="1" dirty="0">
                <a:solidFill>
                  <a:schemeClr val="bg1"/>
                </a:solidFill>
              </a:rPr>
              <a:t>How can multiple benefits be “stacked”?</a:t>
            </a:r>
          </a:p>
        </p:txBody>
      </p:sp>
    </p:spTree>
    <p:extLst>
      <p:ext uri="{BB962C8B-B14F-4D97-AF65-F5344CB8AC3E}">
        <p14:creationId xmlns:p14="http://schemas.microsoft.com/office/powerpoint/2010/main" val="28021313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EF5C2-221F-43A6-85C2-FD1FEDAE426C}"/>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52DD25-514E-4C1C-8143-89FA9A7A5AB8}"/>
              </a:ext>
            </a:extLst>
          </p:cNvPr>
          <p:cNvSpPr>
            <a:spLocks noGrp="1"/>
          </p:cNvSpPr>
          <p:nvPr>
            <p:ph type="title"/>
          </p:nvPr>
        </p:nvSpPr>
        <p:spPr>
          <a:xfrm>
            <a:off x="838200" y="298450"/>
            <a:ext cx="10515600" cy="968375"/>
          </a:xfrm>
        </p:spPr>
        <p:txBody>
          <a:bodyPr/>
          <a:lstStyle/>
          <a:p>
            <a:r>
              <a:rPr lang="en-US" b="1" dirty="0">
                <a:solidFill>
                  <a:srgbClr val="FFFF00"/>
                </a:solidFill>
              </a:rPr>
              <a:t>Exercise</a:t>
            </a:r>
          </a:p>
        </p:txBody>
      </p:sp>
      <p:sp>
        <p:nvSpPr>
          <p:cNvPr id="3" name="Content Placeholder 2">
            <a:extLst>
              <a:ext uri="{FF2B5EF4-FFF2-40B4-BE49-F238E27FC236}">
                <a16:creationId xmlns:a16="http://schemas.microsoft.com/office/drawing/2014/main" id="{734811A1-4740-45E5-B7F3-60A520960767}"/>
              </a:ext>
            </a:extLst>
          </p:cNvPr>
          <p:cNvSpPr>
            <a:spLocks noGrp="1"/>
          </p:cNvSpPr>
          <p:nvPr>
            <p:ph idx="1"/>
          </p:nvPr>
        </p:nvSpPr>
        <p:spPr>
          <a:xfrm>
            <a:off x="838200" y="1123950"/>
            <a:ext cx="10515600" cy="5435600"/>
          </a:xfrm>
        </p:spPr>
        <p:txBody>
          <a:bodyPr>
            <a:normAutofit/>
          </a:bodyPr>
          <a:lstStyle/>
          <a:p>
            <a:pPr marL="0" marR="0" lvl="0" indent="0">
              <a:lnSpc>
                <a:spcPct val="107000"/>
              </a:lnSpc>
              <a:spcBef>
                <a:spcPts val="0"/>
              </a:spcBef>
              <a:spcAft>
                <a:spcPts val="0"/>
              </a:spcAft>
              <a:buNone/>
            </a:pPr>
            <a:r>
              <a:rPr lang="en-US"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Pick one of the following. At a high level, design a system utilizing GSI. Describe goals you’re your system, high level strategies, site considerations, and individual practices you will use. Describe why you selected those practices, the benefits they provide, design features, and how the practices are used in tandem. Describe any drawbacks or constraints. Assume no budget constraints unless you want to include that as a variable.</a:t>
            </a:r>
            <a:endParaRPr lang="en-US"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lvl="1"/>
            <a:r>
              <a:rPr lang="en-US" b="1" dirty="0">
                <a:solidFill>
                  <a:schemeClr val="bg1"/>
                </a:solidFill>
              </a:rPr>
              <a:t>A residential neighborhood</a:t>
            </a:r>
          </a:p>
          <a:p>
            <a:pPr lvl="1"/>
            <a:r>
              <a:rPr lang="en-US" b="1" dirty="0">
                <a:solidFill>
                  <a:schemeClr val="bg1"/>
                </a:solidFill>
              </a:rPr>
              <a:t>A mixed urban land use setting</a:t>
            </a:r>
          </a:p>
          <a:p>
            <a:pPr lvl="1"/>
            <a:r>
              <a:rPr lang="en-US" b="1" dirty="0">
                <a:solidFill>
                  <a:schemeClr val="bg1"/>
                </a:solidFill>
              </a:rPr>
              <a:t>An urban watershed</a:t>
            </a:r>
          </a:p>
          <a:p>
            <a:pPr lvl="1"/>
            <a:r>
              <a:rPr lang="en-US" b="1" dirty="0">
                <a:solidFill>
                  <a:schemeClr val="bg1"/>
                </a:solidFill>
              </a:rPr>
              <a:t>A large farm with multiple farming practices (e.g. crop, livestock)</a:t>
            </a:r>
          </a:p>
          <a:p>
            <a:pPr lvl="1"/>
            <a:r>
              <a:rPr lang="en-US" b="1" dirty="0">
                <a:solidFill>
                  <a:schemeClr val="bg1"/>
                </a:solidFill>
              </a:rPr>
              <a:t>An agricultural watershed</a:t>
            </a:r>
          </a:p>
        </p:txBody>
      </p:sp>
    </p:spTree>
    <p:extLst>
      <p:ext uri="{BB962C8B-B14F-4D97-AF65-F5344CB8AC3E}">
        <p14:creationId xmlns:p14="http://schemas.microsoft.com/office/powerpoint/2010/main" val="33979251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EF5C2-221F-43A6-85C2-FD1FEDAE426C}"/>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52DD25-514E-4C1C-8143-89FA9A7A5AB8}"/>
              </a:ext>
            </a:extLst>
          </p:cNvPr>
          <p:cNvSpPr>
            <a:spLocks noGrp="1"/>
          </p:cNvSpPr>
          <p:nvPr>
            <p:ph type="title"/>
          </p:nvPr>
        </p:nvSpPr>
        <p:spPr>
          <a:xfrm>
            <a:off x="271463" y="203200"/>
            <a:ext cx="11649074" cy="779463"/>
          </a:xfrm>
        </p:spPr>
        <p:txBody>
          <a:bodyPr/>
          <a:lstStyle/>
          <a:p>
            <a:pPr algn="ctr"/>
            <a:r>
              <a:rPr lang="en-US" b="1" dirty="0">
                <a:solidFill>
                  <a:srgbClr val="FFFF00"/>
                </a:solidFill>
              </a:rPr>
              <a:t>Some </a:t>
            </a:r>
            <a:r>
              <a:rPr lang="en-US" b="1" dirty="0" err="1">
                <a:solidFill>
                  <a:srgbClr val="FFFF00"/>
                </a:solidFill>
              </a:rPr>
              <a:t>recomendations</a:t>
            </a:r>
            <a:endParaRPr lang="en-US" b="1" dirty="0">
              <a:solidFill>
                <a:srgbClr val="FFFF00"/>
              </a:solidFill>
            </a:endParaRPr>
          </a:p>
        </p:txBody>
      </p:sp>
      <p:sp>
        <p:nvSpPr>
          <p:cNvPr id="5" name="Content Placeholder 4">
            <a:extLst>
              <a:ext uri="{FF2B5EF4-FFF2-40B4-BE49-F238E27FC236}">
                <a16:creationId xmlns:a16="http://schemas.microsoft.com/office/drawing/2014/main" id="{2FD7FC28-7D76-799E-F83F-78927172E914}"/>
              </a:ext>
            </a:extLst>
          </p:cNvPr>
          <p:cNvSpPr>
            <a:spLocks noGrp="1"/>
          </p:cNvSpPr>
          <p:nvPr>
            <p:ph idx="1"/>
          </p:nvPr>
        </p:nvSpPr>
        <p:spPr>
          <a:xfrm>
            <a:off x="323849" y="982663"/>
            <a:ext cx="11649075" cy="5194300"/>
          </a:xfrm>
        </p:spPr>
        <p:txBody>
          <a:bodyPr>
            <a:normAutofit lnSpcReduction="10000"/>
          </a:bodyPr>
          <a:lstStyle/>
          <a:p>
            <a:r>
              <a:rPr lang="en-US" b="1" dirty="0">
                <a:solidFill>
                  <a:schemeClr val="bg1"/>
                </a:solidFill>
              </a:rPr>
              <a:t>How can imperviousness be decreased? </a:t>
            </a:r>
            <a:r>
              <a:rPr lang="en-US" b="1" dirty="0">
                <a:solidFill>
                  <a:srgbClr val="FFC000"/>
                </a:solidFill>
              </a:rPr>
              <a:t>Permeable pavement, narrower streets, green roofs, tree-based systems</a:t>
            </a:r>
          </a:p>
          <a:p>
            <a:r>
              <a:rPr lang="en-US" b="1" dirty="0">
                <a:solidFill>
                  <a:schemeClr val="bg1"/>
                </a:solidFill>
              </a:rPr>
              <a:t>How can impervious surfaces be disconnected?</a:t>
            </a:r>
            <a:r>
              <a:rPr lang="en-US" b="1" dirty="0">
                <a:solidFill>
                  <a:srgbClr val="FFC000"/>
                </a:solidFill>
              </a:rPr>
              <a:t> Downspout disconnection to yards and rain barrels, filter strips and swales, harvest systems</a:t>
            </a:r>
            <a:endParaRPr lang="en-US" b="1" dirty="0">
              <a:solidFill>
                <a:schemeClr val="bg1"/>
              </a:solidFill>
            </a:endParaRPr>
          </a:p>
          <a:p>
            <a:r>
              <a:rPr lang="en-US" b="1" dirty="0">
                <a:solidFill>
                  <a:schemeClr val="bg1"/>
                </a:solidFill>
              </a:rPr>
              <a:t>How can water be routed?</a:t>
            </a:r>
            <a:r>
              <a:rPr lang="en-US" b="1" dirty="0">
                <a:solidFill>
                  <a:srgbClr val="FFC000"/>
                </a:solidFill>
              </a:rPr>
              <a:t> Vegetated conveyances, multiple detention</a:t>
            </a:r>
            <a:endParaRPr lang="en-US" b="1" dirty="0">
              <a:solidFill>
                <a:schemeClr val="bg1"/>
              </a:solidFill>
            </a:endParaRPr>
          </a:p>
          <a:p>
            <a:r>
              <a:rPr lang="en-US" b="1" dirty="0">
                <a:solidFill>
                  <a:schemeClr val="bg1"/>
                </a:solidFill>
              </a:rPr>
              <a:t>How are pollutants treated in a series of treatment practices?</a:t>
            </a:r>
          </a:p>
          <a:p>
            <a:pPr lvl="1"/>
            <a:r>
              <a:rPr lang="en-US" b="1" dirty="0">
                <a:solidFill>
                  <a:schemeClr val="bg1"/>
                </a:solidFill>
              </a:rPr>
              <a:t>What practices?</a:t>
            </a:r>
            <a:r>
              <a:rPr lang="en-US" b="1" dirty="0">
                <a:solidFill>
                  <a:srgbClr val="FFC000"/>
                </a:solidFill>
              </a:rPr>
              <a:t> Pretreatment for solids; strips and swales for solids and conveyance; basins for solids; infiltration and harvesting for dissolved pollutants</a:t>
            </a:r>
            <a:endParaRPr lang="en-US" b="1" dirty="0">
              <a:solidFill>
                <a:schemeClr val="bg1"/>
              </a:solidFill>
            </a:endParaRPr>
          </a:p>
          <a:p>
            <a:pPr lvl="1"/>
            <a:r>
              <a:rPr lang="en-US" b="1" dirty="0">
                <a:solidFill>
                  <a:schemeClr val="bg1"/>
                </a:solidFill>
              </a:rPr>
              <a:t>How are these practices aligned?</a:t>
            </a:r>
            <a:r>
              <a:rPr lang="en-US" b="1" dirty="0">
                <a:solidFill>
                  <a:srgbClr val="FFC000"/>
                </a:solidFill>
              </a:rPr>
              <a:t> Depends on site conditions and goals</a:t>
            </a:r>
            <a:endParaRPr lang="en-US" b="1" dirty="0">
              <a:solidFill>
                <a:schemeClr val="bg1"/>
              </a:solidFill>
            </a:endParaRPr>
          </a:p>
          <a:p>
            <a:pPr lvl="1"/>
            <a:r>
              <a:rPr lang="en-US" b="1" dirty="0">
                <a:solidFill>
                  <a:schemeClr val="bg1"/>
                </a:solidFill>
              </a:rPr>
              <a:t>How are these practices sized?</a:t>
            </a:r>
            <a:r>
              <a:rPr lang="en-US" b="1" dirty="0">
                <a:solidFill>
                  <a:srgbClr val="FFC000"/>
                </a:solidFill>
              </a:rPr>
              <a:t> Identify and minimize contributing areas and use multiple practices vs. regional practices</a:t>
            </a:r>
            <a:endParaRPr lang="en-US" b="1" dirty="0">
              <a:solidFill>
                <a:schemeClr val="bg1"/>
              </a:solidFill>
            </a:endParaRPr>
          </a:p>
          <a:p>
            <a:r>
              <a:rPr lang="en-US" b="1" dirty="0">
                <a:solidFill>
                  <a:schemeClr val="bg1"/>
                </a:solidFill>
              </a:rPr>
              <a:t>How can multiple benefits be “stacked”?</a:t>
            </a:r>
            <a:r>
              <a:rPr lang="en-US" b="1" dirty="0">
                <a:solidFill>
                  <a:srgbClr val="FFC000"/>
                </a:solidFill>
              </a:rPr>
              <a:t> Vegetation corridors, trees, complimentary distributed practices, local vs. regional practice placement </a:t>
            </a:r>
            <a:endParaRPr lang="en-US" b="1" dirty="0">
              <a:solidFill>
                <a:schemeClr val="bg1"/>
              </a:solidFill>
            </a:endParaRPr>
          </a:p>
        </p:txBody>
      </p:sp>
    </p:spTree>
    <p:extLst>
      <p:ext uri="{BB962C8B-B14F-4D97-AF65-F5344CB8AC3E}">
        <p14:creationId xmlns:p14="http://schemas.microsoft.com/office/powerpoint/2010/main" val="25503823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EF5C2-221F-43A6-85C2-FD1FEDAE426C}"/>
              </a:ext>
            </a:extLst>
          </p:cNvPr>
          <p:cNvSpPr/>
          <p:nvPr/>
        </p:nvSpPr>
        <p:spPr>
          <a:xfrm>
            <a:off x="0" y="0"/>
            <a:ext cx="12192000" cy="6858000"/>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52DD25-514E-4C1C-8143-89FA9A7A5AB8}"/>
              </a:ext>
            </a:extLst>
          </p:cNvPr>
          <p:cNvSpPr>
            <a:spLocks noGrp="1"/>
          </p:cNvSpPr>
          <p:nvPr>
            <p:ph type="title"/>
          </p:nvPr>
        </p:nvSpPr>
        <p:spPr>
          <a:xfrm>
            <a:off x="838200" y="365126"/>
            <a:ext cx="10515600" cy="995842"/>
          </a:xfrm>
        </p:spPr>
        <p:txBody>
          <a:bodyPr/>
          <a:lstStyle/>
          <a:p>
            <a:r>
              <a:rPr lang="en-US" b="1" dirty="0">
                <a:solidFill>
                  <a:srgbClr val="FFFF00"/>
                </a:solidFill>
              </a:rPr>
              <a:t>Tools and resources</a:t>
            </a:r>
          </a:p>
        </p:txBody>
      </p:sp>
      <p:sp>
        <p:nvSpPr>
          <p:cNvPr id="3" name="Content Placeholder 2">
            <a:extLst>
              <a:ext uri="{FF2B5EF4-FFF2-40B4-BE49-F238E27FC236}">
                <a16:creationId xmlns:a16="http://schemas.microsoft.com/office/drawing/2014/main" id="{734811A1-4740-45E5-B7F3-60A520960767}"/>
              </a:ext>
            </a:extLst>
          </p:cNvPr>
          <p:cNvSpPr>
            <a:spLocks noGrp="1"/>
          </p:cNvSpPr>
          <p:nvPr>
            <p:ph idx="1"/>
          </p:nvPr>
        </p:nvSpPr>
        <p:spPr>
          <a:xfrm>
            <a:off x="838200" y="1254642"/>
            <a:ext cx="10515600" cy="5238232"/>
          </a:xfrm>
        </p:spPr>
        <p:txBody>
          <a:bodyPr>
            <a:normAutofit/>
          </a:bodyPr>
          <a:lstStyle/>
          <a:p>
            <a:r>
              <a:rPr lang="en-US" b="1" dirty="0">
                <a:solidFill>
                  <a:schemeClr val="bg1"/>
                </a:solidFill>
              </a:rPr>
              <a:t>Minnesota Stormwater Manual</a:t>
            </a:r>
          </a:p>
          <a:p>
            <a:pPr lvl="1"/>
            <a:r>
              <a:rPr lang="en-US" b="1" i="0" u="sng" dirty="0">
                <a:solidFill>
                  <a:srgbClr val="005580"/>
                </a:solidFill>
                <a:effectLst/>
                <a:latin typeface="Droid Sans"/>
                <a:hlinkClick r:id="rId2"/>
              </a:rPr>
              <a:t>Multiple benefits of green stormwater infrastructure</a:t>
            </a:r>
            <a:endParaRPr lang="en-US" b="0" i="0" dirty="0">
              <a:solidFill>
                <a:srgbClr val="333333"/>
              </a:solidFill>
              <a:effectLst/>
              <a:latin typeface="Droid Sans"/>
            </a:endParaRPr>
          </a:p>
          <a:p>
            <a:pPr lvl="1"/>
            <a:r>
              <a:rPr lang="en-US" b="1" i="0" u="sng" dirty="0">
                <a:solidFill>
                  <a:srgbClr val="005580"/>
                </a:solidFill>
                <a:effectLst/>
                <a:latin typeface="Droid Sans"/>
                <a:hlinkClick r:id="rId3" tooltip="Green Stormwater Infrastructure (GSI) and sustainable stormwater management"/>
              </a:rPr>
              <a:t>Green Stormwater Infrastructure (GSI) and sustainable stormwater management</a:t>
            </a:r>
            <a:endParaRPr lang="en-US" b="1" i="0" dirty="0">
              <a:solidFill>
                <a:srgbClr val="333333"/>
              </a:solidFill>
              <a:effectLst/>
              <a:latin typeface="Droid Sans"/>
            </a:endParaRPr>
          </a:p>
          <a:p>
            <a:pPr lvl="1"/>
            <a:r>
              <a:rPr lang="en-US" b="1" i="0" u="sng" dirty="0">
                <a:solidFill>
                  <a:srgbClr val="005580"/>
                </a:solidFill>
                <a:effectLst/>
                <a:latin typeface="Droid Sans"/>
                <a:hlinkClick r:id="rId4"/>
              </a:rPr>
              <a:t>Operation and maintenance of green stormwater infrastructure best management practices</a:t>
            </a:r>
            <a:endParaRPr lang="en-US" b="0" i="0" dirty="0">
              <a:solidFill>
                <a:srgbClr val="333333"/>
              </a:solidFill>
              <a:effectLst/>
              <a:latin typeface="Droid Sans"/>
            </a:endParaRPr>
          </a:p>
          <a:p>
            <a:pPr lvl="1"/>
            <a:r>
              <a:rPr lang="en-US" b="1" i="0" u="sng" dirty="0">
                <a:solidFill>
                  <a:srgbClr val="005580"/>
                </a:solidFill>
                <a:effectLst/>
                <a:latin typeface="Droid Sans"/>
                <a:hlinkClick r:id="rId5" tooltip="Planning green stormwater infrastructure projects and practices"/>
              </a:rPr>
              <a:t>Planning green stormwater infrastructure projects and practices</a:t>
            </a:r>
            <a:endParaRPr lang="en-US" b="1" i="0" u="sng" dirty="0">
              <a:solidFill>
                <a:srgbClr val="005580"/>
              </a:solidFill>
              <a:effectLst/>
              <a:latin typeface="Droid Sans"/>
            </a:endParaRPr>
          </a:p>
          <a:p>
            <a:pPr lvl="1"/>
            <a:r>
              <a:rPr lang="en-US" b="1" i="0" u="sng" dirty="0">
                <a:solidFill>
                  <a:srgbClr val="005580"/>
                </a:solidFill>
                <a:effectLst/>
                <a:latin typeface="Droid Sans"/>
                <a:hlinkClick r:id="rId6" tooltip="Green stormwater infrastructure case studies"/>
              </a:rPr>
              <a:t>Green stormwater infrastructure case studies</a:t>
            </a:r>
            <a:endParaRPr lang="en-US" b="1" i="0" dirty="0">
              <a:solidFill>
                <a:srgbClr val="333333"/>
              </a:solidFill>
              <a:effectLst/>
              <a:latin typeface="Droid Sans"/>
            </a:endParaRPr>
          </a:p>
          <a:p>
            <a:r>
              <a:rPr lang="en-US" b="1" dirty="0">
                <a:solidFill>
                  <a:schemeClr val="bg1"/>
                </a:solidFill>
              </a:rPr>
              <a:t>Models and calculators</a:t>
            </a:r>
          </a:p>
          <a:p>
            <a:r>
              <a:rPr lang="en-US" b="1" dirty="0">
                <a:solidFill>
                  <a:schemeClr val="bg1"/>
                </a:solidFill>
              </a:rPr>
              <a:t>Case studies</a:t>
            </a:r>
          </a:p>
          <a:p>
            <a:r>
              <a:rPr lang="en-US" b="1" dirty="0">
                <a:solidFill>
                  <a:schemeClr val="bg1"/>
                </a:solidFill>
              </a:rPr>
              <a:t>Design guides</a:t>
            </a:r>
          </a:p>
          <a:p>
            <a:r>
              <a:rPr lang="en-US" b="1" dirty="0">
                <a:solidFill>
                  <a:schemeClr val="bg1"/>
                </a:solidFill>
              </a:rPr>
              <a:t>Professionals</a:t>
            </a:r>
          </a:p>
        </p:txBody>
      </p:sp>
    </p:spTree>
    <p:extLst>
      <p:ext uri="{BB962C8B-B14F-4D97-AF65-F5344CB8AC3E}">
        <p14:creationId xmlns:p14="http://schemas.microsoft.com/office/powerpoint/2010/main" val="39584119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EF5C2-221F-43A6-85C2-FD1FEDAE426C}"/>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52DD25-514E-4C1C-8143-89FA9A7A5AB8}"/>
              </a:ext>
            </a:extLst>
          </p:cNvPr>
          <p:cNvSpPr>
            <a:spLocks noGrp="1"/>
          </p:cNvSpPr>
          <p:nvPr>
            <p:ph type="title"/>
          </p:nvPr>
        </p:nvSpPr>
        <p:spPr>
          <a:xfrm>
            <a:off x="271463" y="203200"/>
            <a:ext cx="11649074" cy="779463"/>
          </a:xfrm>
        </p:spPr>
        <p:txBody>
          <a:bodyPr/>
          <a:lstStyle/>
          <a:p>
            <a:pPr algn="ctr"/>
            <a:r>
              <a:rPr lang="en-US" b="1" dirty="0">
                <a:solidFill>
                  <a:srgbClr val="FFFF00"/>
                </a:solidFill>
              </a:rPr>
              <a:t>Constraints to GSI</a:t>
            </a:r>
          </a:p>
        </p:txBody>
      </p:sp>
      <p:sp>
        <p:nvSpPr>
          <p:cNvPr id="5" name="Content Placeholder 4">
            <a:extLst>
              <a:ext uri="{FF2B5EF4-FFF2-40B4-BE49-F238E27FC236}">
                <a16:creationId xmlns:a16="http://schemas.microsoft.com/office/drawing/2014/main" id="{2FD7FC28-7D76-799E-F83F-78927172E914}"/>
              </a:ext>
            </a:extLst>
          </p:cNvPr>
          <p:cNvSpPr>
            <a:spLocks noGrp="1"/>
          </p:cNvSpPr>
          <p:nvPr>
            <p:ph idx="1"/>
          </p:nvPr>
        </p:nvSpPr>
        <p:spPr>
          <a:xfrm>
            <a:off x="323849" y="1352549"/>
            <a:ext cx="11649075" cy="4824413"/>
          </a:xfrm>
        </p:spPr>
        <p:txBody>
          <a:bodyPr>
            <a:normAutofit/>
          </a:bodyPr>
          <a:lstStyle/>
          <a:p>
            <a:r>
              <a:rPr lang="en-US" b="1" dirty="0">
                <a:solidFill>
                  <a:schemeClr val="bg1"/>
                </a:solidFill>
              </a:rPr>
              <a:t>Cost</a:t>
            </a:r>
          </a:p>
          <a:p>
            <a:r>
              <a:rPr lang="en-US" b="1" dirty="0">
                <a:solidFill>
                  <a:schemeClr val="bg1"/>
                </a:solidFill>
              </a:rPr>
              <a:t>Social acceptance</a:t>
            </a:r>
          </a:p>
          <a:p>
            <a:r>
              <a:rPr lang="en-US" b="1" dirty="0">
                <a:solidFill>
                  <a:schemeClr val="bg1"/>
                </a:solidFill>
              </a:rPr>
              <a:t>Existing regulations</a:t>
            </a:r>
          </a:p>
          <a:p>
            <a:r>
              <a:rPr lang="en-US" b="1" dirty="0">
                <a:solidFill>
                  <a:schemeClr val="bg1"/>
                </a:solidFill>
              </a:rPr>
              <a:t>Operation and maintenance</a:t>
            </a:r>
          </a:p>
        </p:txBody>
      </p:sp>
    </p:spTree>
    <p:extLst>
      <p:ext uri="{BB962C8B-B14F-4D97-AF65-F5344CB8AC3E}">
        <p14:creationId xmlns:p14="http://schemas.microsoft.com/office/powerpoint/2010/main" val="29623248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EF5C2-221F-43A6-85C2-FD1FEDAE426C}"/>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752DD25-514E-4C1C-8143-89FA9A7A5AB8}"/>
              </a:ext>
            </a:extLst>
          </p:cNvPr>
          <p:cNvSpPr>
            <a:spLocks noGrp="1"/>
          </p:cNvSpPr>
          <p:nvPr>
            <p:ph type="title"/>
          </p:nvPr>
        </p:nvSpPr>
        <p:spPr/>
        <p:txBody>
          <a:bodyPr/>
          <a:lstStyle/>
          <a:p>
            <a:pPr algn="ctr"/>
            <a:r>
              <a:rPr lang="en-US" b="1" dirty="0">
                <a:solidFill>
                  <a:srgbClr val="FFFF00"/>
                </a:solidFill>
              </a:rPr>
              <a:t>Conclusion – discussion, questions?</a:t>
            </a:r>
          </a:p>
        </p:txBody>
      </p:sp>
      <p:pic>
        <p:nvPicPr>
          <p:cNvPr id="25602" name="Picture 2">
            <a:extLst>
              <a:ext uri="{FF2B5EF4-FFF2-40B4-BE49-F238E27FC236}">
                <a16:creationId xmlns:a16="http://schemas.microsoft.com/office/drawing/2014/main" id="{45DA03FA-4075-3DD9-E5D8-432919D4B9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7217" y="1561271"/>
            <a:ext cx="7620000" cy="506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5386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4A5944-A8B9-4654-995A-4E0942B8CDE2}"/>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1B881B-C801-437B-AFDD-847A9A3C0409}"/>
              </a:ext>
            </a:extLst>
          </p:cNvPr>
          <p:cNvSpPr>
            <a:spLocks noGrp="1"/>
          </p:cNvSpPr>
          <p:nvPr>
            <p:ph type="title"/>
          </p:nvPr>
        </p:nvSpPr>
        <p:spPr>
          <a:xfrm>
            <a:off x="838200" y="365126"/>
            <a:ext cx="7106175" cy="1253950"/>
          </a:xfrm>
        </p:spPr>
        <p:txBody>
          <a:bodyPr>
            <a:normAutofit fontScale="90000"/>
          </a:bodyPr>
          <a:lstStyle/>
          <a:p>
            <a:pPr algn="ctr"/>
            <a:r>
              <a:rPr lang="en-US" b="1" dirty="0">
                <a:solidFill>
                  <a:srgbClr val="FFFF00"/>
                </a:solidFill>
              </a:rPr>
              <a:t>What is Green Stormwater Infrastructure?</a:t>
            </a:r>
          </a:p>
        </p:txBody>
      </p:sp>
      <p:sp>
        <p:nvSpPr>
          <p:cNvPr id="3" name="Content Placeholder 2">
            <a:extLst>
              <a:ext uri="{FF2B5EF4-FFF2-40B4-BE49-F238E27FC236}">
                <a16:creationId xmlns:a16="http://schemas.microsoft.com/office/drawing/2014/main" id="{CC79BE9D-2936-4FF5-B9FD-C21AEBCC45E8}"/>
              </a:ext>
            </a:extLst>
          </p:cNvPr>
          <p:cNvSpPr>
            <a:spLocks noGrp="1"/>
          </p:cNvSpPr>
          <p:nvPr>
            <p:ph idx="1"/>
          </p:nvPr>
        </p:nvSpPr>
        <p:spPr>
          <a:xfrm>
            <a:off x="285227" y="1809749"/>
            <a:ext cx="7201424" cy="4683125"/>
          </a:xfrm>
        </p:spPr>
        <p:txBody>
          <a:bodyPr/>
          <a:lstStyle/>
          <a:p>
            <a:r>
              <a:rPr lang="en-US" dirty="0">
                <a:solidFill>
                  <a:schemeClr val="bg1"/>
                </a:solidFill>
                <a:latin typeface="Droid Sans"/>
              </a:rPr>
              <a:t>S</a:t>
            </a:r>
            <a:r>
              <a:rPr lang="en-US" b="0" i="0" dirty="0">
                <a:solidFill>
                  <a:schemeClr val="bg1"/>
                </a:solidFill>
                <a:effectLst/>
                <a:latin typeface="Droid Sans"/>
              </a:rPr>
              <a:t>tormwater practices that use natural systems (or engineered systems that mimic or use natural processes) to capture, clean, and infiltrate stormwater; shade and cool surfaces and buildings; reduce flooding, create wildlife habitat; and provide other services that improve environmental quality and communities’ quality of life</a:t>
            </a:r>
          </a:p>
          <a:p>
            <a:r>
              <a:rPr lang="en-US" dirty="0">
                <a:solidFill>
                  <a:schemeClr val="bg1"/>
                </a:solidFill>
                <a:latin typeface="Droid Sans"/>
              </a:rPr>
              <a:t>Focus in this presentation is on urban stormwater</a:t>
            </a:r>
          </a:p>
          <a:p>
            <a:pPr lvl="1"/>
            <a:r>
              <a:rPr lang="en-US" dirty="0">
                <a:solidFill>
                  <a:schemeClr val="bg1"/>
                </a:solidFill>
                <a:latin typeface="Droid Sans"/>
              </a:rPr>
              <a:t>A couple slides on agriculture</a:t>
            </a:r>
            <a:endParaRPr lang="en-US" dirty="0">
              <a:solidFill>
                <a:schemeClr val="bg1"/>
              </a:solidFill>
            </a:endParaRPr>
          </a:p>
        </p:txBody>
      </p:sp>
      <p:pic>
        <p:nvPicPr>
          <p:cNvPr id="6" name="Picture 5">
            <a:extLst>
              <a:ext uri="{FF2B5EF4-FFF2-40B4-BE49-F238E27FC236}">
                <a16:creationId xmlns:a16="http://schemas.microsoft.com/office/drawing/2014/main" id="{DACCFF34-962F-47A9-A8E4-26A7B08E574F}"/>
              </a:ext>
            </a:extLst>
          </p:cNvPr>
          <p:cNvPicPr>
            <a:picLocks noChangeAspect="1"/>
          </p:cNvPicPr>
          <p:nvPr/>
        </p:nvPicPr>
        <p:blipFill rotWithShape="1">
          <a:blip r:embed="rId2"/>
          <a:srcRect l="54977" t="22761" r="35734" b="27515"/>
          <a:stretch/>
        </p:blipFill>
        <p:spPr>
          <a:xfrm>
            <a:off x="8782575" y="244304"/>
            <a:ext cx="2393308" cy="3616557"/>
          </a:xfrm>
          <a:prstGeom prst="rect">
            <a:avLst/>
          </a:prstGeom>
        </p:spPr>
      </p:pic>
      <p:pic>
        <p:nvPicPr>
          <p:cNvPr id="2050" name="Picture 2">
            <a:extLst>
              <a:ext uri="{FF2B5EF4-FFF2-40B4-BE49-F238E27FC236}">
                <a16:creationId xmlns:a16="http://schemas.microsoft.com/office/drawing/2014/main" id="{729A2963-E810-34A5-21D9-4E9C71847D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078" y="3995114"/>
            <a:ext cx="4062412" cy="2618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3482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94A5944-A8B9-4654-995A-4E0942B8CDE2}"/>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1B881B-C801-437B-AFDD-847A9A3C0409}"/>
              </a:ext>
            </a:extLst>
          </p:cNvPr>
          <p:cNvSpPr>
            <a:spLocks noGrp="1"/>
          </p:cNvSpPr>
          <p:nvPr>
            <p:ph type="title"/>
          </p:nvPr>
        </p:nvSpPr>
        <p:spPr>
          <a:xfrm>
            <a:off x="838200" y="365125"/>
            <a:ext cx="4052582" cy="1325563"/>
          </a:xfrm>
        </p:spPr>
        <p:txBody>
          <a:bodyPr/>
          <a:lstStyle/>
          <a:p>
            <a:pPr algn="ctr"/>
            <a:r>
              <a:rPr lang="en-US" b="1" dirty="0">
                <a:solidFill>
                  <a:srgbClr val="FFFF00"/>
                </a:solidFill>
              </a:rPr>
              <a:t>Example practices</a:t>
            </a:r>
          </a:p>
        </p:txBody>
      </p:sp>
      <p:sp>
        <p:nvSpPr>
          <p:cNvPr id="7" name="Content Placeholder 6">
            <a:extLst>
              <a:ext uri="{FF2B5EF4-FFF2-40B4-BE49-F238E27FC236}">
                <a16:creationId xmlns:a16="http://schemas.microsoft.com/office/drawing/2014/main" id="{B033E8FE-C189-428F-B0BB-6C9BF14FB384}"/>
              </a:ext>
            </a:extLst>
          </p:cNvPr>
          <p:cNvSpPr>
            <a:spLocks noGrp="1"/>
          </p:cNvSpPr>
          <p:nvPr>
            <p:ph idx="1"/>
          </p:nvPr>
        </p:nvSpPr>
        <p:spPr>
          <a:xfrm>
            <a:off x="123826" y="2336031"/>
            <a:ext cx="4278406" cy="3840932"/>
          </a:xfrm>
        </p:spPr>
        <p:txBody>
          <a:bodyPr>
            <a:normAutofit/>
          </a:bodyPr>
          <a:lstStyle/>
          <a:p>
            <a:r>
              <a:rPr lang="en-US" b="1" dirty="0">
                <a:solidFill>
                  <a:schemeClr val="bg1"/>
                </a:solidFill>
              </a:rPr>
              <a:t>Bioretention/Tree trenches</a:t>
            </a:r>
          </a:p>
          <a:p>
            <a:r>
              <a:rPr lang="en-US" b="1" dirty="0">
                <a:solidFill>
                  <a:schemeClr val="bg1"/>
                </a:solidFill>
              </a:rPr>
              <a:t>Green roofs</a:t>
            </a:r>
          </a:p>
          <a:p>
            <a:r>
              <a:rPr lang="en-US" b="1" dirty="0">
                <a:solidFill>
                  <a:schemeClr val="bg1"/>
                </a:solidFill>
              </a:rPr>
              <a:t>Swales/filter strips</a:t>
            </a:r>
          </a:p>
          <a:p>
            <a:r>
              <a:rPr lang="en-US" b="1" dirty="0">
                <a:solidFill>
                  <a:schemeClr val="bg1"/>
                </a:solidFill>
              </a:rPr>
              <a:t>Infiltration/permeable pavement</a:t>
            </a:r>
          </a:p>
          <a:p>
            <a:r>
              <a:rPr lang="en-US" b="1" dirty="0">
                <a:solidFill>
                  <a:schemeClr val="bg1"/>
                </a:solidFill>
              </a:rPr>
              <a:t>Constructed wetlands</a:t>
            </a:r>
          </a:p>
          <a:p>
            <a:r>
              <a:rPr lang="en-US" b="1" dirty="0">
                <a:solidFill>
                  <a:schemeClr val="bg1"/>
                </a:solidFill>
              </a:rPr>
              <a:t>Harvest/use systems</a:t>
            </a:r>
          </a:p>
          <a:p>
            <a:endParaRPr lang="en-US" b="1" dirty="0">
              <a:solidFill>
                <a:schemeClr val="bg1"/>
              </a:solidFill>
            </a:endParaRPr>
          </a:p>
        </p:txBody>
      </p:sp>
      <p:pic>
        <p:nvPicPr>
          <p:cNvPr id="3076" name="Picture 4">
            <a:extLst>
              <a:ext uri="{FF2B5EF4-FFF2-40B4-BE49-F238E27FC236}">
                <a16:creationId xmlns:a16="http://schemas.microsoft.com/office/drawing/2014/main" id="{7B629F3C-316D-4BBE-AB43-1C753FE7CF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1015" y="425633"/>
            <a:ext cx="2878189" cy="191039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of Minneapolis central Library, Minneapolis, Minnesota">
            <a:extLst>
              <a:ext uri="{FF2B5EF4-FFF2-40B4-BE49-F238E27FC236}">
                <a16:creationId xmlns:a16="http://schemas.microsoft.com/office/drawing/2014/main" id="{2F2D8582-C2FA-4E23-BB8C-F048276D0D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9997" y="3126296"/>
            <a:ext cx="2061127" cy="270007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hoto illustrating permeable interlocking pavement. Permeable interlocking pavers consist of concrete or stone units with open, permeable spaces between the units.">
            <a:extLst>
              <a:ext uri="{FF2B5EF4-FFF2-40B4-BE49-F238E27FC236}">
                <a16:creationId xmlns:a16="http://schemas.microsoft.com/office/drawing/2014/main" id="{B72E4299-7F81-4DD3-8032-5154882D47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65202" y="2485886"/>
            <a:ext cx="2148003" cy="214800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image of filter strip">
            <a:extLst>
              <a:ext uri="{FF2B5EF4-FFF2-40B4-BE49-F238E27FC236}">
                <a16:creationId xmlns:a16="http://schemas.microsoft.com/office/drawing/2014/main" id="{332C2FD2-8C4A-4F4D-9DE2-659AED5191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7250" y="2833078"/>
            <a:ext cx="2857500" cy="1609725"/>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This photo shows an example of a stormwater wetland">
            <a:extLst>
              <a:ext uri="{FF2B5EF4-FFF2-40B4-BE49-F238E27FC236}">
                <a16:creationId xmlns:a16="http://schemas.microsoft.com/office/drawing/2014/main" id="{38B70B42-0E80-4934-B592-45DB8889170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89023" y="4694007"/>
            <a:ext cx="2522387" cy="189179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This picture shows a cistern located at Mississippi Watershed Management Organization">
            <a:extLst>
              <a:ext uri="{FF2B5EF4-FFF2-40B4-BE49-F238E27FC236}">
                <a16:creationId xmlns:a16="http://schemas.microsoft.com/office/drawing/2014/main" id="{4794CEC5-70FA-4444-9186-B17D4181186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90818" y="4695447"/>
            <a:ext cx="2522387" cy="1891790"/>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photo for tree trench system, Central Corridor Light rail project">
            <a:extLst>
              <a:ext uri="{FF2B5EF4-FFF2-40B4-BE49-F238E27FC236}">
                <a16:creationId xmlns:a16="http://schemas.microsoft.com/office/drawing/2014/main" id="{41954BDF-762F-48BF-8873-640CE643FF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36852" y="221400"/>
            <a:ext cx="28575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851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500" fill="hold"/>
                                        <p:tgtEl>
                                          <p:spTgt spid="3076"/>
                                        </p:tgtEl>
                                        <p:attrNameLst>
                                          <p:attrName>ppt_x</p:attrName>
                                        </p:attrNameLst>
                                      </p:cBhvr>
                                      <p:tavLst>
                                        <p:tav tm="0">
                                          <p:val>
                                            <p:strVal val="#ppt_x"/>
                                          </p:val>
                                        </p:tav>
                                        <p:tav tm="100000">
                                          <p:val>
                                            <p:strVal val="#ppt_x"/>
                                          </p:val>
                                        </p:tav>
                                      </p:tavLst>
                                    </p:anim>
                                    <p:anim calcmode="lin" valueType="num">
                                      <p:cBhvr additive="base">
                                        <p:cTn id="12" dur="500" fill="hold"/>
                                        <p:tgtEl>
                                          <p:spTgt spid="307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90"/>
                                        </p:tgtEl>
                                        <p:attrNameLst>
                                          <p:attrName>style.visibility</p:attrName>
                                        </p:attrNameLst>
                                      </p:cBhvr>
                                      <p:to>
                                        <p:strVal val="visible"/>
                                      </p:to>
                                    </p:set>
                                    <p:anim calcmode="lin" valueType="num">
                                      <p:cBhvr additive="base">
                                        <p:cTn id="15" dur="500" fill="hold"/>
                                        <p:tgtEl>
                                          <p:spTgt spid="3090"/>
                                        </p:tgtEl>
                                        <p:attrNameLst>
                                          <p:attrName>ppt_x</p:attrName>
                                        </p:attrNameLst>
                                      </p:cBhvr>
                                      <p:tavLst>
                                        <p:tav tm="0">
                                          <p:val>
                                            <p:strVal val="#ppt_x"/>
                                          </p:val>
                                        </p:tav>
                                        <p:tav tm="100000">
                                          <p:val>
                                            <p:strVal val="#ppt_x"/>
                                          </p:val>
                                        </p:tav>
                                      </p:tavLst>
                                    </p:anim>
                                    <p:anim calcmode="lin" valueType="num">
                                      <p:cBhvr additive="base">
                                        <p:cTn id="16" dur="500" fill="hold"/>
                                        <p:tgtEl>
                                          <p:spTgt spid="309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1" end="1"/>
                                            </p:txEl>
                                          </p:spTgt>
                                        </p:tgtEl>
                                        <p:attrNameLst>
                                          <p:attrName>style.visibility</p:attrName>
                                        </p:attrNameLst>
                                      </p:cBhvr>
                                      <p:to>
                                        <p:strVal val="visible"/>
                                      </p:to>
                                    </p:set>
                                    <p:anim calcmode="lin" valueType="num">
                                      <p:cBhvr additive="base">
                                        <p:cTn id="2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078"/>
                                        </p:tgtEl>
                                        <p:attrNameLst>
                                          <p:attrName>style.visibility</p:attrName>
                                        </p:attrNameLst>
                                      </p:cBhvr>
                                      <p:to>
                                        <p:strVal val="visible"/>
                                      </p:to>
                                    </p:set>
                                    <p:anim calcmode="lin" valueType="num">
                                      <p:cBhvr additive="base">
                                        <p:cTn id="25" dur="500" fill="hold"/>
                                        <p:tgtEl>
                                          <p:spTgt spid="3078"/>
                                        </p:tgtEl>
                                        <p:attrNameLst>
                                          <p:attrName>ppt_x</p:attrName>
                                        </p:attrNameLst>
                                      </p:cBhvr>
                                      <p:tavLst>
                                        <p:tav tm="0">
                                          <p:val>
                                            <p:strVal val="#ppt_x"/>
                                          </p:val>
                                        </p:tav>
                                        <p:tav tm="100000">
                                          <p:val>
                                            <p:strVal val="#ppt_x"/>
                                          </p:val>
                                        </p:tav>
                                      </p:tavLst>
                                    </p:anim>
                                    <p:anim calcmode="lin" valueType="num">
                                      <p:cBhvr additive="base">
                                        <p:cTn id="26" dur="500" fill="hold"/>
                                        <p:tgtEl>
                                          <p:spTgt spid="307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 calcmode="lin" valueType="num">
                                      <p:cBhvr additive="base">
                                        <p:cTn id="3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084"/>
                                        </p:tgtEl>
                                        <p:attrNameLst>
                                          <p:attrName>style.visibility</p:attrName>
                                        </p:attrNameLst>
                                      </p:cBhvr>
                                      <p:to>
                                        <p:strVal val="visible"/>
                                      </p:to>
                                    </p:set>
                                    <p:anim calcmode="lin" valueType="num">
                                      <p:cBhvr additive="base">
                                        <p:cTn id="35" dur="500" fill="hold"/>
                                        <p:tgtEl>
                                          <p:spTgt spid="3084"/>
                                        </p:tgtEl>
                                        <p:attrNameLst>
                                          <p:attrName>ppt_x</p:attrName>
                                        </p:attrNameLst>
                                      </p:cBhvr>
                                      <p:tavLst>
                                        <p:tav tm="0">
                                          <p:val>
                                            <p:strVal val="#ppt_x"/>
                                          </p:val>
                                        </p:tav>
                                        <p:tav tm="100000">
                                          <p:val>
                                            <p:strVal val="#ppt_x"/>
                                          </p:val>
                                        </p:tav>
                                      </p:tavLst>
                                    </p:anim>
                                    <p:anim calcmode="lin" valueType="num">
                                      <p:cBhvr additive="base">
                                        <p:cTn id="36" dur="500" fill="hold"/>
                                        <p:tgtEl>
                                          <p:spTgt spid="308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7">
                                            <p:txEl>
                                              <p:pRg st="3" end="3"/>
                                            </p:txEl>
                                          </p:spTgt>
                                        </p:tgtEl>
                                        <p:attrNameLst>
                                          <p:attrName>style.visibility</p:attrName>
                                        </p:attrNameLst>
                                      </p:cBhvr>
                                      <p:to>
                                        <p:strVal val="visible"/>
                                      </p:to>
                                    </p:set>
                                    <p:anim calcmode="lin" valueType="num">
                                      <p:cBhvr additive="base">
                                        <p:cTn id="41"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3" end="3"/>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080"/>
                                        </p:tgtEl>
                                        <p:attrNameLst>
                                          <p:attrName>style.visibility</p:attrName>
                                        </p:attrNameLst>
                                      </p:cBhvr>
                                      <p:to>
                                        <p:strVal val="visible"/>
                                      </p:to>
                                    </p:set>
                                    <p:anim calcmode="lin" valueType="num">
                                      <p:cBhvr additive="base">
                                        <p:cTn id="45" dur="500" fill="hold"/>
                                        <p:tgtEl>
                                          <p:spTgt spid="3080"/>
                                        </p:tgtEl>
                                        <p:attrNameLst>
                                          <p:attrName>ppt_x</p:attrName>
                                        </p:attrNameLst>
                                      </p:cBhvr>
                                      <p:tavLst>
                                        <p:tav tm="0">
                                          <p:val>
                                            <p:strVal val="#ppt_x"/>
                                          </p:val>
                                        </p:tav>
                                        <p:tav tm="100000">
                                          <p:val>
                                            <p:strVal val="#ppt_x"/>
                                          </p:val>
                                        </p:tav>
                                      </p:tavLst>
                                    </p:anim>
                                    <p:anim calcmode="lin" valueType="num">
                                      <p:cBhvr additive="base">
                                        <p:cTn id="46" dur="500" fill="hold"/>
                                        <p:tgtEl>
                                          <p:spTgt spid="3080"/>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7">
                                            <p:txEl>
                                              <p:pRg st="4" end="4"/>
                                            </p:txEl>
                                          </p:spTgt>
                                        </p:tgtEl>
                                        <p:attrNameLst>
                                          <p:attrName>style.visibility</p:attrName>
                                        </p:attrNameLst>
                                      </p:cBhvr>
                                      <p:to>
                                        <p:strVal val="visible"/>
                                      </p:to>
                                    </p:set>
                                    <p:anim calcmode="lin" valueType="num">
                                      <p:cBhvr additive="base">
                                        <p:cTn id="5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4" end="4"/>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3086"/>
                                        </p:tgtEl>
                                        <p:attrNameLst>
                                          <p:attrName>style.visibility</p:attrName>
                                        </p:attrNameLst>
                                      </p:cBhvr>
                                      <p:to>
                                        <p:strVal val="visible"/>
                                      </p:to>
                                    </p:set>
                                    <p:anim calcmode="lin" valueType="num">
                                      <p:cBhvr additive="base">
                                        <p:cTn id="55" dur="500" fill="hold"/>
                                        <p:tgtEl>
                                          <p:spTgt spid="3086"/>
                                        </p:tgtEl>
                                        <p:attrNameLst>
                                          <p:attrName>ppt_x</p:attrName>
                                        </p:attrNameLst>
                                      </p:cBhvr>
                                      <p:tavLst>
                                        <p:tav tm="0">
                                          <p:val>
                                            <p:strVal val="#ppt_x"/>
                                          </p:val>
                                        </p:tav>
                                        <p:tav tm="100000">
                                          <p:val>
                                            <p:strVal val="#ppt_x"/>
                                          </p:val>
                                        </p:tav>
                                      </p:tavLst>
                                    </p:anim>
                                    <p:anim calcmode="lin" valueType="num">
                                      <p:cBhvr additive="base">
                                        <p:cTn id="56" dur="500" fill="hold"/>
                                        <p:tgtEl>
                                          <p:spTgt spid="3086"/>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7">
                                            <p:txEl>
                                              <p:pRg st="5" end="5"/>
                                            </p:txEl>
                                          </p:spTgt>
                                        </p:tgtEl>
                                        <p:attrNameLst>
                                          <p:attrName>style.visibility</p:attrName>
                                        </p:attrNameLst>
                                      </p:cBhvr>
                                      <p:to>
                                        <p:strVal val="visible"/>
                                      </p:to>
                                    </p:set>
                                    <p:anim calcmode="lin" valueType="num">
                                      <p:cBhvr additive="base">
                                        <p:cTn id="61"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7">
                                            <p:txEl>
                                              <p:pRg st="5" end="5"/>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3088"/>
                                        </p:tgtEl>
                                        <p:attrNameLst>
                                          <p:attrName>style.visibility</p:attrName>
                                        </p:attrNameLst>
                                      </p:cBhvr>
                                      <p:to>
                                        <p:strVal val="visible"/>
                                      </p:to>
                                    </p:set>
                                    <p:anim calcmode="lin" valueType="num">
                                      <p:cBhvr additive="base">
                                        <p:cTn id="65" dur="500" fill="hold"/>
                                        <p:tgtEl>
                                          <p:spTgt spid="3088"/>
                                        </p:tgtEl>
                                        <p:attrNameLst>
                                          <p:attrName>ppt_x</p:attrName>
                                        </p:attrNameLst>
                                      </p:cBhvr>
                                      <p:tavLst>
                                        <p:tav tm="0">
                                          <p:val>
                                            <p:strVal val="#ppt_x"/>
                                          </p:val>
                                        </p:tav>
                                        <p:tav tm="100000">
                                          <p:val>
                                            <p:strVal val="#ppt_x"/>
                                          </p:val>
                                        </p:tav>
                                      </p:tavLst>
                                    </p:anim>
                                    <p:anim calcmode="lin" valueType="num">
                                      <p:cBhvr additive="base">
                                        <p:cTn id="66" dur="500" fill="hold"/>
                                        <p:tgtEl>
                                          <p:spTgt spid="30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AEF5C2-221F-43A6-85C2-FD1FEDAE426C}"/>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752DD25-514E-4C1C-8143-89FA9A7A5AB8}"/>
              </a:ext>
            </a:extLst>
          </p:cNvPr>
          <p:cNvSpPr>
            <a:spLocks noGrp="1"/>
          </p:cNvSpPr>
          <p:nvPr>
            <p:ph type="title"/>
          </p:nvPr>
        </p:nvSpPr>
        <p:spPr>
          <a:xfrm>
            <a:off x="77000" y="365125"/>
            <a:ext cx="4350621" cy="1325563"/>
          </a:xfrm>
        </p:spPr>
        <p:txBody>
          <a:bodyPr/>
          <a:lstStyle/>
          <a:p>
            <a:pPr algn="ctr"/>
            <a:r>
              <a:rPr lang="en-US" b="1" dirty="0">
                <a:solidFill>
                  <a:srgbClr val="FFFF00"/>
                </a:solidFill>
              </a:rPr>
              <a:t>Potential benefits</a:t>
            </a:r>
          </a:p>
        </p:txBody>
      </p:sp>
      <p:sp>
        <p:nvSpPr>
          <p:cNvPr id="3" name="Content Placeholder 2">
            <a:extLst>
              <a:ext uri="{FF2B5EF4-FFF2-40B4-BE49-F238E27FC236}">
                <a16:creationId xmlns:a16="http://schemas.microsoft.com/office/drawing/2014/main" id="{734811A1-4740-45E5-B7F3-60A520960767}"/>
              </a:ext>
            </a:extLst>
          </p:cNvPr>
          <p:cNvSpPr>
            <a:spLocks noGrp="1"/>
          </p:cNvSpPr>
          <p:nvPr>
            <p:ph idx="1"/>
          </p:nvPr>
        </p:nvSpPr>
        <p:spPr>
          <a:xfrm>
            <a:off x="77000" y="1825625"/>
            <a:ext cx="4350621" cy="4351338"/>
          </a:xfrm>
        </p:spPr>
        <p:txBody>
          <a:bodyPr>
            <a:normAutofit fontScale="92500" lnSpcReduction="20000"/>
          </a:bodyPr>
          <a:lstStyle/>
          <a:p>
            <a:r>
              <a:rPr lang="en-US" b="1" dirty="0">
                <a:solidFill>
                  <a:schemeClr val="bg1"/>
                </a:solidFill>
              </a:rPr>
              <a:t>Water quality</a:t>
            </a:r>
          </a:p>
          <a:p>
            <a:r>
              <a:rPr lang="en-US" b="1" dirty="0">
                <a:solidFill>
                  <a:schemeClr val="bg1"/>
                </a:solidFill>
              </a:rPr>
              <a:t>Water quantity/hydrology</a:t>
            </a:r>
          </a:p>
          <a:p>
            <a:r>
              <a:rPr lang="en-US" b="1" dirty="0">
                <a:solidFill>
                  <a:schemeClr val="bg1"/>
                </a:solidFill>
              </a:rPr>
              <a:t>Climate resilience</a:t>
            </a:r>
          </a:p>
          <a:p>
            <a:r>
              <a:rPr lang="en-US" b="1" dirty="0">
                <a:solidFill>
                  <a:schemeClr val="bg1"/>
                </a:solidFill>
              </a:rPr>
              <a:t>Habitat improvement</a:t>
            </a:r>
          </a:p>
          <a:p>
            <a:r>
              <a:rPr lang="en-US" b="1" dirty="0">
                <a:solidFill>
                  <a:schemeClr val="bg1"/>
                </a:solidFill>
              </a:rPr>
              <a:t>Air quality</a:t>
            </a:r>
          </a:p>
          <a:p>
            <a:r>
              <a:rPr lang="en-US" b="1" dirty="0">
                <a:solidFill>
                  <a:schemeClr val="bg1"/>
                </a:solidFill>
              </a:rPr>
              <a:t>Energy savings</a:t>
            </a:r>
          </a:p>
          <a:p>
            <a:r>
              <a:rPr lang="en-US" b="1" dirty="0">
                <a:solidFill>
                  <a:schemeClr val="bg1"/>
                </a:solidFill>
              </a:rPr>
              <a:t>Community livability</a:t>
            </a:r>
          </a:p>
          <a:p>
            <a:r>
              <a:rPr lang="en-US" b="1" dirty="0">
                <a:solidFill>
                  <a:schemeClr val="bg1"/>
                </a:solidFill>
              </a:rPr>
              <a:t>Health benefits</a:t>
            </a:r>
          </a:p>
          <a:p>
            <a:r>
              <a:rPr lang="en-US" b="1" dirty="0">
                <a:solidFill>
                  <a:schemeClr val="bg1"/>
                </a:solidFill>
              </a:rPr>
              <a:t>Economic savings</a:t>
            </a:r>
          </a:p>
          <a:p>
            <a:r>
              <a:rPr lang="en-US" b="1" dirty="0">
                <a:solidFill>
                  <a:schemeClr val="bg1"/>
                </a:solidFill>
              </a:rPr>
              <a:t>Macroscale benefits</a:t>
            </a:r>
          </a:p>
          <a:p>
            <a:endParaRPr lang="en-US" b="1" dirty="0">
              <a:solidFill>
                <a:schemeClr val="bg1"/>
              </a:solidFill>
            </a:endParaRPr>
          </a:p>
        </p:txBody>
      </p:sp>
      <p:pic>
        <p:nvPicPr>
          <p:cNvPr id="8" name="Picture 7">
            <a:extLst>
              <a:ext uri="{FF2B5EF4-FFF2-40B4-BE49-F238E27FC236}">
                <a16:creationId xmlns:a16="http://schemas.microsoft.com/office/drawing/2014/main" id="{D1465E6A-BC81-5688-127B-A701716706E1}"/>
              </a:ext>
            </a:extLst>
          </p:cNvPr>
          <p:cNvPicPr>
            <a:picLocks noChangeAspect="1"/>
          </p:cNvPicPr>
          <p:nvPr/>
        </p:nvPicPr>
        <p:blipFill rotWithShape="1">
          <a:blip r:embed="rId2"/>
          <a:srcRect l="50000" t="13473" r="2939" b="10094"/>
          <a:stretch/>
        </p:blipFill>
        <p:spPr>
          <a:xfrm>
            <a:off x="4752975" y="133348"/>
            <a:ext cx="7191375" cy="6569841"/>
          </a:xfrm>
          <a:prstGeom prst="rect">
            <a:avLst/>
          </a:prstGeom>
        </p:spPr>
      </p:pic>
      <p:sp>
        <p:nvSpPr>
          <p:cNvPr id="6" name="TextBox 5">
            <a:extLst>
              <a:ext uri="{FF2B5EF4-FFF2-40B4-BE49-F238E27FC236}">
                <a16:creationId xmlns:a16="http://schemas.microsoft.com/office/drawing/2014/main" id="{046E017B-94FD-97DB-0B21-F4760170E68A}"/>
              </a:ext>
            </a:extLst>
          </p:cNvPr>
          <p:cNvSpPr txBox="1"/>
          <p:nvPr/>
        </p:nvSpPr>
        <p:spPr>
          <a:xfrm rot="18510170">
            <a:off x="5442074" y="2372290"/>
            <a:ext cx="5377158" cy="2246769"/>
          </a:xfrm>
          <a:prstGeom prst="rect">
            <a:avLst/>
          </a:prstGeom>
          <a:noFill/>
        </p:spPr>
        <p:txBody>
          <a:bodyPr wrap="square" rtlCol="0">
            <a:spAutoFit/>
          </a:bodyPr>
          <a:lstStyle/>
          <a:p>
            <a:pPr algn="ctr"/>
            <a:r>
              <a:rPr lang="en-US" sz="14000" dirty="0">
                <a:solidFill>
                  <a:schemeClr val="bg2">
                    <a:lumMod val="90000"/>
                  </a:schemeClr>
                </a:solidFill>
              </a:rPr>
              <a:t>DRAFT</a:t>
            </a:r>
          </a:p>
        </p:txBody>
      </p:sp>
    </p:spTree>
    <p:extLst>
      <p:ext uri="{BB962C8B-B14F-4D97-AF65-F5344CB8AC3E}">
        <p14:creationId xmlns:p14="http://schemas.microsoft.com/office/powerpoint/2010/main" val="1522151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ABAD5C-9CB8-404F-AB93-93E4FA3A0BAF}"/>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28B67CA4-F312-AC36-E818-827C5F64C7B8}"/>
              </a:ext>
            </a:extLst>
          </p:cNvPr>
          <p:cNvSpPr>
            <a:spLocks noGrp="1"/>
          </p:cNvSpPr>
          <p:nvPr>
            <p:ph type="title"/>
          </p:nvPr>
        </p:nvSpPr>
        <p:spPr/>
        <p:txBody>
          <a:bodyPr/>
          <a:lstStyle/>
          <a:p>
            <a:r>
              <a:rPr lang="en-US" b="1" dirty="0">
                <a:solidFill>
                  <a:srgbClr val="FFFF00"/>
                </a:solidFill>
              </a:rPr>
              <a:t>2. Discussion/Questions</a:t>
            </a:r>
            <a:endParaRPr lang="en-US" dirty="0"/>
          </a:p>
        </p:txBody>
      </p:sp>
      <p:sp>
        <p:nvSpPr>
          <p:cNvPr id="4" name="Content Placeholder 3">
            <a:extLst>
              <a:ext uri="{FF2B5EF4-FFF2-40B4-BE49-F238E27FC236}">
                <a16:creationId xmlns:a16="http://schemas.microsoft.com/office/drawing/2014/main" id="{837976C9-76C4-88E4-3028-63E9E57C6A2F}"/>
              </a:ext>
            </a:extLst>
          </p:cNvPr>
          <p:cNvSpPr>
            <a:spLocks noGrp="1"/>
          </p:cNvSpPr>
          <p:nvPr>
            <p:ph idx="1"/>
          </p:nvPr>
        </p:nvSpPr>
        <p:spPr>
          <a:xfrm>
            <a:off x="504825" y="1427162"/>
            <a:ext cx="10515600" cy="4351338"/>
          </a:xfrm>
        </p:spPr>
        <p:txBody>
          <a:bodyPr/>
          <a:lstStyle/>
          <a:p>
            <a:pPr marL="0" marR="0" algn="l">
              <a:spcBef>
                <a:spcPts val="0"/>
              </a:spcBef>
              <a:spcAft>
                <a:spcPts val="0"/>
              </a:spcAft>
            </a:pPr>
            <a:r>
              <a:rPr lang="en-US" b="1" i="0" dirty="0">
                <a:solidFill>
                  <a:schemeClr val="bg1"/>
                </a:solidFill>
                <a:effectLst/>
                <a:latin typeface="Calibri" panose="020F0502020204030204" pitchFamily="34" charset="0"/>
              </a:rPr>
              <a:t>What do you think of when you think of multiple benefits?</a:t>
            </a:r>
          </a:p>
          <a:p>
            <a:pPr marL="0" marR="0" algn="l">
              <a:spcBef>
                <a:spcPts val="0"/>
              </a:spcBef>
              <a:spcAft>
                <a:spcPts val="0"/>
              </a:spcAft>
            </a:pPr>
            <a:r>
              <a:rPr lang="en-US" b="1" i="0" dirty="0">
                <a:solidFill>
                  <a:schemeClr val="bg1"/>
                </a:solidFill>
                <a:effectLst/>
                <a:latin typeface="Calibri" panose="020F0502020204030204" pitchFamily="34" charset="0"/>
              </a:rPr>
              <a:t>Are they seen or unseen benefits or both?</a:t>
            </a:r>
          </a:p>
          <a:p>
            <a:pPr marL="0" marR="0" algn="l">
              <a:spcBef>
                <a:spcPts val="0"/>
              </a:spcBef>
              <a:spcAft>
                <a:spcPts val="0"/>
              </a:spcAft>
            </a:pPr>
            <a:r>
              <a:rPr lang="en-US" b="1" dirty="0">
                <a:solidFill>
                  <a:schemeClr val="bg1"/>
                </a:solidFill>
                <a:latin typeface="Calibri" panose="020F0502020204030204" pitchFamily="34" charset="0"/>
              </a:rPr>
              <a:t>Name potential benefits you see in the images</a:t>
            </a:r>
            <a:endParaRPr lang="en-US" b="1" i="0" dirty="0">
              <a:solidFill>
                <a:schemeClr val="bg1"/>
              </a:solidFill>
              <a:effectLst/>
              <a:latin typeface="Calibri" panose="020F0502020204030204" pitchFamily="34" charset="0"/>
            </a:endParaRPr>
          </a:p>
          <a:p>
            <a:endParaRPr lang="en-US" dirty="0"/>
          </a:p>
        </p:txBody>
      </p:sp>
      <p:pic>
        <p:nvPicPr>
          <p:cNvPr id="5" name="Picture 14" descr="This photo shows an example of a stormwater wetland">
            <a:extLst>
              <a:ext uri="{FF2B5EF4-FFF2-40B4-BE49-F238E27FC236}">
                <a16:creationId xmlns:a16="http://schemas.microsoft.com/office/drawing/2014/main" id="{D9738997-58FC-49BA-35CA-2951BB75BE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 y="3110821"/>
            <a:ext cx="3951917" cy="29639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5A9AD307-5980-125B-E5E2-7C53F22E16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1017" y="3117850"/>
            <a:ext cx="4455501" cy="295733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image of Minneapolis central Library, Minneapolis, Minnesota">
            <a:extLst>
              <a:ext uri="{FF2B5EF4-FFF2-40B4-BE49-F238E27FC236}">
                <a16:creationId xmlns:a16="http://schemas.microsoft.com/office/drawing/2014/main" id="{784A8A5C-9081-48E9-E542-2752013C60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8931" y="2730762"/>
            <a:ext cx="2871842" cy="37621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482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ABAD5C-9CB8-404F-AB93-93E4FA3A0BAF}"/>
              </a:ext>
            </a:extLst>
          </p:cNvPr>
          <p:cNvSpPr/>
          <p:nvPr/>
        </p:nvSpPr>
        <p:spPr>
          <a:xfrm>
            <a:off x="0" y="0"/>
            <a:ext cx="12192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6B9DED5E-49D6-45C7-B1EB-1487A0DF54F4}"/>
              </a:ext>
            </a:extLst>
          </p:cNvPr>
          <p:cNvSpPr txBox="1">
            <a:spLocks/>
          </p:cNvSpPr>
          <p:nvPr/>
        </p:nvSpPr>
        <p:spPr>
          <a:xfrm>
            <a:off x="838200" y="1082533"/>
            <a:ext cx="10515600" cy="248314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solidFill>
                  <a:srgbClr val="FFFF00"/>
                </a:solidFill>
              </a:rPr>
              <a:t>3. Design, construction, and O&amp;M considerations</a:t>
            </a:r>
          </a:p>
        </p:txBody>
      </p:sp>
    </p:spTree>
    <p:extLst>
      <p:ext uri="{BB962C8B-B14F-4D97-AF65-F5344CB8AC3E}">
        <p14:creationId xmlns:p14="http://schemas.microsoft.com/office/powerpoint/2010/main" val="34400661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18098</TotalTime>
  <Words>1784</Words>
  <Application>Microsoft Office PowerPoint</Application>
  <PresentationFormat>Widescreen</PresentationFormat>
  <Paragraphs>276</Paragraphs>
  <Slides>45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Calibri</vt:lpstr>
      <vt:lpstr>Calibri Light</vt:lpstr>
      <vt:lpstr>Droid Sans</vt:lpstr>
      <vt:lpstr>Office Theme</vt:lpstr>
      <vt:lpstr>Enhancing Multiple Benefits of Green Stormwater Infrastructure</vt:lpstr>
      <vt:lpstr>Learning  Objectives</vt:lpstr>
      <vt:lpstr>Agenda</vt:lpstr>
      <vt:lpstr>PowerPoint Presentation</vt:lpstr>
      <vt:lpstr>What is Green Stormwater Infrastructure?</vt:lpstr>
      <vt:lpstr>Example practices</vt:lpstr>
      <vt:lpstr>Potential benefits</vt:lpstr>
      <vt:lpstr>2. Discussion/Questions</vt:lpstr>
      <vt:lpstr>PowerPoint Presentation</vt:lpstr>
      <vt:lpstr>Notes</vt:lpstr>
      <vt:lpstr>Bioretention/tree trench/infiltration trench</vt:lpstr>
      <vt:lpstr>Swales and filter strips</vt:lpstr>
      <vt:lpstr>Bioretention, tree trench, infiltration trench, bioswale, filter strip</vt:lpstr>
      <vt:lpstr>Bioretention, tree trench, infiltration trench, bioswale, filter strip</vt:lpstr>
      <vt:lpstr>Bioretention/tree trench/infiltration trench</vt:lpstr>
      <vt:lpstr>Green roofs</vt:lpstr>
      <vt:lpstr>Green roofs</vt:lpstr>
      <vt:lpstr>Green roofs</vt:lpstr>
      <vt:lpstr>Green roofs</vt:lpstr>
      <vt:lpstr>Ponds and wetlands</vt:lpstr>
      <vt:lpstr>Ponds and wetlands</vt:lpstr>
      <vt:lpstr>Ponds and wetlands</vt:lpstr>
      <vt:lpstr>Ponds and wetlands</vt:lpstr>
      <vt:lpstr>Harvest and use</vt:lpstr>
      <vt:lpstr>Harvest and use</vt:lpstr>
      <vt:lpstr>Harvest and use</vt:lpstr>
      <vt:lpstr>Harvest and use</vt:lpstr>
      <vt:lpstr>Agricultural settings</vt:lpstr>
      <vt:lpstr>All practices require proper maintenance</vt:lpstr>
      <vt:lpstr>Exercise</vt:lpstr>
      <vt:lpstr>Integrating GSI practices</vt:lpstr>
      <vt:lpstr>Scale</vt:lpstr>
      <vt:lpstr>SITE: Xcel Energy Marshall Operations Center</vt:lpstr>
      <vt:lpstr>NEIGHBORHOOD: Maplewood Living Streets</vt:lpstr>
      <vt:lpstr>CITY: Lancaster PA</vt:lpstr>
      <vt:lpstr>Process</vt:lpstr>
      <vt:lpstr>Strategies</vt:lpstr>
      <vt:lpstr>Agricultural settings</vt:lpstr>
      <vt:lpstr>Exercise</vt:lpstr>
      <vt:lpstr>Considerations in applying GSI practices</vt:lpstr>
      <vt:lpstr>Exercise</vt:lpstr>
      <vt:lpstr>Some recomendations</vt:lpstr>
      <vt:lpstr>Tools and resources</vt:lpstr>
      <vt:lpstr>Constraints to GSI</vt:lpstr>
      <vt:lpstr>Conclusion – discussion, questions?</vt:lpstr>
    </vt:vector>
  </TitlesOfParts>
  <Company>State of MN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Enhancing Multiple Benefits of Green Stormwater Infrastructure</dc:title>
  <dc:creator>Trojan, Mike (MPCA)</dc:creator>
  <cp:lastModifiedBy>Trojan, Mike (MPCA)</cp:lastModifiedBy>
  <cp:revision>23</cp:revision>
  <dcterms:created xsi:type="dcterms:W3CDTF">2022-10-10T14:42:21Z</dcterms:created>
  <dcterms:modified xsi:type="dcterms:W3CDTF">2022-10-25T14:31:22Z</dcterms:modified>
</cp:coreProperties>
</file>