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.xml" ContentType="application/vnd.openxmlformats-officedocument.presentationml.notesSl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4" r:id="rId3"/>
    <p:sldId id="257" r:id="rId4"/>
    <p:sldId id="284" r:id="rId5"/>
    <p:sldId id="276" r:id="rId6"/>
    <p:sldId id="277" r:id="rId7"/>
    <p:sldId id="258" r:id="rId8"/>
    <p:sldId id="260" r:id="rId9"/>
    <p:sldId id="259" r:id="rId10"/>
    <p:sldId id="262" r:id="rId11"/>
    <p:sldId id="265" r:id="rId12"/>
    <p:sldId id="281" r:id="rId13"/>
    <p:sldId id="279" r:id="rId14"/>
    <p:sldId id="278" r:id="rId15"/>
    <p:sldId id="267" r:id="rId16"/>
    <p:sldId id="271" r:id="rId17"/>
    <p:sldId id="282" r:id="rId18"/>
    <p:sldId id="283" r:id="rId19"/>
    <p:sldId id="270" r:id="rId20"/>
    <p:sldId id="272" r:id="rId21"/>
    <p:sldId id="27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3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Median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Commercial/industrial</c:v>
                </c:pt>
                <c:pt idx="1">
                  <c:v>Sewered residential</c:v>
                </c:pt>
                <c:pt idx="2">
                  <c:v>Residential SSTS</c:v>
                </c:pt>
                <c:pt idx="3">
                  <c:v>Undeveloped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81.900000000000006</c:v>
                </c:pt>
                <c:pt idx="1">
                  <c:v>44.6</c:v>
                </c:pt>
                <c:pt idx="2">
                  <c:v>16.100000000000001</c:v>
                </c:pt>
                <c:pt idx="3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A9-468F-8F1A-04F0223D70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5186632"/>
        <c:axId val="445187616"/>
      </c:barChart>
      <c:catAx>
        <c:axId val="445186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5187616"/>
        <c:crosses val="autoZero"/>
        <c:auto val="1"/>
        <c:lblAlgn val="ctr"/>
        <c:lblOffset val="100"/>
        <c:noMultiLvlLbl val="0"/>
      </c:catAx>
      <c:valAx>
        <c:axId val="445187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dirty="0" smtClean="0"/>
                  <a:t>Chloride (mg/L)</a:t>
                </a:r>
                <a:endParaRPr lang="en-US" sz="2400" dirty="0"/>
              </a:p>
            </c:rich>
          </c:tx>
          <c:layout>
            <c:manualLayout>
              <c:xMode val="edge"/>
              <c:yMode val="edge"/>
              <c:x val="9.7087378640776691E-3"/>
              <c:y val="0.280463405189105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5186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2522792022792026"/>
          <c:y val="3.65018982264484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Sheet4!$B$1</c:f>
              <c:strCache>
                <c:ptCount val="1"/>
                <c:pt idx="0">
                  <c:v>% of loading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555-4542-8466-CCE968EA9E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555-4542-8466-CCE968EA9EB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555-4542-8466-CCE968EA9EB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555-4542-8466-CCE968EA9EB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555-4542-8466-CCE968EA9EB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555-4542-8466-CCE968EA9EB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555-4542-8466-CCE968EA9EB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555-4542-8466-CCE968EA9EB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555-4542-8466-CCE968EA9EB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Sheet4!$A$2:$A$10</c:f>
              <c:strCache>
                <c:ptCount val="9"/>
                <c:pt idx="0">
                  <c:v>Direct infiltration</c:v>
                </c:pt>
                <c:pt idx="1">
                  <c:v>Impervious surfaces</c:v>
                </c:pt>
                <c:pt idx="2">
                  <c:v>Piped inflow</c:v>
                </c:pt>
                <c:pt idx="3">
                  <c:v>Sanitary sewer leakage</c:v>
                </c:pt>
                <c:pt idx="4">
                  <c:v>Storm sewer leakage</c:v>
                </c:pt>
                <c:pt idx="5">
                  <c:v>Stormwater infiltration</c:v>
                </c:pt>
                <c:pt idx="6">
                  <c:v>Surface water discharges</c:v>
                </c:pt>
                <c:pt idx="7">
                  <c:v>Constructed ponds</c:v>
                </c:pt>
                <c:pt idx="8">
                  <c:v>Non-infiltration SCMs</c:v>
                </c:pt>
              </c:strCache>
            </c:strRef>
          </c:cat>
          <c:val>
            <c:numRef>
              <c:f>Sheet4!$B$2:$B$10</c:f>
              <c:numCache>
                <c:formatCode>General</c:formatCode>
                <c:ptCount val="9"/>
                <c:pt idx="0">
                  <c:v>2</c:v>
                </c:pt>
                <c:pt idx="1">
                  <c:v>15.4</c:v>
                </c:pt>
                <c:pt idx="2">
                  <c:v>0.8</c:v>
                </c:pt>
                <c:pt idx="3">
                  <c:v>1.2</c:v>
                </c:pt>
                <c:pt idx="4">
                  <c:v>7.9</c:v>
                </c:pt>
                <c:pt idx="5">
                  <c:v>67.900000000000006</c:v>
                </c:pt>
                <c:pt idx="6">
                  <c:v>0</c:v>
                </c:pt>
                <c:pt idx="7">
                  <c:v>1.9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555-4542-8466-CCE968EA9E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9134814911397725E-2"/>
          <c:y val="0.83674741580612033"/>
          <c:w val="0.91232176703092105"/>
          <c:h val="0.151085284785063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Sheet2!$F$61</c:f>
              <c:strCache>
                <c:ptCount val="1"/>
                <c:pt idx="0">
                  <c:v>Median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Sheet2!$E$62:$E$73</c:f>
              <c:numCache>
                <c:formatCode>m/d;@</c:formatCode>
                <c:ptCount val="12"/>
                <c:pt idx="0">
                  <c:v>43115</c:v>
                </c:pt>
                <c:pt idx="1">
                  <c:v>43146</c:v>
                </c:pt>
                <c:pt idx="2">
                  <c:v>43174</c:v>
                </c:pt>
                <c:pt idx="3">
                  <c:v>43205</c:v>
                </c:pt>
                <c:pt idx="4">
                  <c:v>43235</c:v>
                </c:pt>
                <c:pt idx="5">
                  <c:v>43266</c:v>
                </c:pt>
                <c:pt idx="6">
                  <c:v>43296</c:v>
                </c:pt>
                <c:pt idx="7">
                  <c:v>43327</c:v>
                </c:pt>
                <c:pt idx="8">
                  <c:v>43358</c:v>
                </c:pt>
                <c:pt idx="9">
                  <c:v>43388</c:v>
                </c:pt>
                <c:pt idx="10">
                  <c:v>43419</c:v>
                </c:pt>
                <c:pt idx="11">
                  <c:v>43449</c:v>
                </c:pt>
              </c:numCache>
            </c:numRef>
          </c:xVal>
          <c:yVal>
            <c:numRef>
              <c:f>Sheet2!$F$62:$F$73</c:f>
              <c:numCache>
                <c:formatCode>0</c:formatCode>
                <c:ptCount val="12"/>
                <c:pt idx="0">
                  <c:v>846.76937776185423</c:v>
                </c:pt>
                <c:pt idx="1">
                  <c:v>338.70775110474182</c:v>
                </c:pt>
                <c:pt idx="2">
                  <c:v>620.96421035869264</c:v>
                </c:pt>
                <c:pt idx="3">
                  <c:v>225.80516740316099</c:v>
                </c:pt>
                <c:pt idx="4">
                  <c:v>70.564114813487748</c:v>
                </c:pt>
                <c:pt idx="5">
                  <c:v>28.225645925395106</c:v>
                </c:pt>
                <c:pt idx="6">
                  <c:v>28.225645925395106</c:v>
                </c:pt>
                <c:pt idx="7">
                  <c:v>28.225645925395106</c:v>
                </c:pt>
                <c:pt idx="8">
                  <c:v>28.225645925395106</c:v>
                </c:pt>
                <c:pt idx="9">
                  <c:v>28.225645925395106</c:v>
                </c:pt>
                <c:pt idx="10">
                  <c:v>21.169234444046339</c:v>
                </c:pt>
                <c:pt idx="11">
                  <c:v>21.169234444046339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EEE-4CDC-9867-EEAEBF84D122}"/>
            </c:ext>
          </c:extLst>
        </c:ser>
        <c:ser>
          <c:idx val="1"/>
          <c:order val="1"/>
          <c:tx>
            <c:strRef>
              <c:f>Sheet2!$G$61</c:f>
              <c:strCache>
                <c:ptCount val="1"/>
                <c:pt idx="0">
                  <c:v>Maximum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Sheet2!$E$62:$E$73</c:f>
              <c:numCache>
                <c:formatCode>m/d;@</c:formatCode>
                <c:ptCount val="12"/>
                <c:pt idx="0">
                  <c:v>43115</c:v>
                </c:pt>
                <c:pt idx="1">
                  <c:v>43146</c:v>
                </c:pt>
                <c:pt idx="2">
                  <c:v>43174</c:v>
                </c:pt>
                <c:pt idx="3">
                  <c:v>43205</c:v>
                </c:pt>
                <c:pt idx="4">
                  <c:v>43235</c:v>
                </c:pt>
                <c:pt idx="5">
                  <c:v>43266</c:v>
                </c:pt>
                <c:pt idx="6">
                  <c:v>43296</c:v>
                </c:pt>
                <c:pt idx="7">
                  <c:v>43327</c:v>
                </c:pt>
                <c:pt idx="8">
                  <c:v>43358</c:v>
                </c:pt>
                <c:pt idx="9">
                  <c:v>43388</c:v>
                </c:pt>
                <c:pt idx="10">
                  <c:v>43419</c:v>
                </c:pt>
                <c:pt idx="11">
                  <c:v>43449</c:v>
                </c:pt>
              </c:numCache>
            </c:numRef>
          </c:xVal>
          <c:yVal>
            <c:numRef>
              <c:f>Sheet2!$G$62:$G$73</c:f>
              <c:numCache>
                <c:formatCode>0</c:formatCode>
                <c:ptCount val="12"/>
                <c:pt idx="0">
                  <c:v>9314.4631553803811</c:v>
                </c:pt>
                <c:pt idx="1">
                  <c:v>19757.95214777657</c:v>
                </c:pt>
                <c:pt idx="2">
                  <c:v>2822.5645925395156</c:v>
                </c:pt>
                <c:pt idx="3">
                  <c:v>846.76937776185423</c:v>
                </c:pt>
                <c:pt idx="4">
                  <c:v>141.12822962697561</c:v>
                </c:pt>
                <c:pt idx="5">
                  <c:v>84.676937776185184</c:v>
                </c:pt>
                <c:pt idx="6">
                  <c:v>56.451291850790177</c:v>
                </c:pt>
                <c:pt idx="7">
                  <c:v>56.451291850790177</c:v>
                </c:pt>
                <c:pt idx="8">
                  <c:v>42.338468888092635</c:v>
                </c:pt>
                <c:pt idx="9">
                  <c:v>56.451291850790177</c:v>
                </c:pt>
                <c:pt idx="10">
                  <c:v>28.225645925395106</c:v>
                </c:pt>
                <c:pt idx="11">
                  <c:v>28.225645925395106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EEE-4CDC-9867-EEAEBF84D1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963328"/>
        <c:axId val="111518464"/>
      </c:scatterChart>
      <c:valAx>
        <c:axId val="110963328"/>
        <c:scaling>
          <c:orientation val="minMax"/>
          <c:max val="43460"/>
          <c:min val="430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518464"/>
        <c:crosses val="autoZero"/>
        <c:crossBetween val="midCat"/>
        <c:majorUnit val="60"/>
      </c:valAx>
      <c:valAx>
        <c:axId val="111518464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Chloride (mg/L)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9633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Sheet1!$N$5</c:f>
              <c:strCache>
                <c:ptCount val="1"/>
                <c:pt idx="0">
                  <c:v>Impacted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ysClr val="windowText" lastClr="000000"/>
              </a:solidFill>
              <a:ln w="9525">
                <a:noFill/>
              </a:ln>
              <a:effectLst/>
            </c:spPr>
          </c:marker>
          <c:xVal>
            <c:numRef>
              <c:f>Sheet1!$M$6:$M$19</c:f>
              <c:numCache>
                <c:formatCode>General</c:formatCode>
                <c:ptCount val="14"/>
                <c:pt idx="0">
                  <c:v>1.5</c:v>
                </c:pt>
                <c:pt idx="1">
                  <c:v>1.5</c:v>
                </c:pt>
                <c:pt idx="2">
                  <c:v>3</c:v>
                </c:pt>
                <c:pt idx="3">
                  <c:v>3</c:v>
                </c:pt>
                <c:pt idx="4">
                  <c:v>4.5</c:v>
                </c:pt>
                <c:pt idx="5">
                  <c:v>4.5</c:v>
                </c:pt>
                <c:pt idx="6">
                  <c:v>6</c:v>
                </c:pt>
                <c:pt idx="7">
                  <c:v>6</c:v>
                </c:pt>
                <c:pt idx="8">
                  <c:v>7.5</c:v>
                </c:pt>
                <c:pt idx="9">
                  <c:v>7.5</c:v>
                </c:pt>
                <c:pt idx="10">
                  <c:v>9</c:v>
                </c:pt>
                <c:pt idx="11">
                  <c:v>9</c:v>
                </c:pt>
                <c:pt idx="12">
                  <c:v>10.5</c:v>
                </c:pt>
                <c:pt idx="13">
                  <c:v>12</c:v>
                </c:pt>
              </c:numCache>
            </c:numRef>
          </c:xVal>
          <c:yVal>
            <c:numRef>
              <c:f>Sheet1!$N$6:$N$19</c:f>
              <c:numCache>
                <c:formatCode>General</c:formatCode>
                <c:ptCount val="14"/>
                <c:pt idx="0">
                  <c:v>228.96</c:v>
                </c:pt>
                <c:pt idx="2">
                  <c:v>382</c:v>
                </c:pt>
                <c:pt idx="4">
                  <c:v>373.15000000000026</c:v>
                </c:pt>
                <c:pt idx="6">
                  <c:v>335.06</c:v>
                </c:pt>
                <c:pt idx="8">
                  <c:v>410.85</c:v>
                </c:pt>
                <c:pt idx="10">
                  <c:v>2172.86</c:v>
                </c:pt>
                <c:pt idx="13">
                  <c:v>3621.32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D7D-4470-A2D3-553A9958BAA5}"/>
            </c:ext>
          </c:extLst>
        </c:ser>
        <c:ser>
          <c:idx val="1"/>
          <c:order val="1"/>
          <c:tx>
            <c:strRef>
              <c:f>Sheet1!$O$5</c:f>
              <c:strCache>
                <c:ptCount val="1"/>
                <c:pt idx="0">
                  <c:v>Not impacted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xVal>
            <c:numRef>
              <c:f>Sheet1!$M$6:$M$19</c:f>
              <c:numCache>
                <c:formatCode>General</c:formatCode>
                <c:ptCount val="14"/>
                <c:pt idx="0">
                  <c:v>1.5</c:v>
                </c:pt>
                <c:pt idx="1">
                  <c:v>1.5</c:v>
                </c:pt>
                <c:pt idx="2">
                  <c:v>3</c:v>
                </c:pt>
                <c:pt idx="3">
                  <c:v>3</c:v>
                </c:pt>
                <c:pt idx="4">
                  <c:v>4.5</c:v>
                </c:pt>
                <c:pt idx="5">
                  <c:v>4.5</c:v>
                </c:pt>
                <c:pt idx="6">
                  <c:v>6</c:v>
                </c:pt>
                <c:pt idx="7">
                  <c:v>6</c:v>
                </c:pt>
                <c:pt idx="8">
                  <c:v>7.5</c:v>
                </c:pt>
                <c:pt idx="9">
                  <c:v>7.5</c:v>
                </c:pt>
                <c:pt idx="10">
                  <c:v>9</c:v>
                </c:pt>
                <c:pt idx="11">
                  <c:v>9</c:v>
                </c:pt>
                <c:pt idx="12">
                  <c:v>10.5</c:v>
                </c:pt>
                <c:pt idx="13">
                  <c:v>12</c:v>
                </c:pt>
              </c:numCache>
            </c:numRef>
          </c:xVal>
          <c:yVal>
            <c:numRef>
              <c:f>Sheet1!$O$6:$O$19</c:f>
              <c:numCache>
                <c:formatCode>General</c:formatCode>
                <c:ptCount val="14"/>
                <c:pt idx="0">
                  <c:v>14.94</c:v>
                </c:pt>
                <c:pt idx="1">
                  <c:v>22.29</c:v>
                </c:pt>
                <c:pt idx="2">
                  <c:v>22.69</c:v>
                </c:pt>
                <c:pt idx="3">
                  <c:v>22.479999999999986</c:v>
                </c:pt>
                <c:pt idx="4">
                  <c:v>24.71</c:v>
                </c:pt>
                <c:pt idx="5">
                  <c:v>22.89</c:v>
                </c:pt>
                <c:pt idx="6">
                  <c:v>54.230000000000011</c:v>
                </c:pt>
                <c:pt idx="7">
                  <c:v>5.9</c:v>
                </c:pt>
                <c:pt idx="8">
                  <c:v>10.32</c:v>
                </c:pt>
                <c:pt idx="9">
                  <c:v>49.690000000000012</c:v>
                </c:pt>
                <c:pt idx="10">
                  <c:v>33.370000000000005</c:v>
                </c:pt>
                <c:pt idx="11">
                  <c:v>39.4</c:v>
                </c:pt>
                <c:pt idx="12">
                  <c:v>50.59</c:v>
                </c:pt>
                <c:pt idx="13">
                  <c:v>50.690000000000012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D7D-4470-A2D3-553A9958BA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138240"/>
        <c:axId val="174901888"/>
      </c:scatterChart>
      <c:valAx>
        <c:axId val="1501382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Hours after runoff commencement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32757812756908439"/>
              <c:y val="0.7989489063315445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901888"/>
        <c:crosses val="autoZero"/>
        <c:crossBetween val="midCat"/>
      </c:valAx>
      <c:valAx>
        <c:axId val="17490188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Cl (mg/L)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1382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Sheet3!$B$2</c:f>
              <c:strCache>
                <c:ptCount val="1"/>
                <c:pt idx="0">
                  <c:v>Runoff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Sheet3!$B$3:$B$9</c:f>
              <c:numCache>
                <c:formatCode>General</c:formatCode>
                <c:ptCount val="7"/>
                <c:pt idx="0">
                  <c:v>3.84</c:v>
                </c:pt>
                <c:pt idx="1">
                  <c:v>2799</c:v>
                </c:pt>
                <c:pt idx="2">
                  <c:v>8521</c:v>
                </c:pt>
                <c:pt idx="3">
                  <c:v>35.5</c:v>
                </c:pt>
                <c:pt idx="4">
                  <c:v>6.38</c:v>
                </c:pt>
                <c:pt idx="5">
                  <c:v>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EA4-454D-93C5-F92737D183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5963312"/>
        <c:axId val="395962328"/>
      </c:scatterChart>
      <c:valAx>
        <c:axId val="395963312"/>
        <c:scaling>
          <c:orientation val="minMax"/>
          <c:min val="394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5962328"/>
        <c:crosses val="autoZero"/>
        <c:crossBetween val="midCat"/>
      </c:valAx>
      <c:valAx>
        <c:axId val="39596232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59633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Sheet3!$B$2</c:f>
              <c:strCache>
                <c:ptCount val="1"/>
                <c:pt idx="0">
                  <c:v>Runoff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Sheet3!$B$3:$B$9</c:f>
              <c:numCache>
                <c:formatCode>General</c:formatCode>
                <c:ptCount val="7"/>
                <c:pt idx="0">
                  <c:v>3.84</c:v>
                </c:pt>
                <c:pt idx="1">
                  <c:v>2799</c:v>
                </c:pt>
                <c:pt idx="2">
                  <c:v>8521</c:v>
                </c:pt>
                <c:pt idx="3">
                  <c:v>35.5</c:v>
                </c:pt>
                <c:pt idx="4">
                  <c:v>6.38</c:v>
                </c:pt>
                <c:pt idx="5">
                  <c:v>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02C-40CD-ABE5-B85AEE880E16}"/>
            </c:ext>
          </c:extLst>
        </c:ser>
        <c:ser>
          <c:idx val="1"/>
          <c:order val="1"/>
          <c:tx>
            <c:strRef>
              <c:f>Sheet3!$C$2</c:f>
              <c:strCache>
                <c:ptCount val="1"/>
                <c:pt idx="0">
                  <c:v>Lys - 0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Sheet3!$C$3:$C$9</c:f>
              <c:numCache>
                <c:formatCode>General</c:formatCode>
                <c:ptCount val="7"/>
                <c:pt idx="0">
                  <c:v>6.05</c:v>
                </c:pt>
                <c:pt idx="1">
                  <c:v>7.85</c:v>
                </c:pt>
                <c:pt idx="2">
                  <c:v>394</c:v>
                </c:pt>
                <c:pt idx="3">
                  <c:v>65.2</c:v>
                </c:pt>
                <c:pt idx="5">
                  <c:v>47.4</c:v>
                </c:pt>
                <c:pt idx="6">
                  <c:v>9.1999999999999993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02C-40CD-ABE5-B85AEE880E16}"/>
            </c:ext>
          </c:extLst>
        </c:ser>
        <c:ser>
          <c:idx val="2"/>
          <c:order val="2"/>
          <c:tx>
            <c:strRef>
              <c:f>Sheet3!$D$2</c:f>
              <c:strCache>
                <c:ptCount val="1"/>
                <c:pt idx="0">
                  <c:v>Lys - 4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Sheet3!$D$3:$D$9</c:f>
              <c:numCache>
                <c:formatCode>General</c:formatCode>
                <c:ptCount val="7"/>
                <c:pt idx="0">
                  <c:v>2.89</c:v>
                </c:pt>
                <c:pt idx="1">
                  <c:v>1.42</c:v>
                </c:pt>
                <c:pt idx="2">
                  <c:v>398</c:v>
                </c:pt>
                <c:pt idx="3">
                  <c:v>376</c:v>
                </c:pt>
                <c:pt idx="4">
                  <c:v>382</c:v>
                </c:pt>
                <c:pt idx="5">
                  <c:v>319</c:v>
                </c:pt>
                <c:pt idx="6">
                  <c:v>159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02C-40CD-ABE5-B85AEE880E16}"/>
            </c:ext>
          </c:extLst>
        </c:ser>
        <c:ser>
          <c:idx val="3"/>
          <c:order val="3"/>
          <c:tx>
            <c:strRef>
              <c:f>Sheet3!$E$2</c:f>
              <c:strCache>
                <c:ptCount val="1"/>
                <c:pt idx="0">
                  <c:v>Lys - 8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Sheet3!$E$3:$E$9</c:f>
              <c:numCache>
                <c:formatCode>General</c:formatCode>
                <c:ptCount val="7"/>
                <c:pt idx="1">
                  <c:v>1.53</c:v>
                </c:pt>
                <c:pt idx="2">
                  <c:v>440</c:v>
                </c:pt>
                <c:pt idx="3">
                  <c:v>310</c:v>
                </c:pt>
                <c:pt idx="4">
                  <c:v>365</c:v>
                </c:pt>
                <c:pt idx="5">
                  <c:v>325</c:v>
                </c:pt>
                <c:pt idx="6">
                  <c:v>24.5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02C-40CD-ABE5-B85AEE880E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5963312"/>
        <c:axId val="395962328"/>
      </c:scatterChart>
      <c:valAx>
        <c:axId val="395963312"/>
        <c:scaling>
          <c:orientation val="minMax"/>
          <c:min val="394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5962328"/>
        <c:crosses val="autoZero"/>
        <c:crossBetween val="midCat"/>
      </c:valAx>
      <c:valAx>
        <c:axId val="39596232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59633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Sheet3!$B$2</c:f>
              <c:strCache>
                <c:ptCount val="1"/>
                <c:pt idx="0">
                  <c:v>Runoff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Sheet3!$B$3:$B$9</c:f>
              <c:numCache>
                <c:formatCode>General</c:formatCode>
                <c:ptCount val="7"/>
                <c:pt idx="0">
                  <c:v>3.84</c:v>
                </c:pt>
                <c:pt idx="1">
                  <c:v>2799</c:v>
                </c:pt>
                <c:pt idx="2">
                  <c:v>8521</c:v>
                </c:pt>
                <c:pt idx="3">
                  <c:v>35.5</c:v>
                </c:pt>
                <c:pt idx="4">
                  <c:v>6.38</c:v>
                </c:pt>
                <c:pt idx="5">
                  <c:v>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472-43C4-AEA0-C40F5A089211}"/>
            </c:ext>
          </c:extLst>
        </c:ser>
        <c:ser>
          <c:idx val="1"/>
          <c:order val="1"/>
          <c:tx>
            <c:strRef>
              <c:f>Sheet3!$C$2</c:f>
              <c:strCache>
                <c:ptCount val="1"/>
                <c:pt idx="0">
                  <c:v>Lys - 0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Sheet3!$C$3:$C$9</c:f>
              <c:numCache>
                <c:formatCode>General</c:formatCode>
                <c:ptCount val="7"/>
                <c:pt idx="0">
                  <c:v>6.05</c:v>
                </c:pt>
                <c:pt idx="1">
                  <c:v>7.85</c:v>
                </c:pt>
                <c:pt idx="2">
                  <c:v>394</c:v>
                </c:pt>
                <c:pt idx="3">
                  <c:v>65.2</c:v>
                </c:pt>
                <c:pt idx="5">
                  <c:v>47.4</c:v>
                </c:pt>
                <c:pt idx="6">
                  <c:v>9.1999999999999993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472-43C4-AEA0-C40F5A089211}"/>
            </c:ext>
          </c:extLst>
        </c:ser>
        <c:ser>
          <c:idx val="2"/>
          <c:order val="2"/>
          <c:tx>
            <c:strRef>
              <c:f>Sheet3!$D$2</c:f>
              <c:strCache>
                <c:ptCount val="1"/>
                <c:pt idx="0">
                  <c:v>Lys - 4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Sheet3!$D$3:$D$9</c:f>
              <c:numCache>
                <c:formatCode>General</c:formatCode>
                <c:ptCount val="7"/>
                <c:pt idx="0">
                  <c:v>2.89</c:v>
                </c:pt>
                <c:pt idx="1">
                  <c:v>1.42</c:v>
                </c:pt>
                <c:pt idx="2">
                  <c:v>398</c:v>
                </c:pt>
                <c:pt idx="3">
                  <c:v>376</c:v>
                </c:pt>
                <c:pt idx="4">
                  <c:v>382</c:v>
                </c:pt>
                <c:pt idx="5">
                  <c:v>319</c:v>
                </c:pt>
                <c:pt idx="6">
                  <c:v>159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472-43C4-AEA0-C40F5A089211}"/>
            </c:ext>
          </c:extLst>
        </c:ser>
        <c:ser>
          <c:idx val="3"/>
          <c:order val="3"/>
          <c:tx>
            <c:strRef>
              <c:f>Sheet3!$E$2</c:f>
              <c:strCache>
                <c:ptCount val="1"/>
                <c:pt idx="0">
                  <c:v>Lys - 8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Sheet3!$E$3:$E$9</c:f>
              <c:numCache>
                <c:formatCode>General</c:formatCode>
                <c:ptCount val="7"/>
                <c:pt idx="1">
                  <c:v>1.53</c:v>
                </c:pt>
                <c:pt idx="2">
                  <c:v>440</c:v>
                </c:pt>
                <c:pt idx="3">
                  <c:v>310</c:v>
                </c:pt>
                <c:pt idx="4">
                  <c:v>365</c:v>
                </c:pt>
                <c:pt idx="5">
                  <c:v>325</c:v>
                </c:pt>
                <c:pt idx="6">
                  <c:v>24.5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472-43C4-AEA0-C40F5A089211}"/>
            </c:ext>
          </c:extLst>
        </c:ser>
        <c:ser>
          <c:idx val="4"/>
          <c:order val="4"/>
          <c:tx>
            <c:strRef>
              <c:f>Sheet3!$F$2</c:f>
              <c:strCache>
                <c:ptCount val="1"/>
                <c:pt idx="0">
                  <c:v>MW2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Sheet3!$F$3:$F$9</c:f>
              <c:numCache>
                <c:formatCode>General</c:formatCode>
                <c:ptCount val="7"/>
                <c:pt idx="0">
                  <c:v>24.4</c:v>
                </c:pt>
                <c:pt idx="1">
                  <c:v>3.38</c:v>
                </c:pt>
                <c:pt idx="2">
                  <c:v>53.3</c:v>
                </c:pt>
                <c:pt idx="3">
                  <c:v>290</c:v>
                </c:pt>
                <c:pt idx="4">
                  <c:v>294</c:v>
                </c:pt>
                <c:pt idx="5">
                  <c:v>276</c:v>
                </c:pt>
                <c:pt idx="6">
                  <c:v>104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472-43C4-AEA0-C40F5A089211}"/>
            </c:ext>
          </c:extLst>
        </c:ser>
        <c:ser>
          <c:idx val="5"/>
          <c:order val="5"/>
          <c:tx>
            <c:strRef>
              <c:f>Sheet3!$G$2</c:f>
              <c:strCache>
                <c:ptCount val="1"/>
                <c:pt idx="0">
                  <c:v>MW3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Sheet3!$G$3:$G$9</c:f>
              <c:numCache>
                <c:formatCode>General</c:formatCode>
                <c:ptCount val="7"/>
                <c:pt idx="0">
                  <c:v>120.4</c:v>
                </c:pt>
                <c:pt idx="1">
                  <c:v>94.5</c:v>
                </c:pt>
                <c:pt idx="2">
                  <c:v>83.1</c:v>
                </c:pt>
                <c:pt idx="3">
                  <c:v>80.7</c:v>
                </c:pt>
                <c:pt idx="4">
                  <c:v>61.5</c:v>
                </c:pt>
                <c:pt idx="5">
                  <c:v>69.5</c:v>
                </c:pt>
                <c:pt idx="6">
                  <c:v>90.8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472-43C4-AEA0-C40F5A0892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5963312"/>
        <c:axId val="395962328"/>
      </c:scatterChart>
      <c:valAx>
        <c:axId val="395963312"/>
        <c:scaling>
          <c:orientation val="minMax"/>
          <c:min val="394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5962328"/>
        <c:crosses val="autoZero"/>
        <c:crossBetween val="midCat"/>
      </c:valAx>
      <c:valAx>
        <c:axId val="39596232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59633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Sheet3!$B$2</c:f>
              <c:strCache>
                <c:ptCount val="1"/>
                <c:pt idx="0">
                  <c:v>Runoff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Sheet3!$B$3:$B$9</c:f>
              <c:numCache>
                <c:formatCode>General</c:formatCode>
                <c:ptCount val="7"/>
                <c:pt idx="0">
                  <c:v>3.84</c:v>
                </c:pt>
                <c:pt idx="1">
                  <c:v>2799</c:v>
                </c:pt>
                <c:pt idx="2">
                  <c:v>8521</c:v>
                </c:pt>
                <c:pt idx="3">
                  <c:v>35.5</c:v>
                </c:pt>
                <c:pt idx="4">
                  <c:v>6.38</c:v>
                </c:pt>
                <c:pt idx="5">
                  <c:v>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3B1-4EA9-9ACA-1F8F395F43B5}"/>
            </c:ext>
          </c:extLst>
        </c:ser>
        <c:ser>
          <c:idx val="1"/>
          <c:order val="1"/>
          <c:tx>
            <c:strRef>
              <c:f>Sheet3!$C$2</c:f>
              <c:strCache>
                <c:ptCount val="1"/>
                <c:pt idx="0">
                  <c:v>Lys - 0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Sheet3!$C$3:$C$9</c:f>
              <c:numCache>
                <c:formatCode>General</c:formatCode>
                <c:ptCount val="7"/>
                <c:pt idx="0">
                  <c:v>6.05</c:v>
                </c:pt>
                <c:pt idx="1">
                  <c:v>7.85</c:v>
                </c:pt>
                <c:pt idx="2">
                  <c:v>394</c:v>
                </c:pt>
                <c:pt idx="3">
                  <c:v>65.2</c:v>
                </c:pt>
                <c:pt idx="5">
                  <c:v>47.4</c:v>
                </c:pt>
                <c:pt idx="6">
                  <c:v>9.1999999999999993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3B1-4EA9-9ACA-1F8F395F43B5}"/>
            </c:ext>
          </c:extLst>
        </c:ser>
        <c:ser>
          <c:idx val="2"/>
          <c:order val="2"/>
          <c:tx>
            <c:strRef>
              <c:f>Sheet3!$D$2</c:f>
              <c:strCache>
                <c:ptCount val="1"/>
                <c:pt idx="0">
                  <c:v>Lys - 4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Sheet3!$D$3:$D$9</c:f>
              <c:numCache>
                <c:formatCode>General</c:formatCode>
                <c:ptCount val="7"/>
                <c:pt idx="0">
                  <c:v>2.89</c:v>
                </c:pt>
                <c:pt idx="1">
                  <c:v>1.42</c:v>
                </c:pt>
                <c:pt idx="2">
                  <c:v>398</c:v>
                </c:pt>
                <c:pt idx="3">
                  <c:v>376</c:v>
                </c:pt>
                <c:pt idx="4">
                  <c:v>382</c:v>
                </c:pt>
                <c:pt idx="5">
                  <c:v>319</c:v>
                </c:pt>
                <c:pt idx="6">
                  <c:v>159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3B1-4EA9-9ACA-1F8F395F43B5}"/>
            </c:ext>
          </c:extLst>
        </c:ser>
        <c:ser>
          <c:idx val="3"/>
          <c:order val="3"/>
          <c:tx>
            <c:strRef>
              <c:f>Sheet3!$E$2</c:f>
              <c:strCache>
                <c:ptCount val="1"/>
                <c:pt idx="0">
                  <c:v>Lys - 8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Sheet3!$E$3:$E$9</c:f>
              <c:numCache>
                <c:formatCode>General</c:formatCode>
                <c:ptCount val="7"/>
                <c:pt idx="1">
                  <c:v>1.53</c:v>
                </c:pt>
                <c:pt idx="2">
                  <c:v>440</c:v>
                </c:pt>
                <c:pt idx="3">
                  <c:v>310</c:v>
                </c:pt>
                <c:pt idx="4">
                  <c:v>365</c:v>
                </c:pt>
                <c:pt idx="5">
                  <c:v>325</c:v>
                </c:pt>
                <c:pt idx="6">
                  <c:v>24.5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3B1-4EA9-9ACA-1F8F395F43B5}"/>
            </c:ext>
          </c:extLst>
        </c:ser>
        <c:ser>
          <c:idx val="4"/>
          <c:order val="4"/>
          <c:tx>
            <c:strRef>
              <c:f>Sheet3!$F$2</c:f>
              <c:strCache>
                <c:ptCount val="1"/>
                <c:pt idx="0">
                  <c:v>MW2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Sheet3!$A$3:$A$9</c:f>
              <c:numCache>
                <c:formatCode>m/d/yyyy</c:formatCode>
                <c:ptCount val="7"/>
                <c:pt idx="0">
                  <c:v>39401</c:v>
                </c:pt>
                <c:pt idx="1">
                  <c:v>39425</c:v>
                </c:pt>
                <c:pt idx="2">
                  <c:v>39464</c:v>
                </c:pt>
                <c:pt idx="3">
                  <c:v>39538</c:v>
                </c:pt>
                <c:pt idx="4">
                  <c:v>39541</c:v>
                </c:pt>
                <c:pt idx="5">
                  <c:v>39549</c:v>
                </c:pt>
                <c:pt idx="6">
                  <c:v>39595</c:v>
                </c:pt>
              </c:numCache>
            </c:numRef>
          </c:xVal>
          <c:yVal>
            <c:numRef>
              <c:f>Sheet3!$F$3:$F$9</c:f>
              <c:numCache>
                <c:formatCode>General</c:formatCode>
                <c:ptCount val="7"/>
                <c:pt idx="0">
                  <c:v>24.4</c:v>
                </c:pt>
                <c:pt idx="1">
                  <c:v>3.38</c:v>
                </c:pt>
                <c:pt idx="2">
                  <c:v>53.3</c:v>
                </c:pt>
                <c:pt idx="3">
                  <c:v>290</c:v>
                </c:pt>
                <c:pt idx="4">
                  <c:v>294</c:v>
                </c:pt>
                <c:pt idx="5">
                  <c:v>276</c:v>
                </c:pt>
                <c:pt idx="6">
                  <c:v>104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3B1-4EA9-9ACA-1F8F395F4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5963312"/>
        <c:axId val="395962328"/>
      </c:scatterChart>
      <c:valAx>
        <c:axId val="395963312"/>
        <c:scaling>
          <c:orientation val="minMax"/>
          <c:min val="394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5962328"/>
        <c:crosses val="autoZero"/>
        <c:crossBetween val="midCat"/>
      </c:valAx>
      <c:valAx>
        <c:axId val="39596232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59633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66686250757116894"/>
          <c:y val="2.5000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Sheet4!$B$1</c:f>
              <c:strCache>
                <c:ptCount val="1"/>
                <c:pt idx="0">
                  <c:v>% of loading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DC2-42D9-BD39-DFD8982CB7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DC2-42D9-BD39-DFD8982CB7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DC2-42D9-BD39-DFD8982CB7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DC2-42D9-BD39-DFD8982CB7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DC2-42D9-BD39-DFD8982CB7F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DC2-42D9-BD39-DFD8982CB7F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DC2-42D9-BD39-DFD8982CB7F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DC2-42D9-BD39-DFD8982CB7F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7DC2-42D9-BD39-DFD8982CB7F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Sheet4!$A$2:$A$10</c:f>
              <c:strCache>
                <c:ptCount val="9"/>
                <c:pt idx="0">
                  <c:v>Direct infiltration</c:v>
                </c:pt>
                <c:pt idx="1">
                  <c:v>Impervious surfaces</c:v>
                </c:pt>
                <c:pt idx="2">
                  <c:v>Piped inflow</c:v>
                </c:pt>
                <c:pt idx="3">
                  <c:v>Sanitary sewer leakage</c:v>
                </c:pt>
                <c:pt idx="4">
                  <c:v>Storm sewer leakage</c:v>
                </c:pt>
                <c:pt idx="5">
                  <c:v>Stormwater infiltration</c:v>
                </c:pt>
                <c:pt idx="6">
                  <c:v>Surface water discharges</c:v>
                </c:pt>
                <c:pt idx="7">
                  <c:v>Constructed ponds</c:v>
                </c:pt>
                <c:pt idx="8">
                  <c:v>Non-infiltration SCMs</c:v>
                </c:pt>
              </c:strCache>
            </c:strRef>
          </c:cat>
          <c:val>
            <c:numRef>
              <c:f>Sheet4!$B$2:$B$10</c:f>
              <c:numCache>
                <c:formatCode>General</c:formatCode>
                <c:ptCount val="9"/>
                <c:pt idx="0">
                  <c:v>40</c:v>
                </c:pt>
                <c:pt idx="1">
                  <c:v>8.6</c:v>
                </c:pt>
                <c:pt idx="2">
                  <c:v>7.1</c:v>
                </c:pt>
                <c:pt idx="3">
                  <c:v>10.8</c:v>
                </c:pt>
                <c:pt idx="4">
                  <c:v>3.6</c:v>
                </c:pt>
                <c:pt idx="5">
                  <c:v>13.3</c:v>
                </c:pt>
                <c:pt idx="6">
                  <c:v>0</c:v>
                </c:pt>
                <c:pt idx="7">
                  <c:v>14.7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DC2-42D9-BD39-DFD8982CB7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929201157547605E-2"/>
          <c:y val="0.82616879921259845"/>
          <c:w val="0.94838649976445255"/>
          <c:h val="0.169664545829958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929201157547605E-2"/>
          <c:y val="0.82616879921259845"/>
          <c:w val="0.94838649976445255"/>
          <c:h val="0.169664545829958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0.26673</cdr:x>
      <cdr:y>0.92411</cdr:y>
    </cdr:from>
    <cdr:to>
      <cdr:x>0.53345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43000" y="2675861"/>
          <a:ext cx="1143000" cy="2197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Deicers applied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0.53345</cdr:x>
      <cdr:y>0.91784</cdr:y>
    </cdr:from>
    <cdr:to>
      <cdr:x>0.83996</cdr:x>
      <cdr:y>0.99372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286000" y="2657685"/>
          <a:ext cx="1313506" cy="2197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 smtClean="0"/>
            <a:t>Deicers not applied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0.26673</cdr:x>
      <cdr:y>0.94737</cdr:y>
    </cdr:from>
    <cdr:to>
      <cdr:x>0.28451</cdr:x>
      <cdr:y>0.97062</cdr:y>
    </cdr:to>
    <cdr:sp macro="" textlink="">
      <cdr:nvSpPr>
        <cdr:cNvPr id="4" name="Oval 3"/>
        <cdr:cNvSpPr/>
      </cdr:nvSpPr>
      <cdr:spPr>
        <a:xfrm xmlns:a="http://schemas.openxmlformats.org/drawingml/2006/main">
          <a:off x="1143000" y="2743200"/>
          <a:ext cx="76200" cy="67339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0.53345</cdr:x>
      <cdr:y>0.94737</cdr:y>
    </cdr:from>
    <cdr:to>
      <cdr:x>0.55123</cdr:x>
      <cdr:y>0.97062</cdr:y>
    </cdr:to>
    <cdr:sp macro="" textlink="">
      <cdr:nvSpPr>
        <cdr:cNvPr id="5" name="Oval 4"/>
        <cdr:cNvSpPr/>
      </cdr:nvSpPr>
      <cdr:spPr>
        <a:xfrm xmlns:a="http://schemas.openxmlformats.org/drawingml/2006/main">
          <a:off x="2286000" y="2743200"/>
          <a:ext cx="76200" cy="67339"/>
        </a:xfrm>
        <a:prstGeom xmlns:a="http://schemas.openxmlformats.org/drawingml/2006/main" prst="ellipse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0.20513</cdr:x>
      <cdr:y>0.35</cdr:y>
    </cdr:from>
    <cdr:to>
      <cdr:x>0.31487</cdr:x>
      <cdr:y>0.4295</cdr:y>
    </cdr:to>
    <cdr:sp macro="" textlink="">
      <cdr:nvSpPr>
        <cdr:cNvPr id="3" name="Right Arrow 2"/>
        <cdr:cNvSpPr/>
      </cdr:nvSpPr>
      <cdr:spPr>
        <a:xfrm xmlns:a="http://schemas.openxmlformats.org/drawingml/2006/main">
          <a:off x="1828800" y="2133600"/>
          <a:ext cx="978408" cy="484632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0.34188</cdr:x>
      <cdr:y>0.4</cdr:y>
    </cdr:from>
    <cdr:to>
      <cdr:x>0.47863</cdr:x>
      <cdr:y>0.50603</cdr:y>
    </cdr:to>
    <cdr:sp macro="" textlink="">
      <cdr:nvSpPr>
        <cdr:cNvPr id="4" name="TextBox 6"/>
        <cdr:cNvSpPr txBox="1"/>
      </cdr:nvSpPr>
      <cdr:spPr>
        <a:xfrm xmlns:a="http://schemas.openxmlformats.org/drawingml/2006/main">
          <a:off x="3047997" y="2438400"/>
          <a:ext cx="1219181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/>
            <a:t>(24.1 </a:t>
          </a:r>
          <a:r>
            <a:rPr lang="en-US" dirty="0" err="1" smtClean="0"/>
            <a:t>lbs</a:t>
          </a:r>
          <a:r>
            <a:rPr lang="en-US" dirty="0" smtClean="0"/>
            <a:t>/ac/</a:t>
          </a:r>
          <a:r>
            <a:rPr lang="en-US" smtClean="0"/>
            <a:t>yr)</a:t>
          </a:r>
          <a:endParaRPr lang="en-US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0.19658</cdr:x>
      <cdr:y>0.45943</cdr:y>
    </cdr:from>
    <cdr:to>
      <cdr:x>0.30013</cdr:x>
      <cdr:y>0.54057</cdr:y>
    </cdr:to>
    <cdr:sp macro="" textlink="">
      <cdr:nvSpPr>
        <cdr:cNvPr id="2" name="Right Arrow 1"/>
        <cdr:cNvSpPr/>
      </cdr:nvSpPr>
      <cdr:spPr>
        <a:xfrm xmlns:a="http://schemas.openxmlformats.org/drawingml/2006/main">
          <a:off x="1752600" y="2877240"/>
          <a:ext cx="923176" cy="508207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9D6DA-51D0-4BDA-BB72-FBDC57024B5A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F6699-1580-4340-87B1-EDE0F00BE37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FF6699-1580-4340-87B1-EDE0F00BE370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2D5-9287-4FC5-8A68-7A7EE6D6A2AC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E853E-1B7C-492A-B0C7-0C1C26CE98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872D5-9287-4FC5-8A68-7A7EE6D6A2AC}" type="datetimeFigureOut">
              <a:rPr lang="en-US" smtClean="0"/>
              <a:t>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E853E-1B7C-492A-B0C7-0C1C26CE982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chart" Target="../charts/chart10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000956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Impacts of </a:t>
            </a:r>
            <a:r>
              <a:rPr lang="en-US" b="1" dirty="0" err="1"/>
              <a:t>Stormwater</a:t>
            </a:r>
            <a:r>
              <a:rPr lang="en-US" b="1" dirty="0"/>
              <a:t> </a:t>
            </a:r>
            <a:r>
              <a:rPr lang="en-US" b="1" dirty="0" smtClean="0"/>
              <a:t>Infiltration </a:t>
            </a:r>
            <a:r>
              <a:rPr lang="en-US" b="1" dirty="0"/>
              <a:t>on Chloride in Groundwater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3417277"/>
            <a:ext cx="4495800" cy="2133600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Mike Trojan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MPCA </a:t>
            </a:r>
            <a:r>
              <a:rPr lang="en-US" b="1" dirty="0" err="1" smtClean="0">
                <a:solidFill>
                  <a:srgbClr val="002060"/>
                </a:solidFill>
              </a:rPr>
              <a:t>Stormwater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February 7, </a:t>
            </a:r>
            <a:r>
              <a:rPr lang="en-US" b="1" dirty="0" smtClean="0">
                <a:solidFill>
                  <a:srgbClr val="002060"/>
                </a:solidFill>
              </a:rPr>
              <a:t>2019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577254"/>
            <a:ext cx="4787301" cy="812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2" cstate="print">
            <a:lum bright="33000" contras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Infiltration practices focus recharge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838200" y="2057400"/>
            <a:ext cx="7620000" cy="1752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Example: 1 acre of impervious runoff directed to an infiltration basin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9839" y="3810000"/>
            <a:ext cx="1550361" cy="83099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Infiltration</a:t>
            </a:r>
          </a:p>
          <a:p>
            <a:pPr algn="ctr"/>
            <a:r>
              <a:rPr lang="en-US" sz="2400" b="1" dirty="0" smtClean="0"/>
              <a:t>basin</a:t>
            </a:r>
            <a:endParaRPr lang="en-US" sz="2400" b="1" dirty="0"/>
          </a:p>
        </p:txBody>
      </p:sp>
      <p:sp>
        <p:nvSpPr>
          <p:cNvPr id="6" name="Curved Right Arrow 5"/>
          <p:cNvSpPr/>
          <p:nvPr/>
        </p:nvSpPr>
        <p:spPr>
          <a:xfrm>
            <a:off x="2743200" y="3048000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Left Arrow 6"/>
          <p:cNvSpPr/>
          <p:nvPr/>
        </p:nvSpPr>
        <p:spPr>
          <a:xfrm>
            <a:off x="5791200" y="3048000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419600" y="46482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92689" y="5638800"/>
            <a:ext cx="6937412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Typical design infiltrates 35-75 feet of water annually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2" cstate="print">
            <a:lum bright="33000" contras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74638"/>
            <a:ext cx="3581400" cy="2163762"/>
          </a:xfrm>
        </p:spPr>
        <p:txBody>
          <a:bodyPr>
            <a:normAutofit/>
          </a:bodyPr>
          <a:lstStyle/>
          <a:p>
            <a:r>
              <a:rPr lang="en-US" b="1" dirty="0" smtClean="0"/>
              <a:t>Chloride in </a:t>
            </a:r>
            <a:r>
              <a:rPr lang="en-US" b="1" dirty="0" err="1" smtClean="0"/>
              <a:t>stormwater</a:t>
            </a:r>
            <a:r>
              <a:rPr lang="en-US" b="1" dirty="0" smtClean="0"/>
              <a:t> runoff</a:t>
            </a:r>
            <a:endParaRPr lang="en-US" b="1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835729060"/>
              </p:ext>
            </p:extLst>
          </p:nvPr>
        </p:nvGraphicFramePr>
        <p:xfrm>
          <a:off x="457200" y="2514600"/>
          <a:ext cx="6400800" cy="4199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63990233"/>
              </p:ext>
            </p:extLst>
          </p:nvPr>
        </p:nvGraphicFramePr>
        <p:xfrm>
          <a:off x="3893926" y="152400"/>
          <a:ext cx="5108824" cy="3822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7" grpId="0">
        <p:bldAsOne/>
      </p:bldGraphic>
      <p:bldGraphic spid="7" grpId="1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2" cstate="print">
            <a:lum bright="33000" contras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600200"/>
            <a:ext cx="9144000" cy="449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662730" y="2133600"/>
            <a:ext cx="1216404" cy="276837"/>
          </a:xfrm>
          <a:custGeom>
            <a:avLst/>
            <a:gdLst>
              <a:gd name="connsiteX0" fmla="*/ 0 w 1216404"/>
              <a:gd name="connsiteY0" fmla="*/ 16778 h 276837"/>
              <a:gd name="connsiteX1" fmla="*/ 1216404 w 1216404"/>
              <a:gd name="connsiteY1" fmla="*/ 0 h 276837"/>
              <a:gd name="connsiteX2" fmla="*/ 1031846 w 1216404"/>
              <a:gd name="connsiteY2" fmla="*/ 276837 h 276837"/>
              <a:gd name="connsiteX3" fmla="*/ 184558 w 1216404"/>
              <a:gd name="connsiteY3" fmla="*/ 268448 h 276837"/>
              <a:gd name="connsiteX4" fmla="*/ 0 w 1216404"/>
              <a:gd name="connsiteY4" fmla="*/ 16778 h 27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404" h="276837">
                <a:moveTo>
                  <a:pt x="0" y="16778"/>
                </a:moveTo>
                <a:lnTo>
                  <a:pt x="1216404" y="0"/>
                </a:lnTo>
                <a:lnTo>
                  <a:pt x="1031846" y="276837"/>
                </a:lnTo>
                <a:lnTo>
                  <a:pt x="184558" y="268448"/>
                </a:lnTo>
                <a:lnTo>
                  <a:pt x="0" y="16778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6200" y="2133600"/>
            <a:ext cx="80772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375977" y="2423020"/>
            <a:ext cx="152400" cy="1398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5977" y="2754096"/>
            <a:ext cx="152400" cy="1398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75977" y="3111276"/>
            <a:ext cx="152400" cy="1398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013358" y="2057400"/>
            <a:ext cx="45719" cy="2903989"/>
            <a:chOff x="2013358" y="2057400"/>
            <a:chExt cx="45719" cy="2903989"/>
          </a:xfrm>
        </p:grpSpPr>
        <p:sp>
          <p:nvSpPr>
            <p:cNvPr id="11" name="Rectangle 10"/>
            <p:cNvSpPr/>
            <p:nvPr/>
          </p:nvSpPr>
          <p:spPr>
            <a:xfrm>
              <a:off x="2013358" y="2057400"/>
              <a:ext cx="45719" cy="1447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013358" y="3513589"/>
              <a:ext cx="45719" cy="1447800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107681" y="2057400"/>
            <a:ext cx="45719" cy="2903989"/>
            <a:chOff x="2013358" y="2057400"/>
            <a:chExt cx="45719" cy="2903989"/>
          </a:xfrm>
        </p:grpSpPr>
        <p:sp>
          <p:nvSpPr>
            <p:cNvPr id="15" name="Rectangle 14"/>
            <p:cNvSpPr/>
            <p:nvPr/>
          </p:nvSpPr>
          <p:spPr>
            <a:xfrm>
              <a:off x="2013358" y="2057400"/>
              <a:ext cx="45719" cy="1447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13358" y="3513589"/>
              <a:ext cx="45719" cy="1447800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Connector 16"/>
          <p:cNvCxnSpPr/>
          <p:nvPr/>
        </p:nvCxnSpPr>
        <p:spPr>
          <a:xfrm>
            <a:off x="76200" y="3657600"/>
            <a:ext cx="807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Isosceles Triangle 17"/>
          <p:cNvSpPr/>
          <p:nvPr/>
        </p:nvSpPr>
        <p:spPr>
          <a:xfrm rot="10800000">
            <a:off x="7620000" y="3540855"/>
            <a:ext cx="146304" cy="116745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678077" y="174388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MW2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749540" y="176524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MW3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072434" y="1743884"/>
            <a:ext cx="1337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35 feet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059077" y="2057400"/>
            <a:ext cx="6071463" cy="213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0" y="2549551"/>
            <a:ext cx="2073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Lysimeters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1066800" y="2524039"/>
            <a:ext cx="290824" cy="1613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1103504" y="2797284"/>
            <a:ext cx="264732" cy="1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042224" y="2858594"/>
            <a:ext cx="315400" cy="2905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40977" y="1497587"/>
            <a:ext cx="883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Rain garden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2193301" y="2209800"/>
            <a:ext cx="18176" cy="275158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905197" y="2981186"/>
            <a:ext cx="1337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 feet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996235" y="4776723"/>
            <a:ext cx="232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Groundwater flow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6172200" y="4961389"/>
            <a:ext cx="1371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371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Fate of Cl</a:t>
            </a:r>
            <a:r>
              <a:rPr lang="en-US" b="1" baseline="30000" dirty="0" smtClean="0">
                <a:solidFill>
                  <a:srgbClr val="002060"/>
                </a:solidFill>
              </a:rPr>
              <a:t>-</a:t>
            </a:r>
            <a:r>
              <a:rPr lang="en-US" b="1" dirty="0" smtClean="0">
                <a:solidFill>
                  <a:srgbClr val="002060"/>
                </a:solidFill>
              </a:rPr>
              <a:t> in infiltration practices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(from </a:t>
            </a:r>
            <a:r>
              <a:rPr lang="en-US" b="1" dirty="0" err="1" smtClean="0">
                <a:solidFill>
                  <a:srgbClr val="002060"/>
                </a:solidFill>
              </a:rPr>
              <a:t>Machusick</a:t>
            </a:r>
            <a:r>
              <a:rPr lang="en-US" b="1" dirty="0" smtClean="0">
                <a:solidFill>
                  <a:srgbClr val="002060"/>
                </a:solidFill>
              </a:rPr>
              <a:t>, 2009)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33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2" cstate="print">
            <a:lum bright="33000" contras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038226"/>
            <a:ext cx="9144000" cy="5638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8317215"/>
              </p:ext>
            </p:extLst>
          </p:nvPr>
        </p:nvGraphicFramePr>
        <p:xfrm>
          <a:off x="309563" y="1314451"/>
          <a:ext cx="8524874" cy="5391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119878"/>
              </p:ext>
            </p:extLst>
          </p:nvPr>
        </p:nvGraphicFramePr>
        <p:xfrm>
          <a:off x="309563" y="1314451"/>
          <a:ext cx="8524874" cy="5391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6659906"/>
              </p:ext>
            </p:extLst>
          </p:nvPr>
        </p:nvGraphicFramePr>
        <p:xfrm>
          <a:off x="309563" y="1314451"/>
          <a:ext cx="8524874" cy="5391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Down Arrow 20"/>
          <p:cNvSpPr/>
          <p:nvPr/>
        </p:nvSpPr>
        <p:spPr>
          <a:xfrm>
            <a:off x="1524000" y="1196320"/>
            <a:ext cx="45719" cy="2746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3774284" y="1196320"/>
            <a:ext cx="45719" cy="2746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780521" y="1129785"/>
            <a:ext cx="1706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Deicers applied</a:t>
            </a:r>
            <a:endParaRPr lang="en-US" dirty="0"/>
          </a:p>
        </p:txBody>
      </p:sp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3616520"/>
              </p:ext>
            </p:extLst>
          </p:nvPr>
        </p:nvGraphicFramePr>
        <p:xfrm>
          <a:off x="309563" y="1314450"/>
          <a:ext cx="8524874" cy="5391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5" name="Oval 24"/>
          <p:cNvSpPr/>
          <p:nvPr/>
        </p:nvSpPr>
        <p:spPr>
          <a:xfrm>
            <a:off x="6710363" y="1229512"/>
            <a:ext cx="152400" cy="17528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858000" y="112978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Runoff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6320975" y="1499117"/>
            <a:ext cx="152400" cy="175280"/>
          </a:xfrm>
          <a:prstGeom prst="ellipse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710363" y="1490554"/>
            <a:ext cx="152400" cy="17528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515669" y="1490554"/>
            <a:ext cx="152400" cy="17528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854221" y="1372526"/>
            <a:ext cx="219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Lysimeters</a:t>
            </a:r>
            <a:r>
              <a:rPr lang="en-US" dirty="0" smtClean="0"/>
              <a:t> (0, 4, 8 </a:t>
            </a:r>
            <a:r>
              <a:rPr lang="en-US" dirty="0" err="1" smtClean="0"/>
              <a:t>ft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6716493" y="1735755"/>
            <a:ext cx="152400" cy="17528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862763" y="1633392"/>
            <a:ext cx="219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MW2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6862763" y="1876133"/>
            <a:ext cx="219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MW3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6716493" y="1996832"/>
            <a:ext cx="152400" cy="1752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2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18" grpId="0">
        <p:bldAsOne/>
      </p:bldGraphic>
      <p:bldGraphic spid="19" grpId="0">
        <p:bldAsOne/>
      </p:bldGraphic>
      <p:bldP spid="21" grpId="0" animBg="1"/>
      <p:bldP spid="22" grpId="0" animBg="1"/>
      <p:bldP spid="23" grpId="0"/>
      <p:bldGraphic spid="24" grpId="0">
        <p:bldAsOne/>
      </p:bldGraphic>
      <p:bldP spid="25" grpId="0" animBg="1"/>
      <p:bldP spid="26" grpId="0"/>
      <p:bldP spid="27" grpId="0" animBg="1"/>
      <p:bldP spid="28" grpId="0" animBg="1"/>
      <p:bldP spid="29" grpId="0" animBg="1"/>
      <p:bldP spid="30" grpId="0"/>
      <p:bldP spid="31" grpId="0" animBg="1"/>
      <p:bldP spid="32" grpId="0"/>
      <p:bldP spid="33" grpId="0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Chloride is attenuated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143000"/>
            <a:ext cx="5867400" cy="5654676"/>
          </a:xfrm>
        </p:spPr>
        <p:txBody>
          <a:bodyPr>
            <a:normAutofit/>
          </a:bodyPr>
          <a:lstStyle/>
          <a:p>
            <a:r>
              <a:rPr lang="en-US" b="1" dirty="0" smtClean="0"/>
              <a:t>Delayed peaks in groundwater</a:t>
            </a:r>
          </a:p>
          <a:p>
            <a:r>
              <a:rPr lang="en-US" b="1" dirty="0" smtClean="0"/>
              <a:t>Lower max concentrations</a:t>
            </a:r>
          </a:p>
          <a:p>
            <a:r>
              <a:rPr lang="en-US" b="1" dirty="0" smtClean="0"/>
              <a:t>Elevated concentrations persist in groundwater</a:t>
            </a:r>
          </a:p>
        </p:txBody>
      </p:sp>
    </p:spTree>
    <p:extLst>
      <p:ext uri="{BB962C8B-B14F-4D97-AF65-F5344CB8AC3E}">
        <p14:creationId xmlns:p14="http://schemas.microsoft.com/office/powerpoint/2010/main" val="156022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3" cstate="print">
            <a:lum bright="33000" contras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Estimating chloride loads from infiltration practices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228600" y="16002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Cl</a:t>
            </a:r>
            <a:r>
              <a:rPr lang="en-US" sz="2800" baseline="-25000" dirty="0" err="1"/>
              <a:t>gw</a:t>
            </a:r>
            <a:r>
              <a:rPr lang="en-US" sz="2800" baseline="-25000" dirty="0"/>
              <a:t> </a:t>
            </a:r>
            <a:r>
              <a:rPr lang="en-US" sz="2800" dirty="0"/>
              <a:t>= </a:t>
            </a:r>
            <a:r>
              <a:rPr lang="en-US" sz="2800" dirty="0" err="1"/>
              <a:t>I</a:t>
            </a:r>
            <a:r>
              <a:rPr lang="en-US" sz="2800" baseline="-25000" dirty="0" err="1"/>
              <a:t>perv</a:t>
            </a:r>
            <a:r>
              <a:rPr lang="en-US" sz="2800" dirty="0"/>
              <a:t> + </a:t>
            </a:r>
            <a:r>
              <a:rPr lang="en-US" sz="2800" dirty="0" err="1"/>
              <a:t>I</a:t>
            </a:r>
            <a:r>
              <a:rPr lang="en-US" sz="2800" baseline="-25000" dirty="0" err="1"/>
              <a:t>imperv</a:t>
            </a:r>
            <a:r>
              <a:rPr lang="en-US" sz="2800" dirty="0"/>
              <a:t> +  </a:t>
            </a:r>
            <a:r>
              <a:rPr lang="en-US" sz="2800" dirty="0" err="1"/>
              <a:t>L</a:t>
            </a:r>
            <a:r>
              <a:rPr lang="en-US" sz="2800" baseline="-25000" dirty="0" err="1"/>
              <a:t>pi</a:t>
            </a:r>
            <a:r>
              <a:rPr lang="en-US" sz="2800" dirty="0"/>
              <a:t> + </a:t>
            </a:r>
            <a:r>
              <a:rPr lang="en-US" sz="2800" dirty="0" err="1"/>
              <a:t>L</a:t>
            </a:r>
            <a:r>
              <a:rPr lang="en-US" sz="2800" baseline="-25000" dirty="0" err="1"/>
              <a:t>ww</a:t>
            </a:r>
            <a:r>
              <a:rPr lang="en-US" sz="2800" dirty="0"/>
              <a:t> + </a:t>
            </a:r>
            <a:r>
              <a:rPr lang="en-US" sz="2800" dirty="0" err="1"/>
              <a:t>L</a:t>
            </a:r>
            <a:r>
              <a:rPr lang="en-US" sz="2800" baseline="-25000" dirty="0" err="1"/>
              <a:t>sw</a:t>
            </a:r>
            <a:r>
              <a:rPr lang="en-US" sz="2800" dirty="0"/>
              <a:t> </a:t>
            </a:r>
            <a:r>
              <a:rPr lang="en-US" sz="2800" u="sng" dirty="0"/>
              <a:t>+</a:t>
            </a:r>
            <a:r>
              <a:rPr lang="en-US" sz="2800" dirty="0"/>
              <a:t> SW + </a:t>
            </a:r>
            <a:r>
              <a:rPr lang="en-US" sz="2800" dirty="0" err="1"/>
              <a:t>I</a:t>
            </a:r>
            <a:r>
              <a:rPr lang="en-US" sz="2800" baseline="-25000" dirty="0" err="1"/>
              <a:t>ponds</a:t>
            </a:r>
            <a:r>
              <a:rPr lang="en-US" sz="2800" dirty="0"/>
              <a:t> + </a:t>
            </a:r>
            <a:r>
              <a:rPr lang="en-US" sz="2800" dirty="0" err="1"/>
              <a:t>I</a:t>
            </a:r>
            <a:r>
              <a:rPr lang="en-US" sz="2800" baseline="-25000" dirty="0" err="1"/>
              <a:t>filt</a:t>
            </a:r>
            <a:r>
              <a:rPr lang="en-US" sz="2800" dirty="0"/>
              <a:t> + </a:t>
            </a:r>
            <a:r>
              <a:rPr lang="en-US" sz="2800" dirty="0" err="1" smtClean="0"/>
              <a:t>I</a:t>
            </a:r>
            <a:r>
              <a:rPr lang="en-US" sz="2800" baseline="-25000" dirty="0" err="1" smtClean="0"/>
              <a:t>infil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0" y="3200400"/>
            <a:ext cx="9144000" cy="3657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4800600"/>
            <a:ext cx="9144000" cy="2057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47800" y="52578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Groundwater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2209800" y="3048000"/>
            <a:ext cx="1143000" cy="1524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 cstate="print"/>
          <a:srcRect l="80264" t="44243" r="3906" b="43477"/>
          <a:stretch>
            <a:fillRect/>
          </a:stretch>
        </p:blipFill>
        <p:spPr bwMode="auto">
          <a:xfrm>
            <a:off x="6019800" y="2668386"/>
            <a:ext cx="914400" cy="5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6" cstate="print"/>
          <a:srcRect l="79394" t="45443" r="5469" b="47571"/>
          <a:stretch>
            <a:fillRect/>
          </a:stretch>
        </p:blipFill>
        <p:spPr bwMode="auto">
          <a:xfrm>
            <a:off x="3581400" y="2819400"/>
            <a:ext cx="990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7" cstate="print"/>
          <a:srcRect l="73947" t="64040" r="4688" b="18750"/>
          <a:stretch>
            <a:fillRect/>
          </a:stretch>
        </p:blipFill>
        <p:spPr bwMode="auto">
          <a:xfrm>
            <a:off x="4876800" y="2667000"/>
            <a:ext cx="882916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8" cstate="print"/>
          <a:srcRect l="73438" t="45833" r="5469" b="38542"/>
          <a:stretch>
            <a:fillRect/>
          </a:stretch>
        </p:blipFill>
        <p:spPr bwMode="auto">
          <a:xfrm>
            <a:off x="7239000" y="2667000"/>
            <a:ext cx="9144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057400" y="3200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I</a:t>
            </a:r>
            <a:r>
              <a:rPr lang="en-US" sz="2400" baseline="-25000" dirty="0" err="1" smtClean="0"/>
              <a:t>perv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3352800" y="3200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I</a:t>
            </a:r>
            <a:r>
              <a:rPr lang="en-US" sz="2400" baseline="-25000" dirty="0" err="1" smtClean="0"/>
              <a:t>imperv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648200" y="3200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I</a:t>
            </a:r>
            <a:r>
              <a:rPr lang="en-US" sz="2400" baseline="-25000" dirty="0" err="1" smtClean="0"/>
              <a:t>infil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5715000" y="3200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I</a:t>
            </a:r>
            <a:r>
              <a:rPr lang="en-US" sz="2400" baseline="-25000" dirty="0" err="1" smtClean="0"/>
              <a:t>filt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7086600" y="3200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I</a:t>
            </a:r>
            <a:r>
              <a:rPr lang="en-US" sz="2400" baseline="-25000" dirty="0" err="1" smtClean="0"/>
              <a:t>ponds</a:t>
            </a:r>
            <a:endParaRPr lang="en-US" sz="2400" dirty="0"/>
          </a:p>
        </p:txBody>
      </p:sp>
      <p:sp>
        <p:nvSpPr>
          <p:cNvPr id="20" name="Down Arrow 19"/>
          <p:cNvSpPr/>
          <p:nvPr/>
        </p:nvSpPr>
        <p:spPr>
          <a:xfrm>
            <a:off x="4495800" y="32004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3048000" y="32004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5562600" y="32004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6629400" y="32004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8077200" y="32004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9" cstate="print"/>
          <a:srcRect l="79688" t="45833" r="5469" b="44792"/>
          <a:stretch>
            <a:fillRect/>
          </a:stretch>
        </p:blipFill>
        <p:spPr bwMode="auto">
          <a:xfrm>
            <a:off x="1066800" y="2895600"/>
            <a:ext cx="685800" cy="32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Down Arrow 25"/>
          <p:cNvSpPr/>
          <p:nvPr/>
        </p:nvSpPr>
        <p:spPr>
          <a:xfrm>
            <a:off x="1600200" y="32004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85800" y="3200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SW</a:t>
            </a:r>
            <a:endParaRPr lang="en-US" sz="2400" dirty="0"/>
          </a:p>
        </p:txBody>
      </p:sp>
      <p:sp>
        <p:nvSpPr>
          <p:cNvPr id="28" name="Flowchart: Direct Access Storage 27"/>
          <p:cNvSpPr/>
          <p:nvPr/>
        </p:nvSpPr>
        <p:spPr>
          <a:xfrm>
            <a:off x="381000" y="3962400"/>
            <a:ext cx="914400" cy="228600"/>
          </a:xfrm>
          <a:prstGeom prst="flowChartMagneticDrum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Direct Access Storage 28"/>
          <p:cNvSpPr/>
          <p:nvPr/>
        </p:nvSpPr>
        <p:spPr>
          <a:xfrm>
            <a:off x="7010400" y="3962400"/>
            <a:ext cx="914400" cy="228600"/>
          </a:xfrm>
          <a:prstGeom prst="flowChartMagneticDrum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Direct Access Storage 29"/>
          <p:cNvSpPr/>
          <p:nvPr/>
        </p:nvSpPr>
        <p:spPr>
          <a:xfrm>
            <a:off x="3352800" y="3962400"/>
            <a:ext cx="914400" cy="228600"/>
          </a:xfrm>
          <a:prstGeom prst="flowChartMagneticDrum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7391400" y="41910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3733800" y="41910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>
            <a:off x="762000" y="41910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467600" y="42672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L</a:t>
            </a:r>
            <a:r>
              <a:rPr lang="en-US" sz="2400" baseline="-25000" dirty="0" err="1" smtClean="0"/>
              <a:t>sw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3810000" y="42672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L</a:t>
            </a:r>
            <a:r>
              <a:rPr lang="en-US" sz="2400" baseline="-25000" dirty="0" err="1" smtClean="0"/>
              <a:t>ww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914400" y="42672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L</a:t>
            </a:r>
            <a:r>
              <a:rPr lang="en-US" sz="2400" baseline="-25000" dirty="0" err="1" smtClean="0"/>
              <a:t>pi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2" cstate="print">
            <a:lum bright="33000" contras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These next slides are DRAFT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00956.JPG"/>
          <p:cNvPicPr>
            <a:picLocks noChangeAspect="1"/>
          </p:cNvPicPr>
          <p:nvPr/>
        </p:nvPicPr>
        <p:blipFill>
          <a:blip r:embed="rId2" cstate="print">
            <a:lum bright="33000" contras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1259854"/>
              </p:ext>
            </p:extLst>
          </p:nvPr>
        </p:nvGraphicFramePr>
        <p:xfrm>
          <a:off x="152400" y="685800"/>
          <a:ext cx="891540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5" y="-12192"/>
            <a:ext cx="2761488" cy="184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9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00956.JPG"/>
          <p:cNvPicPr>
            <a:picLocks noChangeAspect="1"/>
          </p:cNvPicPr>
          <p:nvPr/>
        </p:nvPicPr>
        <p:blipFill>
          <a:blip r:embed="rId2" cstate="print">
            <a:lum bright="33000" contras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7919839"/>
              </p:ext>
            </p:extLst>
          </p:nvPr>
        </p:nvGraphicFramePr>
        <p:xfrm>
          <a:off x="152400" y="685800"/>
          <a:ext cx="891540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9919224"/>
              </p:ext>
            </p:extLst>
          </p:nvPr>
        </p:nvGraphicFramePr>
        <p:xfrm>
          <a:off x="152400" y="442912"/>
          <a:ext cx="8915400" cy="626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71800" cy="19223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1400" y="4202668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(934 </a:t>
            </a:r>
            <a:r>
              <a:rPr lang="en-US" dirty="0" err="1" smtClean="0"/>
              <a:t>lbs</a:t>
            </a:r>
            <a:r>
              <a:rPr lang="en-US" dirty="0" smtClean="0"/>
              <a:t>/ac/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51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14400"/>
            <a:ext cx="6324600" cy="4830763"/>
          </a:xfrm>
        </p:spPr>
        <p:txBody>
          <a:bodyPr>
            <a:noAutofit/>
          </a:bodyPr>
          <a:lstStyle/>
          <a:p>
            <a:pPr lvl="0"/>
            <a:r>
              <a:rPr lang="en-US" b="1" dirty="0" smtClean="0">
                <a:solidFill>
                  <a:srgbClr val="002060"/>
                </a:solidFill>
              </a:rPr>
              <a:t>Runoff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Very </a:t>
            </a:r>
            <a:r>
              <a:rPr lang="en-US" b="1" dirty="0">
                <a:solidFill>
                  <a:srgbClr val="7030A0"/>
                </a:solidFill>
              </a:rPr>
              <a:t>high concentrations and bulk of mass </a:t>
            </a:r>
            <a:r>
              <a:rPr lang="en-US" b="1" dirty="0" smtClean="0">
                <a:solidFill>
                  <a:srgbClr val="7030A0"/>
                </a:solidFill>
              </a:rPr>
              <a:t>for </a:t>
            </a:r>
            <a:r>
              <a:rPr lang="en-US" b="1" dirty="0">
                <a:solidFill>
                  <a:srgbClr val="7030A0"/>
                </a:solidFill>
              </a:rPr>
              <a:t>a handful of </a:t>
            </a:r>
            <a:r>
              <a:rPr lang="en-US" b="1" dirty="0" smtClean="0">
                <a:solidFill>
                  <a:srgbClr val="7030A0"/>
                </a:solidFill>
              </a:rPr>
              <a:t>events</a:t>
            </a:r>
            <a:endParaRPr lang="en-US" b="1" dirty="0">
              <a:solidFill>
                <a:srgbClr val="7030A0"/>
              </a:solidFill>
            </a:endParaRPr>
          </a:p>
          <a:p>
            <a:pPr lvl="1"/>
            <a:r>
              <a:rPr lang="en-US" b="1" dirty="0">
                <a:solidFill>
                  <a:srgbClr val="7030A0"/>
                </a:solidFill>
              </a:rPr>
              <a:t>Low concentrations and loading for </a:t>
            </a:r>
            <a:r>
              <a:rPr lang="en-US" b="1" dirty="0" smtClean="0">
                <a:solidFill>
                  <a:srgbClr val="7030A0"/>
                </a:solidFill>
              </a:rPr>
              <a:t>rest </a:t>
            </a:r>
            <a:r>
              <a:rPr lang="en-US" b="1" dirty="0">
                <a:solidFill>
                  <a:srgbClr val="7030A0"/>
                </a:solidFill>
              </a:rPr>
              <a:t>of the </a:t>
            </a:r>
            <a:r>
              <a:rPr lang="en-US" b="1" dirty="0" smtClean="0">
                <a:solidFill>
                  <a:srgbClr val="7030A0"/>
                </a:solidFill>
              </a:rPr>
              <a:t>year</a:t>
            </a:r>
            <a:endParaRPr lang="en-US" b="1" dirty="0">
              <a:solidFill>
                <a:srgbClr val="7030A0"/>
              </a:solidFill>
            </a:endParaRPr>
          </a:p>
          <a:p>
            <a:pPr lvl="0"/>
            <a:r>
              <a:rPr lang="en-US" b="1" dirty="0" smtClean="0">
                <a:solidFill>
                  <a:srgbClr val="002060"/>
                </a:solidFill>
              </a:rPr>
              <a:t>Cl</a:t>
            </a:r>
            <a:r>
              <a:rPr lang="en-US" b="1" baseline="30000" dirty="0" smtClean="0">
                <a:solidFill>
                  <a:srgbClr val="002060"/>
                </a:solidFill>
              </a:rPr>
              <a:t>-</a:t>
            </a:r>
            <a:r>
              <a:rPr lang="en-US" b="1" dirty="0" smtClean="0">
                <a:solidFill>
                  <a:srgbClr val="002060"/>
                </a:solidFill>
              </a:rPr>
              <a:t> is </a:t>
            </a:r>
            <a:r>
              <a:rPr lang="en-US" b="1" dirty="0">
                <a:solidFill>
                  <a:srgbClr val="002060"/>
                </a:solidFill>
              </a:rPr>
              <a:t>attenuated in </a:t>
            </a:r>
            <a:r>
              <a:rPr lang="en-US" b="1" dirty="0" smtClean="0">
                <a:solidFill>
                  <a:srgbClr val="002060"/>
                </a:solidFill>
              </a:rPr>
              <a:t>infiltration practices</a:t>
            </a:r>
          </a:p>
          <a:p>
            <a:pPr lvl="0"/>
            <a:r>
              <a:rPr lang="en-US" b="1" dirty="0" smtClean="0">
                <a:solidFill>
                  <a:srgbClr val="002060"/>
                </a:solidFill>
              </a:rPr>
              <a:t>Groundwater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Infiltration reduces </a:t>
            </a:r>
            <a:r>
              <a:rPr lang="en-US" b="1" dirty="0">
                <a:solidFill>
                  <a:srgbClr val="7030A0"/>
                </a:solidFill>
              </a:rPr>
              <a:t>winter </a:t>
            </a:r>
            <a:r>
              <a:rPr lang="en-US" b="1" dirty="0" smtClean="0">
                <a:solidFill>
                  <a:srgbClr val="7030A0"/>
                </a:solidFill>
              </a:rPr>
              <a:t>peaks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Cl</a:t>
            </a:r>
            <a:r>
              <a:rPr lang="en-US" b="1" baseline="30000" dirty="0" smtClean="0">
                <a:solidFill>
                  <a:srgbClr val="7030A0"/>
                </a:solidFill>
              </a:rPr>
              <a:t>-</a:t>
            </a:r>
            <a:r>
              <a:rPr lang="en-US" b="1" dirty="0" smtClean="0">
                <a:solidFill>
                  <a:srgbClr val="7030A0"/>
                </a:solidFill>
              </a:rPr>
              <a:t> enriched </a:t>
            </a:r>
            <a:r>
              <a:rPr lang="en-US" b="1" dirty="0">
                <a:solidFill>
                  <a:srgbClr val="7030A0"/>
                </a:solidFill>
              </a:rPr>
              <a:t>groundwater from spring through </a:t>
            </a:r>
            <a:r>
              <a:rPr lang="en-US" b="1" dirty="0" smtClean="0">
                <a:solidFill>
                  <a:srgbClr val="7030A0"/>
                </a:solidFill>
              </a:rPr>
              <a:t>fall</a:t>
            </a:r>
            <a:endParaRPr 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2" cstate="print">
            <a:lum bright="33000" contras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304800"/>
            <a:ext cx="708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MN Groundwater Association white paper: </a:t>
            </a:r>
            <a:r>
              <a:rPr lang="en-US" sz="3200" b="1" dirty="0" smtClean="0">
                <a:solidFill>
                  <a:srgbClr val="FF0000"/>
                </a:solidFill>
              </a:rPr>
              <a:t>Impacts of </a:t>
            </a:r>
            <a:r>
              <a:rPr lang="en-US" sz="3200" b="1" dirty="0" err="1" smtClean="0">
                <a:solidFill>
                  <a:srgbClr val="FF0000"/>
                </a:solidFill>
              </a:rPr>
              <a:t>stormwater</a:t>
            </a:r>
            <a:r>
              <a:rPr lang="en-US" sz="3200" b="1" dirty="0" smtClean="0">
                <a:solidFill>
                  <a:srgbClr val="FF0000"/>
                </a:solidFill>
              </a:rPr>
              <a:t> infiltration on chloride in groundwater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917650"/>
            <a:ext cx="7845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The group is still working on the white paper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267200"/>
            <a:ext cx="3162300" cy="2290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Potential recommendations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792162"/>
            <a:ext cx="6858000" cy="5913438"/>
          </a:xfrm>
        </p:spPr>
        <p:txBody>
          <a:bodyPr>
            <a:noAutofit/>
          </a:bodyPr>
          <a:lstStyle/>
          <a:p>
            <a:pPr lvl="0"/>
            <a:r>
              <a:rPr lang="en-US" b="1" dirty="0" smtClean="0">
                <a:solidFill>
                  <a:srgbClr val="002060"/>
                </a:solidFill>
              </a:rPr>
              <a:t>Infiltrate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in areas with low-moderate road salt inputs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where </a:t>
            </a:r>
            <a:r>
              <a:rPr lang="en-US" b="1" dirty="0">
                <a:solidFill>
                  <a:srgbClr val="7030A0"/>
                </a:solidFill>
              </a:rPr>
              <a:t>surface streams are </a:t>
            </a:r>
            <a:r>
              <a:rPr lang="en-US" b="1" dirty="0" smtClean="0">
                <a:solidFill>
                  <a:srgbClr val="7030A0"/>
                </a:solidFill>
              </a:rPr>
              <a:t>vulnerable</a:t>
            </a:r>
          </a:p>
          <a:p>
            <a:pPr lvl="0"/>
            <a:r>
              <a:rPr lang="en-US" b="1" dirty="0" smtClean="0">
                <a:solidFill>
                  <a:srgbClr val="002060"/>
                </a:solidFill>
              </a:rPr>
              <a:t>Potential concerns in areas that </a:t>
            </a:r>
            <a:r>
              <a:rPr lang="en-US" b="1" dirty="0">
                <a:solidFill>
                  <a:srgbClr val="002060"/>
                </a:solidFill>
              </a:rPr>
              <a:t>contribute </a:t>
            </a:r>
            <a:r>
              <a:rPr lang="en-US" b="1" dirty="0" smtClean="0">
                <a:solidFill>
                  <a:srgbClr val="002060"/>
                </a:solidFill>
              </a:rPr>
              <a:t>significantly </a:t>
            </a:r>
            <a:r>
              <a:rPr lang="en-US" b="1" dirty="0">
                <a:solidFill>
                  <a:srgbClr val="002060"/>
                </a:solidFill>
              </a:rPr>
              <a:t>to </a:t>
            </a:r>
            <a:r>
              <a:rPr lang="en-US" b="1" dirty="0" smtClean="0">
                <a:solidFill>
                  <a:srgbClr val="002060"/>
                </a:solidFill>
              </a:rPr>
              <a:t>aquifer recharge</a:t>
            </a:r>
            <a:endParaRPr lang="en-US" b="1" dirty="0">
              <a:solidFill>
                <a:srgbClr val="002060"/>
              </a:solidFill>
            </a:endParaRPr>
          </a:p>
          <a:p>
            <a:pPr lvl="0"/>
            <a:r>
              <a:rPr lang="en-US" b="1" dirty="0">
                <a:solidFill>
                  <a:srgbClr val="002060"/>
                </a:solidFill>
              </a:rPr>
              <a:t>Infiltration </a:t>
            </a:r>
            <a:r>
              <a:rPr lang="en-US" b="1" dirty="0" smtClean="0">
                <a:solidFill>
                  <a:srgbClr val="002060"/>
                </a:solidFill>
              </a:rPr>
              <a:t>practices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Do not use to store </a:t>
            </a:r>
            <a:r>
              <a:rPr lang="en-US" b="1" dirty="0">
                <a:solidFill>
                  <a:srgbClr val="7030A0"/>
                </a:solidFill>
              </a:rPr>
              <a:t>salt-laden </a:t>
            </a:r>
            <a:r>
              <a:rPr lang="en-US" b="1" dirty="0" smtClean="0">
                <a:solidFill>
                  <a:srgbClr val="7030A0"/>
                </a:solidFill>
              </a:rPr>
              <a:t>snow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Permeable </a:t>
            </a:r>
            <a:r>
              <a:rPr lang="en-US" b="1" dirty="0">
                <a:solidFill>
                  <a:srgbClr val="7030A0"/>
                </a:solidFill>
              </a:rPr>
              <a:t>pavement should be </a:t>
            </a:r>
            <a:r>
              <a:rPr lang="en-US" b="1" dirty="0" smtClean="0">
                <a:solidFill>
                  <a:srgbClr val="7030A0"/>
                </a:solidFill>
              </a:rPr>
              <a:t>encouraged</a:t>
            </a:r>
            <a:endParaRPr 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2" cstate="print">
            <a:lum bright="33000" contras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4757692" cy="2667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Ultimately, source </a:t>
            </a:r>
            <a:r>
              <a:rPr lang="en-US" b="1" dirty="0"/>
              <a:t>reduction is the only way to effectively manage chloride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762000"/>
            <a:ext cx="3919492" cy="5189723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1447800" y="5646923"/>
            <a:ext cx="2971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Questions?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Salt application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Chloride concentrations in groundwater</a:t>
            </a:r>
          </a:p>
          <a:p>
            <a:r>
              <a:rPr lang="en-US" b="1" dirty="0" err="1" smtClean="0">
                <a:solidFill>
                  <a:srgbClr val="002060"/>
                </a:solidFill>
              </a:rPr>
              <a:t>Stormwater</a:t>
            </a:r>
            <a:r>
              <a:rPr lang="en-US" b="1" smtClean="0">
                <a:solidFill>
                  <a:srgbClr val="002060"/>
                </a:solidFill>
              </a:rPr>
              <a:t> infiltration 101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Chloride in runoff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Fate of chloride in infiltration practices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Estimating chloride loads from infiltration practices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Summary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Potential recommendations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2" cstate="print">
            <a:lum bright="33000" contras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0600" y="274638"/>
            <a:ext cx="7010400" cy="58847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Salt application has increased</a:t>
            </a:r>
            <a:endParaRPr lang="en-US" b="1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15512"/>
            <a:ext cx="8851900" cy="569008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19" y="1143000"/>
            <a:ext cx="34544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3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2" cstate="print">
            <a:lum bright="33000" contras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Elevated chloride concentrations in shallow groundwater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304800" y="1692276"/>
            <a:ext cx="8458200" cy="5013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961307855"/>
              </p:ext>
            </p:extLst>
          </p:nvPr>
        </p:nvGraphicFramePr>
        <p:xfrm>
          <a:off x="457200" y="1828800"/>
          <a:ext cx="80772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286500" y="18288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MPCA Ambient Monitoring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28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2" cstate="print">
            <a:lum bright="33000" contrast="35000"/>
          </a:blip>
          <a:stretch>
            <a:fillRect/>
          </a:stretch>
        </p:blipFill>
        <p:spPr>
          <a:xfrm>
            <a:off x="0" y="2097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304800"/>
            <a:ext cx="8458200" cy="640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8" t="20000" r="16928" b="17778"/>
          <a:stretch/>
        </p:blipFill>
        <p:spPr>
          <a:xfrm>
            <a:off x="2057400" y="536713"/>
            <a:ext cx="4953000" cy="60297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8400" y="57912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MPCA Ambient Monitoring Program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66846" y="339969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Upward chloride trends in shallow urban groundwater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2594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2" cstate="print">
            <a:lum bright="33000" contras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Stormwater</a:t>
            </a:r>
            <a:r>
              <a:rPr lang="en-US" b="1" dirty="0" smtClean="0"/>
              <a:t> infiltration- intentional </a:t>
            </a:r>
            <a:r>
              <a:rPr lang="en-US" b="1" dirty="0"/>
              <a:t>infiltration of </a:t>
            </a:r>
            <a:r>
              <a:rPr lang="en-US" b="1" dirty="0" err="1"/>
              <a:t>stormwater</a:t>
            </a:r>
            <a:r>
              <a:rPr lang="en-US" b="1" dirty="0"/>
              <a:t> </a:t>
            </a:r>
            <a:r>
              <a:rPr lang="en-US" b="1" dirty="0" smtClean="0"/>
              <a:t>runoff</a:t>
            </a:r>
            <a:endParaRPr lang="en-US" b="1" dirty="0"/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1"/>
            <a:ext cx="4495800" cy="3429000"/>
          </a:xfrm>
          <a:prstGeom prst="rect">
            <a:avLst/>
          </a:prstGeom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 l="18750" t="27083" r="21875" b="13542"/>
          <a:stretch>
            <a:fillRect/>
          </a:stretch>
        </p:blipFill>
        <p:spPr bwMode="auto">
          <a:xfrm>
            <a:off x="4470400" y="2819400"/>
            <a:ext cx="4673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>
            <a:off x="4495800" y="2819400"/>
            <a:ext cx="0" cy="3581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2" cstate="print">
            <a:lum bright="33000" contras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0"/>
            <a:ext cx="3124200" cy="1828800"/>
          </a:xfrm>
          <a:prstGeom prst="rect">
            <a:avLst/>
          </a:prstGeom>
          <a:noFill/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1905000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105400"/>
            <a:ext cx="3200400" cy="1752600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029200"/>
            <a:ext cx="2819400" cy="1828800"/>
          </a:xfrm>
          <a:prstGeom prst="rect">
            <a:avLst/>
          </a:prstGeom>
          <a:noFill/>
        </p:spPr>
      </p:pic>
      <p:pic>
        <p:nvPicPr>
          <p:cNvPr id="7" name="Picture 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05000"/>
            <a:ext cx="2590800" cy="1676400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15000" cy="1143000"/>
          </a:xfrm>
        </p:spPr>
        <p:txBody>
          <a:bodyPr/>
          <a:lstStyle/>
          <a:p>
            <a:r>
              <a:rPr lang="en-US" b="1" dirty="0" smtClean="0"/>
              <a:t>Infiltration BMPs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5562600" cy="4525963"/>
          </a:xfrm>
        </p:spPr>
        <p:txBody>
          <a:bodyPr/>
          <a:lstStyle/>
          <a:p>
            <a:r>
              <a:rPr lang="en-US" b="1" dirty="0" err="1" smtClean="0">
                <a:solidFill>
                  <a:srgbClr val="002060"/>
                </a:solidFill>
              </a:rPr>
              <a:t>Bioinfiltration</a:t>
            </a:r>
            <a:r>
              <a:rPr lang="en-US" b="1" dirty="0" smtClean="0">
                <a:solidFill>
                  <a:srgbClr val="002060"/>
                </a:solidFill>
              </a:rPr>
              <a:t> (rain gardens)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Tree trenches/boxes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Infiltration basins/trenches</a:t>
            </a:r>
          </a:p>
          <a:p>
            <a:r>
              <a:rPr lang="en-US" b="1" dirty="0" err="1" smtClean="0">
                <a:solidFill>
                  <a:srgbClr val="002060"/>
                </a:solidFill>
              </a:rPr>
              <a:t>Pemeable</a:t>
            </a:r>
            <a:r>
              <a:rPr lang="en-US" b="1" dirty="0" smtClean="0">
                <a:solidFill>
                  <a:srgbClr val="002060"/>
                </a:solidFill>
              </a:rPr>
              <a:t> pavement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Some swales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581400"/>
            <a:ext cx="457200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956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Infiltration is a preferred method for managing </a:t>
            </a:r>
            <a:r>
              <a:rPr lang="en-US" b="1" dirty="0" err="1"/>
              <a:t>stormwater</a:t>
            </a:r>
            <a:r>
              <a:rPr lang="en-US" b="1" dirty="0"/>
              <a:t> runoff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2562" y="1600200"/>
            <a:ext cx="7347438" cy="3230563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2060"/>
                </a:solidFill>
              </a:rPr>
              <a:t>Benefit surface waters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2060"/>
                </a:solidFill>
              </a:rPr>
              <a:t>Mimic natural hydrology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2060"/>
                </a:solidFill>
              </a:rPr>
              <a:t>Use space efficiently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2060"/>
                </a:solidFill>
              </a:rPr>
              <a:t>Provides ecosystem services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2060"/>
                </a:solidFill>
              </a:rPr>
              <a:t>Effectively treat pollutants – except chloride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5" y="4671219"/>
            <a:ext cx="358140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2397</TotalTime>
  <Words>391</Words>
  <Application>Microsoft Office PowerPoint</Application>
  <PresentationFormat>On-screen Show (4:3)</PresentationFormat>
  <Paragraphs>98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Wingdings</vt:lpstr>
      <vt:lpstr>Office Theme</vt:lpstr>
      <vt:lpstr>Impacts of Stormwater Infiltration on Chloride in Groundwater</vt:lpstr>
      <vt:lpstr>PowerPoint Presentation</vt:lpstr>
      <vt:lpstr>Outline</vt:lpstr>
      <vt:lpstr>Salt application has increased</vt:lpstr>
      <vt:lpstr>Elevated chloride concentrations in shallow groundwater</vt:lpstr>
      <vt:lpstr>PowerPoint Presentation</vt:lpstr>
      <vt:lpstr>Stormwater infiltration- intentional infiltration of stormwater runoff</vt:lpstr>
      <vt:lpstr>Infiltration BMPs</vt:lpstr>
      <vt:lpstr>Infiltration is a preferred method for managing stormwater runoff</vt:lpstr>
      <vt:lpstr>Infiltration practices focus recharge</vt:lpstr>
      <vt:lpstr>Chloride in stormwater runoff</vt:lpstr>
      <vt:lpstr>Fate of Cl- in infiltration practices (from Machusick, 2009)</vt:lpstr>
      <vt:lpstr>PowerPoint Presentation</vt:lpstr>
      <vt:lpstr>Chloride is attenuated</vt:lpstr>
      <vt:lpstr>Estimating chloride loads from infiltration practices</vt:lpstr>
      <vt:lpstr>These next slides are DRAFT</vt:lpstr>
      <vt:lpstr>PowerPoint Presentation</vt:lpstr>
      <vt:lpstr>PowerPoint Presentation</vt:lpstr>
      <vt:lpstr>Summary</vt:lpstr>
      <vt:lpstr>Potential recommendations</vt:lpstr>
      <vt:lpstr>Ultimately, source reduction is the only way to effectively manage chloride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Impacts of Stormwater Unfiltration on Chloride in Groundwater</dc:title>
  <dc:creator>trojans</dc:creator>
  <cp:lastModifiedBy>Trojan, Mike (MPCA)</cp:lastModifiedBy>
  <cp:revision>166</cp:revision>
  <dcterms:created xsi:type="dcterms:W3CDTF">2018-12-28T19:59:16Z</dcterms:created>
  <dcterms:modified xsi:type="dcterms:W3CDTF">2019-01-30T17:45:07Z</dcterms:modified>
</cp:coreProperties>
</file>