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58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97FA-AD17-4FA0-8A43-FF8751BA39B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EA73-3E36-4415-94CF-18B65C9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trojan@state.mn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MIDS Calculator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What is the calculator?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When can/should it be used?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Basics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O</a:t>
            </a:r>
            <a:r>
              <a:rPr lang="en-US" dirty="0">
                <a:effectLst/>
                <a:latin typeface="Arial" panose="020B0604020202020204" pitchFamily="34" charset="0"/>
              </a:rPr>
              <a:t>pening the calculator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Creating/saving files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Creating a site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Implementing best management practices at a site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Checking results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Meeting goals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Getting help</a:t>
            </a:r>
          </a:p>
          <a:p>
            <a:r>
              <a:rPr lang="en-US" dirty="0">
                <a:latin typeface="Arial" panose="020B0604020202020204" pitchFamily="34" charset="0"/>
              </a:rPr>
              <a:t>How does the calculator work?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4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acre site</a:t>
            </a:r>
          </a:p>
          <a:p>
            <a:pPr lvl="1"/>
            <a:r>
              <a:rPr lang="en-US" dirty="0"/>
              <a:t>5 acres impervious</a:t>
            </a:r>
          </a:p>
          <a:p>
            <a:pPr lvl="1"/>
            <a:r>
              <a:rPr lang="en-US" dirty="0"/>
              <a:t>5 acres pervious turf (B soils)</a:t>
            </a:r>
          </a:p>
          <a:p>
            <a:r>
              <a:rPr lang="en-US" dirty="0"/>
              <a:t>B soils (0.3 in/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Zip = 55155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Infiltrate first 1.1 inches off impervious surfaces</a:t>
            </a:r>
          </a:p>
          <a:p>
            <a:pPr lvl="1"/>
            <a:r>
              <a:rPr lang="en-US" dirty="0"/>
              <a:t>Capture 80 percent of Total P</a:t>
            </a:r>
          </a:p>
        </p:txBody>
      </p:sp>
    </p:spTree>
    <p:extLst>
      <p:ext uri="{BB962C8B-B14F-4D97-AF65-F5344CB8AC3E}">
        <p14:creationId xmlns:p14="http://schemas.microsoft.com/office/powerpoint/2010/main" val="120744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668"/>
          </a:xfrm>
        </p:spPr>
        <p:txBody>
          <a:bodyPr/>
          <a:lstStyle/>
          <a:p>
            <a:r>
              <a:rPr lang="en-US" dirty="0"/>
              <a:t>Features, warnings, restrictions, help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83527"/>
            <a:ext cx="10515600" cy="4793436"/>
          </a:xfrm>
        </p:spPr>
        <p:txBody>
          <a:bodyPr>
            <a:noAutofit/>
          </a:bodyPr>
          <a:lstStyle/>
          <a:p>
            <a:r>
              <a:rPr lang="en-US" sz="2400" dirty="0"/>
              <a:t>Zip code – rainfall data</a:t>
            </a:r>
          </a:p>
          <a:p>
            <a:r>
              <a:rPr lang="en-US" sz="2400" dirty="0"/>
              <a:t>Question about CSW permit – affects BMPs available</a:t>
            </a:r>
          </a:p>
          <a:p>
            <a:r>
              <a:rPr lang="en-US" sz="2400" dirty="0"/>
              <a:t>Default values for retention requirement, P and TSS concentrations</a:t>
            </a:r>
          </a:p>
          <a:p>
            <a:r>
              <a:rPr lang="en-US" sz="2400" dirty="0"/>
              <a:t>Must have impervious acres</a:t>
            </a:r>
          </a:p>
          <a:p>
            <a:r>
              <a:rPr lang="en-US" sz="2400" dirty="0"/>
              <a:t>Summary information toolbar</a:t>
            </a:r>
          </a:p>
          <a:p>
            <a:r>
              <a:rPr lang="en-US" sz="2400" dirty="0"/>
              <a:t>Warnings involve a change of a default condition (e.g. changing the P concentration)</a:t>
            </a:r>
          </a:p>
          <a:p>
            <a:r>
              <a:rPr lang="en-US" sz="2400" dirty="0"/>
              <a:t>Restrictions prevent you from entering data (examples - drawdown requirement, green roof and permeable pavement areas, </a:t>
            </a:r>
            <a:r>
              <a:rPr lang="en-US" sz="2400" dirty="0" err="1"/>
              <a:t>bioretention</a:t>
            </a:r>
            <a:r>
              <a:rPr lang="en-US" sz="2400" dirty="0"/>
              <a:t> depth</a:t>
            </a:r>
          </a:p>
          <a:p>
            <a:r>
              <a:rPr lang="en-US" sz="2400" dirty="0"/>
              <a:t>Help button or links within each BMP – go to </a:t>
            </a:r>
            <a:r>
              <a:rPr lang="en-US" sz="2400" dirty="0" err="1"/>
              <a:t>Stormwater</a:t>
            </a:r>
            <a:r>
              <a:rPr lang="en-US" sz="2400" dirty="0"/>
              <a:t> Manual</a:t>
            </a:r>
          </a:p>
        </p:txBody>
      </p:sp>
    </p:spTree>
    <p:extLst>
      <p:ext uri="{BB962C8B-B14F-4D97-AF65-F5344CB8AC3E}">
        <p14:creationId xmlns:p14="http://schemas.microsoft.com/office/powerpoint/2010/main" val="156141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2748-186A-48F0-84AD-2D6CB348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2E60-EB73-4011-AB5C-63014F931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hour drawdown requirement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roof: count as impervious surface, at least ½ of impermeable surface must be green roof, can only route another roof to a green roof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Bioretention: 1.5 foot depth max 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Permeable pavement: Count permeable pavement as impervious, max 5:1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impervious:pervious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ratio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Swale side slope: can only route to a swale; cannot route to a swale side slope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Disconnection: cannot be used to meet the CSW permit, cannot route another BMP to disconnection; cannot route more impervious or pervious than is in watershed tab for this BMP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swale, sand filter, constructed pond, constructed wetland: no volume reduction</a:t>
            </a:r>
          </a:p>
        </p:txBody>
      </p:sp>
    </p:spTree>
    <p:extLst>
      <p:ext uri="{BB962C8B-B14F-4D97-AF65-F5344CB8AC3E}">
        <p14:creationId xmlns:p14="http://schemas.microsoft.com/office/powerpoint/2010/main" val="315769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and/or 3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Same as previous problem except C soil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Site is downtown Minneapolis, 9 acres impervious and 1 acres pervious, B soil (0.45 in/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Contact: Mike Trojan, </a:t>
            </a:r>
            <a:r>
              <a:rPr lang="en-US" dirty="0">
                <a:hlinkClick r:id="rId2"/>
              </a:rPr>
              <a:t>mike.trojan@state.mn.us</a:t>
            </a:r>
            <a:r>
              <a:rPr lang="en-US" dirty="0"/>
              <a:t>; 651-757-2790</a:t>
            </a:r>
          </a:p>
        </p:txBody>
      </p:sp>
    </p:spTree>
    <p:extLst>
      <p:ext uri="{BB962C8B-B14F-4D97-AF65-F5344CB8AC3E}">
        <p14:creationId xmlns:p14="http://schemas.microsoft.com/office/powerpoint/2010/main" val="194651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77" y="304800"/>
            <a:ext cx="4191000" cy="762000"/>
          </a:xfrm>
        </p:spPr>
        <p:txBody>
          <a:bodyPr/>
          <a:lstStyle/>
          <a:p>
            <a:r>
              <a:rPr lang="en-US" b="1" dirty="0"/>
              <a:t>MIDS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206" y="1157093"/>
            <a:ext cx="4038600" cy="548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Excel spreadsheet that</a:t>
            </a:r>
          </a:p>
          <a:p>
            <a:pPr lvl="1"/>
            <a:r>
              <a:rPr lang="en-US" dirty="0"/>
              <a:t>quantifies reductions in </a:t>
            </a:r>
            <a:r>
              <a:rPr lang="en-US" dirty="0" err="1"/>
              <a:t>stormwater</a:t>
            </a:r>
            <a:r>
              <a:rPr lang="en-US" dirty="0"/>
              <a:t> runoff volume for a given BMP or group of BMPs</a:t>
            </a:r>
          </a:p>
          <a:p>
            <a:pPr lvl="1"/>
            <a:r>
              <a:rPr lang="en-US" dirty="0"/>
              <a:t>quantifies reductions in phosphorus (P) and TSS in </a:t>
            </a:r>
            <a:r>
              <a:rPr lang="en-US" dirty="0" err="1"/>
              <a:t>stormwater</a:t>
            </a:r>
            <a:r>
              <a:rPr lang="en-US" dirty="0"/>
              <a:t> runoff for a given BMP or group of BMPs</a:t>
            </a:r>
          </a:p>
          <a:p>
            <a:pPr lvl="1"/>
            <a:r>
              <a:rPr lang="en-US" dirty="0"/>
              <a:t>can be used to select and size best BMP(s) for a particular situation</a:t>
            </a:r>
          </a:p>
          <a:p>
            <a:r>
              <a:rPr lang="en-US" dirty="0"/>
              <a:t>Has a Graphical User Interface (GUI)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77" y="1222400"/>
            <a:ext cx="6034354" cy="46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9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 – a regulatory or water quality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Targets for volume and/or pollutant reductions</a:t>
            </a:r>
          </a:p>
          <a:p>
            <a:pPr lvl="1"/>
            <a:r>
              <a:rPr lang="en-US" dirty="0"/>
              <a:t>CSW permit has a goal of 1 inch retention of impervious surfaces for new development: captures about 90% of annual precipitation</a:t>
            </a:r>
          </a:p>
          <a:p>
            <a:pPr lvl="1"/>
            <a:r>
              <a:rPr lang="en-US" dirty="0"/>
              <a:t>MIDS goal is 1.1 inches: mimics native vegetation and soils</a:t>
            </a:r>
          </a:p>
          <a:p>
            <a:pPr lvl="1"/>
            <a:r>
              <a:rPr lang="en-US" dirty="0"/>
              <a:t>TMDLs might have goals for TSS or P reduction to meet surface water quality standards</a:t>
            </a:r>
          </a:p>
          <a:p>
            <a:r>
              <a:rPr lang="en-US" dirty="0"/>
              <a:t>Called a retention requirement in the MIDS calculator</a:t>
            </a:r>
          </a:p>
        </p:txBody>
      </p:sp>
    </p:spTree>
    <p:extLst>
      <p:ext uri="{BB962C8B-B14F-4D97-AF65-F5344CB8AC3E}">
        <p14:creationId xmlns:p14="http://schemas.microsoft.com/office/powerpoint/2010/main" val="309815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45"/>
          <a:stretch/>
        </p:blipFill>
        <p:spPr>
          <a:xfrm>
            <a:off x="1017754" y="561664"/>
            <a:ext cx="644791" cy="59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545" y="675702"/>
            <a:ext cx="815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open the MIDS calculator, double click on the MIDS icon on your desktop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436" t="13540" r="62939" b="23827"/>
          <a:stretch/>
        </p:blipFill>
        <p:spPr>
          <a:xfrm>
            <a:off x="7909005" y="1398540"/>
            <a:ext cx="3556000" cy="2444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717" y="243614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Click on file and create a new file or open an existing MIDS calculator file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7456517" y="1596044"/>
            <a:ext cx="540327" cy="10247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5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199"/>
            <a:ext cx="8229600" cy="912845"/>
          </a:xfrm>
        </p:spPr>
        <p:txBody>
          <a:bodyPr>
            <a:normAutofit/>
          </a:bodyPr>
          <a:lstStyle/>
          <a:p>
            <a:r>
              <a:rPr lang="en-US" b="1" dirty="0"/>
              <a:t>Kickoff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432" y="1162277"/>
            <a:ext cx="8839200" cy="5031789"/>
          </a:xfrm>
        </p:spPr>
        <p:txBody>
          <a:bodyPr>
            <a:noAutofit/>
          </a:bodyPr>
          <a:lstStyle/>
          <a:p>
            <a:r>
              <a:rPr lang="en-US" sz="2400" dirty="0"/>
              <a:t>Create a new file</a:t>
            </a:r>
          </a:p>
          <a:p>
            <a:r>
              <a:rPr lang="en-US" sz="2400" dirty="0"/>
              <a:t>Site information tab: no to CSW permit, zip=55155, 3 acres impervious, 2 acres turf on B soil</a:t>
            </a:r>
          </a:p>
          <a:p>
            <a:r>
              <a:rPr lang="en-US" sz="2400" dirty="0"/>
              <a:t>Schematic tab</a:t>
            </a:r>
          </a:p>
          <a:p>
            <a:pPr lvl="2"/>
            <a:r>
              <a:rPr lang="en-US" dirty="0" err="1"/>
              <a:t>Bioretention</a:t>
            </a:r>
            <a:r>
              <a:rPr lang="en-US" dirty="0"/>
              <a:t> no underdrain, 1 acre impervious , 3000 ft</a:t>
            </a:r>
            <a:r>
              <a:rPr lang="en-US" baseline="30000" dirty="0"/>
              <a:t>2</a:t>
            </a:r>
            <a:r>
              <a:rPr lang="en-US" dirty="0"/>
              <a:t> areas, 1.35 feet depth, B soil, 48 hour drawdown</a:t>
            </a:r>
          </a:p>
          <a:p>
            <a:pPr lvl="2"/>
            <a:r>
              <a:rPr lang="en-US" dirty="0" err="1"/>
              <a:t>Bioretention</a:t>
            </a:r>
            <a:r>
              <a:rPr lang="en-US" dirty="0"/>
              <a:t> with underdrain, 2 acre turf B soil, 1 acre impervious, underdrain not raised, not lined, 3000 ft</a:t>
            </a:r>
            <a:r>
              <a:rPr lang="en-US" baseline="30000" dirty="0"/>
              <a:t>2</a:t>
            </a:r>
            <a:r>
              <a:rPr lang="en-US" dirty="0"/>
              <a:t> for each area, overflow depth=1.5 feet, 2 foot media depth, 0.11 FC-</a:t>
            </a:r>
            <a:r>
              <a:rPr lang="en-US" dirty="0" err="1"/>
              <a:t>WPt</a:t>
            </a:r>
            <a:r>
              <a:rPr lang="en-US" dirty="0"/>
              <a:t>, 0.25 MP-FC, no tree, Mix A, no to P test, no amendment, B soil (0.45 in/</a:t>
            </a:r>
            <a:r>
              <a:rPr lang="en-US" dirty="0" err="1"/>
              <a:t>hr</a:t>
            </a:r>
            <a:r>
              <a:rPr lang="en-US" dirty="0"/>
              <a:t>), 48 </a:t>
            </a:r>
            <a:r>
              <a:rPr lang="en-US" dirty="0" err="1"/>
              <a:t>hr</a:t>
            </a:r>
            <a:r>
              <a:rPr lang="en-US" dirty="0"/>
              <a:t> drawdown, route to </a:t>
            </a:r>
            <a:r>
              <a:rPr lang="en-US" dirty="0" err="1"/>
              <a:t>bioretention</a:t>
            </a:r>
            <a:r>
              <a:rPr lang="en-US" dirty="0"/>
              <a:t> with no underdrain</a:t>
            </a:r>
          </a:p>
          <a:p>
            <a:pPr lvl="2"/>
            <a:r>
              <a:rPr lang="en-US" dirty="0"/>
              <a:t>Infiltration basin, 1 acre impervious, 4000 ft</a:t>
            </a:r>
            <a:r>
              <a:rPr lang="en-US" baseline="30000" dirty="0"/>
              <a:t>2</a:t>
            </a:r>
            <a:r>
              <a:rPr lang="en-US" dirty="0"/>
              <a:t> areas, 1.8 foot overflow depth, B soils, 48 hour drawdown</a:t>
            </a:r>
          </a:p>
          <a:p>
            <a:r>
              <a:rPr lang="en-US" sz="2400" dirty="0"/>
              <a:t>Results tab: Is the performance goal met? If not, how can it be met?</a:t>
            </a:r>
          </a:p>
        </p:txBody>
      </p:sp>
    </p:spTree>
    <p:extLst>
      <p:ext uri="{BB962C8B-B14F-4D97-AF65-F5344CB8AC3E}">
        <p14:creationId xmlns:p14="http://schemas.microsoft.com/office/powerpoint/2010/main" val="331533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476"/>
            <a:ext cx="8229600" cy="873925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382000" cy="5059363"/>
          </a:xfrm>
        </p:spPr>
        <p:txBody>
          <a:bodyPr>
            <a:normAutofit/>
          </a:bodyPr>
          <a:lstStyle/>
          <a:p>
            <a:r>
              <a:rPr lang="en-US" dirty="0"/>
              <a:t>Calculate the amount of </a:t>
            </a:r>
            <a:r>
              <a:rPr lang="en-US" dirty="0" err="1"/>
              <a:t>stormwater</a:t>
            </a:r>
            <a:r>
              <a:rPr lang="en-US" dirty="0"/>
              <a:t> runoff, P, and TSS entering the BMP</a:t>
            </a:r>
          </a:p>
          <a:p>
            <a:r>
              <a:rPr lang="en-US" dirty="0"/>
              <a:t>Different BMPs have removal efficiencies based on research and monitoring</a:t>
            </a:r>
          </a:p>
          <a:p>
            <a:r>
              <a:rPr lang="en-US" dirty="0"/>
              <a:t>Calculator does a mass balance on volume, P, and TSS coming in, being removed, and returning as runoff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1"/>
            <a:ext cx="4114800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1759" y="381000"/>
            <a:ext cx="5074329" cy="1716358"/>
            <a:chOff x="1134155" y="2200654"/>
            <a:chExt cx="5743741" cy="26128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95400" y="2438400"/>
              <a:ext cx="2752044" cy="1442142"/>
              <a:chOff x="0" y="-159503"/>
              <a:chExt cx="2751583" cy="1448476"/>
            </a:xfrm>
          </p:grpSpPr>
          <p:sp>
            <p:nvSpPr>
              <p:cNvPr id="11" name="Flowchart: Manual Operation 10"/>
              <p:cNvSpPr/>
              <p:nvPr/>
            </p:nvSpPr>
            <p:spPr bwMode="auto">
              <a:xfrm>
                <a:off x="0" y="267343"/>
                <a:ext cx="2427867" cy="1021630"/>
              </a:xfrm>
              <a:prstGeom prst="flowChartManualOperat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lowchart: Direct Access Storage 11"/>
              <p:cNvSpPr/>
              <p:nvPr/>
            </p:nvSpPr>
            <p:spPr bwMode="auto">
              <a:xfrm>
                <a:off x="1943922" y="-159503"/>
                <a:ext cx="807661" cy="407750"/>
              </a:xfrm>
              <a:prstGeom prst="flowChartMagneticDrum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06244" y="1185597"/>
                <a:ext cx="1437678" cy="859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" name="Flowchart: Manual Operation 3"/>
            <p:cNvSpPr/>
            <p:nvPr/>
          </p:nvSpPr>
          <p:spPr bwMode="auto">
            <a:xfrm>
              <a:off x="1286106" y="2864004"/>
              <a:ext cx="2428274" cy="1017163"/>
            </a:xfrm>
            <a:prstGeom prst="flowChartManualOperation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4155" y="4298092"/>
              <a:ext cx="2767072" cy="515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100% TSS, PP, DP reduction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68451" y="2200654"/>
              <a:ext cx="2709445" cy="1639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Overflow volume</a:t>
              </a:r>
            </a:p>
            <a:p>
              <a:pPr algn="ctr"/>
              <a:r>
                <a:rPr lang="en-US" sz="1600" dirty="0"/>
                <a:t>0% TSS, Particulate P (PP), </a:t>
              </a:r>
            </a:p>
            <a:p>
              <a:pPr algn="ctr"/>
              <a:r>
                <a:rPr lang="en-US" sz="1600" dirty="0"/>
                <a:t>and Dissolved P (DP)</a:t>
              </a:r>
            </a:p>
            <a:p>
              <a:pPr algn="ctr"/>
              <a:r>
                <a:rPr lang="en-US" sz="1600" dirty="0"/>
                <a:t>reduction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1470963" y="3613959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2008081" y="3615057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2624822" y="3617252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429000" y="2410173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34200" y="762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Infiltration BMPs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57400" y="2677903"/>
            <a:ext cx="5268842" cy="1758789"/>
            <a:chOff x="2236531" y="2134825"/>
            <a:chExt cx="5664527" cy="3175908"/>
          </a:xfrm>
        </p:grpSpPr>
        <p:sp>
          <p:nvSpPr>
            <p:cNvPr id="16" name="TextBox 15"/>
            <p:cNvSpPr txBox="1"/>
            <p:nvPr/>
          </p:nvSpPr>
          <p:spPr>
            <a:xfrm>
              <a:off x="2294567" y="4699394"/>
              <a:ext cx="2628166" cy="611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100% TSS, PP, DP reduction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5608" y="2886325"/>
              <a:ext cx="2685450" cy="1945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Filtered volume</a:t>
              </a:r>
            </a:p>
            <a:p>
              <a:pPr algn="ctr"/>
              <a:r>
                <a:rPr lang="en-US" sz="1600" dirty="0"/>
                <a:t>60% TSS. Particulate P (PP), </a:t>
              </a:r>
            </a:p>
            <a:p>
              <a:pPr algn="ctr"/>
              <a:r>
                <a:rPr lang="en-US" sz="1600" dirty="0"/>
                <a:t>and Dissolved P (DP)</a:t>
              </a:r>
            </a:p>
            <a:p>
              <a:pPr algn="ctr"/>
              <a:r>
                <a:rPr lang="en-US" sz="1600" dirty="0"/>
                <a:t>Calculated based on media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36531" y="2134825"/>
              <a:ext cx="2885392" cy="2251789"/>
              <a:chOff x="2236532" y="2134826"/>
              <a:chExt cx="2885392" cy="2251789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2236532" y="2134826"/>
                <a:ext cx="2885392" cy="2251789"/>
                <a:chOff x="0" y="0"/>
                <a:chExt cx="3088244" cy="2429054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088244" cy="2429054"/>
                  <a:chOff x="0" y="0"/>
                  <a:chExt cx="3093635" cy="1858294"/>
                </a:xfrm>
              </p:grpSpPr>
              <p:grpSp>
                <p:nvGrpSpPr>
                  <p:cNvPr id="2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093635" cy="1858294"/>
                    <a:chOff x="0" y="0"/>
                    <a:chExt cx="4195589" cy="2030438"/>
                  </a:xfrm>
                </p:grpSpPr>
                <p:grpSp>
                  <p:nvGrpSpPr>
                    <p:cNvPr id="30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4195589" cy="2021871"/>
                      <a:chOff x="0" y="0"/>
                      <a:chExt cx="4195589" cy="2021871"/>
                    </a:xfrm>
                  </p:grpSpPr>
                  <p:sp>
                    <p:nvSpPr>
                      <p:cNvPr id="32" name="Flowchart: Manual Operation 31"/>
                      <p:cNvSpPr/>
                      <p:nvPr/>
                    </p:nvSpPr>
                    <p:spPr>
                      <a:xfrm>
                        <a:off x="0" y="0"/>
                        <a:ext cx="4195589" cy="1996169"/>
                      </a:xfrm>
                      <a:prstGeom prst="flowChartManualOperation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3" name="Right Triangle 32"/>
                      <p:cNvSpPr/>
                      <p:nvPr/>
                    </p:nvSpPr>
                    <p:spPr>
                      <a:xfrm rot="10800000">
                        <a:off x="290783" y="616842"/>
                        <a:ext cx="567720" cy="1405029"/>
                      </a:xfrm>
                      <a:prstGeom prst="rtTriangle">
                        <a:avLst/>
                      </a:prstGeom>
                      <a:blipFill dpi="0" rotWithShape="1">
                        <a:blip r:embed="rId2" cstate="print">
                          <a:alphaModFix amt="77000"/>
                        </a:blip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858503" y="629693"/>
                        <a:ext cx="2492429" cy="1379327"/>
                      </a:xfrm>
                      <a:prstGeom prst="rect">
                        <a:avLst/>
                      </a:prstGeom>
                      <a:blipFill dpi="0" rotWithShape="1">
                        <a:blip r:embed="rId2" cstate="print">
                          <a:alphaModFix amt="77000"/>
                        </a:blip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/>
                      </a:p>
                    </p:txBody>
                  </p:sp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>
                        <a:off x="844657" y="1996169"/>
                        <a:ext cx="2506274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" name="Right Triangle 30"/>
                    <p:cNvSpPr/>
                    <p:nvPr/>
                  </p:nvSpPr>
                  <p:spPr>
                    <a:xfrm rot="10800000" flipH="1">
                      <a:off x="3350933" y="625409"/>
                      <a:ext cx="540026" cy="140502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sp>
                <p:nvSpPr>
                  <p:cNvPr id="29" name="Flowchart: Direct Access Storage 28"/>
                  <p:cNvSpPr/>
                  <p:nvPr/>
                </p:nvSpPr>
                <p:spPr bwMode="auto">
                  <a:xfrm>
                    <a:off x="2429984" y="1003636"/>
                    <a:ext cx="602391" cy="227386"/>
                  </a:xfrm>
                  <a:prstGeom prst="flowChartMagneticDrum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>
                  <a:off x="193652" y="645698"/>
                  <a:ext cx="2700940" cy="92243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 bwMode="auto">
              <a:xfrm>
                <a:off x="2426986" y="2134826"/>
                <a:ext cx="26949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ight Arrow 18"/>
            <p:cNvSpPr/>
            <p:nvPr/>
          </p:nvSpPr>
          <p:spPr>
            <a:xfrm>
              <a:off x="4412061" y="3256578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31688" y="3601844"/>
              <a:ext cx="2085278" cy="747132"/>
            </a:xfrm>
            <a:custGeom>
              <a:avLst/>
              <a:gdLst>
                <a:gd name="connsiteX0" fmla="*/ 189571 w 2085278"/>
                <a:gd name="connsiteY0" fmla="*/ 747132 h 747132"/>
                <a:gd name="connsiteX1" fmla="*/ 1895707 w 2085278"/>
                <a:gd name="connsiteY1" fmla="*/ 747132 h 747132"/>
                <a:gd name="connsiteX2" fmla="*/ 2085278 w 2085278"/>
                <a:gd name="connsiteY2" fmla="*/ 11151 h 747132"/>
                <a:gd name="connsiteX3" fmla="*/ 0 w 2085278"/>
                <a:gd name="connsiteY3" fmla="*/ 0 h 747132"/>
                <a:gd name="connsiteX4" fmla="*/ 189571 w 2085278"/>
                <a:gd name="connsiteY4" fmla="*/ 747132 h 74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278" h="747132">
                  <a:moveTo>
                    <a:pt x="189571" y="747132"/>
                  </a:moveTo>
                  <a:lnTo>
                    <a:pt x="1895707" y="747132"/>
                  </a:lnTo>
                  <a:lnTo>
                    <a:pt x="2085278" y="11151"/>
                  </a:lnTo>
                  <a:lnTo>
                    <a:pt x="0" y="0"/>
                  </a:lnTo>
                  <a:lnTo>
                    <a:pt x="189571" y="74713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2551545" y="4017455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3088663" y="4018553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5400000">
              <a:off x="3705404" y="4020748"/>
              <a:ext cx="897339" cy="46434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772400" y="34748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Filtration BMPs w/ some infiltration</a:t>
            </a:r>
          </a:p>
        </p:txBody>
      </p:sp>
      <p:sp>
        <p:nvSpPr>
          <p:cNvPr id="37" name="Freeform 36"/>
          <p:cNvSpPr/>
          <p:nvPr/>
        </p:nvSpPr>
        <p:spPr>
          <a:xfrm>
            <a:off x="2192216" y="5275385"/>
            <a:ext cx="2523393" cy="879230"/>
          </a:xfrm>
          <a:custGeom>
            <a:avLst/>
            <a:gdLst>
              <a:gd name="connsiteX0" fmla="*/ 0 w 2523393"/>
              <a:gd name="connsiteY0" fmla="*/ 0 h 879230"/>
              <a:gd name="connsiteX1" fmla="*/ 342900 w 2523393"/>
              <a:gd name="connsiteY1" fmla="*/ 879230 h 879230"/>
              <a:gd name="connsiteX2" fmla="*/ 2145323 w 2523393"/>
              <a:gd name="connsiteY2" fmla="*/ 870438 h 879230"/>
              <a:gd name="connsiteX3" fmla="*/ 2523393 w 2523393"/>
              <a:gd name="connsiteY3" fmla="*/ 0 h 87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3393" h="879230">
                <a:moveTo>
                  <a:pt x="0" y="0"/>
                </a:moveTo>
                <a:lnTo>
                  <a:pt x="342900" y="879230"/>
                </a:lnTo>
                <a:lnTo>
                  <a:pt x="2145323" y="870438"/>
                </a:lnTo>
                <a:lnTo>
                  <a:pt x="252339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25409" y="5782352"/>
            <a:ext cx="1839161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Settled solids</a:t>
            </a:r>
          </a:p>
        </p:txBody>
      </p:sp>
      <p:sp>
        <p:nvSpPr>
          <p:cNvPr id="39" name="Freeform 38"/>
          <p:cNvSpPr/>
          <p:nvPr/>
        </p:nvSpPr>
        <p:spPr>
          <a:xfrm>
            <a:off x="1884486" y="5205046"/>
            <a:ext cx="782515" cy="404446"/>
          </a:xfrm>
          <a:custGeom>
            <a:avLst/>
            <a:gdLst>
              <a:gd name="connsiteX0" fmla="*/ 0 w 782515"/>
              <a:gd name="connsiteY0" fmla="*/ 0 h 404446"/>
              <a:gd name="connsiteX1" fmla="*/ 501161 w 782515"/>
              <a:gd name="connsiteY1" fmla="*/ 0 h 404446"/>
              <a:gd name="connsiteX2" fmla="*/ 782515 w 782515"/>
              <a:gd name="connsiteY2" fmla="*/ 404446 h 40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15" h="404446">
                <a:moveTo>
                  <a:pt x="0" y="0"/>
                </a:moveTo>
                <a:lnTo>
                  <a:pt x="501161" y="0"/>
                </a:lnTo>
                <a:lnTo>
                  <a:pt x="782515" y="40444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8229655">
            <a:off x="4195471" y="5224700"/>
            <a:ext cx="782515" cy="404446"/>
          </a:xfrm>
          <a:custGeom>
            <a:avLst/>
            <a:gdLst>
              <a:gd name="connsiteX0" fmla="*/ 0 w 782515"/>
              <a:gd name="connsiteY0" fmla="*/ 0 h 404446"/>
              <a:gd name="connsiteX1" fmla="*/ 501161 w 782515"/>
              <a:gd name="connsiteY1" fmla="*/ 0 h 404446"/>
              <a:gd name="connsiteX2" fmla="*/ 782515 w 782515"/>
              <a:gd name="connsiteY2" fmla="*/ 404446 h 40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15" h="404446">
                <a:moveTo>
                  <a:pt x="0" y="0"/>
                </a:moveTo>
                <a:lnTo>
                  <a:pt x="501161" y="0"/>
                </a:lnTo>
                <a:lnTo>
                  <a:pt x="782515" y="404446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24804" y="5118448"/>
            <a:ext cx="3132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Settled solids</a:t>
            </a:r>
          </a:p>
          <a:p>
            <a:pPr algn="ctr"/>
            <a:r>
              <a:rPr lang="en-US" sz="1600" dirty="0"/>
              <a:t>90% TSS and associated pollutants, </a:t>
            </a:r>
          </a:p>
          <a:p>
            <a:pPr algn="ctr"/>
            <a:r>
              <a:rPr lang="en-US" sz="1600" dirty="0"/>
              <a:t>No removal of dissolved pollutants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3400" y="522620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Sedimentation BMPs</a:t>
            </a:r>
          </a:p>
          <a:p>
            <a:pPr algn="r"/>
            <a:r>
              <a:rPr lang="en-US" b="1" dirty="0"/>
              <a:t>No infiltration</a:t>
            </a:r>
          </a:p>
        </p:txBody>
      </p:sp>
    </p:spTree>
    <p:extLst>
      <p:ext uri="{BB962C8B-B14F-4D97-AF65-F5344CB8AC3E}">
        <p14:creationId xmlns:p14="http://schemas.microsoft.com/office/powerpoint/2010/main" val="38589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00200" y="126635"/>
            <a:ext cx="2590800" cy="1676400"/>
            <a:chOff x="76200" y="126635"/>
            <a:chExt cx="2590800" cy="1676400"/>
          </a:xfrm>
        </p:grpSpPr>
        <p:sp>
          <p:nvSpPr>
            <p:cNvPr id="22" name="Rectangle 21"/>
            <p:cNvSpPr/>
            <p:nvPr/>
          </p:nvSpPr>
          <p:spPr>
            <a:xfrm>
              <a:off x="76200" y="126635"/>
              <a:ext cx="2590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9851" y="234802"/>
              <a:ext cx="2407732" cy="1502377"/>
              <a:chOff x="159851" y="208168"/>
              <a:chExt cx="2407732" cy="150237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33143" y="208168"/>
                <a:ext cx="1234440" cy="457200"/>
              </a:xfrm>
              <a:prstGeom prst="line">
                <a:avLst/>
              </a:prstGeom>
              <a:ln w="177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445972" y="745710"/>
                <a:ext cx="1828800" cy="964835"/>
                <a:chOff x="750772" y="3897657"/>
                <a:chExt cx="1828800" cy="147235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50772" y="3897657"/>
                  <a:ext cx="1828800" cy="14723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903172" y="4090902"/>
                  <a:ext cx="457200" cy="57478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027702" y="4090902"/>
                  <a:ext cx="457200" cy="58141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63429" y="4090904"/>
                  <a:ext cx="457200" cy="126871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 flipH="1">
                <a:off x="159851" y="210844"/>
                <a:ext cx="1234440" cy="457200"/>
              </a:xfrm>
              <a:prstGeom prst="line">
                <a:avLst/>
              </a:prstGeom>
              <a:ln w="1778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7354" y="736288"/>
                <a:ext cx="23414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2226649" y="1822922"/>
            <a:ext cx="124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Roof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30642" y="1817044"/>
            <a:ext cx="191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Bioretention Basin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115013" y="1822922"/>
            <a:ext cx="172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Infiltration Basin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759566" y="3998819"/>
            <a:ext cx="21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Permeable Pavement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14345" y="4034202"/>
            <a:ext cx="174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Swale Side Slope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07432" y="6348481"/>
            <a:ext cx="20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Swale Main Channel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91000" y="126635"/>
            <a:ext cx="2590800" cy="1676400"/>
            <a:chOff x="2667000" y="126635"/>
            <a:chExt cx="2590800" cy="1676400"/>
          </a:xfrm>
        </p:grpSpPr>
        <p:sp>
          <p:nvSpPr>
            <p:cNvPr id="33" name="Rectangle 32"/>
            <p:cNvSpPr/>
            <p:nvPr/>
          </p:nvSpPr>
          <p:spPr>
            <a:xfrm>
              <a:off x="2667000" y="12663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2874923" y="525405"/>
              <a:ext cx="2167881" cy="1118420"/>
              <a:chOff x="0" y="-1"/>
              <a:chExt cx="3088243" cy="2424764"/>
            </a:xfrm>
          </p:grpSpPr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0" y="-1"/>
                <a:ext cx="3088243" cy="2424764"/>
                <a:chOff x="0" y="0"/>
                <a:chExt cx="4195588" cy="2026850"/>
              </a:xfrm>
            </p:grpSpPr>
            <p:grpSp>
              <p:nvGrpSpPr>
                <p:cNvPr id="49" name="Group 4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95588" cy="2018221"/>
                  <a:chOff x="0" y="0"/>
                  <a:chExt cx="4195588" cy="2018221"/>
                </a:xfrm>
              </p:grpSpPr>
              <p:sp>
                <p:nvSpPr>
                  <p:cNvPr id="51" name="Flowchart: Manual Operation 50"/>
                  <p:cNvSpPr/>
                  <p:nvPr/>
                </p:nvSpPr>
                <p:spPr>
                  <a:xfrm>
                    <a:off x="0" y="0"/>
                    <a:ext cx="4195588" cy="1992352"/>
                  </a:xfrm>
                  <a:prstGeom prst="flowChartManualOpera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52" name="Right Triangle 51"/>
                  <p:cNvSpPr/>
                  <p:nvPr/>
                </p:nvSpPr>
                <p:spPr>
                  <a:xfrm rot="10800000">
                    <a:off x="428037" y="996172"/>
                    <a:ext cx="430466" cy="102204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858504" y="996174"/>
                    <a:ext cx="2492428" cy="996174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50" name="Right Triangle 49"/>
                <p:cNvSpPr/>
                <p:nvPr/>
              </p:nvSpPr>
              <p:spPr>
                <a:xfrm rot="10800000" flipH="1">
                  <a:off x="3350932" y="996176"/>
                  <a:ext cx="468983" cy="1030674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315066" y="816714"/>
                <a:ext cx="2483499" cy="34373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pic>
          <p:nvPicPr>
            <p:cNvPr id="104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578" y="290439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640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12" y="307142"/>
              <a:ext cx="716446" cy="60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" name="Picture 19" descr="Grass on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29">
            <a:off x="8305735" y="2883156"/>
            <a:ext cx="570836" cy="481576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6781800" y="126635"/>
            <a:ext cx="2590800" cy="1676400"/>
            <a:chOff x="5257800" y="126635"/>
            <a:chExt cx="2590800" cy="1676400"/>
          </a:xfrm>
        </p:grpSpPr>
        <p:sp>
          <p:nvSpPr>
            <p:cNvPr id="38" name="Rectangle 37"/>
            <p:cNvSpPr/>
            <p:nvPr/>
          </p:nvSpPr>
          <p:spPr>
            <a:xfrm>
              <a:off x="5257800" y="12663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lowchart: Manual Operation 56"/>
            <p:cNvSpPr/>
            <p:nvPr/>
          </p:nvSpPr>
          <p:spPr bwMode="auto">
            <a:xfrm>
              <a:off x="5428052" y="520572"/>
              <a:ext cx="2167881" cy="101521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064190" y="989431"/>
              <a:ext cx="905522" cy="748056"/>
              <a:chOff x="6019800" y="980553"/>
              <a:chExt cx="905522" cy="748056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>
                <a:off x="6019800" y="980760"/>
                <a:ext cx="0" cy="741711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6459244" y="980553"/>
                <a:ext cx="0" cy="741711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>
                <a:off x="6925322" y="986898"/>
                <a:ext cx="0" cy="741711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6793704" y="2252035"/>
            <a:ext cx="2590800" cy="1676400"/>
            <a:chOff x="5269704" y="2252035"/>
            <a:chExt cx="2590800" cy="1676400"/>
          </a:xfrm>
        </p:grpSpPr>
        <p:grpSp>
          <p:nvGrpSpPr>
            <p:cNvPr id="17" name="Group 16"/>
            <p:cNvGrpSpPr/>
            <p:nvPr/>
          </p:nvGrpSpPr>
          <p:grpSpPr>
            <a:xfrm>
              <a:off x="5269704" y="2252035"/>
              <a:ext cx="2590800" cy="1676400"/>
              <a:chOff x="5269704" y="2252035"/>
              <a:chExt cx="2590800" cy="16764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269704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263863" y="2498454"/>
                <a:ext cx="570836" cy="481576"/>
              </a:xfrm>
              <a:prstGeom prst="rect">
                <a:avLst/>
              </a:prstGeom>
              <a:noFill/>
            </p:spPr>
          </p:pic>
          <p:cxnSp>
            <p:nvCxnSpPr>
              <p:cNvPr id="115" name="Straight Arrow Connector 114"/>
              <p:cNvCxnSpPr/>
              <p:nvPr/>
            </p:nvCxnSpPr>
            <p:spPr>
              <a:xfrm>
                <a:off x="6763178" y="2547513"/>
                <a:ext cx="712600" cy="533446"/>
              </a:xfrm>
              <a:prstGeom prst="straightConnector1">
                <a:avLst/>
              </a:prstGeom>
              <a:solidFill>
                <a:schemeClr val="bg1"/>
              </a:solidFill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ectangle 138"/>
              <p:cNvSpPr/>
              <p:nvPr/>
            </p:nvSpPr>
            <p:spPr bwMode="auto">
              <a:xfrm rot="2234994">
                <a:off x="6044727" y="3202371"/>
                <a:ext cx="1356445" cy="21949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332333" y="2814237"/>
                <a:ext cx="927972" cy="2759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7196389" y="3599942"/>
                <a:ext cx="463986" cy="21552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1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514739" y="2678990"/>
                <a:ext cx="570836" cy="481576"/>
              </a:xfrm>
              <a:prstGeom prst="rect">
                <a:avLst/>
              </a:prstGeom>
              <a:noFill/>
            </p:spPr>
          </p:pic>
          <p:pic>
            <p:nvPicPr>
              <p:cNvPr id="11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7929">
                <a:off x="6962567" y="3042410"/>
                <a:ext cx="570836" cy="481576"/>
              </a:xfrm>
              <a:prstGeom prst="rect">
                <a:avLst/>
              </a:prstGeom>
              <a:noFill/>
            </p:spPr>
          </p:pic>
        </p:grpSp>
        <p:pic>
          <p:nvPicPr>
            <p:cNvPr id="114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929">
              <a:off x="6791403" y="2885314"/>
              <a:ext cx="570836" cy="48157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1586663" y="2252035"/>
            <a:ext cx="2590800" cy="1676400"/>
            <a:chOff x="62663" y="2252035"/>
            <a:chExt cx="25908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62663" y="2252035"/>
              <a:ext cx="2590800" cy="1676400"/>
              <a:chOff x="62663" y="2252035"/>
              <a:chExt cx="2590800" cy="1676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2663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49500" y="2950787"/>
                <a:ext cx="1992749" cy="1137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9501" y="3090235"/>
                <a:ext cx="1992748" cy="617471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784236" y="2963321"/>
                <a:ext cx="905522" cy="748056"/>
                <a:chOff x="6019800" y="980553"/>
                <a:chExt cx="905522" cy="748056"/>
              </a:xfrm>
            </p:grpSpPr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6019800" y="980760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6459244" y="980553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6925322" y="986898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315" name="Picture 3" descr="C:\Users\evn\AppData\Local\Microsoft\Windows\Temporary Internet Files\Content.IE5\HFLT1KZV\MC900440346[2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51" y="2415923"/>
              <a:ext cx="1368426" cy="68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588972" y="4564630"/>
            <a:ext cx="2590800" cy="1676400"/>
            <a:chOff x="64972" y="4564630"/>
            <a:chExt cx="25908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64972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7360" y="4641196"/>
              <a:ext cx="1787812" cy="1470828"/>
              <a:chOff x="457360" y="4641196"/>
              <a:chExt cx="1787812" cy="1470828"/>
            </a:xfrm>
          </p:grpSpPr>
          <p:grpSp>
            <p:nvGrpSpPr>
              <p:cNvPr id="179" name="Group 178"/>
              <p:cNvGrpSpPr>
                <a:grpSpLocks/>
              </p:cNvGrpSpPr>
              <p:nvPr/>
            </p:nvGrpSpPr>
            <p:grpSpPr bwMode="auto">
              <a:xfrm>
                <a:off x="457360" y="4668649"/>
                <a:ext cx="1787812" cy="1443375"/>
                <a:chOff x="1563817" y="0"/>
                <a:chExt cx="2879712" cy="2130770"/>
              </a:xfrm>
            </p:grpSpPr>
            <p:sp>
              <p:nvSpPr>
                <p:cNvPr id="181" name="Freeform 180"/>
                <p:cNvSpPr/>
                <p:nvPr/>
              </p:nvSpPr>
              <p:spPr>
                <a:xfrm>
                  <a:off x="1563817" y="0"/>
                  <a:ext cx="2116874" cy="731458"/>
                </a:xfrm>
                <a:custGeom>
                  <a:avLst/>
                  <a:gdLst>
                    <a:gd name="connsiteX0" fmla="*/ 0 w 2116666"/>
                    <a:gd name="connsiteY0" fmla="*/ 762000 h 772583"/>
                    <a:gd name="connsiteX1" fmla="*/ 1217083 w 2116666"/>
                    <a:gd name="connsiteY1" fmla="*/ 772583 h 772583"/>
                    <a:gd name="connsiteX2" fmla="*/ 2116666 w 2116666"/>
                    <a:gd name="connsiteY2" fmla="*/ 0 h 772583"/>
                    <a:gd name="connsiteX3" fmla="*/ 0 w 2116666"/>
                    <a:gd name="connsiteY3" fmla="*/ 762000 h 77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6" h="772583">
                      <a:moveTo>
                        <a:pt x="0" y="762000"/>
                      </a:moveTo>
                      <a:lnTo>
                        <a:pt x="1217083" y="772583"/>
                      </a:lnTo>
                      <a:lnTo>
                        <a:pt x="2116666" y="0"/>
                      </a:lnTo>
                      <a:lnTo>
                        <a:pt x="0" y="762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2879712" y="15901"/>
                  <a:ext cx="1544746" cy="2114868"/>
                </a:xfrm>
                <a:custGeom>
                  <a:avLst/>
                  <a:gdLst>
                    <a:gd name="connsiteX0" fmla="*/ 0 w 1545167"/>
                    <a:gd name="connsiteY0" fmla="*/ 1714500 h 2106083"/>
                    <a:gd name="connsiteX1" fmla="*/ 10583 w 1545167"/>
                    <a:gd name="connsiteY1" fmla="*/ 2106083 h 2106083"/>
                    <a:gd name="connsiteX2" fmla="*/ 1545167 w 1545167"/>
                    <a:gd name="connsiteY2" fmla="*/ 349250 h 2106083"/>
                    <a:gd name="connsiteX3" fmla="*/ 1545167 w 1545167"/>
                    <a:gd name="connsiteY3" fmla="*/ 0 h 2106083"/>
                    <a:gd name="connsiteX4" fmla="*/ 0 w 1545167"/>
                    <a:gd name="connsiteY4" fmla="*/ 1714500 h 210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5167" h="2106083">
                      <a:moveTo>
                        <a:pt x="0" y="1714500"/>
                      </a:moveTo>
                      <a:lnTo>
                        <a:pt x="10583" y="2106083"/>
                      </a:lnTo>
                      <a:lnTo>
                        <a:pt x="1545167" y="349250"/>
                      </a:lnTo>
                      <a:lnTo>
                        <a:pt x="1545167" y="0"/>
                      </a:lnTo>
                      <a:lnTo>
                        <a:pt x="0" y="1714500"/>
                      </a:lnTo>
                      <a:close/>
                    </a:path>
                  </a:pathLst>
                </a:cu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2784357" y="0"/>
                  <a:ext cx="1640101" cy="1741188"/>
                </a:xfrm>
                <a:custGeom>
                  <a:avLst/>
                  <a:gdLst>
                    <a:gd name="connsiteX0" fmla="*/ 0 w 1640417"/>
                    <a:gd name="connsiteY0" fmla="*/ 751417 h 1778000"/>
                    <a:gd name="connsiteX1" fmla="*/ 423333 w 1640417"/>
                    <a:gd name="connsiteY1" fmla="*/ 762000 h 1778000"/>
                    <a:gd name="connsiteX2" fmla="*/ 116417 w 1640417"/>
                    <a:gd name="connsiteY2" fmla="*/ 1778000 h 1778000"/>
                    <a:gd name="connsiteX3" fmla="*/ 1640417 w 1640417"/>
                    <a:gd name="connsiteY3" fmla="*/ 52917 h 1778000"/>
                    <a:gd name="connsiteX4" fmla="*/ 899583 w 1640417"/>
                    <a:gd name="connsiteY4" fmla="*/ 0 h 1778000"/>
                    <a:gd name="connsiteX5" fmla="*/ 0 w 1640417"/>
                    <a:gd name="connsiteY5" fmla="*/ 751417 h 17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0417" h="1778000">
                      <a:moveTo>
                        <a:pt x="0" y="751417"/>
                      </a:moveTo>
                      <a:lnTo>
                        <a:pt x="423333" y="762000"/>
                      </a:lnTo>
                      <a:lnTo>
                        <a:pt x="116417" y="1778000"/>
                      </a:lnTo>
                      <a:lnTo>
                        <a:pt x="1640417" y="52917"/>
                      </a:lnTo>
                      <a:lnTo>
                        <a:pt x="899583" y="0"/>
                      </a:lnTo>
                      <a:lnTo>
                        <a:pt x="0" y="751417"/>
                      </a:lnTo>
                      <a:close/>
                    </a:path>
                  </a:pathLst>
                </a:cu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195" name="Group 194"/>
                <p:cNvGrpSpPr>
                  <a:grpSpLocks/>
                </p:cNvGrpSpPr>
                <p:nvPr/>
              </p:nvGrpSpPr>
              <p:grpSpPr bwMode="auto">
                <a:xfrm>
                  <a:off x="1563817" y="0"/>
                  <a:ext cx="2832034" cy="1741188"/>
                  <a:chOff x="1671570" y="434"/>
                  <a:chExt cx="3069414" cy="1390428"/>
                </a:xfrm>
              </p:grpSpPr>
              <p:sp>
                <p:nvSpPr>
                  <p:cNvPr id="198" name="Flowchart: Manual Operation 197"/>
                  <p:cNvSpPr/>
                  <p:nvPr/>
                </p:nvSpPr>
                <p:spPr>
                  <a:xfrm>
                    <a:off x="1671570" y="590890"/>
                    <a:ext cx="1787908" cy="799972"/>
                  </a:xfrm>
                  <a:prstGeom prst="flowChartManualOperat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99" name="Straight Connector 198"/>
                  <p:cNvCxnSpPr/>
                  <p:nvPr/>
                </p:nvCxnSpPr>
                <p:spPr>
                  <a:xfrm flipV="1">
                    <a:off x="3108097" y="51226"/>
                    <a:ext cx="1632887" cy="13396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flipV="1">
                    <a:off x="3449143" y="63924"/>
                    <a:ext cx="1271172" cy="5269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 flipV="1">
                    <a:off x="2994415" y="13132"/>
                    <a:ext cx="971464" cy="571409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flipV="1">
                    <a:off x="1692239" y="434"/>
                    <a:ext cx="2263305" cy="57140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>
                    <a:off x="3955545" y="6783"/>
                    <a:ext cx="785439" cy="3809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9" name="Freeform 188"/>
                <p:cNvSpPr/>
                <p:nvPr/>
              </p:nvSpPr>
              <p:spPr>
                <a:xfrm>
                  <a:off x="2879712" y="31803"/>
                  <a:ext cx="1563817" cy="1741188"/>
                </a:xfrm>
                <a:custGeom>
                  <a:avLst/>
                  <a:gdLst>
                    <a:gd name="connsiteX0" fmla="*/ 306917 w 1534583"/>
                    <a:gd name="connsiteY0" fmla="*/ 698500 h 1703916"/>
                    <a:gd name="connsiteX1" fmla="*/ 0 w 1534583"/>
                    <a:gd name="connsiteY1" fmla="*/ 1703916 h 1703916"/>
                    <a:gd name="connsiteX2" fmla="*/ 1534583 w 1534583"/>
                    <a:gd name="connsiteY2" fmla="*/ 0 h 1703916"/>
                    <a:gd name="connsiteX3" fmla="*/ 306917 w 1534583"/>
                    <a:gd name="connsiteY3" fmla="*/ 698500 h 170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4583" h="1703916">
                      <a:moveTo>
                        <a:pt x="306917" y="698500"/>
                      </a:moveTo>
                      <a:lnTo>
                        <a:pt x="0" y="1703916"/>
                      </a:lnTo>
                      <a:lnTo>
                        <a:pt x="1534583" y="0"/>
                      </a:lnTo>
                      <a:lnTo>
                        <a:pt x="306917" y="698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1907094" y="1749139"/>
                  <a:ext cx="982153" cy="381631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pic>
            <p:nvPicPr>
              <p:cNvPr id="106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3349" y="464119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780" y="469265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268" y="473334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756" y="477033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691" y="481803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409" y="4862746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229" y="4918218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1202" y="498409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718" y="5045421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125" y="5043822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9700" y="4988820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1080" y="494744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009" y="4900879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8166" y="4849855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699" y="477812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316" y="4716358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171" y="4729167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661" y="4657763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973" y="465970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570" y="4687449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186" y="4814654"/>
                <a:ext cx="252625" cy="107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6" name="TextBox 135"/>
          <p:cNvSpPr txBox="1"/>
          <p:nvPr/>
        </p:nvSpPr>
        <p:spPr>
          <a:xfrm>
            <a:off x="4783807" y="6319889"/>
            <a:ext cx="117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Wet Swale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804253" y="4566176"/>
            <a:ext cx="2590800" cy="1676400"/>
            <a:chOff x="2754684" y="4734955"/>
            <a:chExt cx="2590800" cy="1676400"/>
          </a:xfrm>
        </p:grpSpPr>
        <p:sp>
          <p:nvSpPr>
            <p:cNvPr id="177" name="Rectangle 176"/>
            <p:cNvSpPr/>
            <p:nvPr/>
          </p:nvSpPr>
          <p:spPr>
            <a:xfrm>
              <a:off x="2754684" y="4734955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3202742" y="4751493"/>
              <a:ext cx="1623262" cy="1617820"/>
              <a:chOff x="3178210" y="4765544"/>
              <a:chExt cx="1787812" cy="1745694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3178210" y="4765544"/>
                <a:ext cx="1787812" cy="1470828"/>
                <a:chOff x="457360" y="4641196"/>
                <a:chExt cx="1787812" cy="1470828"/>
              </a:xfrm>
            </p:grpSpPr>
            <p:grpSp>
              <p:nvGrpSpPr>
                <p:cNvPr id="185" name="Group 184"/>
                <p:cNvGrpSpPr>
                  <a:grpSpLocks/>
                </p:cNvGrpSpPr>
                <p:nvPr/>
              </p:nvGrpSpPr>
              <p:grpSpPr bwMode="auto">
                <a:xfrm>
                  <a:off x="457360" y="4668649"/>
                  <a:ext cx="1787812" cy="1443375"/>
                  <a:chOff x="1563817" y="0"/>
                  <a:chExt cx="2879712" cy="2130770"/>
                </a:xfrm>
              </p:grpSpPr>
              <p:sp>
                <p:nvSpPr>
                  <p:cNvPr id="216" name="Freeform 215"/>
                  <p:cNvSpPr/>
                  <p:nvPr/>
                </p:nvSpPr>
                <p:spPr>
                  <a:xfrm>
                    <a:off x="1563817" y="0"/>
                    <a:ext cx="2116874" cy="731458"/>
                  </a:xfrm>
                  <a:custGeom>
                    <a:avLst/>
                    <a:gdLst>
                      <a:gd name="connsiteX0" fmla="*/ 0 w 2116666"/>
                      <a:gd name="connsiteY0" fmla="*/ 762000 h 772583"/>
                      <a:gd name="connsiteX1" fmla="*/ 1217083 w 2116666"/>
                      <a:gd name="connsiteY1" fmla="*/ 772583 h 772583"/>
                      <a:gd name="connsiteX2" fmla="*/ 2116666 w 2116666"/>
                      <a:gd name="connsiteY2" fmla="*/ 0 h 772583"/>
                      <a:gd name="connsiteX3" fmla="*/ 0 w 2116666"/>
                      <a:gd name="connsiteY3" fmla="*/ 762000 h 772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666" h="772583">
                        <a:moveTo>
                          <a:pt x="0" y="762000"/>
                        </a:moveTo>
                        <a:lnTo>
                          <a:pt x="1217083" y="772583"/>
                        </a:lnTo>
                        <a:lnTo>
                          <a:pt x="2116666" y="0"/>
                        </a:lnTo>
                        <a:lnTo>
                          <a:pt x="0" y="7620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>
                  <a:xfrm>
                    <a:off x="2879712" y="15901"/>
                    <a:ext cx="1544746" cy="2114868"/>
                  </a:xfrm>
                  <a:custGeom>
                    <a:avLst/>
                    <a:gdLst>
                      <a:gd name="connsiteX0" fmla="*/ 0 w 1545167"/>
                      <a:gd name="connsiteY0" fmla="*/ 1714500 h 2106083"/>
                      <a:gd name="connsiteX1" fmla="*/ 10583 w 1545167"/>
                      <a:gd name="connsiteY1" fmla="*/ 2106083 h 2106083"/>
                      <a:gd name="connsiteX2" fmla="*/ 1545167 w 1545167"/>
                      <a:gd name="connsiteY2" fmla="*/ 349250 h 2106083"/>
                      <a:gd name="connsiteX3" fmla="*/ 1545167 w 1545167"/>
                      <a:gd name="connsiteY3" fmla="*/ 0 h 2106083"/>
                      <a:gd name="connsiteX4" fmla="*/ 0 w 1545167"/>
                      <a:gd name="connsiteY4" fmla="*/ 1714500 h 2106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5167" h="2106083">
                        <a:moveTo>
                          <a:pt x="0" y="1714500"/>
                        </a:moveTo>
                        <a:lnTo>
                          <a:pt x="10583" y="2106083"/>
                        </a:lnTo>
                        <a:lnTo>
                          <a:pt x="1545167" y="349250"/>
                        </a:lnTo>
                        <a:lnTo>
                          <a:pt x="1545167" y="0"/>
                        </a:lnTo>
                        <a:lnTo>
                          <a:pt x="0" y="171450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>
                  <a:xfrm>
                    <a:off x="2784357" y="0"/>
                    <a:ext cx="1640101" cy="1741188"/>
                  </a:xfrm>
                  <a:custGeom>
                    <a:avLst/>
                    <a:gdLst>
                      <a:gd name="connsiteX0" fmla="*/ 0 w 1640417"/>
                      <a:gd name="connsiteY0" fmla="*/ 751417 h 1778000"/>
                      <a:gd name="connsiteX1" fmla="*/ 423333 w 1640417"/>
                      <a:gd name="connsiteY1" fmla="*/ 762000 h 1778000"/>
                      <a:gd name="connsiteX2" fmla="*/ 116417 w 1640417"/>
                      <a:gd name="connsiteY2" fmla="*/ 1778000 h 1778000"/>
                      <a:gd name="connsiteX3" fmla="*/ 1640417 w 1640417"/>
                      <a:gd name="connsiteY3" fmla="*/ 52917 h 1778000"/>
                      <a:gd name="connsiteX4" fmla="*/ 899583 w 1640417"/>
                      <a:gd name="connsiteY4" fmla="*/ 0 h 1778000"/>
                      <a:gd name="connsiteX5" fmla="*/ 0 w 1640417"/>
                      <a:gd name="connsiteY5" fmla="*/ 751417 h 177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0417" h="1778000">
                        <a:moveTo>
                          <a:pt x="0" y="751417"/>
                        </a:moveTo>
                        <a:lnTo>
                          <a:pt x="423333" y="762000"/>
                        </a:lnTo>
                        <a:lnTo>
                          <a:pt x="116417" y="1778000"/>
                        </a:lnTo>
                        <a:lnTo>
                          <a:pt x="1640417" y="52917"/>
                        </a:lnTo>
                        <a:lnTo>
                          <a:pt x="899583" y="0"/>
                        </a:lnTo>
                        <a:lnTo>
                          <a:pt x="0" y="751417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grpSp>
                <p:nvGrpSpPr>
                  <p:cNvPr id="219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1563817" y="0"/>
                    <a:ext cx="2832034" cy="1741188"/>
                    <a:chOff x="1671570" y="434"/>
                    <a:chExt cx="3069414" cy="1390428"/>
                  </a:xfrm>
                </p:grpSpPr>
                <p:sp>
                  <p:nvSpPr>
                    <p:cNvPr id="222" name="Flowchart: Manual Operation 221"/>
                    <p:cNvSpPr/>
                    <p:nvPr/>
                  </p:nvSpPr>
                  <p:spPr>
                    <a:xfrm>
                      <a:off x="1671570" y="590890"/>
                      <a:ext cx="1787908" cy="799972"/>
                    </a:xfrm>
                    <a:prstGeom prst="flowChartManualOperation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flipV="1">
                      <a:off x="3108097" y="51226"/>
                      <a:ext cx="1632887" cy="133963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flipV="1">
                      <a:off x="3449143" y="63924"/>
                      <a:ext cx="1271172" cy="526966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flipV="1">
                      <a:off x="2994415" y="13132"/>
                      <a:ext cx="971464" cy="57140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flipV="1">
                      <a:off x="1692239" y="434"/>
                      <a:ext cx="2263305" cy="571409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>
                      <a:off x="3955545" y="6783"/>
                      <a:ext cx="785439" cy="38094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0" name="Freeform 219"/>
                  <p:cNvSpPr/>
                  <p:nvPr/>
                </p:nvSpPr>
                <p:spPr>
                  <a:xfrm>
                    <a:off x="2879712" y="31803"/>
                    <a:ext cx="1563817" cy="1741188"/>
                  </a:xfrm>
                  <a:custGeom>
                    <a:avLst/>
                    <a:gdLst>
                      <a:gd name="connsiteX0" fmla="*/ 306917 w 1534583"/>
                      <a:gd name="connsiteY0" fmla="*/ 698500 h 1703916"/>
                      <a:gd name="connsiteX1" fmla="*/ 0 w 1534583"/>
                      <a:gd name="connsiteY1" fmla="*/ 1703916 h 1703916"/>
                      <a:gd name="connsiteX2" fmla="*/ 1534583 w 1534583"/>
                      <a:gd name="connsiteY2" fmla="*/ 0 h 1703916"/>
                      <a:gd name="connsiteX3" fmla="*/ 306917 w 1534583"/>
                      <a:gd name="connsiteY3" fmla="*/ 698500 h 170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4583" h="1703916">
                        <a:moveTo>
                          <a:pt x="306917" y="698500"/>
                        </a:moveTo>
                        <a:lnTo>
                          <a:pt x="0" y="1703916"/>
                        </a:lnTo>
                        <a:lnTo>
                          <a:pt x="1534583" y="0"/>
                        </a:lnTo>
                        <a:lnTo>
                          <a:pt x="306917" y="6985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1907094" y="1749139"/>
                    <a:ext cx="982153" cy="381631"/>
                  </a:xfrm>
                  <a:prstGeom prst="rect">
                    <a:avLst/>
                  </a:prstGeom>
                  <a:blipFill>
                    <a:blip r:embed="rId2" cstate="print"/>
                    <a:tile tx="0" ty="0" sx="100000" sy="100000" flip="none" algn="tl"/>
                  </a:blip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pic>
              <p:nvPicPr>
                <p:cNvPr id="18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3349" y="464119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2780" y="469265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7268" y="473334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1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1756" y="477033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8691" y="481803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0409" y="4862746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7229" y="4918218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1202" y="498409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718" y="5045421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7125" y="5043822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9700" y="4988820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1080" y="494744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009" y="4900879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166" y="4849855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9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5699" y="477812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0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1316" y="4716358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1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1171" y="4729167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661" y="4657763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5973" y="465970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570" y="4687449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7186" y="4814654"/>
                  <a:ext cx="252625" cy="107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4" name="Flowchart: Direct Access Storage 183"/>
              <p:cNvSpPr/>
              <p:nvPr/>
            </p:nvSpPr>
            <p:spPr bwMode="auto">
              <a:xfrm rot="7904140">
                <a:off x="3311356" y="6120070"/>
                <a:ext cx="554849" cy="227488"/>
              </a:xfrm>
              <a:prstGeom prst="flowChartMagneticDrum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6997424" y="6348481"/>
            <a:ext cx="235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Swale With Underdrain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88817" y="4566176"/>
            <a:ext cx="2590800" cy="1676400"/>
            <a:chOff x="2664817" y="4566176"/>
            <a:chExt cx="2590800" cy="16764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2664817" y="4566176"/>
              <a:ext cx="2590800" cy="1676400"/>
              <a:chOff x="139248" y="4734955"/>
              <a:chExt cx="2590800" cy="16764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39248" y="4734955"/>
                <a:ext cx="2590800" cy="1676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67943" y="4892746"/>
                <a:ext cx="1580225" cy="1420427"/>
                <a:chOff x="567943" y="4892746"/>
                <a:chExt cx="1580225" cy="1420427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567943" y="4892746"/>
                  <a:ext cx="1580225" cy="1420427"/>
                  <a:chOff x="301841" y="4793942"/>
                  <a:chExt cx="1580225" cy="1420427"/>
                </a:xfrm>
              </p:grpSpPr>
              <p:sp>
                <p:nvSpPr>
                  <p:cNvPr id="158" name="Freeform 157"/>
                  <p:cNvSpPr/>
                  <p:nvPr/>
                </p:nvSpPr>
                <p:spPr>
                  <a:xfrm>
                    <a:off x="541538" y="6019060"/>
                    <a:ext cx="870012" cy="195309"/>
                  </a:xfrm>
                  <a:custGeom>
                    <a:avLst/>
                    <a:gdLst>
                      <a:gd name="connsiteX0" fmla="*/ 133165 w 870012"/>
                      <a:gd name="connsiteY0" fmla="*/ 195309 h 195309"/>
                      <a:gd name="connsiteX1" fmla="*/ 763479 w 870012"/>
                      <a:gd name="connsiteY1" fmla="*/ 195309 h 195309"/>
                      <a:gd name="connsiteX2" fmla="*/ 870012 w 870012"/>
                      <a:gd name="connsiteY2" fmla="*/ 0 h 195309"/>
                      <a:gd name="connsiteX3" fmla="*/ 0 w 870012"/>
                      <a:gd name="connsiteY3" fmla="*/ 0 h 195309"/>
                      <a:gd name="connsiteX4" fmla="*/ 133165 w 870012"/>
                      <a:gd name="connsiteY4" fmla="*/ 195309 h 195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0012" h="195309">
                        <a:moveTo>
                          <a:pt x="133165" y="195309"/>
                        </a:moveTo>
                        <a:lnTo>
                          <a:pt x="763479" y="195309"/>
                        </a:lnTo>
                        <a:lnTo>
                          <a:pt x="870012" y="0"/>
                        </a:lnTo>
                        <a:lnTo>
                          <a:pt x="0" y="0"/>
                        </a:lnTo>
                        <a:lnTo>
                          <a:pt x="133165" y="195309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59" name="Picture 19" descr="Grass on Transparent Background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732" y="5726342"/>
                    <a:ext cx="460054" cy="1457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60" name="Freeform 159"/>
                  <p:cNvSpPr/>
                  <p:nvPr/>
                </p:nvSpPr>
                <p:spPr>
                  <a:xfrm>
                    <a:off x="301841" y="4793942"/>
                    <a:ext cx="523783" cy="1189608"/>
                  </a:xfrm>
                  <a:custGeom>
                    <a:avLst/>
                    <a:gdLst>
                      <a:gd name="connsiteX0" fmla="*/ 0 w 523783"/>
                      <a:gd name="connsiteY0" fmla="*/ 825623 h 1189608"/>
                      <a:gd name="connsiteX1" fmla="*/ 221942 w 523783"/>
                      <a:gd name="connsiteY1" fmla="*/ 1189608 h 1189608"/>
                      <a:gd name="connsiteX2" fmla="*/ 523783 w 523783"/>
                      <a:gd name="connsiteY2" fmla="*/ 363984 h 1189608"/>
                      <a:gd name="connsiteX3" fmla="*/ 292963 w 523783"/>
                      <a:gd name="connsiteY3" fmla="*/ 0 h 1189608"/>
                      <a:gd name="connsiteX4" fmla="*/ 0 w 523783"/>
                      <a:gd name="connsiteY4" fmla="*/ 825623 h 1189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3783" h="1189608">
                        <a:moveTo>
                          <a:pt x="0" y="825623"/>
                        </a:moveTo>
                        <a:lnTo>
                          <a:pt x="221942" y="1189608"/>
                        </a:lnTo>
                        <a:lnTo>
                          <a:pt x="523783" y="363984"/>
                        </a:lnTo>
                        <a:lnTo>
                          <a:pt x="292963" y="0"/>
                        </a:lnTo>
                        <a:lnTo>
                          <a:pt x="0" y="825623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 160"/>
                  <p:cNvSpPr/>
                  <p:nvPr/>
                </p:nvSpPr>
                <p:spPr>
                  <a:xfrm>
                    <a:off x="1455938" y="4900474"/>
                    <a:ext cx="426128" cy="1038687"/>
                  </a:xfrm>
                  <a:custGeom>
                    <a:avLst/>
                    <a:gdLst>
                      <a:gd name="connsiteX0" fmla="*/ 266330 w 426128"/>
                      <a:gd name="connsiteY0" fmla="*/ 248575 h 1038687"/>
                      <a:gd name="connsiteX1" fmla="*/ 0 w 426128"/>
                      <a:gd name="connsiteY1" fmla="*/ 1038687 h 1038687"/>
                      <a:gd name="connsiteX2" fmla="*/ 168676 w 426128"/>
                      <a:gd name="connsiteY2" fmla="*/ 745724 h 1038687"/>
                      <a:gd name="connsiteX3" fmla="*/ 426128 w 426128"/>
                      <a:gd name="connsiteY3" fmla="*/ 0 h 1038687"/>
                      <a:gd name="connsiteX4" fmla="*/ 266330 w 426128"/>
                      <a:gd name="connsiteY4" fmla="*/ 248575 h 1038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6128" h="1038687">
                        <a:moveTo>
                          <a:pt x="266330" y="248575"/>
                        </a:moveTo>
                        <a:lnTo>
                          <a:pt x="0" y="1038687"/>
                        </a:lnTo>
                        <a:lnTo>
                          <a:pt x="168676" y="745724"/>
                        </a:lnTo>
                        <a:lnTo>
                          <a:pt x="426128" y="0"/>
                        </a:lnTo>
                        <a:lnTo>
                          <a:pt x="266330" y="24857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62" name="Straight Connector 161"/>
                  <p:cNvCxnSpPr>
                    <a:stCxn id="160" idx="3"/>
                    <a:endCxn id="160" idx="0"/>
                  </p:cNvCxnSpPr>
                  <p:nvPr/>
                </p:nvCxnSpPr>
                <p:spPr>
                  <a:xfrm flipH="1">
                    <a:off x="301841" y="4793942"/>
                    <a:ext cx="292963" cy="825623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>
                    <a:endCxn id="160" idx="3"/>
                  </p:cNvCxnSpPr>
                  <p:nvPr/>
                </p:nvCxnSpPr>
                <p:spPr>
                  <a:xfrm flipH="1" flipV="1">
                    <a:off x="594804" y="4793942"/>
                    <a:ext cx="367859" cy="55297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flipH="1">
                    <a:off x="665096" y="6214369"/>
                    <a:ext cx="630314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>
                    <a:stCxn id="161" idx="3"/>
                    <a:endCxn id="161" idx="2"/>
                  </p:cNvCxnSpPr>
                  <p:nvPr/>
                </p:nvCxnSpPr>
                <p:spPr>
                  <a:xfrm flipH="1">
                    <a:off x="1624614" y="4900474"/>
                    <a:ext cx="257452" cy="74572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>
                    <a:stCxn id="161" idx="3"/>
                  </p:cNvCxnSpPr>
                  <p:nvPr/>
                </p:nvCxnSpPr>
                <p:spPr>
                  <a:xfrm flipH="1">
                    <a:off x="1599114" y="4900474"/>
                    <a:ext cx="282952" cy="44837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Freeform 172"/>
                  <p:cNvSpPr/>
                  <p:nvPr/>
                </p:nvSpPr>
                <p:spPr>
                  <a:xfrm>
                    <a:off x="523783" y="5157926"/>
                    <a:ext cx="1180730" cy="870012"/>
                  </a:xfrm>
                  <a:custGeom>
                    <a:avLst/>
                    <a:gdLst>
                      <a:gd name="connsiteX0" fmla="*/ 0 w 1180730"/>
                      <a:gd name="connsiteY0" fmla="*/ 843379 h 870012"/>
                      <a:gd name="connsiteX1" fmla="*/ 319596 w 1180730"/>
                      <a:gd name="connsiteY1" fmla="*/ 0 h 870012"/>
                      <a:gd name="connsiteX2" fmla="*/ 1180730 w 1180730"/>
                      <a:gd name="connsiteY2" fmla="*/ 0 h 870012"/>
                      <a:gd name="connsiteX3" fmla="*/ 887767 w 1180730"/>
                      <a:gd name="connsiteY3" fmla="*/ 870012 h 870012"/>
                      <a:gd name="connsiteX4" fmla="*/ 0 w 1180730"/>
                      <a:gd name="connsiteY4" fmla="*/ 843379 h 870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0730" h="870012">
                        <a:moveTo>
                          <a:pt x="0" y="843379"/>
                        </a:moveTo>
                        <a:lnTo>
                          <a:pt x="319596" y="0"/>
                        </a:lnTo>
                        <a:lnTo>
                          <a:pt x="1180730" y="0"/>
                        </a:lnTo>
                        <a:lnTo>
                          <a:pt x="887767" y="870012"/>
                        </a:lnTo>
                        <a:lnTo>
                          <a:pt x="0" y="843379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74" name="Straight Connector 173"/>
                  <p:cNvCxnSpPr>
                    <a:stCxn id="161" idx="2"/>
                    <a:endCxn id="158" idx="1"/>
                  </p:cNvCxnSpPr>
                  <p:nvPr/>
                </p:nvCxnSpPr>
                <p:spPr>
                  <a:xfrm flipH="1">
                    <a:off x="1305017" y="5646198"/>
                    <a:ext cx="319597" cy="568171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>
                    <a:stCxn id="158" idx="0"/>
                    <a:endCxn id="160" idx="0"/>
                  </p:cNvCxnSpPr>
                  <p:nvPr/>
                </p:nvCxnSpPr>
                <p:spPr>
                  <a:xfrm flipH="1" flipV="1">
                    <a:off x="301841" y="5619565"/>
                    <a:ext cx="372862" cy="59480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45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4846" y="5834023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485" y="5677058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0550" y="5678502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648" y="5487550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738" y="5500302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9453" y="5306070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4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2013" y="5265709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9172" y="5976862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19" descr="Grass on Transparent Background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792" y="5952703"/>
                  <a:ext cx="460054" cy="14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9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943" y="5648813"/>
              <a:ext cx="460054" cy="14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6" name="Title 1"/>
          <p:cNvSpPr txBox="1">
            <a:spLocks/>
          </p:cNvSpPr>
          <p:nvPr/>
        </p:nvSpPr>
        <p:spPr>
          <a:xfrm>
            <a:off x="4292926" y="2567496"/>
            <a:ext cx="23355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The BMPs</a:t>
            </a:r>
          </a:p>
        </p:txBody>
      </p:sp>
    </p:spTree>
    <p:extLst>
      <p:ext uri="{BB962C8B-B14F-4D97-AF65-F5344CB8AC3E}">
        <p14:creationId xmlns:p14="http://schemas.microsoft.com/office/powerpoint/2010/main" val="37033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68160" y="4310687"/>
            <a:ext cx="117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 Filter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9934" y="2209800"/>
            <a:ext cx="182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Stormwater Pond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90" y="4336742"/>
            <a:ext cx="330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Stormwater Pond w/ Filter Bench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7268" y="4343400"/>
            <a:ext cx="9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Wetland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9298" y="4712732"/>
            <a:ext cx="2590800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459" y="638913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594" y="2572445"/>
            <a:ext cx="2590800" cy="1676400"/>
            <a:chOff x="5257800" y="1807496"/>
            <a:chExt cx="2590800" cy="1676400"/>
          </a:xfrm>
        </p:grpSpPr>
        <p:sp>
          <p:nvSpPr>
            <p:cNvPr id="29" name="Rectangle 28"/>
            <p:cNvSpPr/>
            <p:nvPr/>
          </p:nvSpPr>
          <p:spPr>
            <a:xfrm>
              <a:off x="5257800" y="1807496"/>
              <a:ext cx="2590800" cy="1676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5429547" y="2182290"/>
              <a:ext cx="2143899" cy="1120901"/>
              <a:chOff x="0" y="260524"/>
              <a:chExt cx="4897597" cy="2093501"/>
            </a:xfrm>
          </p:grpSpPr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0" y="260524"/>
                <a:ext cx="4897596" cy="1879499"/>
                <a:chOff x="0" y="169305"/>
                <a:chExt cx="5891136" cy="1221414"/>
              </a:xfrm>
            </p:grpSpPr>
            <p:sp>
              <p:nvSpPr>
                <p:cNvPr id="33" name="Flowchart: Manual Operation 32"/>
                <p:cNvSpPr/>
                <p:nvPr/>
              </p:nvSpPr>
              <p:spPr>
                <a:xfrm>
                  <a:off x="1984253" y="501868"/>
                  <a:ext cx="2514209" cy="888851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43684" y="338610"/>
                  <a:ext cx="776447" cy="99769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5" name="Flowchart: Manual Operation 34"/>
                <p:cNvSpPr/>
                <p:nvPr/>
              </p:nvSpPr>
              <p:spPr>
                <a:xfrm>
                  <a:off x="1158508" y="338610"/>
                  <a:ext cx="4141049" cy="163258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0" y="169305"/>
                  <a:ext cx="5891136" cy="16930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77850" y="1040016"/>
                  <a:ext cx="357412" cy="19349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32" name="Freeform 31"/>
              <p:cNvSpPr/>
              <p:nvPr/>
            </p:nvSpPr>
            <p:spPr>
              <a:xfrm>
                <a:off x="0" y="279134"/>
                <a:ext cx="4897597" cy="2074891"/>
              </a:xfrm>
              <a:custGeom>
                <a:avLst/>
                <a:gdLst>
                  <a:gd name="connsiteX0" fmla="*/ 353786 w 4898571"/>
                  <a:gd name="connsiteY0" fmla="*/ 258536 h 2081893"/>
                  <a:gd name="connsiteX1" fmla="*/ 367393 w 4898571"/>
                  <a:gd name="connsiteY1" fmla="*/ 1782536 h 2081893"/>
                  <a:gd name="connsiteX2" fmla="*/ 1020536 w 4898571"/>
                  <a:gd name="connsiteY2" fmla="*/ 1782536 h 2081893"/>
                  <a:gd name="connsiteX3" fmla="*/ 1020536 w 4898571"/>
                  <a:gd name="connsiteY3" fmla="*/ 272143 h 2081893"/>
                  <a:gd name="connsiteX4" fmla="*/ 1632857 w 4898571"/>
                  <a:gd name="connsiteY4" fmla="*/ 489858 h 2081893"/>
                  <a:gd name="connsiteX5" fmla="*/ 2068286 w 4898571"/>
                  <a:gd name="connsiteY5" fmla="*/ 1850572 h 2081893"/>
                  <a:gd name="connsiteX6" fmla="*/ 3320143 w 4898571"/>
                  <a:gd name="connsiteY6" fmla="*/ 1864179 h 2081893"/>
                  <a:gd name="connsiteX7" fmla="*/ 3728357 w 4898571"/>
                  <a:gd name="connsiteY7" fmla="*/ 489858 h 2081893"/>
                  <a:gd name="connsiteX8" fmla="*/ 4898571 w 4898571"/>
                  <a:gd name="connsiteY8" fmla="*/ 0 h 2081893"/>
                  <a:gd name="connsiteX9" fmla="*/ 4884964 w 4898571"/>
                  <a:gd name="connsiteY9" fmla="*/ 2068286 h 2081893"/>
                  <a:gd name="connsiteX10" fmla="*/ 13607 w 4898571"/>
                  <a:gd name="connsiteY10" fmla="*/ 2081893 h 2081893"/>
                  <a:gd name="connsiteX11" fmla="*/ 0 w 4898571"/>
                  <a:gd name="connsiteY11" fmla="*/ 0 h 2081893"/>
                  <a:gd name="connsiteX12" fmla="*/ 353786 w 4898571"/>
                  <a:gd name="connsiteY12" fmla="*/ 258536 h 208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98571" h="2081893">
                    <a:moveTo>
                      <a:pt x="353786" y="258536"/>
                    </a:moveTo>
                    <a:lnTo>
                      <a:pt x="367393" y="1782536"/>
                    </a:lnTo>
                    <a:lnTo>
                      <a:pt x="1020536" y="1782536"/>
                    </a:lnTo>
                    <a:lnTo>
                      <a:pt x="1020536" y="272143"/>
                    </a:lnTo>
                    <a:lnTo>
                      <a:pt x="1632857" y="489858"/>
                    </a:lnTo>
                    <a:lnTo>
                      <a:pt x="2068286" y="1850572"/>
                    </a:lnTo>
                    <a:lnTo>
                      <a:pt x="3320143" y="1864179"/>
                    </a:lnTo>
                    <a:lnTo>
                      <a:pt x="3728357" y="489858"/>
                    </a:lnTo>
                    <a:lnTo>
                      <a:pt x="4898571" y="0"/>
                    </a:lnTo>
                    <a:cubicBezTo>
                      <a:pt x="4894035" y="689429"/>
                      <a:pt x="4889500" y="1378857"/>
                      <a:pt x="4884964" y="2068286"/>
                    </a:cubicBezTo>
                    <a:lnTo>
                      <a:pt x="13607" y="2081893"/>
                    </a:lnTo>
                    <a:cubicBezTo>
                      <a:pt x="9071" y="1387929"/>
                      <a:pt x="4536" y="693964"/>
                      <a:pt x="0" y="0"/>
                    </a:cubicBezTo>
                    <a:lnTo>
                      <a:pt x="353786" y="258536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520542" y="2586045"/>
            <a:ext cx="2590800" cy="1676400"/>
            <a:chOff x="2709262" y="368437"/>
            <a:chExt cx="2590800" cy="167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709262" y="368437"/>
              <a:ext cx="2590800" cy="1676400"/>
              <a:chOff x="2709262" y="368437"/>
              <a:chExt cx="2590800" cy="16764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709262" y="368437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3051716" y="753195"/>
                <a:ext cx="1780693" cy="1093181"/>
                <a:chOff x="1" y="365013"/>
                <a:chExt cx="4192942" cy="2030414"/>
              </a:xfrm>
            </p:grpSpPr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>
                  <a:off x="1" y="365013"/>
                  <a:ext cx="4192942" cy="2021309"/>
                  <a:chOff x="1" y="365013"/>
                  <a:chExt cx="4192942" cy="2021309"/>
                </a:xfrm>
              </p:grpSpPr>
              <p:sp>
                <p:nvSpPr>
                  <p:cNvPr id="42" name="Flowchart: Manual Operation 41"/>
                  <p:cNvSpPr/>
                  <p:nvPr/>
                </p:nvSpPr>
                <p:spPr>
                  <a:xfrm>
                    <a:off x="1" y="365013"/>
                    <a:ext cx="4192942" cy="2012203"/>
                  </a:xfrm>
                  <a:prstGeom prst="flowChartManualOpera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43" name="Right Triangle 42"/>
                  <p:cNvSpPr/>
                  <p:nvPr/>
                </p:nvSpPr>
                <p:spPr>
                  <a:xfrm rot="10800000">
                    <a:off x="295279" y="984153"/>
                    <a:ext cx="561029" cy="140216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856306" y="984153"/>
                    <a:ext cx="2495096" cy="1402169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41" name="Right Triangle 40"/>
                <p:cNvSpPr/>
                <p:nvPr/>
              </p:nvSpPr>
              <p:spPr>
                <a:xfrm rot="10800000" flipH="1">
                  <a:off x="3351402" y="993258"/>
                  <a:ext cx="546264" cy="1402169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729007" y="791710"/>
                <a:ext cx="439444" cy="741918"/>
                <a:chOff x="6019800" y="980553"/>
                <a:chExt cx="439444" cy="741918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6019800" y="980760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459244" y="980553"/>
                  <a:ext cx="0" cy="741711"/>
                </a:xfrm>
                <a:prstGeom prst="straightConnector1">
                  <a:avLst/>
                </a:prstGeom>
                <a:ln w="889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489937" y="1688168"/>
                <a:ext cx="784897" cy="2347"/>
              </a:xfrm>
              <a:prstGeom prst="straightConnector1">
                <a:avLst/>
              </a:prstGeom>
              <a:ln w="889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lowchart: Direct Access Storage 44"/>
            <p:cNvSpPr/>
            <p:nvPr/>
          </p:nvSpPr>
          <p:spPr bwMode="auto">
            <a:xfrm>
              <a:off x="4004662" y="1539766"/>
              <a:ext cx="827747" cy="296805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15105" y="2574707"/>
            <a:ext cx="2590800" cy="1676400"/>
            <a:chOff x="2718973" y="2574707"/>
            <a:chExt cx="2590800" cy="1676400"/>
          </a:xfrm>
        </p:grpSpPr>
        <p:sp>
          <p:nvSpPr>
            <p:cNvPr id="23" name="Rectangle 22"/>
            <p:cNvSpPr/>
            <p:nvPr/>
          </p:nvSpPr>
          <p:spPr>
            <a:xfrm>
              <a:off x="2718973" y="2574707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86656" y="2957203"/>
              <a:ext cx="2455434" cy="842440"/>
              <a:chOff x="2786656" y="2957203"/>
              <a:chExt cx="2455434" cy="842440"/>
            </a:xfrm>
          </p:grpSpPr>
          <p:sp>
            <p:nvSpPr>
              <p:cNvPr id="38" name="Flowchart: Manual Operation 37"/>
              <p:cNvSpPr/>
              <p:nvPr/>
            </p:nvSpPr>
            <p:spPr bwMode="auto">
              <a:xfrm>
                <a:off x="2786656" y="3293896"/>
                <a:ext cx="2455434" cy="407660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pic>
            <p:nvPicPr>
              <p:cNvPr id="49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693" y="2957203"/>
                <a:ext cx="716446" cy="73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8032" y="2967610"/>
                <a:ext cx="716446" cy="73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071" y="2957203"/>
                <a:ext cx="716446" cy="73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Freeform 2"/>
              <p:cNvSpPr/>
              <p:nvPr/>
            </p:nvSpPr>
            <p:spPr>
              <a:xfrm>
                <a:off x="2787588" y="3284738"/>
                <a:ext cx="2441360" cy="514905"/>
              </a:xfrm>
              <a:custGeom>
                <a:avLst/>
                <a:gdLst>
                  <a:gd name="connsiteX0" fmla="*/ 0 w 2441360"/>
                  <a:gd name="connsiteY0" fmla="*/ 0 h 514905"/>
                  <a:gd name="connsiteX1" fmla="*/ 0 w 2441360"/>
                  <a:gd name="connsiteY1" fmla="*/ 514905 h 514905"/>
                  <a:gd name="connsiteX2" fmla="*/ 2432482 w 2441360"/>
                  <a:gd name="connsiteY2" fmla="*/ 514905 h 514905"/>
                  <a:gd name="connsiteX3" fmla="*/ 2441360 w 2441360"/>
                  <a:gd name="connsiteY3" fmla="*/ 17755 h 514905"/>
                  <a:gd name="connsiteX4" fmla="*/ 1953088 w 2441360"/>
                  <a:gd name="connsiteY4" fmla="*/ 408373 h 514905"/>
                  <a:gd name="connsiteX5" fmla="*/ 461639 w 2441360"/>
                  <a:gd name="connsiteY5" fmla="*/ 408373 h 514905"/>
                  <a:gd name="connsiteX6" fmla="*/ 0 w 2441360"/>
                  <a:gd name="connsiteY6" fmla="*/ 0 h 51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360" h="514905">
                    <a:moveTo>
                      <a:pt x="0" y="0"/>
                    </a:moveTo>
                    <a:lnTo>
                      <a:pt x="0" y="514905"/>
                    </a:lnTo>
                    <a:lnTo>
                      <a:pt x="2432482" y="514905"/>
                    </a:lnTo>
                    <a:lnTo>
                      <a:pt x="2441360" y="17755"/>
                    </a:lnTo>
                    <a:lnTo>
                      <a:pt x="1953088" y="408373"/>
                    </a:lnTo>
                    <a:lnTo>
                      <a:pt x="461639" y="408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495454" y="368437"/>
            <a:ext cx="2590800" cy="1676400"/>
            <a:chOff x="5299322" y="368437"/>
            <a:chExt cx="2590800" cy="1676400"/>
          </a:xfrm>
        </p:grpSpPr>
        <p:sp>
          <p:nvSpPr>
            <p:cNvPr id="5" name="Rectangle 4"/>
            <p:cNvSpPr/>
            <p:nvPr/>
          </p:nvSpPr>
          <p:spPr>
            <a:xfrm>
              <a:off x="5299322" y="368437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62600" y="753195"/>
              <a:ext cx="2057400" cy="710813"/>
              <a:chOff x="251514" y="181399"/>
              <a:chExt cx="5653446" cy="862744"/>
            </a:xfrm>
          </p:grpSpPr>
          <p:sp>
            <p:nvSpPr>
              <p:cNvPr id="9" name="Flowchart: Manual Operation 8"/>
              <p:cNvSpPr/>
              <p:nvPr/>
            </p:nvSpPr>
            <p:spPr>
              <a:xfrm>
                <a:off x="1429988" y="501868"/>
                <a:ext cx="3315303" cy="542275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" name="Flowchart: Manual Operation 10"/>
              <p:cNvSpPr/>
              <p:nvPr/>
            </p:nvSpPr>
            <p:spPr>
              <a:xfrm>
                <a:off x="251514" y="181399"/>
                <a:ext cx="5653446" cy="320469"/>
              </a:xfrm>
              <a:prstGeom prst="flowChartManualOperati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5557421" y="754602"/>
              <a:ext cx="2032987" cy="825623"/>
            </a:xfrm>
            <a:custGeom>
              <a:avLst/>
              <a:gdLst>
                <a:gd name="connsiteX0" fmla="*/ 0 w 2032987"/>
                <a:gd name="connsiteY0" fmla="*/ 0 h 825623"/>
                <a:gd name="connsiteX1" fmla="*/ 8878 w 2032987"/>
                <a:gd name="connsiteY1" fmla="*/ 825623 h 825623"/>
                <a:gd name="connsiteX2" fmla="*/ 2006354 w 2032987"/>
                <a:gd name="connsiteY2" fmla="*/ 825623 h 825623"/>
                <a:gd name="connsiteX3" fmla="*/ 2032987 w 2032987"/>
                <a:gd name="connsiteY3" fmla="*/ 8878 h 825623"/>
                <a:gd name="connsiteX4" fmla="*/ 1633492 w 2032987"/>
                <a:gd name="connsiteY4" fmla="*/ 257452 h 825623"/>
                <a:gd name="connsiteX5" fmla="*/ 1402672 w 2032987"/>
                <a:gd name="connsiteY5" fmla="*/ 710214 h 825623"/>
                <a:gd name="connsiteX6" fmla="*/ 665826 w 2032987"/>
                <a:gd name="connsiteY6" fmla="*/ 710214 h 825623"/>
                <a:gd name="connsiteX7" fmla="*/ 435006 w 2032987"/>
                <a:gd name="connsiteY7" fmla="*/ 257452 h 825623"/>
                <a:gd name="connsiteX8" fmla="*/ 0 w 2032987"/>
                <a:gd name="connsiteY8" fmla="*/ 0 h 8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87" h="825623">
                  <a:moveTo>
                    <a:pt x="0" y="0"/>
                  </a:moveTo>
                  <a:cubicBezTo>
                    <a:pt x="2959" y="275208"/>
                    <a:pt x="5919" y="550415"/>
                    <a:pt x="8878" y="825623"/>
                  </a:cubicBezTo>
                  <a:lnTo>
                    <a:pt x="2006354" y="825623"/>
                  </a:lnTo>
                  <a:lnTo>
                    <a:pt x="2032987" y="8878"/>
                  </a:lnTo>
                  <a:lnTo>
                    <a:pt x="1633492" y="257452"/>
                  </a:lnTo>
                  <a:lnTo>
                    <a:pt x="1402672" y="710214"/>
                  </a:lnTo>
                  <a:lnTo>
                    <a:pt x="665826" y="710214"/>
                  </a:lnTo>
                  <a:lnTo>
                    <a:pt x="435006" y="257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441899" y="2137414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Harvest and Reuse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3004850" y="2056465"/>
            <a:ext cx="232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Impervious Disconnect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2948225" y="368437"/>
            <a:ext cx="2626846" cy="1676400"/>
            <a:chOff x="5273429" y="4564630"/>
            <a:chExt cx="2626846" cy="1676400"/>
          </a:xfrm>
        </p:grpSpPr>
        <p:sp>
          <p:nvSpPr>
            <p:cNvPr id="288" name="Rectangle 287"/>
            <p:cNvSpPr/>
            <p:nvPr/>
          </p:nvSpPr>
          <p:spPr>
            <a:xfrm>
              <a:off x="52734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5355698" y="5672115"/>
              <a:ext cx="927972" cy="3092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6284141" y="5660905"/>
              <a:ext cx="1486286" cy="32043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29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696" y="4945973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2" name="Straight Arrow Connector 291"/>
            <p:cNvCxnSpPr/>
            <p:nvPr/>
          </p:nvCxnSpPr>
          <p:spPr>
            <a:xfrm>
              <a:off x="5740302" y="5027079"/>
              <a:ext cx="1050228" cy="2121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972" y="4947447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834" y="4940043"/>
              <a:ext cx="847441" cy="7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5" name="Group 294"/>
          <p:cNvGrpSpPr/>
          <p:nvPr/>
        </p:nvGrpSpPr>
        <p:grpSpPr>
          <a:xfrm>
            <a:off x="309298" y="351136"/>
            <a:ext cx="2590800" cy="1676400"/>
            <a:chOff x="2682629" y="4564630"/>
            <a:chExt cx="2590800" cy="1676400"/>
          </a:xfrm>
        </p:grpSpPr>
        <p:sp>
          <p:nvSpPr>
            <p:cNvPr id="296" name="Rectangle 295"/>
            <p:cNvSpPr/>
            <p:nvPr/>
          </p:nvSpPr>
          <p:spPr>
            <a:xfrm>
              <a:off x="2682629" y="456463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Picture 2" descr="C:\Users\evn\AppData\Local\Microsoft\Windows\Temporary Internet Files\Content.IE5\2TRVSXF9\MC900351359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93" y="4620471"/>
              <a:ext cx="1660684" cy="145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899546" y="4712732"/>
            <a:ext cx="2590800" cy="1676400"/>
            <a:chOff x="2703414" y="4712732"/>
            <a:chExt cx="2590800" cy="1676400"/>
          </a:xfrm>
        </p:grpSpPr>
        <p:grpSp>
          <p:nvGrpSpPr>
            <p:cNvPr id="59" name="Group 58"/>
            <p:cNvGrpSpPr/>
            <p:nvPr/>
          </p:nvGrpSpPr>
          <p:grpSpPr>
            <a:xfrm>
              <a:off x="2703414" y="4712732"/>
              <a:ext cx="2590800" cy="1676400"/>
              <a:chOff x="2667000" y="126635"/>
              <a:chExt cx="2590800" cy="1676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667000" y="1266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2874923" y="525405"/>
                <a:ext cx="2167881" cy="1118420"/>
                <a:chOff x="0" y="-1"/>
                <a:chExt cx="3088243" cy="2424764"/>
              </a:xfrm>
            </p:grpSpPr>
            <p:grpSp>
              <p:nvGrpSpPr>
                <p:cNvPr id="65" name="Group 64"/>
                <p:cNvGrpSpPr>
                  <a:grpSpLocks/>
                </p:cNvGrpSpPr>
                <p:nvPr/>
              </p:nvGrpSpPr>
              <p:grpSpPr bwMode="auto">
                <a:xfrm>
                  <a:off x="0" y="-1"/>
                  <a:ext cx="3088243" cy="2424764"/>
                  <a:chOff x="0" y="0"/>
                  <a:chExt cx="4195588" cy="2026850"/>
                </a:xfrm>
              </p:grpSpPr>
              <p:grpSp>
                <p:nvGrpSpPr>
                  <p:cNvPr id="6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195588" cy="2018221"/>
                    <a:chOff x="0" y="0"/>
                    <a:chExt cx="4195588" cy="2018221"/>
                  </a:xfrm>
                </p:grpSpPr>
                <p:sp>
                  <p:nvSpPr>
                    <p:cNvPr id="69" name="Flowchart: Manual Operation 68"/>
                    <p:cNvSpPr/>
                    <p:nvPr/>
                  </p:nvSpPr>
                  <p:spPr>
                    <a:xfrm>
                      <a:off x="0" y="0"/>
                      <a:ext cx="4195588" cy="1992352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70" name="Right Triangle 69"/>
                    <p:cNvSpPr/>
                    <p:nvPr/>
                  </p:nvSpPr>
                  <p:spPr>
                    <a:xfrm rot="10800000">
                      <a:off x="428037" y="996172"/>
                      <a:ext cx="430466" cy="102204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858504" y="996174"/>
                      <a:ext cx="2492428" cy="996174"/>
                    </a:xfrm>
                    <a:prstGeom prst="rect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68" name="Right Triangle 67"/>
                  <p:cNvSpPr/>
                  <p:nvPr/>
                </p:nvSpPr>
                <p:spPr>
                  <a:xfrm rot="10800000" flipH="1">
                    <a:off x="3350932" y="996176"/>
                    <a:ext cx="468983" cy="1030674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  <p:sp>
              <p:nvSpPr>
                <p:cNvPr id="66" name="Rectangle 65"/>
                <p:cNvSpPr/>
                <p:nvPr/>
              </p:nvSpPr>
              <p:spPr>
                <a:xfrm>
                  <a:off x="315066" y="816714"/>
                  <a:ext cx="2483499" cy="34373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pic>
            <p:nvPicPr>
              <p:cNvPr id="62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78" y="290439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640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19" descr="Grass on Transparent Backgroun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512" y="307142"/>
                <a:ext cx="716446" cy="604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Flowchart: Direct Access Storage 71"/>
            <p:cNvSpPr/>
            <p:nvPr/>
          </p:nvSpPr>
          <p:spPr bwMode="auto">
            <a:xfrm>
              <a:off x="4065516" y="5726560"/>
              <a:ext cx="1116084" cy="29324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84" name="Flowchart: Direct Access Storage 83"/>
          <p:cNvSpPr/>
          <p:nvPr/>
        </p:nvSpPr>
        <p:spPr bwMode="auto">
          <a:xfrm>
            <a:off x="6812283" y="5936039"/>
            <a:ext cx="645813" cy="245565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03868" y="4724400"/>
            <a:ext cx="2590800" cy="1676400"/>
            <a:chOff x="5307736" y="4706074"/>
            <a:chExt cx="2590800" cy="1676400"/>
          </a:xfrm>
        </p:grpSpPr>
        <p:grpSp>
          <p:nvGrpSpPr>
            <p:cNvPr id="75" name="Group 74"/>
            <p:cNvGrpSpPr/>
            <p:nvPr/>
          </p:nvGrpSpPr>
          <p:grpSpPr>
            <a:xfrm>
              <a:off x="5307736" y="4706074"/>
              <a:ext cx="2590800" cy="1676400"/>
              <a:chOff x="2664691" y="2252035"/>
              <a:chExt cx="2590800" cy="16764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664691" y="2252035"/>
                <a:ext cx="2590800" cy="1676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7" name="Group 76"/>
              <p:cNvGrpSpPr>
                <a:grpSpLocks/>
              </p:cNvGrpSpPr>
              <p:nvPr/>
            </p:nvGrpSpPr>
            <p:grpSpPr bwMode="auto">
              <a:xfrm>
                <a:off x="3327780" y="3400815"/>
                <a:ext cx="1154294" cy="409184"/>
                <a:chOff x="1" y="974132"/>
                <a:chExt cx="4192942" cy="1421291"/>
              </a:xfrm>
            </p:grpSpPr>
            <p:sp>
              <p:nvSpPr>
                <p:cNvPr id="80" name="Right Triangle 79"/>
                <p:cNvSpPr/>
                <p:nvPr/>
              </p:nvSpPr>
              <p:spPr>
                <a:xfrm rot="10800000" flipH="1">
                  <a:off x="3351401" y="993253"/>
                  <a:ext cx="841542" cy="1402170"/>
                </a:xfrm>
                <a:prstGeom prst="rtTriangle">
                  <a:avLst/>
                </a:prstGeom>
                <a:blipFill dpi="0" rotWithShape="1">
                  <a:blip r:embed="rId2" cstate="print">
                    <a:alphaModFix amt="77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grpSp>
              <p:nvGrpSpPr>
                <p:cNvPr id="79" name="Group 78"/>
                <p:cNvGrpSpPr>
                  <a:grpSpLocks/>
                </p:cNvGrpSpPr>
                <p:nvPr/>
              </p:nvGrpSpPr>
              <p:grpSpPr bwMode="auto">
                <a:xfrm>
                  <a:off x="1" y="974132"/>
                  <a:ext cx="4192942" cy="1412190"/>
                  <a:chOff x="1" y="974132"/>
                  <a:chExt cx="4192942" cy="1412190"/>
                </a:xfrm>
              </p:grpSpPr>
              <p:sp>
                <p:nvSpPr>
                  <p:cNvPr id="82" name="Right Triangle 81"/>
                  <p:cNvSpPr/>
                  <p:nvPr/>
                </p:nvSpPr>
                <p:spPr>
                  <a:xfrm rot="10800000">
                    <a:off x="74993" y="984150"/>
                    <a:ext cx="781312" cy="1402169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856306" y="984153"/>
                    <a:ext cx="2495096" cy="1402169"/>
                  </a:xfrm>
                  <a:prstGeom prst="rect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  <p:sp>
                <p:nvSpPr>
                  <p:cNvPr id="81" name="Flowchart: Manual Operation 80"/>
                  <p:cNvSpPr/>
                  <p:nvPr/>
                </p:nvSpPr>
                <p:spPr>
                  <a:xfrm>
                    <a:off x="1" y="974132"/>
                    <a:ext cx="4192942" cy="1403083"/>
                  </a:xfrm>
                  <a:prstGeom prst="flowChartManualOperat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pic>
            <p:nvPicPr>
              <p:cNvPr id="78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6550" y="2289363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5" name="Picture 8" descr="C:\Users\evn\AppData\Local\Microsoft\Windows\Temporary Internet Files\Content.IE5\HFLT1KZV\MC900434841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200" y="4739688"/>
              <a:ext cx="889372" cy="11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" descr="C:\Users\evn\AppData\Local\Microsoft\Windows\Temporary Internet Files\Content.IE5\HFLT1KZV\MC900434841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775" y="4745057"/>
              <a:ext cx="889372" cy="11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TextBox 86"/>
          <p:cNvSpPr txBox="1"/>
          <p:nvPr/>
        </p:nvSpPr>
        <p:spPr>
          <a:xfrm>
            <a:off x="2524185" y="6389132"/>
            <a:ext cx="347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Bioretention</a:t>
            </a:r>
            <a:r>
              <a:rPr lang="en-US" dirty="0"/>
              <a:t> Basin with underdrain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85092" y="6417906"/>
            <a:ext cx="125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 trench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8549611" y="368437"/>
            <a:ext cx="2590800" cy="1676400"/>
            <a:chOff x="152400" y="228600"/>
            <a:chExt cx="2590800" cy="1676400"/>
          </a:xfrm>
        </p:grpSpPr>
        <p:grpSp>
          <p:nvGrpSpPr>
            <p:cNvPr id="90" name="Group 89"/>
            <p:cNvGrpSpPr/>
            <p:nvPr/>
          </p:nvGrpSpPr>
          <p:grpSpPr>
            <a:xfrm>
              <a:off x="152400" y="228600"/>
              <a:ext cx="2590800" cy="1676400"/>
              <a:chOff x="152400" y="228600"/>
              <a:chExt cx="2590800" cy="167640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52400" y="228600"/>
                <a:ext cx="2590800" cy="1676400"/>
                <a:chOff x="2664691" y="2252035"/>
                <a:chExt cx="2590800" cy="1676400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664691" y="2252035"/>
                  <a:ext cx="2590800" cy="16764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7" name="Group 96"/>
                <p:cNvGrpSpPr>
                  <a:grpSpLocks/>
                </p:cNvGrpSpPr>
                <p:nvPr/>
              </p:nvGrpSpPr>
              <p:grpSpPr bwMode="auto">
                <a:xfrm>
                  <a:off x="3327780" y="3403699"/>
                  <a:ext cx="1154294" cy="406300"/>
                  <a:chOff x="1" y="984150"/>
                  <a:chExt cx="4192942" cy="1411274"/>
                </a:xfrm>
              </p:grpSpPr>
              <p:grpSp>
                <p:nvGrpSpPr>
                  <p:cNvPr id="9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" y="984150"/>
                    <a:ext cx="4192942" cy="1402172"/>
                    <a:chOff x="1" y="984150"/>
                    <a:chExt cx="4192942" cy="1402172"/>
                  </a:xfrm>
                </p:grpSpPr>
                <p:sp>
                  <p:nvSpPr>
                    <p:cNvPr id="100" name="Flowchart: Manual Operation 99"/>
                    <p:cNvSpPr/>
                    <p:nvPr/>
                  </p:nvSpPr>
                  <p:spPr>
                    <a:xfrm>
                      <a:off x="1" y="984150"/>
                      <a:ext cx="4192942" cy="1393065"/>
                    </a:xfrm>
                    <a:prstGeom prst="flowChartManualOperati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01" name="Right Triangle 100"/>
                    <p:cNvSpPr/>
                    <p:nvPr/>
                  </p:nvSpPr>
                  <p:spPr>
                    <a:xfrm rot="10800000">
                      <a:off x="1" y="984150"/>
                      <a:ext cx="856305" cy="1402169"/>
                    </a:xfrm>
                    <a:prstGeom prst="rtTriangle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856306" y="984153"/>
                      <a:ext cx="2495096" cy="1402169"/>
                    </a:xfrm>
                    <a:prstGeom prst="rect">
                      <a:avLst/>
                    </a:prstGeom>
                    <a:blipFill dpi="0" rotWithShape="1">
                      <a:blip r:embed="rId2" cstate="print">
                        <a:alphaModFix amt="7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dirty="0"/>
                    </a:p>
                  </p:txBody>
                </p:sp>
              </p:grpSp>
              <p:sp>
                <p:nvSpPr>
                  <p:cNvPr id="99" name="Right Triangle 98"/>
                  <p:cNvSpPr/>
                  <p:nvPr/>
                </p:nvSpPr>
                <p:spPr>
                  <a:xfrm rot="10800000" flipH="1">
                    <a:off x="3351401" y="993254"/>
                    <a:ext cx="841542" cy="1402170"/>
                  </a:xfrm>
                  <a:prstGeom prst="rtTriangle">
                    <a:avLst/>
                  </a:prstGeom>
                  <a:blipFill dpi="0" rotWithShape="1">
                    <a:blip r:embed="rId2" cstate="print">
                      <a:alphaModFix amt="77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/>
                  </a:p>
                </p:txBody>
              </p:sp>
            </p:grpSp>
          </p:grpSp>
          <p:pic>
            <p:nvPicPr>
              <p:cNvPr id="93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425" y="257922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321" y="260543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vn\AppData\Local\Microsoft\Windows\Temporary Internet Files\Content.IE5\HFLT1KZV\MC9004348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539" y="257921"/>
                <a:ext cx="889372" cy="1122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1" name="Flowchart: Direct Access Storage 90"/>
            <p:cNvSpPr/>
            <p:nvPr/>
          </p:nvSpPr>
          <p:spPr bwMode="auto">
            <a:xfrm>
              <a:off x="1400737" y="1480517"/>
              <a:ext cx="669405" cy="239677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549611" y="2116625"/>
            <a:ext cx="28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 trench with underdrain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8549611" y="2586045"/>
            <a:ext cx="2590800" cy="1676400"/>
            <a:chOff x="2452004" y="2971800"/>
            <a:chExt cx="2590800" cy="1676400"/>
          </a:xfrm>
        </p:grpSpPr>
        <p:sp>
          <p:nvSpPr>
            <p:cNvPr id="105" name="Rectangle 104"/>
            <p:cNvSpPr/>
            <p:nvPr/>
          </p:nvSpPr>
          <p:spPr>
            <a:xfrm>
              <a:off x="2452004" y="2971800"/>
              <a:ext cx="2590800" cy="1676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892505" y="3548760"/>
              <a:ext cx="1731953" cy="1023240"/>
            </a:xfrm>
            <a:prstGeom prst="rect">
              <a:avLst/>
            </a:prstGeom>
            <a:blipFill dpi="0" rotWithShape="1">
              <a:blip r:embed="rId2" cstate="print">
                <a:alphaModFix amt="77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81097" y="3383866"/>
              <a:ext cx="1743362" cy="1618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08" name="Picture 107" descr="Grass on Transparent Backgroun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17" y="3091104"/>
              <a:ext cx="351508" cy="29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520" y="3108507"/>
              <a:ext cx="349312" cy="29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180" y="3081655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362" y="3081654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649" y="3081653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9" descr="Grass on Transparent Backgroun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208" y="3074761"/>
              <a:ext cx="358224" cy="30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Flowchart: Direct Access Storage 113"/>
            <p:cNvSpPr/>
            <p:nvPr/>
          </p:nvSpPr>
          <p:spPr bwMode="auto">
            <a:xfrm>
              <a:off x="2791513" y="3647305"/>
              <a:ext cx="1972295" cy="550254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3105029" y="4072800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23312" y="4065533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4368873" y="4065533"/>
              <a:ext cx="0" cy="43236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8665818" y="4267372"/>
            <a:ext cx="248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Underground Infiltration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9298" y="2586045"/>
            <a:ext cx="2590248" cy="1662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34178" y="2599645"/>
            <a:ext cx="2516383" cy="15984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0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867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Intro MIDS Calculator Use</vt:lpstr>
      <vt:lpstr>MIDS calculator</vt:lpstr>
      <vt:lpstr>Performance goal – a regulatory or water quality objective</vt:lpstr>
      <vt:lpstr>PowerPoint Presentation</vt:lpstr>
      <vt:lpstr>Kickoff example</vt:lpstr>
      <vt:lpstr>How does it work?</vt:lpstr>
      <vt:lpstr>PowerPoint Presentation</vt:lpstr>
      <vt:lpstr>PowerPoint Presentation</vt:lpstr>
      <vt:lpstr>PowerPoint Presentation</vt:lpstr>
      <vt:lpstr>Problem 1</vt:lpstr>
      <vt:lpstr>Features, warnings, restrictions, help</vt:lpstr>
      <vt:lpstr>Restrictions</vt:lpstr>
      <vt:lpstr>Problem 2 and/or 3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MIDS Calculator Use</dc:title>
  <dc:creator>Trojan, Mike (MPCA)</dc:creator>
  <cp:lastModifiedBy>Trojan, Mike (MPCA)</cp:lastModifiedBy>
  <cp:revision>15</cp:revision>
  <dcterms:created xsi:type="dcterms:W3CDTF">2018-12-26T21:41:35Z</dcterms:created>
  <dcterms:modified xsi:type="dcterms:W3CDTF">2021-04-01T02:15:22Z</dcterms:modified>
</cp:coreProperties>
</file>