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258" r:id="rId3"/>
    <p:sldId id="260" r:id="rId4"/>
    <p:sldId id="259" r:id="rId5"/>
    <p:sldId id="261" r:id="rId6"/>
    <p:sldId id="263" r:id="rId7"/>
    <p:sldId id="262" r:id="rId8"/>
    <p:sldId id="293" r:id="rId9"/>
    <p:sldId id="270" r:id="rId10"/>
    <p:sldId id="264" r:id="rId11"/>
    <p:sldId id="265" r:id="rId12"/>
    <p:sldId id="271" r:id="rId13"/>
    <p:sldId id="267" r:id="rId14"/>
    <p:sldId id="266" r:id="rId15"/>
    <p:sldId id="268" r:id="rId16"/>
    <p:sldId id="281" r:id="rId17"/>
    <p:sldId id="272" r:id="rId18"/>
    <p:sldId id="274" r:id="rId19"/>
    <p:sldId id="269" r:id="rId20"/>
    <p:sldId id="277" r:id="rId21"/>
    <p:sldId id="288" r:id="rId22"/>
    <p:sldId id="279" r:id="rId23"/>
    <p:sldId id="283" r:id="rId24"/>
    <p:sldId id="287" r:id="rId25"/>
    <p:sldId id="278" r:id="rId26"/>
    <p:sldId id="286" r:id="rId27"/>
    <p:sldId id="289" r:id="rId28"/>
    <p:sldId id="290" r:id="rId29"/>
    <p:sldId id="282" r:id="rId30"/>
    <p:sldId id="292" r:id="rId31"/>
    <p:sldId id="291" r:id="rId32"/>
    <p:sldId id="296" r:id="rId33"/>
    <p:sldId id="298" r:id="rId34"/>
    <p:sldId id="294" r:id="rId35"/>
    <p:sldId id="295" r:id="rId36"/>
    <p:sldId id="299" r:id="rId37"/>
    <p:sldId id="300" r:id="rId38"/>
    <p:sldId id="301" r:id="rId39"/>
    <p:sldId id="302" r:id="rId40"/>
    <p:sldId id="304" r:id="rId41"/>
    <p:sldId id="303" r:id="rId42"/>
    <p:sldId id="307" r:id="rId43"/>
    <p:sldId id="297" r:id="rId44"/>
    <p:sldId id="308" r:id="rId45"/>
    <p:sldId id="280" r:id="rId46"/>
    <p:sldId id="310" r:id="rId47"/>
    <p:sldId id="311" r:id="rId48"/>
    <p:sldId id="305" r:id="rId49"/>
    <p:sldId id="285"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Sheet2!$F$61</c:f>
              <c:strCache>
                <c:ptCount val="1"/>
                <c:pt idx="0">
                  <c:v>Median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Sheet2!$E$62:$E$73</c:f>
              <c:numCache>
                <c:formatCode>m/d;@</c:formatCode>
                <c:ptCount val="12"/>
                <c:pt idx="0">
                  <c:v>43115</c:v>
                </c:pt>
                <c:pt idx="1">
                  <c:v>43146</c:v>
                </c:pt>
                <c:pt idx="2">
                  <c:v>43174</c:v>
                </c:pt>
                <c:pt idx="3">
                  <c:v>43205</c:v>
                </c:pt>
                <c:pt idx="4">
                  <c:v>43235</c:v>
                </c:pt>
                <c:pt idx="5">
                  <c:v>43266</c:v>
                </c:pt>
                <c:pt idx="6">
                  <c:v>43296</c:v>
                </c:pt>
                <c:pt idx="7">
                  <c:v>43327</c:v>
                </c:pt>
                <c:pt idx="8">
                  <c:v>43358</c:v>
                </c:pt>
                <c:pt idx="9">
                  <c:v>43388</c:v>
                </c:pt>
                <c:pt idx="10">
                  <c:v>43419</c:v>
                </c:pt>
                <c:pt idx="11">
                  <c:v>43449</c:v>
                </c:pt>
              </c:numCache>
            </c:numRef>
          </c:xVal>
          <c:yVal>
            <c:numRef>
              <c:f>Sheet2!$F$62:$F$73</c:f>
              <c:numCache>
                <c:formatCode>0</c:formatCode>
                <c:ptCount val="12"/>
                <c:pt idx="0">
                  <c:v>846.76937776185446</c:v>
                </c:pt>
                <c:pt idx="1">
                  <c:v>338.70775110474193</c:v>
                </c:pt>
                <c:pt idx="2">
                  <c:v>620.96421035869264</c:v>
                </c:pt>
                <c:pt idx="3">
                  <c:v>225.80516740316099</c:v>
                </c:pt>
                <c:pt idx="4">
                  <c:v>70.564114813487748</c:v>
                </c:pt>
                <c:pt idx="5">
                  <c:v>28.225645925395099</c:v>
                </c:pt>
                <c:pt idx="6">
                  <c:v>28.225645925395099</c:v>
                </c:pt>
                <c:pt idx="7">
                  <c:v>28.225645925395099</c:v>
                </c:pt>
                <c:pt idx="8">
                  <c:v>28.225645925395099</c:v>
                </c:pt>
                <c:pt idx="9">
                  <c:v>28.225645925395099</c:v>
                </c:pt>
                <c:pt idx="10">
                  <c:v>21.169234444046339</c:v>
                </c:pt>
                <c:pt idx="11">
                  <c:v>21.169234444046339</c:v>
                </c:pt>
              </c:numCache>
            </c:numRef>
          </c:yVal>
          <c:smooth val="0"/>
          <c:extLst>
            <c:ext xmlns:c16="http://schemas.microsoft.com/office/drawing/2014/chart" uri="{C3380CC4-5D6E-409C-BE32-E72D297353CC}">
              <c16:uniqueId val="{00000000-6349-4AB2-8102-B4F31DE3C476}"/>
            </c:ext>
          </c:extLst>
        </c:ser>
        <c:ser>
          <c:idx val="1"/>
          <c:order val="1"/>
          <c:tx>
            <c:strRef>
              <c:f>Sheet2!$G$61</c:f>
              <c:strCache>
                <c:ptCount val="1"/>
                <c:pt idx="0">
                  <c:v>Maximum</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Sheet2!$E$62:$E$73</c:f>
              <c:numCache>
                <c:formatCode>m/d;@</c:formatCode>
                <c:ptCount val="12"/>
                <c:pt idx="0">
                  <c:v>43115</c:v>
                </c:pt>
                <c:pt idx="1">
                  <c:v>43146</c:v>
                </c:pt>
                <c:pt idx="2">
                  <c:v>43174</c:v>
                </c:pt>
                <c:pt idx="3">
                  <c:v>43205</c:v>
                </c:pt>
                <c:pt idx="4">
                  <c:v>43235</c:v>
                </c:pt>
                <c:pt idx="5">
                  <c:v>43266</c:v>
                </c:pt>
                <c:pt idx="6">
                  <c:v>43296</c:v>
                </c:pt>
                <c:pt idx="7">
                  <c:v>43327</c:v>
                </c:pt>
                <c:pt idx="8">
                  <c:v>43358</c:v>
                </c:pt>
                <c:pt idx="9">
                  <c:v>43388</c:v>
                </c:pt>
                <c:pt idx="10">
                  <c:v>43419</c:v>
                </c:pt>
                <c:pt idx="11">
                  <c:v>43449</c:v>
                </c:pt>
              </c:numCache>
            </c:numRef>
          </c:xVal>
          <c:yVal>
            <c:numRef>
              <c:f>Sheet2!$G$62:$G$73</c:f>
              <c:numCache>
                <c:formatCode>0</c:formatCode>
                <c:ptCount val="12"/>
                <c:pt idx="0">
                  <c:v>9314.4631553803811</c:v>
                </c:pt>
                <c:pt idx="1">
                  <c:v>19757.952147776563</c:v>
                </c:pt>
                <c:pt idx="2">
                  <c:v>2822.5645925395165</c:v>
                </c:pt>
                <c:pt idx="3">
                  <c:v>846.76937776185446</c:v>
                </c:pt>
                <c:pt idx="4">
                  <c:v>141.12822962697561</c:v>
                </c:pt>
                <c:pt idx="5">
                  <c:v>84.676937776185127</c:v>
                </c:pt>
                <c:pt idx="6">
                  <c:v>56.451291850790142</c:v>
                </c:pt>
                <c:pt idx="7">
                  <c:v>56.451291850790142</c:v>
                </c:pt>
                <c:pt idx="8">
                  <c:v>42.338468888092621</c:v>
                </c:pt>
                <c:pt idx="9">
                  <c:v>56.451291850790142</c:v>
                </c:pt>
                <c:pt idx="10">
                  <c:v>28.225645925395099</c:v>
                </c:pt>
                <c:pt idx="11">
                  <c:v>28.225645925395099</c:v>
                </c:pt>
              </c:numCache>
            </c:numRef>
          </c:yVal>
          <c:smooth val="0"/>
          <c:extLst>
            <c:ext xmlns:c16="http://schemas.microsoft.com/office/drawing/2014/chart" uri="{C3380CC4-5D6E-409C-BE32-E72D297353CC}">
              <c16:uniqueId val="{00000001-6349-4AB2-8102-B4F31DE3C476}"/>
            </c:ext>
          </c:extLst>
        </c:ser>
        <c:dLbls>
          <c:showLegendKey val="0"/>
          <c:showVal val="0"/>
          <c:showCatName val="0"/>
          <c:showSerName val="0"/>
          <c:showPercent val="0"/>
          <c:showBubbleSize val="0"/>
        </c:dLbls>
        <c:axId val="63451520"/>
        <c:axId val="63453056"/>
      </c:scatterChart>
      <c:valAx>
        <c:axId val="63451520"/>
        <c:scaling>
          <c:orientation val="minMax"/>
          <c:max val="43460"/>
          <c:min val="43080"/>
        </c:scaling>
        <c:delete val="0"/>
        <c:axPos val="b"/>
        <c:majorGridlines>
          <c:spPr>
            <a:ln w="9525" cap="flat" cmpd="sng" algn="ctr">
              <a:solidFill>
                <a:schemeClr val="tx1">
                  <a:lumMod val="15000"/>
                  <a:lumOff val="85000"/>
                </a:schemeClr>
              </a:solidFill>
              <a:round/>
            </a:ln>
            <a:effectLst/>
          </c:spPr>
        </c:majorGridlines>
        <c:numFmt formatCode="m/d;@"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63453056"/>
        <c:crosses val="autoZero"/>
        <c:crossBetween val="midCat"/>
        <c:majorUnit val="60"/>
      </c:valAx>
      <c:valAx>
        <c:axId val="6345305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b="0"/>
                </a:pPr>
                <a:r>
                  <a:rPr lang="en-US" b="0"/>
                  <a:t>Chloride (mg/L)</a:t>
                </a:r>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63451520"/>
        <c:crosses val="autoZero"/>
        <c:crossBetween val="midCat"/>
      </c:valAx>
      <c:spPr>
        <a:noFill/>
        <a:ln>
          <a:noFill/>
        </a:ln>
        <a:effectLst/>
      </c:spPr>
    </c:plotArea>
    <c:legend>
      <c:legendPos val="b"/>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Sheet3!$B$2</c:f>
              <c:strCache>
                <c:ptCount val="1"/>
                <c:pt idx="0">
                  <c:v>Runoff</c:v>
                </c:pt>
              </c:strCache>
            </c:strRef>
          </c:tx>
          <c:spPr>
            <a:ln w="19050" cap="rnd">
              <a:solidFill>
                <a:srgbClr val="FF0000"/>
              </a:solidFill>
              <a:round/>
            </a:ln>
            <a:effectLst/>
          </c:spPr>
          <c:marker>
            <c:symbol val="circle"/>
            <c:size val="5"/>
            <c:spPr>
              <a:solidFill>
                <a:schemeClr val="accent1"/>
              </a:solidFill>
              <a:ln w="9525">
                <a:solidFill>
                  <a:schemeClr val="accent1"/>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Sheet3!$B$3:$B$9</c:f>
              <c:numCache>
                <c:formatCode>General</c:formatCode>
                <c:ptCount val="7"/>
                <c:pt idx="0">
                  <c:v>3.84</c:v>
                </c:pt>
                <c:pt idx="1">
                  <c:v>2799</c:v>
                </c:pt>
                <c:pt idx="2">
                  <c:v>8521</c:v>
                </c:pt>
                <c:pt idx="3">
                  <c:v>35.5</c:v>
                </c:pt>
                <c:pt idx="4">
                  <c:v>6.38</c:v>
                </c:pt>
                <c:pt idx="5">
                  <c:v>44</c:v>
                </c:pt>
              </c:numCache>
            </c:numRef>
          </c:yVal>
          <c:smooth val="0"/>
          <c:extLst>
            <c:ext xmlns:c16="http://schemas.microsoft.com/office/drawing/2014/chart" uri="{C3380CC4-5D6E-409C-BE32-E72D297353CC}">
              <c16:uniqueId val="{00000000-7EA4-454D-93C5-F92737D1837A}"/>
            </c:ext>
          </c:extLst>
        </c:ser>
        <c:dLbls>
          <c:showLegendKey val="0"/>
          <c:showVal val="0"/>
          <c:showCatName val="0"/>
          <c:showSerName val="0"/>
          <c:showPercent val="0"/>
          <c:showBubbleSize val="0"/>
        </c:dLbls>
        <c:axId val="395963312"/>
        <c:axId val="395962328"/>
      </c:scatterChart>
      <c:valAx>
        <c:axId val="395963312"/>
        <c:scaling>
          <c:orientation val="minMax"/>
          <c:min val="3940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2328"/>
        <c:crosses val="autoZero"/>
        <c:crossBetween val="midCat"/>
      </c:valAx>
      <c:valAx>
        <c:axId val="39596232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Sheet3!$B$2</c:f>
              <c:strCache>
                <c:ptCount val="1"/>
                <c:pt idx="0">
                  <c:v>Runoff</c:v>
                </c:pt>
              </c:strCache>
            </c:strRef>
          </c:tx>
          <c:spPr>
            <a:ln w="19050" cap="rnd">
              <a:solidFill>
                <a:srgbClr val="FF0000"/>
              </a:solidFill>
              <a:round/>
            </a:ln>
            <a:effectLst/>
          </c:spPr>
          <c:marker>
            <c:symbol val="circle"/>
            <c:size val="5"/>
            <c:spPr>
              <a:solidFill>
                <a:schemeClr val="accent1"/>
              </a:solidFill>
              <a:ln w="9525">
                <a:solidFill>
                  <a:schemeClr val="accent1"/>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Sheet3!$B$3:$B$9</c:f>
              <c:numCache>
                <c:formatCode>General</c:formatCode>
                <c:ptCount val="7"/>
                <c:pt idx="0">
                  <c:v>3.84</c:v>
                </c:pt>
                <c:pt idx="1">
                  <c:v>2799</c:v>
                </c:pt>
                <c:pt idx="2">
                  <c:v>8521</c:v>
                </c:pt>
                <c:pt idx="3">
                  <c:v>35.5</c:v>
                </c:pt>
                <c:pt idx="4">
                  <c:v>6.38</c:v>
                </c:pt>
                <c:pt idx="5">
                  <c:v>44</c:v>
                </c:pt>
              </c:numCache>
            </c:numRef>
          </c:yVal>
          <c:smooth val="0"/>
          <c:extLst>
            <c:ext xmlns:c16="http://schemas.microsoft.com/office/drawing/2014/chart" uri="{C3380CC4-5D6E-409C-BE32-E72D297353CC}">
              <c16:uniqueId val="{00000000-702C-40CD-ABE5-B85AEE880E16}"/>
            </c:ext>
          </c:extLst>
        </c:ser>
        <c:ser>
          <c:idx val="1"/>
          <c:order val="1"/>
          <c:tx>
            <c:strRef>
              <c:f>Sheet3!$C$2</c:f>
              <c:strCache>
                <c:ptCount val="1"/>
                <c:pt idx="0">
                  <c:v>Lys - 0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Sheet3!$C$3:$C$9</c:f>
              <c:numCache>
                <c:formatCode>General</c:formatCode>
                <c:ptCount val="7"/>
                <c:pt idx="0">
                  <c:v>6.05</c:v>
                </c:pt>
                <c:pt idx="1">
                  <c:v>7.85</c:v>
                </c:pt>
                <c:pt idx="2">
                  <c:v>394</c:v>
                </c:pt>
                <c:pt idx="3">
                  <c:v>65.2</c:v>
                </c:pt>
                <c:pt idx="5">
                  <c:v>47.4</c:v>
                </c:pt>
                <c:pt idx="6">
                  <c:v>9.1999999999999993</c:v>
                </c:pt>
              </c:numCache>
            </c:numRef>
          </c:yVal>
          <c:smooth val="0"/>
          <c:extLst>
            <c:ext xmlns:c16="http://schemas.microsoft.com/office/drawing/2014/chart" uri="{C3380CC4-5D6E-409C-BE32-E72D297353CC}">
              <c16:uniqueId val="{00000001-702C-40CD-ABE5-B85AEE880E16}"/>
            </c:ext>
          </c:extLst>
        </c:ser>
        <c:ser>
          <c:idx val="2"/>
          <c:order val="2"/>
          <c:tx>
            <c:strRef>
              <c:f>Sheet3!$D$2</c:f>
              <c:strCache>
                <c:ptCount val="1"/>
                <c:pt idx="0">
                  <c:v>Lys - 4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Sheet3!$D$3:$D$9</c:f>
              <c:numCache>
                <c:formatCode>General</c:formatCode>
                <c:ptCount val="7"/>
                <c:pt idx="0">
                  <c:v>2.89</c:v>
                </c:pt>
                <c:pt idx="1">
                  <c:v>1.42</c:v>
                </c:pt>
                <c:pt idx="2">
                  <c:v>398</c:v>
                </c:pt>
                <c:pt idx="3">
                  <c:v>376</c:v>
                </c:pt>
                <c:pt idx="4">
                  <c:v>382</c:v>
                </c:pt>
                <c:pt idx="5">
                  <c:v>319</c:v>
                </c:pt>
                <c:pt idx="6">
                  <c:v>159</c:v>
                </c:pt>
              </c:numCache>
            </c:numRef>
          </c:yVal>
          <c:smooth val="0"/>
          <c:extLst>
            <c:ext xmlns:c16="http://schemas.microsoft.com/office/drawing/2014/chart" uri="{C3380CC4-5D6E-409C-BE32-E72D297353CC}">
              <c16:uniqueId val="{00000002-702C-40CD-ABE5-B85AEE880E16}"/>
            </c:ext>
          </c:extLst>
        </c:ser>
        <c:ser>
          <c:idx val="3"/>
          <c:order val="3"/>
          <c:tx>
            <c:strRef>
              <c:f>Sheet3!$E$2</c:f>
              <c:strCache>
                <c:ptCount val="1"/>
                <c:pt idx="0">
                  <c:v>Lys - 8</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Sheet3!$E$3:$E$9</c:f>
              <c:numCache>
                <c:formatCode>General</c:formatCode>
                <c:ptCount val="7"/>
                <c:pt idx="1">
                  <c:v>1.53</c:v>
                </c:pt>
                <c:pt idx="2">
                  <c:v>440</c:v>
                </c:pt>
                <c:pt idx="3">
                  <c:v>310</c:v>
                </c:pt>
                <c:pt idx="4">
                  <c:v>365</c:v>
                </c:pt>
                <c:pt idx="5">
                  <c:v>325</c:v>
                </c:pt>
                <c:pt idx="6">
                  <c:v>24.5</c:v>
                </c:pt>
              </c:numCache>
            </c:numRef>
          </c:yVal>
          <c:smooth val="0"/>
          <c:extLst>
            <c:ext xmlns:c16="http://schemas.microsoft.com/office/drawing/2014/chart" uri="{C3380CC4-5D6E-409C-BE32-E72D297353CC}">
              <c16:uniqueId val="{00000003-702C-40CD-ABE5-B85AEE880E16}"/>
            </c:ext>
          </c:extLst>
        </c:ser>
        <c:dLbls>
          <c:showLegendKey val="0"/>
          <c:showVal val="0"/>
          <c:showCatName val="0"/>
          <c:showSerName val="0"/>
          <c:showPercent val="0"/>
          <c:showBubbleSize val="0"/>
        </c:dLbls>
        <c:axId val="395963312"/>
        <c:axId val="395962328"/>
      </c:scatterChart>
      <c:valAx>
        <c:axId val="395963312"/>
        <c:scaling>
          <c:orientation val="minMax"/>
          <c:min val="3940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2328"/>
        <c:crosses val="autoZero"/>
        <c:crossBetween val="midCat"/>
      </c:valAx>
      <c:valAx>
        <c:axId val="39596232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Sheet3!$B$2</c:f>
              <c:strCache>
                <c:ptCount val="1"/>
                <c:pt idx="0">
                  <c:v>Runoff</c:v>
                </c:pt>
              </c:strCache>
            </c:strRef>
          </c:tx>
          <c:spPr>
            <a:ln w="19050" cap="rnd">
              <a:solidFill>
                <a:srgbClr val="FF0000"/>
              </a:solidFill>
              <a:round/>
            </a:ln>
            <a:effectLst/>
          </c:spPr>
          <c:marker>
            <c:symbol val="circle"/>
            <c:size val="5"/>
            <c:spPr>
              <a:solidFill>
                <a:schemeClr val="accent1"/>
              </a:solidFill>
              <a:ln w="9525">
                <a:solidFill>
                  <a:schemeClr val="accent1"/>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Sheet3!$B$3:$B$9</c:f>
              <c:numCache>
                <c:formatCode>General</c:formatCode>
                <c:ptCount val="7"/>
                <c:pt idx="0">
                  <c:v>3.84</c:v>
                </c:pt>
                <c:pt idx="1">
                  <c:v>2799</c:v>
                </c:pt>
                <c:pt idx="2">
                  <c:v>8521</c:v>
                </c:pt>
                <c:pt idx="3">
                  <c:v>35.5</c:v>
                </c:pt>
                <c:pt idx="4">
                  <c:v>6.38</c:v>
                </c:pt>
                <c:pt idx="5">
                  <c:v>44</c:v>
                </c:pt>
              </c:numCache>
            </c:numRef>
          </c:yVal>
          <c:smooth val="0"/>
          <c:extLst>
            <c:ext xmlns:c16="http://schemas.microsoft.com/office/drawing/2014/chart" uri="{C3380CC4-5D6E-409C-BE32-E72D297353CC}">
              <c16:uniqueId val="{00000000-0472-43C4-AEA0-C40F5A089211}"/>
            </c:ext>
          </c:extLst>
        </c:ser>
        <c:ser>
          <c:idx val="1"/>
          <c:order val="1"/>
          <c:tx>
            <c:strRef>
              <c:f>Sheet3!$C$2</c:f>
              <c:strCache>
                <c:ptCount val="1"/>
                <c:pt idx="0">
                  <c:v>Lys - 0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Sheet3!$C$3:$C$9</c:f>
              <c:numCache>
                <c:formatCode>General</c:formatCode>
                <c:ptCount val="7"/>
                <c:pt idx="0">
                  <c:v>6.05</c:v>
                </c:pt>
                <c:pt idx="1">
                  <c:v>7.85</c:v>
                </c:pt>
                <c:pt idx="2">
                  <c:v>394</c:v>
                </c:pt>
                <c:pt idx="3">
                  <c:v>65.2</c:v>
                </c:pt>
                <c:pt idx="5">
                  <c:v>47.4</c:v>
                </c:pt>
                <c:pt idx="6">
                  <c:v>9.1999999999999993</c:v>
                </c:pt>
              </c:numCache>
            </c:numRef>
          </c:yVal>
          <c:smooth val="0"/>
          <c:extLst>
            <c:ext xmlns:c16="http://schemas.microsoft.com/office/drawing/2014/chart" uri="{C3380CC4-5D6E-409C-BE32-E72D297353CC}">
              <c16:uniqueId val="{00000001-0472-43C4-AEA0-C40F5A089211}"/>
            </c:ext>
          </c:extLst>
        </c:ser>
        <c:ser>
          <c:idx val="2"/>
          <c:order val="2"/>
          <c:tx>
            <c:strRef>
              <c:f>Sheet3!$D$2</c:f>
              <c:strCache>
                <c:ptCount val="1"/>
                <c:pt idx="0">
                  <c:v>Lys - 4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Sheet3!$D$3:$D$9</c:f>
              <c:numCache>
                <c:formatCode>General</c:formatCode>
                <c:ptCount val="7"/>
                <c:pt idx="0">
                  <c:v>2.89</c:v>
                </c:pt>
                <c:pt idx="1">
                  <c:v>1.42</c:v>
                </c:pt>
                <c:pt idx="2">
                  <c:v>398</c:v>
                </c:pt>
                <c:pt idx="3">
                  <c:v>376</c:v>
                </c:pt>
                <c:pt idx="4">
                  <c:v>382</c:v>
                </c:pt>
                <c:pt idx="5">
                  <c:v>319</c:v>
                </c:pt>
                <c:pt idx="6">
                  <c:v>159</c:v>
                </c:pt>
              </c:numCache>
            </c:numRef>
          </c:yVal>
          <c:smooth val="0"/>
          <c:extLst>
            <c:ext xmlns:c16="http://schemas.microsoft.com/office/drawing/2014/chart" uri="{C3380CC4-5D6E-409C-BE32-E72D297353CC}">
              <c16:uniqueId val="{00000002-0472-43C4-AEA0-C40F5A089211}"/>
            </c:ext>
          </c:extLst>
        </c:ser>
        <c:ser>
          <c:idx val="3"/>
          <c:order val="3"/>
          <c:tx>
            <c:strRef>
              <c:f>Sheet3!$E$2</c:f>
              <c:strCache>
                <c:ptCount val="1"/>
                <c:pt idx="0">
                  <c:v>Lys - 8</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Sheet3!$E$3:$E$9</c:f>
              <c:numCache>
                <c:formatCode>General</c:formatCode>
                <c:ptCount val="7"/>
                <c:pt idx="1">
                  <c:v>1.53</c:v>
                </c:pt>
                <c:pt idx="2">
                  <c:v>440</c:v>
                </c:pt>
                <c:pt idx="3">
                  <c:v>310</c:v>
                </c:pt>
                <c:pt idx="4">
                  <c:v>365</c:v>
                </c:pt>
                <c:pt idx="5">
                  <c:v>325</c:v>
                </c:pt>
                <c:pt idx="6">
                  <c:v>24.5</c:v>
                </c:pt>
              </c:numCache>
            </c:numRef>
          </c:yVal>
          <c:smooth val="0"/>
          <c:extLst>
            <c:ext xmlns:c16="http://schemas.microsoft.com/office/drawing/2014/chart" uri="{C3380CC4-5D6E-409C-BE32-E72D297353CC}">
              <c16:uniqueId val="{00000003-0472-43C4-AEA0-C40F5A089211}"/>
            </c:ext>
          </c:extLst>
        </c:ser>
        <c:ser>
          <c:idx val="4"/>
          <c:order val="4"/>
          <c:tx>
            <c:strRef>
              <c:f>Sheet3!$F$2</c:f>
              <c:strCache>
                <c:ptCount val="1"/>
                <c:pt idx="0">
                  <c:v>MW2</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Sheet3!$F$3:$F$9</c:f>
              <c:numCache>
                <c:formatCode>General</c:formatCode>
                <c:ptCount val="7"/>
                <c:pt idx="0">
                  <c:v>24.4</c:v>
                </c:pt>
                <c:pt idx="1">
                  <c:v>3.38</c:v>
                </c:pt>
                <c:pt idx="2">
                  <c:v>53.3</c:v>
                </c:pt>
                <c:pt idx="3">
                  <c:v>290</c:v>
                </c:pt>
                <c:pt idx="4">
                  <c:v>294</c:v>
                </c:pt>
                <c:pt idx="5">
                  <c:v>276</c:v>
                </c:pt>
                <c:pt idx="6">
                  <c:v>104</c:v>
                </c:pt>
              </c:numCache>
            </c:numRef>
          </c:yVal>
          <c:smooth val="0"/>
          <c:extLst>
            <c:ext xmlns:c16="http://schemas.microsoft.com/office/drawing/2014/chart" uri="{C3380CC4-5D6E-409C-BE32-E72D297353CC}">
              <c16:uniqueId val="{00000004-0472-43C4-AEA0-C40F5A089211}"/>
            </c:ext>
          </c:extLst>
        </c:ser>
        <c:ser>
          <c:idx val="5"/>
          <c:order val="5"/>
          <c:tx>
            <c:strRef>
              <c:f>Sheet3!$G$2</c:f>
              <c:strCache>
                <c:ptCount val="1"/>
                <c:pt idx="0">
                  <c:v>MW3</c:v>
                </c:pt>
              </c:strCache>
            </c:strRef>
          </c:tx>
          <c:spPr>
            <a:ln w="19050" cap="rnd">
              <a:solidFill>
                <a:schemeClr val="tx1"/>
              </a:solidFill>
              <a:round/>
            </a:ln>
            <a:effectLst/>
          </c:spPr>
          <c:marker>
            <c:symbol val="circle"/>
            <c:size val="5"/>
            <c:spPr>
              <a:solidFill>
                <a:schemeClr val="accent1"/>
              </a:solidFill>
              <a:ln w="9525">
                <a:solidFill>
                  <a:schemeClr val="accent6"/>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Sheet3!$G$3:$G$9</c:f>
              <c:numCache>
                <c:formatCode>General</c:formatCode>
                <c:ptCount val="7"/>
                <c:pt idx="0">
                  <c:v>120.4</c:v>
                </c:pt>
                <c:pt idx="1">
                  <c:v>94.5</c:v>
                </c:pt>
                <c:pt idx="2">
                  <c:v>83.1</c:v>
                </c:pt>
                <c:pt idx="3">
                  <c:v>80.7</c:v>
                </c:pt>
                <c:pt idx="4">
                  <c:v>61.5</c:v>
                </c:pt>
                <c:pt idx="5">
                  <c:v>69.5</c:v>
                </c:pt>
                <c:pt idx="6">
                  <c:v>90.8</c:v>
                </c:pt>
              </c:numCache>
            </c:numRef>
          </c:yVal>
          <c:smooth val="0"/>
          <c:extLst>
            <c:ext xmlns:c16="http://schemas.microsoft.com/office/drawing/2014/chart" uri="{C3380CC4-5D6E-409C-BE32-E72D297353CC}">
              <c16:uniqueId val="{00000005-0472-43C4-AEA0-C40F5A089211}"/>
            </c:ext>
          </c:extLst>
        </c:ser>
        <c:dLbls>
          <c:showLegendKey val="0"/>
          <c:showVal val="0"/>
          <c:showCatName val="0"/>
          <c:showSerName val="0"/>
          <c:showPercent val="0"/>
          <c:showBubbleSize val="0"/>
        </c:dLbls>
        <c:axId val="395963312"/>
        <c:axId val="395962328"/>
      </c:scatterChart>
      <c:valAx>
        <c:axId val="395963312"/>
        <c:scaling>
          <c:orientation val="minMax"/>
          <c:min val="3940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2328"/>
        <c:crosses val="autoZero"/>
        <c:crossBetween val="midCat"/>
      </c:valAx>
      <c:valAx>
        <c:axId val="39596232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Sheet3!$B$2</c:f>
              <c:strCache>
                <c:ptCount val="1"/>
                <c:pt idx="0">
                  <c:v>Runoff</c:v>
                </c:pt>
              </c:strCache>
            </c:strRef>
          </c:tx>
          <c:spPr>
            <a:ln w="19050" cap="rnd">
              <a:solidFill>
                <a:srgbClr val="0070C0"/>
              </a:solidFill>
              <a:round/>
            </a:ln>
            <a:effectLst/>
          </c:spPr>
          <c:marker>
            <c:symbol val="circle"/>
            <c:size val="5"/>
            <c:spPr>
              <a:solidFill>
                <a:schemeClr val="accent1"/>
              </a:solidFill>
              <a:ln w="9525">
                <a:solidFill>
                  <a:schemeClr val="accent1"/>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Sheet3!$B$3:$B$9</c:f>
              <c:numCache>
                <c:formatCode>General</c:formatCode>
                <c:ptCount val="7"/>
                <c:pt idx="0">
                  <c:v>3.84</c:v>
                </c:pt>
                <c:pt idx="1">
                  <c:v>2799</c:v>
                </c:pt>
                <c:pt idx="2">
                  <c:v>8521</c:v>
                </c:pt>
                <c:pt idx="3">
                  <c:v>35.5</c:v>
                </c:pt>
                <c:pt idx="4">
                  <c:v>6.38</c:v>
                </c:pt>
                <c:pt idx="5">
                  <c:v>44</c:v>
                </c:pt>
              </c:numCache>
            </c:numRef>
          </c:yVal>
          <c:smooth val="0"/>
          <c:extLst>
            <c:ext xmlns:c16="http://schemas.microsoft.com/office/drawing/2014/chart" uri="{C3380CC4-5D6E-409C-BE32-E72D297353CC}">
              <c16:uniqueId val="{00000000-63B1-4EA9-9ACA-1F8F395F43B5}"/>
            </c:ext>
          </c:extLst>
        </c:ser>
        <c:ser>
          <c:idx val="1"/>
          <c:order val="1"/>
          <c:tx>
            <c:strRef>
              <c:f>Sheet3!$C$2</c:f>
              <c:strCache>
                <c:ptCount val="1"/>
                <c:pt idx="0">
                  <c:v>Lys - 0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Sheet3!$C$3:$C$9</c:f>
              <c:numCache>
                <c:formatCode>General</c:formatCode>
                <c:ptCount val="7"/>
                <c:pt idx="0">
                  <c:v>6.05</c:v>
                </c:pt>
                <c:pt idx="1">
                  <c:v>7.85</c:v>
                </c:pt>
                <c:pt idx="2">
                  <c:v>394</c:v>
                </c:pt>
                <c:pt idx="3">
                  <c:v>65.2</c:v>
                </c:pt>
                <c:pt idx="5">
                  <c:v>47.4</c:v>
                </c:pt>
                <c:pt idx="6">
                  <c:v>9.1999999999999993</c:v>
                </c:pt>
              </c:numCache>
            </c:numRef>
          </c:yVal>
          <c:smooth val="0"/>
          <c:extLst>
            <c:ext xmlns:c16="http://schemas.microsoft.com/office/drawing/2014/chart" uri="{C3380CC4-5D6E-409C-BE32-E72D297353CC}">
              <c16:uniqueId val="{00000001-63B1-4EA9-9ACA-1F8F395F43B5}"/>
            </c:ext>
          </c:extLst>
        </c:ser>
        <c:ser>
          <c:idx val="2"/>
          <c:order val="2"/>
          <c:tx>
            <c:strRef>
              <c:f>Sheet3!$D$2</c:f>
              <c:strCache>
                <c:ptCount val="1"/>
                <c:pt idx="0">
                  <c:v>Lys - 4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Sheet3!$D$3:$D$9</c:f>
              <c:numCache>
                <c:formatCode>General</c:formatCode>
                <c:ptCount val="7"/>
                <c:pt idx="0">
                  <c:v>2.89</c:v>
                </c:pt>
                <c:pt idx="1">
                  <c:v>1.42</c:v>
                </c:pt>
                <c:pt idx="2">
                  <c:v>398</c:v>
                </c:pt>
                <c:pt idx="3">
                  <c:v>376</c:v>
                </c:pt>
                <c:pt idx="4">
                  <c:v>382</c:v>
                </c:pt>
                <c:pt idx="5">
                  <c:v>319</c:v>
                </c:pt>
                <c:pt idx="6">
                  <c:v>159</c:v>
                </c:pt>
              </c:numCache>
            </c:numRef>
          </c:yVal>
          <c:smooth val="0"/>
          <c:extLst>
            <c:ext xmlns:c16="http://schemas.microsoft.com/office/drawing/2014/chart" uri="{C3380CC4-5D6E-409C-BE32-E72D297353CC}">
              <c16:uniqueId val="{00000002-63B1-4EA9-9ACA-1F8F395F43B5}"/>
            </c:ext>
          </c:extLst>
        </c:ser>
        <c:ser>
          <c:idx val="3"/>
          <c:order val="3"/>
          <c:tx>
            <c:strRef>
              <c:f>Sheet3!$E$2</c:f>
              <c:strCache>
                <c:ptCount val="1"/>
                <c:pt idx="0">
                  <c:v>Lys - 8</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Sheet3!$E$3:$E$9</c:f>
              <c:numCache>
                <c:formatCode>General</c:formatCode>
                <c:ptCount val="7"/>
                <c:pt idx="1">
                  <c:v>1.53</c:v>
                </c:pt>
                <c:pt idx="2">
                  <c:v>440</c:v>
                </c:pt>
                <c:pt idx="3">
                  <c:v>310</c:v>
                </c:pt>
                <c:pt idx="4">
                  <c:v>365</c:v>
                </c:pt>
                <c:pt idx="5">
                  <c:v>325</c:v>
                </c:pt>
                <c:pt idx="6">
                  <c:v>24.5</c:v>
                </c:pt>
              </c:numCache>
            </c:numRef>
          </c:yVal>
          <c:smooth val="0"/>
          <c:extLst>
            <c:ext xmlns:c16="http://schemas.microsoft.com/office/drawing/2014/chart" uri="{C3380CC4-5D6E-409C-BE32-E72D297353CC}">
              <c16:uniqueId val="{00000003-63B1-4EA9-9ACA-1F8F395F43B5}"/>
            </c:ext>
          </c:extLst>
        </c:ser>
        <c:ser>
          <c:idx val="4"/>
          <c:order val="4"/>
          <c:tx>
            <c:strRef>
              <c:f>Sheet3!$F$2</c:f>
              <c:strCache>
                <c:ptCount val="1"/>
                <c:pt idx="0">
                  <c:v>MW2</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Sheet3!$A$3:$A$9</c:f>
              <c:numCache>
                <c:formatCode>m/d/yyyy</c:formatCode>
                <c:ptCount val="7"/>
                <c:pt idx="0">
                  <c:v>39401</c:v>
                </c:pt>
                <c:pt idx="1">
                  <c:v>39425</c:v>
                </c:pt>
                <c:pt idx="2">
                  <c:v>39464</c:v>
                </c:pt>
                <c:pt idx="3">
                  <c:v>39538</c:v>
                </c:pt>
                <c:pt idx="4">
                  <c:v>39541</c:v>
                </c:pt>
                <c:pt idx="5">
                  <c:v>39549</c:v>
                </c:pt>
                <c:pt idx="6">
                  <c:v>39595</c:v>
                </c:pt>
              </c:numCache>
            </c:numRef>
          </c:xVal>
          <c:yVal>
            <c:numRef>
              <c:f>Sheet3!$F$3:$F$9</c:f>
              <c:numCache>
                <c:formatCode>General</c:formatCode>
                <c:ptCount val="7"/>
                <c:pt idx="0">
                  <c:v>24.4</c:v>
                </c:pt>
                <c:pt idx="1">
                  <c:v>3.38</c:v>
                </c:pt>
                <c:pt idx="2">
                  <c:v>53.3</c:v>
                </c:pt>
                <c:pt idx="3">
                  <c:v>290</c:v>
                </c:pt>
                <c:pt idx="4">
                  <c:v>294</c:v>
                </c:pt>
                <c:pt idx="5">
                  <c:v>276</c:v>
                </c:pt>
                <c:pt idx="6">
                  <c:v>104</c:v>
                </c:pt>
              </c:numCache>
            </c:numRef>
          </c:yVal>
          <c:smooth val="0"/>
          <c:extLst>
            <c:ext xmlns:c16="http://schemas.microsoft.com/office/drawing/2014/chart" uri="{C3380CC4-5D6E-409C-BE32-E72D297353CC}">
              <c16:uniqueId val="{00000004-63B1-4EA9-9ACA-1F8F395F43B5}"/>
            </c:ext>
          </c:extLst>
        </c:ser>
        <c:dLbls>
          <c:showLegendKey val="0"/>
          <c:showVal val="0"/>
          <c:showCatName val="0"/>
          <c:showSerName val="0"/>
          <c:showPercent val="0"/>
          <c:showBubbleSize val="0"/>
        </c:dLbls>
        <c:axId val="395963312"/>
        <c:axId val="395962328"/>
      </c:scatterChart>
      <c:valAx>
        <c:axId val="395963312"/>
        <c:scaling>
          <c:orientation val="minMax"/>
          <c:min val="3940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2328"/>
        <c:crosses val="autoZero"/>
        <c:crossBetween val="midCat"/>
      </c:valAx>
      <c:valAx>
        <c:axId val="39596232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596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High application rate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Sheet1!$A$2:$A$4</c:f>
              <c:numCache>
                <c:formatCode>d\-mmm</c:formatCode>
                <c:ptCount val="3"/>
                <c:pt idx="0">
                  <c:v>43586</c:v>
                </c:pt>
                <c:pt idx="1">
                  <c:v>43692</c:v>
                </c:pt>
                <c:pt idx="2">
                  <c:v>43770</c:v>
                </c:pt>
              </c:numCache>
            </c:numRef>
          </c:xVal>
          <c:yVal>
            <c:numRef>
              <c:f>Sheet1!$B$2:$B$4</c:f>
              <c:numCache>
                <c:formatCode>General</c:formatCode>
                <c:ptCount val="3"/>
                <c:pt idx="0">
                  <c:v>370</c:v>
                </c:pt>
                <c:pt idx="1">
                  <c:v>92</c:v>
                </c:pt>
                <c:pt idx="2">
                  <c:v>78</c:v>
                </c:pt>
              </c:numCache>
            </c:numRef>
          </c:yVal>
          <c:smooth val="0"/>
          <c:extLst>
            <c:ext xmlns:c16="http://schemas.microsoft.com/office/drawing/2014/chart" uri="{C3380CC4-5D6E-409C-BE32-E72D297353CC}">
              <c16:uniqueId val="{00000000-3C5F-460D-9CF9-76E38B9365D5}"/>
            </c:ext>
          </c:extLst>
        </c:ser>
        <c:ser>
          <c:idx val="1"/>
          <c:order val="1"/>
          <c:tx>
            <c:strRef>
              <c:f>Sheet1!$C$1</c:f>
              <c:strCache>
                <c:ptCount val="1"/>
                <c:pt idx="0">
                  <c:v>Low application rate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Sheet1!$A$2:$A$4</c:f>
              <c:numCache>
                <c:formatCode>d\-mmm</c:formatCode>
                <c:ptCount val="3"/>
                <c:pt idx="0">
                  <c:v>43586</c:v>
                </c:pt>
                <c:pt idx="1">
                  <c:v>43692</c:v>
                </c:pt>
                <c:pt idx="2">
                  <c:v>43770</c:v>
                </c:pt>
              </c:numCache>
            </c:numRef>
          </c:xVal>
          <c:yVal>
            <c:numRef>
              <c:f>Sheet1!$C$2:$C$4</c:f>
              <c:numCache>
                <c:formatCode>General</c:formatCode>
                <c:ptCount val="3"/>
                <c:pt idx="0">
                  <c:v>45.8</c:v>
                </c:pt>
                <c:pt idx="1">
                  <c:v>39.5</c:v>
                </c:pt>
                <c:pt idx="2">
                  <c:v>11</c:v>
                </c:pt>
              </c:numCache>
            </c:numRef>
          </c:yVal>
          <c:smooth val="0"/>
          <c:extLst>
            <c:ext xmlns:c16="http://schemas.microsoft.com/office/drawing/2014/chart" uri="{C3380CC4-5D6E-409C-BE32-E72D297353CC}">
              <c16:uniqueId val="{00000001-3C5F-460D-9CF9-76E38B9365D5}"/>
            </c:ext>
          </c:extLst>
        </c:ser>
        <c:dLbls>
          <c:showLegendKey val="0"/>
          <c:showVal val="0"/>
          <c:showCatName val="0"/>
          <c:showSerName val="0"/>
          <c:showPercent val="0"/>
          <c:showBubbleSize val="0"/>
        </c:dLbls>
        <c:axId val="374006920"/>
        <c:axId val="374008560"/>
      </c:scatterChart>
      <c:valAx>
        <c:axId val="374006920"/>
        <c:scaling>
          <c:orientation val="minMax"/>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74008560"/>
        <c:crosses val="autoZero"/>
        <c:crossBetween val="midCat"/>
      </c:valAx>
      <c:valAx>
        <c:axId val="374008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Chloride </a:t>
                </a:r>
                <a:r>
                  <a:rPr lang="en-US" dirty="0" smtClean="0"/>
                  <a:t>(</a:t>
                </a:r>
                <a:r>
                  <a:rPr lang="en-US" dirty="0"/>
                  <a:t>mg/L)</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74006920"/>
        <c:crosses val="autoZero"/>
        <c:crossBetween val="midCat"/>
        <c:majorUnit val="1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sz="18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Sheet3!$P$1</c:f>
              <c:strCache>
                <c:ptCount val="1"/>
                <c:pt idx="0">
                  <c:v>bottom</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Sheet3!$O$2:$O$16</c:f>
              <c:numCache>
                <c:formatCode>General</c:formatCode>
                <c:ptCount val="15"/>
                <c:pt idx="0">
                  <c:v>155</c:v>
                </c:pt>
                <c:pt idx="1">
                  <c:v>137</c:v>
                </c:pt>
                <c:pt idx="2">
                  <c:v>95</c:v>
                </c:pt>
                <c:pt idx="3">
                  <c:v>301</c:v>
                </c:pt>
                <c:pt idx="4">
                  <c:v>158</c:v>
                </c:pt>
                <c:pt idx="5">
                  <c:v>202</c:v>
                </c:pt>
                <c:pt idx="6">
                  <c:v>178.5</c:v>
                </c:pt>
                <c:pt idx="7">
                  <c:v>119.5</c:v>
                </c:pt>
                <c:pt idx="8">
                  <c:v>120</c:v>
                </c:pt>
                <c:pt idx="9">
                  <c:v>115</c:v>
                </c:pt>
                <c:pt idx="10">
                  <c:v>177</c:v>
                </c:pt>
                <c:pt idx="11">
                  <c:v>183</c:v>
                </c:pt>
                <c:pt idx="12">
                  <c:v>168</c:v>
                </c:pt>
                <c:pt idx="13">
                  <c:v>198</c:v>
                </c:pt>
                <c:pt idx="14">
                  <c:v>189</c:v>
                </c:pt>
              </c:numCache>
            </c:numRef>
          </c:xVal>
          <c:yVal>
            <c:numRef>
              <c:f>Sheet3!$P$2:$P$16</c:f>
              <c:numCache>
                <c:formatCode>General</c:formatCode>
                <c:ptCount val="15"/>
                <c:pt idx="0">
                  <c:v>209</c:v>
                </c:pt>
                <c:pt idx="1">
                  <c:v>232</c:v>
                </c:pt>
                <c:pt idx="2">
                  <c:v>259</c:v>
                </c:pt>
                <c:pt idx="3">
                  <c:v>268</c:v>
                </c:pt>
                <c:pt idx="4">
                  <c:v>184</c:v>
                </c:pt>
                <c:pt idx="5">
                  <c:v>218</c:v>
                </c:pt>
                <c:pt idx="6">
                  <c:v>182.5</c:v>
                </c:pt>
                <c:pt idx="7">
                  <c:v>72</c:v>
                </c:pt>
                <c:pt idx="8">
                  <c:v>120</c:v>
                </c:pt>
                <c:pt idx="9">
                  <c:v>187</c:v>
                </c:pt>
                <c:pt idx="10">
                  <c:v>288</c:v>
                </c:pt>
                <c:pt idx="11">
                  <c:v>284.5</c:v>
                </c:pt>
                <c:pt idx="12">
                  <c:v>403.5</c:v>
                </c:pt>
                <c:pt idx="13">
                  <c:v>575</c:v>
                </c:pt>
                <c:pt idx="14">
                  <c:v>509</c:v>
                </c:pt>
              </c:numCache>
            </c:numRef>
          </c:yVal>
          <c:smooth val="0"/>
          <c:extLst>
            <c:ext xmlns:c16="http://schemas.microsoft.com/office/drawing/2014/chart" uri="{C3380CC4-5D6E-409C-BE32-E72D297353CC}">
              <c16:uniqueId val="{00000000-372B-4739-BF23-679946F4FD31}"/>
            </c:ext>
          </c:extLst>
        </c:ser>
        <c:dLbls>
          <c:showLegendKey val="0"/>
          <c:showVal val="0"/>
          <c:showCatName val="0"/>
          <c:showSerName val="0"/>
          <c:showPercent val="0"/>
          <c:showBubbleSize val="0"/>
        </c:dLbls>
        <c:axId val="456307384"/>
        <c:axId val="456308368"/>
      </c:scatterChart>
      <c:valAx>
        <c:axId val="456307384"/>
        <c:scaling>
          <c:orientation val="minMax"/>
          <c:min val="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Top concentration </a:t>
                </a:r>
                <a:r>
                  <a:rPr lang="en-US" dirty="0" smtClean="0"/>
                  <a:t>(mg/L</a:t>
                </a:r>
                <a:r>
                  <a:rPr lang="en-US" dirty="0"/>
                  <a:t>)</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6308368"/>
        <c:crosses val="autoZero"/>
        <c:crossBetween val="midCat"/>
        <c:majorUnit val="100"/>
      </c:valAx>
      <c:valAx>
        <c:axId val="456308368"/>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Bottom concentration (mg/L)</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6307384"/>
        <c:crosses val="autoZero"/>
        <c:crossBetween val="midCat"/>
        <c:majorUnit val="200"/>
      </c:valAx>
      <c:spPr>
        <a:noFill/>
        <a:ln>
          <a:noFill/>
        </a:ln>
        <a:effectLst/>
      </c:spPr>
    </c:plotArea>
    <c:plotVisOnly val="1"/>
    <c:dispBlanksAs val="gap"/>
    <c:showDLblsOverMax val="0"/>
  </c:chart>
  <c:spPr>
    <a:solidFill>
      <a:schemeClr val="accent6">
        <a:lumMod val="20000"/>
        <a:lumOff val="80000"/>
      </a:schemeClr>
    </a:solidFill>
    <a:ln w="9525" cap="flat" cmpd="sng" algn="ctr">
      <a:solidFill>
        <a:schemeClr val="tx1">
          <a:lumMod val="15000"/>
          <a:lumOff val="85000"/>
        </a:schemeClr>
      </a:solidFill>
      <a:round/>
    </a:ln>
    <a:effectLst/>
  </c:spPr>
  <c:txPr>
    <a:bodyPr/>
    <a:lstStyle/>
    <a:p>
      <a:pPr>
        <a:defRPr sz="18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Sheet3!$Q$1</c:f>
              <c:strCache>
                <c:ptCount val="1"/>
                <c:pt idx="0">
                  <c:v>ratio</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Sheet3!$P$2:$P$16</c:f>
              <c:numCache>
                <c:formatCode>General</c:formatCode>
                <c:ptCount val="15"/>
                <c:pt idx="0">
                  <c:v>209</c:v>
                </c:pt>
                <c:pt idx="1">
                  <c:v>232</c:v>
                </c:pt>
                <c:pt idx="2">
                  <c:v>259</c:v>
                </c:pt>
                <c:pt idx="3">
                  <c:v>268</c:v>
                </c:pt>
                <c:pt idx="4">
                  <c:v>184</c:v>
                </c:pt>
                <c:pt idx="5">
                  <c:v>218</c:v>
                </c:pt>
                <c:pt idx="6">
                  <c:v>182.5</c:v>
                </c:pt>
                <c:pt idx="7">
                  <c:v>72</c:v>
                </c:pt>
                <c:pt idx="8">
                  <c:v>120</c:v>
                </c:pt>
                <c:pt idx="9">
                  <c:v>187</c:v>
                </c:pt>
                <c:pt idx="10">
                  <c:v>288</c:v>
                </c:pt>
                <c:pt idx="11">
                  <c:v>284.5</c:v>
                </c:pt>
                <c:pt idx="12">
                  <c:v>403.5</c:v>
                </c:pt>
                <c:pt idx="13">
                  <c:v>575</c:v>
                </c:pt>
                <c:pt idx="14">
                  <c:v>509</c:v>
                </c:pt>
              </c:numCache>
            </c:numRef>
          </c:xVal>
          <c:yVal>
            <c:numRef>
              <c:f>Sheet3!$Q$2:$Q$16</c:f>
              <c:numCache>
                <c:formatCode>General</c:formatCode>
                <c:ptCount val="15"/>
                <c:pt idx="0">
                  <c:v>1.3483870967741935</c:v>
                </c:pt>
                <c:pt idx="1">
                  <c:v>1.6934306569343065</c:v>
                </c:pt>
                <c:pt idx="2">
                  <c:v>2.7263157894736842</c:v>
                </c:pt>
                <c:pt idx="3">
                  <c:v>0.89036544850498334</c:v>
                </c:pt>
                <c:pt idx="4">
                  <c:v>1.1645569620253164</c:v>
                </c:pt>
                <c:pt idx="5">
                  <c:v>1.0792079207920793</c:v>
                </c:pt>
                <c:pt idx="6">
                  <c:v>1.0224089635854341</c:v>
                </c:pt>
                <c:pt idx="7">
                  <c:v>0.60251046025104604</c:v>
                </c:pt>
                <c:pt idx="8">
                  <c:v>1</c:v>
                </c:pt>
                <c:pt idx="9">
                  <c:v>1.6260869565217391</c:v>
                </c:pt>
                <c:pt idx="10">
                  <c:v>1.6271186440677967</c:v>
                </c:pt>
                <c:pt idx="11">
                  <c:v>1.5546448087431695</c:v>
                </c:pt>
                <c:pt idx="12">
                  <c:v>2.4017857142857144</c:v>
                </c:pt>
                <c:pt idx="13">
                  <c:v>2.904040404040404</c:v>
                </c:pt>
                <c:pt idx="14">
                  <c:v>2.693121693121693</c:v>
                </c:pt>
              </c:numCache>
            </c:numRef>
          </c:yVal>
          <c:smooth val="0"/>
          <c:extLst>
            <c:ext xmlns:c16="http://schemas.microsoft.com/office/drawing/2014/chart" uri="{C3380CC4-5D6E-409C-BE32-E72D297353CC}">
              <c16:uniqueId val="{00000000-9AFF-4A02-B9A3-60E89F3D9477}"/>
            </c:ext>
          </c:extLst>
        </c:ser>
        <c:dLbls>
          <c:showLegendKey val="0"/>
          <c:showVal val="0"/>
          <c:showCatName val="0"/>
          <c:showSerName val="0"/>
          <c:showPercent val="0"/>
          <c:showBubbleSize val="0"/>
        </c:dLbls>
        <c:axId val="651142168"/>
        <c:axId val="651142496"/>
      </c:scatterChart>
      <c:valAx>
        <c:axId val="651142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Bottom concentration (mg/L)</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1142496"/>
        <c:crosses val="autoZero"/>
        <c:crossBetween val="midCat"/>
      </c:valAx>
      <c:valAx>
        <c:axId val="651142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Bottom:top ratio</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1142168"/>
        <c:crosses val="autoZero"/>
        <c:crossBetween val="midCat"/>
      </c:valAx>
      <c:spPr>
        <a:noFill/>
        <a:ln>
          <a:noFill/>
        </a:ln>
        <a:effectLst/>
      </c:spPr>
    </c:plotArea>
    <c:plotVisOnly val="1"/>
    <c:dispBlanksAs val="gap"/>
    <c:showDLblsOverMax val="0"/>
  </c:chart>
  <c:spPr>
    <a:solidFill>
      <a:srgbClr val="70AD47">
        <a:lumMod val="20000"/>
        <a:lumOff val="80000"/>
      </a:srgbClr>
    </a:solidFill>
    <a:ln w="9525" cap="flat" cmpd="sng" algn="ctr">
      <a:solidFill>
        <a:schemeClr val="tx1">
          <a:lumMod val="15000"/>
          <a:lumOff val="85000"/>
        </a:schemeClr>
      </a:solidFill>
      <a:round/>
    </a:ln>
    <a:effectLst/>
  </c:spPr>
  <c:txPr>
    <a:bodyPr/>
    <a:lstStyle/>
    <a:p>
      <a:pPr>
        <a:defRPr sz="18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smtClean="0"/>
              <a:t>Chloride concentrations by land use</a:t>
            </a:r>
            <a:endParaRPr lang="en-US" sz="2800" dirty="0"/>
          </a:p>
        </c:rich>
      </c:tx>
      <c:layout>
        <c:manualLayout>
          <c:xMode val="edge"/>
          <c:yMode val="edge"/>
          <c:x val="0.20963505156935011"/>
          <c:y val="2.357839201305647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Median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Commercial/industrial (N=43)</c:v>
                </c:pt>
                <c:pt idx="1">
                  <c:v>Sewered residential n=50)</c:v>
                </c:pt>
                <c:pt idx="2">
                  <c:v>Residential SSTS (n=51)</c:v>
                </c:pt>
                <c:pt idx="3">
                  <c:v>Agricultural n=113)</c:v>
                </c:pt>
                <c:pt idx="4">
                  <c:v>Undeveloped (n=50)</c:v>
                </c:pt>
              </c:strCache>
            </c:strRef>
          </c:cat>
          <c:val>
            <c:numRef>
              <c:f>Sheet1!$B$2:$B$6</c:f>
              <c:numCache>
                <c:formatCode>General</c:formatCode>
                <c:ptCount val="5"/>
                <c:pt idx="0">
                  <c:v>81.8</c:v>
                </c:pt>
                <c:pt idx="1">
                  <c:v>44.6</c:v>
                </c:pt>
                <c:pt idx="2">
                  <c:v>16.100000000000001</c:v>
                </c:pt>
                <c:pt idx="3">
                  <c:v>14.1</c:v>
                </c:pt>
                <c:pt idx="4">
                  <c:v>1.1000000000000001</c:v>
                </c:pt>
              </c:numCache>
            </c:numRef>
          </c:val>
          <c:extLst>
            <c:ext xmlns:c16="http://schemas.microsoft.com/office/drawing/2014/chart" uri="{C3380CC4-5D6E-409C-BE32-E72D297353CC}">
              <c16:uniqueId val="{00000000-E093-4B17-BF90-93C25AEEE05C}"/>
            </c:ext>
          </c:extLst>
        </c:ser>
        <c:ser>
          <c:idx val="1"/>
          <c:order val="1"/>
          <c:tx>
            <c:strRef>
              <c:f>Sheet1!$C$1</c:f>
              <c:strCache>
                <c:ptCount val="1"/>
                <c:pt idx="0">
                  <c:v>Maximum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Commercial/industrial (N=43)</c:v>
                </c:pt>
                <c:pt idx="1">
                  <c:v>Sewered residential n=50)</c:v>
                </c:pt>
                <c:pt idx="2">
                  <c:v>Residential SSTS (n=51)</c:v>
                </c:pt>
                <c:pt idx="3">
                  <c:v>Agricultural n=113)</c:v>
                </c:pt>
                <c:pt idx="4">
                  <c:v>Undeveloped (n=50)</c:v>
                </c:pt>
              </c:strCache>
            </c:strRef>
          </c:cat>
          <c:val>
            <c:numRef>
              <c:f>Sheet1!$C$2:$C$6</c:f>
              <c:numCache>
                <c:formatCode>General</c:formatCode>
                <c:ptCount val="5"/>
                <c:pt idx="0">
                  <c:v>790</c:v>
                </c:pt>
                <c:pt idx="1">
                  <c:v>463</c:v>
                </c:pt>
                <c:pt idx="2">
                  <c:v>429</c:v>
                </c:pt>
                <c:pt idx="3">
                  <c:v>308</c:v>
                </c:pt>
                <c:pt idx="4">
                  <c:v>97</c:v>
                </c:pt>
              </c:numCache>
            </c:numRef>
          </c:val>
          <c:extLst>
            <c:ext xmlns:c16="http://schemas.microsoft.com/office/drawing/2014/chart" uri="{C3380CC4-5D6E-409C-BE32-E72D297353CC}">
              <c16:uniqueId val="{00000001-E093-4B17-BF90-93C25AEEE05C}"/>
            </c:ext>
          </c:extLst>
        </c:ser>
        <c:dLbls>
          <c:showLegendKey val="0"/>
          <c:showVal val="0"/>
          <c:showCatName val="0"/>
          <c:showSerName val="0"/>
          <c:showPercent val="0"/>
          <c:showBubbleSize val="0"/>
        </c:dLbls>
        <c:gapWidth val="219"/>
        <c:overlap val="-27"/>
        <c:axId val="442509008"/>
        <c:axId val="442512288"/>
      </c:barChart>
      <c:catAx>
        <c:axId val="44250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2512288"/>
        <c:crosses val="autoZero"/>
        <c:auto val="1"/>
        <c:lblAlgn val="ctr"/>
        <c:lblOffset val="100"/>
        <c:noMultiLvlLbl val="0"/>
      </c:catAx>
      <c:valAx>
        <c:axId val="442512288"/>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smtClean="0"/>
                  <a:t>Cl (mg/L)</a:t>
                </a:r>
                <a:endParaRPr lang="en-US" sz="2000" dirty="0"/>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42509008"/>
        <c:crosses val="autoZero"/>
        <c:crossBetween val="between"/>
        <c:majorUnit val="250"/>
      </c:valAx>
      <c:spPr>
        <a:noFill/>
        <a:ln>
          <a:noFill/>
        </a:ln>
        <a:effectLst/>
      </c:spPr>
    </c:plotArea>
    <c:legend>
      <c:legendPos val="b"/>
      <c:layout>
        <c:manualLayout>
          <c:xMode val="edge"/>
          <c:yMode val="edge"/>
          <c:x val="0.72323813296469253"/>
          <c:y val="0.88662972373982873"/>
          <c:w val="0.27676186703530758"/>
          <c:h val="6.646344414303355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3">
        <a:lumMod val="20000"/>
        <a:lumOff val="80000"/>
      </a:schemeClr>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Sheet3!$AF$1</c:f>
              <c:strCache>
                <c:ptCount val="1"/>
                <c:pt idx="0">
                  <c:v>Median rank</c:v>
                </c:pt>
              </c:strCache>
            </c:strRef>
          </c:tx>
          <c:spPr>
            <a:solidFill>
              <a:schemeClr val="accent1"/>
            </a:solidFill>
            <a:ln>
              <a:noFill/>
            </a:ln>
            <a:effectLst/>
          </c:spPr>
          <c:invertIfNegative val="0"/>
          <c:cat>
            <c:strRef>
              <c:f>Sheet3!$AE$2:$AE$5</c:f>
              <c:strCache>
                <c:ptCount val="4"/>
                <c:pt idx="0">
                  <c:v>winter</c:v>
                </c:pt>
                <c:pt idx="1">
                  <c:v>spring</c:v>
                </c:pt>
                <c:pt idx="2">
                  <c:v>summer</c:v>
                </c:pt>
                <c:pt idx="3">
                  <c:v>fall</c:v>
                </c:pt>
              </c:strCache>
            </c:strRef>
          </c:cat>
          <c:val>
            <c:numRef>
              <c:f>Sheet3!$AF$2:$AF$5</c:f>
              <c:numCache>
                <c:formatCode>General</c:formatCode>
                <c:ptCount val="4"/>
                <c:pt idx="0">
                  <c:v>22</c:v>
                </c:pt>
                <c:pt idx="1">
                  <c:v>22</c:v>
                </c:pt>
                <c:pt idx="2">
                  <c:v>27</c:v>
                </c:pt>
                <c:pt idx="3">
                  <c:v>31</c:v>
                </c:pt>
              </c:numCache>
            </c:numRef>
          </c:val>
          <c:extLst>
            <c:ext xmlns:c16="http://schemas.microsoft.com/office/drawing/2014/chart" uri="{C3380CC4-5D6E-409C-BE32-E72D297353CC}">
              <c16:uniqueId val="{00000000-C4ED-46E9-B852-BA76E57C8D94}"/>
            </c:ext>
          </c:extLst>
        </c:ser>
        <c:dLbls>
          <c:showLegendKey val="0"/>
          <c:showVal val="0"/>
          <c:showCatName val="0"/>
          <c:showSerName val="0"/>
          <c:showPercent val="0"/>
          <c:showBubbleSize val="0"/>
        </c:dLbls>
        <c:gapWidth val="219"/>
        <c:overlap val="-27"/>
        <c:axId val="559670600"/>
        <c:axId val="559668960"/>
      </c:barChart>
      <c:catAx>
        <c:axId val="55967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59668960"/>
        <c:crosses val="autoZero"/>
        <c:auto val="1"/>
        <c:lblAlgn val="ctr"/>
        <c:lblOffset val="100"/>
        <c:noMultiLvlLbl val="0"/>
      </c:catAx>
      <c:valAx>
        <c:axId val="559668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Median rank of Cl concentration</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59670600"/>
        <c:crosses val="autoZero"/>
        <c:crossBetween val="between"/>
      </c:valAx>
      <c:spPr>
        <a:noFill/>
        <a:ln>
          <a:noFill/>
        </a:ln>
        <a:effectLst/>
      </c:spPr>
    </c:plotArea>
    <c:plotVisOnly val="1"/>
    <c:dispBlanksAs val="gap"/>
    <c:showDLblsOverMax val="0"/>
  </c:chart>
  <c:spPr>
    <a:solidFill>
      <a:schemeClr val="accent3">
        <a:lumMod val="20000"/>
        <a:lumOff val="80000"/>
      </a:schemeClr>
    </a:solidFill>
    <a:ln w="9525" cap="flat" cmpd="sng" algn="ctr">
      <a:solidFill>
        <a:schemeClr val="tx1">
          <a:lumMod val="15000"/>
          <a:lumOff val="85000"/>
        </a:schemeClr>
      </a:solidFill>
      <a:round/>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 </a:t>
            </a:r>
            <a:r>
              <a:rPr lang="en-US" sz="2400" b="1" dirty="0" smtClean="0"/>
              <a:t>of Cl loading to groundwater (annual load = 180 </a:t>
            </a:r>
            <a:r>
              <a:rPr lang="en-US" sz="2400" b="1" dirty="0" err="1" smtClean="0"/>
              <a:t>lbs</a:t>
            </a:r>
            <a:r>
              <a:rPr lang="en-US" sz="2400" b="1" dirty="0" smtClean="0"/>
              <a:t>/ac/</a:t>
            </a:r>
            <a:r>
              <a:rPr lang="en-US" sz="2400" b="1" dirty="0" err="1" smtClean="0"/>
              <a:t>yr</a:t>
            </a:r>
            <a:r>
              <a:rPr lang="en-US" sz="2400" b="1" dirty="0" smtClean="0"/>
              <a:t>)</a:t>
            </a:r>
            <a:endParaRPr lang="en-US" sz="2400" b="1" dirty="0"/>
          </a:p>
        </c:rich>
      </c:tx>
      <c:layout>
        <c:manualLayout>
          <c:xMode val="edge"/>
          <c:yMode val="edge"/>
          <c:x val="0.21305600131269106"/>
          <c:y val="2.43008823089576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Sheet4!$B$1</c:f>
              <c:strCache>
                <c:ptCount val="1"/>
                <c:pt idx="0">
                  <c:v>% of loading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E4-421A-8306-767D84F0F9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E4-421A-8306-767D84F0F9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E4-421A-8306-767D84F0F9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E4-421A-8306-767D84F0F97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9E4-421A-8306-767D84F0F97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9E4-421A-8306-767D84F0F97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9E4-421A-8306-767D84F0F97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9E4-421A-8306-767D84F0F97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9E4-421A-8306-767D84F0F97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Sheet4!$A$2:$A$10</c:f>
              <c:strCache>
                <c:ptCount val="9"/>
                <c:pt idx="0">
                  <c:v>Direct infiltration</c:v>
                </c:pt>
                <c:pt idx="1">
                  <c:v>Impervious surfaces</c:v>
                </c:pt>
                <c:pt idx="2">
                  <c:v>Piped inflow</c:v>
                </c:pt>
                <c:pt idx="3">
                  <c:v>Sanitary sewer leakage</c:v>
                </c:pt>
                <c:pt idx="4">
                  <c:v>Storm sewer leakage</c:v>
                </c:pt>
                <c:pt idx="5">
                  <c:v>Stormwater infiltration</c:v>
                </c:pt>
                <c:pt idx="6">
                  <c:v>Surface water discharges</c:v>
                </c:pt>
                <c:pt idx="7">
                  <c:v>Constructed ponds</c:v>
                </c:pt>
                <c:pt idx="8">
                  <c:v>Non-infiltration SCMs</c:v>
                </c:pt>
              </c:strCache>
            </c:strRef>
          </c:cat>
          <c:val>
            <c:numRef>
              <c:f>Sheet4!$B$2:$B$10</c:f>
              <c:numCache>
                <c:formatCode>General</c:formatCode>
                <c:ptCount val="9"/>
                <c:pt idx="0">
                  <c:v>40</c:v>
                </c:pt>
                <c:pt idx="1">
                  <c:v>8.6</c:v>
                </c:pt>
                <c:pt idx="2">
                  <c:v>7.1</c:v>
                </c:pt>
                <c:pt idx="3">
                  <c:v>10.8</c:v>
                </c:pt>
                <c:pt idx="4">
                  <c:v>3.6</c:v>
                </c:pt>
                <c:pt idx="5">
                  <c:v>13.3</c:v>
                </c:pt>
                <c:pt idx="6">
                  <c:v>0</c:v>
                </c:pt>
                <c:pt idx="7">
                  <c:v>14.7</c:v>
                </c:pt>
                <c:pt idx="8">
                  <c:v>2</c:v>
                </c:pt>
              </c:numCache>
            </c:numRef>
          </c:val>
          <c:extLst>
            <c:ext xmlns:c16="http://schemas.microsoft.com/office/drawing/2014/chart" uri="{C3380CC4-5D6E-409C-BE32-E72D297353CC}">
              <c16:uniqueId val="{00000012-69E4-421A-8306-767D84F0F97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1842152813251147E-2"/>
          <c:y val="0.79439069106940363"/>
          <c:w val="0.94838649976445255"/>
          <c:h val="0.16966454582995855"/>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2929201157547605E-2"/>
          <c:y val="0.82616879921259845"/>
          <c:w val="0.94838649976445255"/>
          <c:h val="0.1696645458299585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dirty="0"/>
              <a:t>% of </a:t>
            </a:r>
            <a:r>
              <a:rPr lang="en-US" dirty="0" smtClean="0"/>
              <a:t>Cl load to groundwater (annual load = 1375 </a:t>
            </a:r>
            <a:r>
              <a:rPr lang="en-US" dirty="0" err="1" smtClean="0"/>
              <a:t>lbs</a:t>
            </a:r>
            <a:r>
              <a:rPr lang="en-US" dirty="0" smtClean="0"/>
              <a:t>/ac/</a:t>
            </a:r>
            <a:r>
              <a:rPr lang="en-US" dirty="0" err="1" smtClean="0"/>
              <a:t>yr</a:t>
            </a:r>
            <a:r>
              <a:rPr lang="en-US" dirty="0" smtClean="0"/>
              <a:t>)</a:t>
            </a:r>
            <a:endParaRPr lang="en-US" dirty="0"/>
          </a:p>
        </c:rich>
      </c:tx>
      <c:layout>
        <c:manualLayout>
          <c:xMode val="edge"/>
          <c:yMode val="edge"/>
          <c:x val="0.72522792022792026"/>
          <c:y val="3.6501898226448448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Sheet4!$B$1</c:f>
              <c:strCache>
                <c:ptCount val="1"/>
                <c:pt idx="0">
                  <c:v>% of loading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75-4270-A606-429AF78768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75-4270-A606-429AF787681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75-4270-A606-429AF78768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75-4270-A606-429AF787681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975-4270-A606-429AF787681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975-4270-A606-429AF787681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975-4270-A606-429AF787681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975-4270-A606-429AF787681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975-4270-A606-429AF787681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Sheet4!$A$2:$A$10</c:f>
              <c:strCache>
                <c:ptCount val="9"/>
                <c:pt idx="0">
                  <c:v>Direct infiltration</c:v>
                </c:pt>
                <c:pt idx="1">
                  <c:v>Impervious surfaces</c:v>
                </c:pt>
                <c:pt idx="2">
                  <c:v>Piped inflow</c:v>
                </c:pt>
                <c:pt idx="3">
                  <c:v>Sanitary sewer leakage</c:v>
                </c:pt>
                <c:pt idx="4">
                  <c:v>Storm sewer leakage</c:v>
                </c:pt>
                <c:pt idx="5">
                  <c:v>Stormwater infiltration</c:v>
                </c:pt>
                <c:pt idx="6">
                  <c:v>Surface water discharges</c:v>
                </c:pt>
                <c:pt idx="7">
                  <c:v>Constructed ponds</c:v>
                </c:pt>
                <c:pt idx="8">
                  <c:v>Non-infiltration SCMs</c:v>
                </c:pt>
              </c:strCache>
            </c:strRef>
          </c:cat>
          <c:val>
            <c:numRef>
              <c:f>Sheet4!$B$2:$B$10</c:f>
              <c:numCache>
                <c:formatCode>General</c:formatCode>
                <c:ptCount val="9"/>
                <c:pt idx="0">
                  <c:v>2</c:v>
                </c:pt>
                <c:pt idx="1">
                  <c:v>15.4</c:v>
                </c:pt>
                <c:pt idx="2">
                  <c:v>0.8</c:v>
                </c:pt>
                <c:pt idx="3">
                  <c:v>1.2</c:v>
                </c:pt>
                <c:pt idx="4">
                  <c:v>7.9</c:v>
                </c:pt>
                <c:pt idx="5">
                  <c:v>67.900000000000006</c:v>
                </c:pt>
                <c:pt idx="6">
                  <c:v>0</c:v>
                </c:pt>
                <c:pt idx="7">
                  <c:v>1.9</c:v>
                </c:pt>
                <c:pt idx="8">
                  <c:v>0</c:v>
                </c:pt>
              </c:numCache>
            </c:numRef>
          </c:val>
          <c:extLst>
            <c:ext xmlns:c16="http://schemas.microsoft.com/office/drawing/2014/chart" uri="{C3380CC4-5D6E-409C-BE32-E72D297353CC}">
              <c16:uniqueId val="{00000012-D975-4270-A606-429AF787681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9134814911397725E-2"/>
          <c:y val="0.83674741580612033"/>
          <c:w val="0.91232176703092105"/>
          <c:h val="0.15108528478506353"/>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0.07813</cdr:x>
      <cdr:y>0.47917</cdr:y>
    </cdr:from>
    <cdr:to>
      <cdr:x>0.94479</cdr:x>
      <cdr:y>0.82292</cdr:y>
    </cdr:to>
    <cdr:cxnSp macro="">
      <cdr:nvCxnSpPr>
        <cdr:cNvPr id="3" name="Straight Connector 2"/>
        <cdr:cNvCxnSpPr/>
      </cdr:nvCxnSpPr>
      <cdr:spPr>
        <a:xfrm xmlns:a="http://schemas.openxmlformats.org/drawingml/2006/main" flipV="1">
          <a:off x="357188" y="1314450"/>
          <a:ext cx="3962400" cy="942975"/>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231778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154220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303337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07B56-1126-4D7F-9B0C-AE376BE3CE63}"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289835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207B56-1126-4D7F-9B0C-AE376BE3CE63}"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257878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07B56-1126-4D7F-9B0C-AE376BE3CE63}"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380027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07B56-1126-4D7F-9B0C-AE376BE3CE63}" type="datetimeFigureOut">
              <a:rPr lang="en-US" smtClean="0"/>
              <a:pPr/>
              <a:t>2/22/2019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45498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07B56-1126-4D7F-9B0C-AE376BE3CE63}" type="datetimeFigureOut">
              <a:rPr lang="en-US" smtClean="0"/>
              <a:pPr/>
              <a:t>2/22/2019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103578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07B56-1126-4D7F-9B0C-AE376BE3CE63}" type="datetimeFigureOut">
              <a:rPr lang="en-US" smtClean="0"/>
              <a:pPr/>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310446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207B56-1126-4D7F-9B0C-AE376BE3CE63}"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405697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207B56-1126-4D7F-9B0C-AE376BE3CE63}"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02C5C-9869-427C-B15A-6DF7E622DAE4}" type="slidenum">
              <a:rPr lang="en-US" smtClean="0"/>
              <a:pPr/>
              <a:t>‹#›</a:t>
            </a:fld>
            <a:endParaRPr lang="en-US"/>
          </a:p>
        </p:txBody>
      </p:sp>
    </p:spTree>
    <p:extLst>
      <p:ext uri="{BB962C8B-B14F-4D97-AF65-F5344CB8AC3E}">
        <p14:creationId xmlns:p14="http://schemas.microsoft.com/office/powerpoint/2010/main" val="64676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07B56-1126-4D7F-9B0C-AE376BE3CE63}" type="datetimeFigureOut">
              <a:rPr lang="en-US" smtClean="0"/>
              <a:pPr/>
              <a:t>2/22/2019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2C5C-9869-427C-B15A-6DF7E622DAE4}" type="slidenum">
              <a:rPr lang="en-US" smtClean="0"/>
              <a:pPr/>
              <a:t>‹#›</a:t>
            </a:fld>
            <a:endParaRPr lang="en-US"/>
          </a:p>
        </p:txBody>
      </p:sp>
    </p:spTree>
    <p:extLst>
      <p:ext uri="{BB962C8B-B14F-4D97-AF65-F5344CB8AC3E}">
        <p14:creationId xmlns:p14="http://schemas.microsoft.com/office/powerpoint/2010/main" val="24529999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hart" Target="../charts/chart9.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brooke.asleson@state.mn.us" TargetMode="External"/><Relationship Id="rId4" Type="http://schemas.openxmlformats.org/officeDocument/2006/relationships/hyperlink" Target="mailto:mike.Trojan@state.mn.us"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1"/>
          <p:cNvSpPr txBox="1">
            <a:spLocks/>
          </p:cNvSpPr>
          <p:nvPr/>
        </p:nvSpPr>
        <p:spPr>
          <a:xfrm>
            <a:off x="423949" y="196888"/>
            <a:ext cx="11025863" cy="219717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smtClean="0">
                <a:solidFill>
                  <a:srgbClr val="0070C0"/>
                </a:solidFill>
              </a:rPr>
              <a:t>Do we have a chloride problem in our water?</a:t>
            </a:r>
            <a:endParaRPr lang="en-US" b="1" dirty="0">
              <a:solidFill>
                <a:srgbClr val="0070C0"/>
              </a:solidFill>
            </a:endParaRPr>
          </a:p>
        </p:txBody>
      </p:sp>
      <p:sp>
        <p:nvSpPr>
          <p:cNvPr id="4" name="Subtitle 2"/>
          <p:cNvSpPr txBox="1">
            <a:spLocks/>
          </p:cNvSpPr>
          <p:nvPr/>
        </p:nvSpPr>
        <p:spPr>
          <a:xfrm>
            <a:off x="3204557" y="4572746"/>
            <a:ext cx="4495800" cy="2133600"/>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600" b="1" dirty="0" smtClean="0">
                <a:solidFill>
                  <a:schemeClr val="tx1"/>
                </a:solidFill>
              </a:rPr>
              <a:t>Mike Trojan</a:t>
            </a:r>
          </a:p>
          <a:p>
            <a:pPr algn="ctr"/>
            <a:r>
              <a:rPr lang="en-US" sz="3600" b="1" dirty="0" smtClean="0">
                <a:solidFill>
                  <a:schemeClr val="tx1"/>
                </a:solidFill>
              </a:rPr>
              <a:t>MPCA </a:t>
            </a:r>
            <a:r>
              <a:rPr lang="en-US" sz="3600" b="1" dirty="0" err="1" smtClean="0">
                <a:solidFill>
                  <a:schemeClr val="tx1"/>
                </a:solidFill>
              </a:rPr>
              <a:t>Stormwater</a:t>
            </a:r>
            <a:endParaRPr lang="en-US" sz="3600" b="1" dirty="0" smtClean="0">
              <a:solidFill>
                <a:schemeClr val="tx1"/>
              </a:solidFill>
            </a:endParaRPr>
          </a:p>
          <a:p>
            <a:pPr algn="ctr"/>
            <a:r>
              <a:rPr lang="en-US" sz="3600" b="1" dirty="0" smtClean="0">
                <a:solidFill>
                  <a:schemeClr val="tx1"/>
                </a:solidFill>
              </a:rPr>
              <a:t>March 8, 2019</a:t>
            </a:r>
            <a:endParaRPr lang="en-US" sz="3600" b="1"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067" y="6018944"/>
            <a:ext cx="3262745" cy="553888"/>
          </a:xfrm>
          <a:prstGeom prst="rect">
            <a:avLst/>
          </a:prstGeom>
        </p:spPr>
      </p:pic>
    </p:spTree>
    <p:extLst>
      <p:ext uri="{BB962C8B-B14F-4D97-AF65-F5344CB8AC3E}">
        <p14:creationId xmlns:p14="http://schemas.microsoft.com/office/powerpoint/2010/main" val="559412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4" name="Title 2"/>
          <p:cNvSpPr txBox="1">
            <a:spLocks/>
          </p:cNvSpPr>
          <p:nvPr/>
        </p:nvSpPr>
        <p:spPr>
          <a:xfrm>
            <a:off x="116542" y="209045"/>
            <a:ext cx="11492752" cy="12664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At what concentration is chloride a concern?</a:t>
            </a:r>
            <a:endParaRPr lang="en-US" b="1" dirty="0">
              <a:solidFill>
                <a:srgbClr val="0070C0"/>
              </a:solidFill>
            </a:endParaRPr>
          </a:p>
        </p:txBody>
      </p:sp>
      <p:sp>
        <p:nvSpPr>
          <p:cNvPr id="6" name="Content Placeholder 5"/>
          <p:cNvSpPr>
            <a:spLocks noGrp="1"/>
          </p:cNvSpPr>
          <p:nvPr>
            <p:ph idx="1"/>
          </p:nvPr>
        </p:nvSpPr>
        <p:spPr/>
        <p:txBody>
          <a:bodyPr>
            <a:normAutofit/>
          </a:bodyPr>
          <a:lstStyle/>
          <a:p>
            <a:r>
              <a:rPr lang="en-US" sz="3600" dirty="0" smtClean="0">
                <a:solidFill>
                  <a:schemeClr val="tx1">
                    <a:lumMod val="95000"/>
                    <a:lumOff val="5000"/>
                  </a:schemeClr>
                </a:solidFill>
              </a:rPr>
              <a:t>Aquatic life (EPA, 1985)</a:t>
            </a:r>
          </a:p>
          <a:p>
            <a:pPr lvl="1"/>
            <a:r>
              <a:rPr lang="en-US" sz="3200" dirty="0" smtClean="0">
                <a:solidFill>
                  <a:schemeClr val="tx1">
                    <a:lumMod val="95000"/>
                    <a:lumOff val="5000"/>
                  </a:schemeClr>
                </a:solidFill>
              </a:rPr>
              <a:t>Chronic toxicity = 230 mg/L (4 day average, not to be exceeded more than 1 in 3 years</a:t>
            </a:r>
          </a:p>
          <a:p>
            <a:pPr lvl="1"/>
            <a:r>
              <a:rPr lang="en-US" sz="3200" dirty="0" smtClean="0">
                <a:solidFill>
                  <a:schemeClr val="tx1">
                    <a:lumMod val="95000"/>
                    <a:lumOff val="5000"/>
                  </a:schemeClr>
                </a:solidFill>
              </a:rPr>
              <a:t>Acute toxicity = 860 mg/L (1-hour average not to be exceeded more than 1 in 3 years)</a:t>
            </a:r>
          </a:p>
          <a:p>
            <a:r>
              <a:rPr lang="en-US" sz="3600" dirty="0" smtClean="0">
                <a:solidFill>
                  <a:schemeClr val="tx1">
                    <a:lumMod val="95000"/>
                    <a:lumOff val="5000"/>
                  </a:schemeClr>
                </a:solidFill>
              </a:rPr>
              <a:t>Human consumption – drinking water, secondary maximum contaminant level = 250 mg/L based on salty taste</a:t>
            </a:r>
          </a:p>
          <a:p>
            <a:endParaRPr lang="en-US" sz="3600" b="1" dirty="0">
              <a:solidFill>
                <a:schemeClr val="tx1">
                  <a:lumMod val="95000"/>
                  <a:lumOff val="5000"/>
                </a:schemeClr>
              </a:solidFill>
            </a:endParaRPr>
          </a:p>
        </p:txBody>
      </p:sp>
    </p:spTree>
    <p:extLst>
      <p:ext uri="{BB962C8B-B14F-4D97-AF65-F5344CB8AC3E}">
        <p14:creationId xmlns:p14="http://schemas.microsoft.com/office/powerpoint/2010/main" val="1963262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Other environmental concerns of chloride</a:t>
            </a:r>
            <a:endParaRPr lang="en-US" dirty="0"/>
          </a:p>
        </p:txBody>
      </p:sp>
      <p:sp>
        <p:nvSpPr>
          <p:cNvPr id="4" name="Content Placeholder 3"/>
          <p:cNvSpPr>
            <a:spLocks noGrp="1"/>
          </p:cNvSpPr>
          <p:nvPr>
            <p:ph idx="1"/>
          </p:nvPr>
        </p:nvSpPr>
        <p:spPr/>
        <p:txBody>
          <a:bodyPr/>
          <a:lstStyle/>
          <a:p>
            <a:r>
              <a:rPr lang="en-US" dirty="0" smtClean="0"/>
              <a:t>Toxicity in plants (350 mg/L for sensitive species to over 2000 mg/L for tolerant species)</a:t>
            </a:r>
          </a:p>
          <a:p>
            <a:r>
              <a:rPr lang="en-US" dirty="0" smtClean="0"/>
              <a:t>Foliar damage to plants – species dependent; many species show effects above about 200 mg/L</a:t>
            </a:r>
          </a:p>
          <a:p>
            <a:r>
              <a:rPr lang="en-US" dirty="0" smtClean="0"/>
              <a:t>Increased metal mobility – </a:t>
            </a:r>
            <a:r>
              <a:rPr lang="en-US" dirty="0" smtClean="0"/>
              <a:t>some </a:t>
            </a:r>
            <a:r>
              <a:rPr lang="en-US" dirty="0" smtClean="0"/>
              <a:t>evidence for Cl complexes with Zn and Cd ; other metals </a:t>
            </a:r>
            <a:r>
              <a:rPr lang="en-US" dirty="0" smtClean="0"/>
              <a:t>due </a:t>
            </a:r>
            <a:r>
              <a:rPr lang="en-US" dirty="0" smtClean="0"/>
              <a:t>to ion exchange with the cation</a:t>
            </a:r>
          </a:p>
          <a:p>
            <a:r>
              <a:rPr lang="en-US" dirty="0" smtClean="0"/>
              <a:t>Corrodes steel</a:t>
            </a:r>
          </a:p>
          <a:p>
            <a:r>
              <a:rPr lang="en-US" dirty="0" smtClean="0"/>
              <a:t>Reduced </a:t>
            </a:r>
            <a:r>
              <a:rPr lang="en-US" dirty="0" err="1" smtClean="0"/>
              <a:t>denitrification</a:t>
            </a:r>
            <a:r>
              <a:rPr lang="en-US" dirty="0" smtClean="0"/>
              <a:t> rates in soil</a:t>
            </a:r>
            <a:endParaRPr lang="en-US" dirty="0"/>
          </a:p>
        </p:txBody>
      </p:sp>
    </p:spTree>
    <p:extLst>
      <p:ext uri="{BB962C8B-B14F-4D97-AF65-F5344CB8AC3E}">
        <p14:creationId xmlns:p14="http://schemas.microsoft.com/office/powerpoint/2010/main" val="1912377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4" name="Picture 3" descr="X:\Agency_Files\Water\Metro\Chloride\pictures &amp; images\chlState.jpg"/>
          <p:cNvPicPr/>
          <p:nvPr/>
        </p:nvPicPr>
        <p:blipFill rotWithShape="1">
          <a:blip r:embed="rId4" cstate="print">
            <a:extLst>
              <a:ext uri="{28A0092B-C50C-407E-A947-70E740481C1C}">
                <a14:useLocalDpi xmlns:a14="http://schemas.microsoft.com/office/drawing/2010/main" val="0"/>
              </a:ext>
            </a:extLst>
          </a:blip>
          <a:srcRect t="7030"/>
          <a:stretch/>
        </p:blipFill>
        <p:spPr bwMode="auto">
          <a:xfrm>
            <a:off x="640080" y="1030779"/>
            <a:ext cx="4477247" cy="5756284"/>
          </a:xfrm>
          <a:prstGeom prst="rect">
            <a:avLst/>
          </a:prstGeom>
          <a:noFill/>
          <a:ln>
            <a:noFill/>
          </a:ln>
        </p:spPr>
      </p:pic>
      <p:pic>
        <p:nvPicPr>
          <p:cNvPr id="5" name="Picture 4" descr="X:\Agency_Files\Water\Metro\Chloride\pictures &amp; images\chl.jpg"/>
          <p:cNvPicPr/>
          <p:nvPr/>
        </p:nvPicPr>
        <p:blipFill rotWithShape="1">
          <a:blip r:embed="rId5" cstate="print">
            <a:extLst>
              <a:ext uri="{28A0092B-C50C-407E-A947-70E740481C1C}">
                <a14:useLocalDpi xmlns:a14="http://schemas.microsoft.com/office/drawing/2010/main" val="0"/>
              </a:ext>
            </a:extLst>
          </a:blip>
          <a:srcRect t="7165"/>
          <a:stretch/>
        </p:blipFill>
        <p:spPr bwMode="auto">
          <a:xfrm>
            <a:off x="5954008" y="1039091"/>
            <a:ext cx="4636272" cy="5747972"/>
          </a:xfrm>
          <a:prstGeom prst="rect">
            <a:avLst/>
          </a:prstGeom>
          <a:noFill/>
          <a:ln>
            <a:noFill/>
          </a:ln>
        </p:spPr>
      </p:pic>
      <p:cxnSp>
        <p:nvCxnSpPr>
          <p:cNvPr id="6" name="Straight Connector 5"/>
          <p:cNvCxnSpPr/>
          <p:nvPr/>
        </p:nvCxnSpPr>
        <p:spPr>
          <a:xfrm flipV="1">
            <a:off x="2876204" y="2036625"/>
            <a:ext cx="4962698" cy="248550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75709" y="5311840"/>
            <a:ext cx="6176356" cy="86452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837261" y="157301"/>
            <a:ext cx="10515600" cy="881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Chloride in surface water (MPCA, 2018)</a:t>
            </a:r>
            <a:endParaRPr lang="en-US" b="1" dirty="0">
              <a:solidFill>
                <a:srgbClr val="0070C0"/>
              </a:solidFill>
            </a:endParaRPr>
          </a:p>
        </p:txBody>
      </p:sp>
    </p:spTree>
    <p:extLst>
      <p:ext uri="{BB962C8B-B14F-4D97-AF65-F5344CB8AC3E}">
        <p14:creationId xmlns:p14="http://schemas.microsoft.com/office/powerpoint/2010/main" val="16637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extBox 1"/>
          <p:cNvSpPr txBox="1"/>
          <p:nvPr/>
        </p:nvSpPr>
        <p:spPr>
          <a:xfrm>
            <a:off x="627530" y="92418"/>
            <a:ext cx="7351058" cy="646331"/>
          </a:xfrm>
          <a:prstGeom prst="rect">
            <a:avLst/>
          </a:prstGeom>
          <a:noFill/>
        </p:spPr>
        <p:txBody>
          <a:bodyPr wrap="square" rtlCol="0">
            <a:spAutoFit/>
          </a:bodyPr>
          <a:lstStyle/>
          <a:p>
            <a:pPr algn="ctr"/>
            <a:r>
              <a:rPr lang="en-US" sz="3600" b="1" dirty="0" smtClean="0">
                <a:solidFill>
                  <a:srgbClr val="0070C0"/>
                </a:solidFill>
              </a:rPr>
              <a:t>Cl in groundwater (MPCA, 2013)</a:t>
            </a:r>
            <a:endParaRPr lang="en-US" sz="3600" b="1" dirty="0">
              <a:solidFill>
                <a:srgbClr val="0070C0"/>
              </a:solidFill>
            </a:endParaRPr>
          </a:p>
        </p:txBody>
      </p:sp>
      <p:grpSp>
        <p:nvGrpSpPr>
          <p:cNvPr id="12" name="Group 11"/>
          <p:cNvGrpSpPr/>
          <p:nvPr/>
        </p:nvGrpSpPr>
        <p:grpSpPr>
          <a:xfrm>
            <a:off x="430306" y="831168"/>
            <a:ext cx="5217459" cy="5826562"/>
            <a:chOff x="430306" y="831168"/>
            <a:chExt cx="5217459" cy="5826562"/>
          </a:xfrm>
        </p:grpSpPr>
        <p:pic>
          <p:nvPicPr>
            <p:cNvPr id="5" name="Picture 4"/>
            <p:cNvPicPr/>
            <p:nvPr/>
          </p:nvPicPr>
          <p:blipFill rotWithShape="1">
            <a:blip r:embed="rId4" cstate="print">
              <a:extLst>
                <a:ext uri="{28A0092B-C50C-407E-A947-70E740481C1C}">
                  <a14:useLocalDpi xmlns:a14="http://schemas.microsoft.com/office/drawing/2010/main" val="0"/>
                </a:ext>
              </a:extLst>
            </a:blip>
            <a:srcRect b="6996"/>
            <a:stretch/>
          </p:blipFill>
          <p:spPr>
            <a:xfrm>
              <a:off x="430306" y="831168"/>
              <a:ext cx="5217459" cy="5826562"/>
            </a:xfrm>
            <a:prstGeom prst="rect">
              <a:avLst/>
            </a:prstGeom>
            <a:ln w="19050">
              <a:solidFill>
                <a:schemeClr val="tx1"/>
              </a:solidFill>
            </a:ln>
          </p:spPr>
        </p:pic>
        <p:sp>
          <p:nvSpPr>
            <p:cNvPr id="7" name="TextBox 6"/>
            <p:cNvSpPr txBox="1"/>
            <p:nvPr/>
          </p:nvSpPr>
          <p:spPr>
            <a:xfrm>
              <a:off x="2241176" y="831168"/>
              <a:ext cx="3406589" cy="1077218"/>
            </a:xfrm>
            <a:prstGeom prst="rect">
              <a:avLst/>
            </a:prstGeom>
            <a:noFill/>
          </p:spPr>
          <p:txBody>
            <a:bodyPr wrap="square" rtlCol="0">
              <a:spAutoFit/>
            </a:bodyPr>
            <a:lstStyle/>
            <a:p>
              <a:pPr algn="ctr"/>
              <a:r>
                <a:rPr lang="en-US" sz="3200" dirty="0" smtClean="0"/>
                <a:t>Shallow sand &amp; gravel aquifers</a:t>
              </a:r>
              <a:endParaRPr lang="en-US" sz="3200" dirty="0"/>
            </a:p>
          </p:txBody>
        </p:sp>
      </p:grpSp>
      <p:grpSp>
        <p:nvGrpSpPr>
          <p:cNvPr id="11" name="Group 10"/>
          <p:cNvGrpSpPr/>
          <p:nvPr/>
        </p:nvGrpSpPr>
        <p:grpSpPr>
          <a:xfrm>
            <a:off x="6176356" y="831168"/>
            <a:ext cx="5208821" cy="5928220"/>
            <a:chOff x="6176356" y="831168"/>
            <a:chExt cx="5208821" cy="5928220"/>
          </a:xfrm>
        </p:grpSpPr>
        <p:pic>
          <p:nvPicPr>
            <p:cNvPr id="4" name="Picture 3"/>
            <p:cNvPicPr>
              <a:picLocks noChangeAspect="1"/>
            </p:cNvPicPr>
            <p:nvPr/>
          </p:nvPicPr>
          <p:blipFill rotWithShape="1">
            <a:blip r:embed="rId5" cstate="print"/>
            <a:srcRect l="66862" t="17713" r="13383" b="3246"/>
            <a:stretch/>
          </p:blipFill>
          <p:spPr>
            <a:xfrm>
              <a:off x="6180552" y="831168"/>
              <a:ext cx="5177738" cy="5826562"/>
            </a:xfrm>
            <a:prstGeom prst="rect">
              <a:avLst/>
            </a:prstGeom>
          </p:spPr>
        </p:pic>
        <p:sp>
          <p:nvSpPr>
            <p:cNvPr id="8" name="TextBox 7"/>
            <p:cNvSpPr txBox="1"/>
            <p:nvPr/>
          </p:nvSpPr>
          <p:spPr>
            <a:xfrm>
              <a:off x="7978588" y="831168"/>
              <a:ext cx="3406589" cy="584775"/>
            </a:xfrm>
            <a:prstGeom prst="rect">
              <a:avLst/>
            </a:prstGeom>
            <a:noFill/>
          </p:spPr>
          <p:txBody>
            <a:bodyPr wrap="square" rtlCol="0">
              <a:spAutoFit/>
            </a:bodyPr>
            <a:lstStyle/>
            <a:p>
              <a:pPr algn="ctr"/>
              <a:r>
                <a:rPr lang="en-US" sz="3200" dirty="0" smtClean="0"/>
                <a:t>Bedrock aquifers</a:t>
              </a:r>
              <a:endParaRPr lang="en-US" sz="3200" dirty="0"/>
            </a:p>
          </p:txBody>
        </p:sp>
        <p:sp>
          <p:nvSpPr>
            <p:cNvPr id="10" name="Freeform 9"/>
            <p:cNvSpPr/>
            <p:nvPr/>
          </p:nvSpPr>
          <p:spPr>
            <a:xfrm>
              <a:off x="6176356" y="831168"/>
              <a:ext cx="5181934" cy="5928220"/>
            </a:xfrm>
            <a:custGeom>
              <a:avLst/>
              <a:gdLst>
                <a:gd name="connsiteX0" fmla="*/ 0 w 5217459"/>
                <a:gd name="connsiteY0" fmla="*/ 5871882 h 5961529"/>
                <a:gd name="connsiteX1" fmla="*/ 0 w 5217459"/>
                <a:gd name="connsiteY1" fmla="*/ 5961529 h 5961529"/>
                <a:gd name="connsiteX2" fmla="*/ 0 w 5217459"/>
                <a:gd name="connsiteY2" fmla="*/ 0 h 5961529"/>
                <a:gd name="connsiteX3" fmla="*/ 5217459 w 5217459"/>
                <a:gd name="connsiteY3" fmla="*/ 17929 h 5961529"/>
                <a:gd name="connsiteX4" fmla="*/ 5208494 w 5217459"/>
                <a:gd name="connsiteY4" fmla="*/ 5880847 h 5961529"/>
                <a:gd name="connsiteX5" fmla="*/ 0 w 5217459"/>
                <a:gd name="connsiteY5" fmla="*/ 5871882 h 59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459" h="5961529">
                  <a:moveTo>
                    <a:pt x="0" y="5871882"/>
                  </a:moveTo>
                  <a:lnTo>
                    <a:pt x="0" y="5961529"/>
                  </a:lnTo>
                  <a:lnTo>
                    <a:pt x="0" y="0"/>
                  </a:lnTo>
                  <a:lnTo>
                    <a:pt x="5217459" y="17929"/>
                  </a:lnTo>
                  <a:cubicBezTo>
                    <a:pt x="5214471" y="1972235"/>
                    <a:pt x="5211482" y="3926541"/>
                    <a:pt x="5208494" y="5880847"/>
                  </a:cubicBezTo>
                  <a:lnTo>
                    <a:pt x="0" y="587188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31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Summary of water quality status</a:t>
            </a:r>
            <a:endParaRPr lang="en-US" dirty="0"/>
          </a:p>
        </p:txBody>
      </p:sp>
      <p:sp>
        <p:nvSpPr>
          <p:cNvPr id="4" name="Content Placeholder 3"/>
          <p:cNvSpPr>
            <a:spLocks noGrp="1"/>
          </p:cNvSpPr>
          <p:nvPr>
            <p:ph idx="1"/>
          </p:nvPr>
        </p:nvSpPr>
        <p:spPr>
          <a:xfrm>
            <a:off x="838200" y="1825624"/>
            <a:ext cx="10515600" cy="4893227"/>
          </a:xfrm>
        </p:spPr>
        <p:txBody>
          <a:bodyPr>
            <a:normAutofit lnSpcReduction="10000"/>
          </a:bodyPr>
          <a:lstStyle/>
          <a:p>
            <a:r>
              <a:rPr lang="en-US" dirty="0" smtClean="0"/>
              <a:t>Statewide</a:t>
            </a:r>
          </a:p>
          <a:p>
            <a:pPr lvl="1"/>
            <a:r>
              <a:rPr lang="en-US" dirty="0" smtClean="0"/>
              <a:t>26 lakes were impaired as of 2018</a:t>
            </a:r>
          </a:p>
          <a:p>
            <a:pPr lvl="1"/>
            <a:r>
              <a:rPr lang="en-US" dirty="0" smtClean="0"/>
              <a:t>24 streams impaired as of 2018</a:t>
            </a:r>
          </a:p>
          <a:p>
            <a:pPr lvl="1"/>
            <a:r>
              <a:rPr lang="en-US" dirty="0" smtClean="0"/>
              <a:t>120 lakes classified as at risk (</a:t>
            </a:r>
            <a:r>
              <a:rPr lang="en-US" u="sng" dirty="0" smtClean="0"/>
              <a:t>&gt;</a:t>
            </a:r>
            <a:r>
              <a:rPr lang="en-US" dirty="0" smtClean="0"/>
              <a:t> 1 sample in past 10 years with Cl </a:t>
            </a:r>
            <a:r>
              <a:rPr lang="en-US" u="sng" dirty="0" smtClean="0"/>
              <a:t>&gt;</a:t>
            </a:r>
            <a:r>
              <a:rPr lang="en-US" dirty="0" smtClean="0"/>
              <a:t> 207 mg/L)</a:t>
            </a:r>
          </a:p>
          <a:p>
            <a:r>
              <a:rPr lang="en-US" dirty="0" smtClean="0"/>
              <a:t>Twin Cities Metro</a:t>
            </a:r>
          </a:p>
          <a:p>
            <a:pPr lvl="1"/>
            <a:r>
              <a:rPr lang="en-US" dirty="0" smtClean="0"/>
              <a:t>23 lakes impaired</a:t>
            </a:r>
          </a:p>
          <a:p>
            <a:pPr lvl="1"/>
            <a:r>
              <a:rPr lang="en-US" dirty="0" smtClean="0"/>
              <a:t>17 streams impaired</a:t>
            </a:r>
          </a:p>
          <a:p>
            <a:pPr lvl="1"/>
            <a:r>
              <a:rPr lang="en-US" dirty="0" smtClean="0"/>
              <a:t>38 lakes classified as at risk</a:t>
            </a:r>
          </a:p>
          <a:p>
            <a:pPr lvl="1"/>
            <a:r>
              <a:rPr lang="en-US" dirty="0" smtClean="0"/>
              <a:t>340 assessed waterbodies (11% impaired; 11% insufficient data)</a:t>
            </a:r>
          </a:p>
          <a:p>
            <a:pPr lvl="1"/>
            <a:r>
              <a:rPr lang="en-US" dirty="0" smtClean="0"/>
              <a:t>30% of shallow wells exceed the SMCL</a:t>
            </a:r>
          </a:p>
          <a:p>
            <a:pPr lvl="1"/>
            <a:endParaRPr lang="en-US" dirty="0"/>
          </a:p>
          <a:p>
            <a:pPr marL="0" indent="0">
              <a:buNone/>
            </a:pPr>
            <a:r>
              <a:rPr lang="en-US" dirty="0" smtClean="0"/>
              <a:t>Source: Draft Statewide Chloride Management Plan</a:t>
            </a:r>
          </a:p>
          <a:p>
            <a:endParaRPr lang="en-US" dirty="0"/>
          </a:p>
        </p:txBody>
      </p:sp>
    </p:spTree>
    <p:extLst>
      <p:ext uri="{BB962C8B-B14F-4D97-AF65-F5344CB8AC3E}">
        <p14:creationId xmlns:p14="http://schemas.microsoft.com/office/powerpoint/2010/main" val="37133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additive="base">
                                        <p:cTn id="4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anim calcmode="lin" valueType="num">
                                      <p:cBhvr additive="base">
                                        <p:cTn id="4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val="0"/>
              </a:ext>
            </a:extLst>
          </a:blip>
          <a:srcRect t="10746"/>
          <a:stretch/>
        </p:blipFill>
        <p:spPr>
          <a:xfrm>
            <a:off x="557454" y="429209"/>
            <a:ext cx="5078236" cy="6279494"/>
          </a:xfrm>
          <a:prstGeom prst="rect">
            <a:avLst/>
          </a:prstGeom>
        </p:spPr>
      </p:pic>
      <p:sp>
        <p:nvSpPr>
          <p:cNvPr id="2" name="TextBox 1"/>
          <p:cNvSpPr txBox="1"/>
          <p:nvPr/>
        </p:nvSpPr>
        <p:spPr>
          <a:xfrm>
            <a:off x="557453" y="6178868"/>
            <a:ext cx="5078237" cy="523220"/>
          </a:xfrm>
          <a:prstGeom prst="rect">
            <a:avLst/>
          </a:prstGeom>
          <a:solidFill>
            <a:schemeClr val="bg1"/>
          </a:solidFill>
        </p:spPr>
        <p:txBody>
          <a:bodyPr wrap="square" rtlCol="0">
            <a:spAutoFit/>
          </a:bodyPr>
          <a:lstStyle/>
          <a:p>
            <a:pPr algn="ctr"/>
            <a:r>
              <a:rPr lang="en-US" sz="2800" dirty="0" smtClean="0"/>
              <a:t>Lakes - % increase per year</a:t>
            </a:r>
            <a:endParaRPr lang="en-US" sz="2800" dirty="0"/>
          </a:p>
        </p:txBody>
      </p:sp>
      <p:sp>
        <p:nvSpPr>
          <p:cNvPr id="9" name="Rectangle 8"/>
          <p:cNvSpPr/>
          <p:nvPr/>
        </p:nvSpPr>
        <p:spPr>
          <a:xfrm>
            <a:off x="6475445" y="573748"/>
            <a:ext cx="4029535" cy="1323439"/>
          </a:xfrm>
          <a:prstGeom prst="rect">
            <a:avLst/>
          </a:prstGeom>
        </p:spPr>
        <p:txBody>
          <a:bodyPr wrap="square">
            <a:spAutoFit/>
          </a:bodyPr>
          <a:lstStyle/>
          <a:p>
            <a:pPr algn="ctr"/>
            <a:r>
              <a:rPr lang="en-US" sz="3200" b="1" dirty="0" smtClean="0">
                <a:solidFill>
                  <a:srgbClr val="0070C0"/>
                </a:solidFill>
              </a:rPr>
              <a:t>Lake trends</a:t>
            </a:r>
          </a:p>
          <a:p>
            <a:pPr algn="ctr"/>
            <a:r>
              <a:rPr lang="en-US" sz="2400" b="1" dirty="0" smtClean="0">
                <a:solidFill>
                  <a:srgbClr val="0070C0"/>
                </a:solidFill>
              </a:rPr>
              <a:t>(Source: Draft Chloride Management Plan)</a:t>
            </a:r>
            <a:endParaRPr lang="en-US" sz="2400" b="1" dirty="0">
              <a:solidFill>
                <a:srgbClr val="0070C0"/>
              </a:solidFill>
            </a:endParaRPr>
          </a:p>
        </p:txBody>
      </p:sp>
      <p:sp>
        <p:nvSpPr>
          <p:cNvPr id="10" name="Content Placeholder 5"/>
          <p:cNvSpPr txBox="1">
            <a:spLocks/>
          </p:cNvSpPr>
          <p:nvPr/>
        </p:nvSpPr>
        <p:spPr>
          <a:xfrm>
            <a:off x="6095061" y="2066646"/>
            <a:ext cx="5044440" cy="4483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Upward trends in 46 of 69 lakes in TCMA</a:t>
            </a:r>
          </a:p>
          <a:p>
            <a:r>
              <a:rPr lang="en-US" dirty="0" smtClean="0"/>
              <a:t>Outside TCMA, upward trends in 14 of 45 lakes</a:t>
            </a:r>
          </a:p>
          <a:p>
            <a:r>
              <a:rPr lang="en-US" dirty="0" smtClean="0"/>
              <a:t>Rate of increase is greatest in lakes in TCMA urban core</a:t>
            </a:r>
            <a:endParaRPr lang="en-US" dirty="0"/>
          </a:p>
        </p:txBody>
      </p:sp>
    </p:spTree>
    <p:extLst>
      <p:ext uri="{BB962C8B-B14F-4D97-AF65-F5344CB8AC3E}">
        <p14:creationId xmlns:p14="http://schemas.microsoft.com/office/powerpoint/2010/main" val="379594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4" name="Picture 3"/>
          <p:cNvPicPr>
            <a:picLocks noChangeAspect="1"/>
          </p:cNvPicPr>
          <p:nvPr/>
        </p:nvPicPr>
        <p:blipFill rotWithShape="1">
          <a:blip r:embed="rId4" cstate="print"/>
          <a:srcRect l="64068" t="21088" r="14636" b="9296"/>
          <a:stretch/>
        </p:blipFill>
        <p:spPr>
          <a:xfrm>
            <a:off x="674373" y="2129539"/>
            <a:ext cx="5011537" cy="4607549"/>
          </a:xfrm>
          <a:prstGeom prst="rect">
            <a:avLst/>
          </a:prstGeom>
        </p:spPr>
      </p:pic>
      <p:sp>
        <p:nvSpPr>
          <p:cNvPr id="2" name="Rectangle 1"/>
          <p:cNvSpPr/>
          <p:nvPr/>
        </p:nvSpPr>
        <p:spPr>
          <a:xfrm>
            <a:off x="559837" y="191193"/>
            <a:ext cx="4029535" cy="1446550"/>
          </a:xfrm>
          <a:prstGeom prst="rect">
            <a:avLst/>
          </a:prstGeom>
        </p:spPr>
        <p:txBody>
          <a:bodyPr wrap="square">
            <a:spAutoFit/>
          </a:bodyPr>
          <a:lstStyle/>
          <a:p>
            <a:pPr algn="ctr"/>
            <a:r>
              <a:rPr lang="en-US" sz="3200" b="1" dirty="0">
                <a:solidFill>
                  <a:srgbClr val="0070C0"/>
                </a:solidFill>
              </a:rPr>
              <a:t>Flow-Adjusted Cl Trends, </a:t>
            </a:r>
            <a:r>
              <a:rPr lang="en-US" sz="3200" b="1" dirty="0" smtClean="0">
                <a:solidFill>
                  <a:srgbClr val="0070C0"/>
                </a:solidFill>
              </a:rPr>
              <a:t>1985–2015</a:t>
            </a:r>
          </a:p>
          <a:p>
            <a:pPr algn="ctr"/>
            <a:r>
              <a:rPr lang="en-US" sz="2400" b="1" dirty="0" smtClean="0">
                <a:solidFill>
                  <a:srgbClr val="0070C0"/>
                </a:solidFill>
              </a:rPr>
              <a:t>(Met Council, 2018)</a:t>
            </a:r>
            <a:endParaRPr lang="en-US" sz="2400" b="1" dirty="0">
              <a:solidFill>
                <a:srgbClr val="0070C0"/>
              </a:solidFill>
            </a:endParaRPr>
          </a:p>
        </p:txBody>
      </p:sp>
      <p:sp>
        <p:nvSpPr>
          <p:cNvPr id="6" name="Content Placeholder 5"/>
          <p:cNvSpPr>
            <a:spLocks noGrp="1"/>
          </p:cNvSpPr>
          <p:nvPr>
            <p:ph idx="1"/>
          </p:nvPr>
        </p:nvSpPr>
        <p:spPr>
          <a:xfrm>
            <a:off x="5228706" y="191193"/>
            <a:ext cx="5044440" cy="3757959"/>
          </a:xfrm>
        </p:spPr>
        <p:txBody>
          <a:bodyPr/>
          <a:lstStyle/>
          <a:p>
            <a:r>
              <a:rPr lang="en-US" dirty="0" smtClean="0"/>
              <a:t>Upward trends at all but one location</a:t>
            </a:r>
          </a:p>
          <a:p>
            <a:r>
              <a:rPr lang="en-US" dirty="0" smtClean="0"/>
              <a:t>Concentrations well below aquatic life standard</a:t>
            </a:r>
            <a:endParaRPr lang="en-US" dirty="0"/>
          </a:p>
        </p:txBody>
      </p:sp>
      <p:pic>
        <p:nvPicPr>
          <p:cNvPr id="7" name="Picture 6"/>
          <p:cNvPicPr>
            <a:picLocks noChangeAspect="1"/>
          </p:cNvPicPr>
          <p:nvPr/>
        </p:nvPicPr>
        <p:blipFill rotWithShape="1">
          <a:blip r:embed="rId5" cstate="print"/>
          <a:srcRect l="74907" t="39795" r="13704" b="22263"/>
          <a:stretch/>
        </p:blipFill>
        <p:spPr>
          <a:xfrm>
            <a:off x="6529247" y="2130959"/>
            <a:ext cx="4914352" cy="4604710"/>
          </a:xfrm>
          <a:prstGeom prst="rect">
            <a:avLst/>
          </a:prstGeom>
        </p:spPr>
      </p:pic>
    </p:spTree>
    <p:extLst>
      <p:ext uri="{BB962C8B-B14F-4D97-AF65-F5344CB8AC3E}">
        <p14:creationId xmlns:p14="http://schemas.microsoft.com/office/powerpoint/2010/main" val="9031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4" name="Picture 3"/>
          <p:cNvPicPr>
            <a:picLocks noChangeAspect="1"/>
          </p:cNvPicPr>
          <p:nvPr/>
        </p:nvPicPr>
        <p:blipFill rotWithShape="1">
          <a:blip r:embed="rId4" cstate="print"/>
          <a:srcRect l="60294" t="18322" r="21176" b="11177"/>
          <a:stretch/>
        </p:blipFill>
        <p:spPr>
          <a:xfrm>
            <a:off x="255500" y="591669"/>
            <a:ext cx="5562594" cy="5952565"/>
          </a:xfrm>
          <a:prstGeom prst="rect">
            <a:avLst/>
          </a:prstGeom>
        </p:spPr>
      </p:pic>
      <p:sp>
        <p:nvSpPr>
          <p:cNvPr id="5" name="Rectangle 4"/>
          <p:cNvSpPr/>
          <p:nvPr/>
        </p:nvSpPr>
        <p:spPr>
          <a:xfrm>
            <a:off x="6475445" y="573748"/>
            <a:ext cx="4029535" cy="954107"/>
          </a:xfrm>
          <a:prstGeom prst="rect">
            <a:avLst/>
          </a:prstGeom>
        </p:spPr>
        <p:txBody>
          <a:bodyPr wrap="square">
            <a:spAutoFit/>
          </a:bodyPr>
          <a:lstStyle/>
          <a:p>
            <a:pPr algn="ctr"/>
            <a:r>
              <a:rPr lang="en-US" sz="3200" b="1" dirty="0" smtClean="0">
                <a:solidFill>
                  <a:srgbClr val="0070C0"/>
                </a:solidFill>
              </a:rPr>
              <a:t>Groundwater trends</a:t>
            </a:r>
          </a:p>
          <a:p>
            <a:pPr algn="ctr"/>
            <a:r>
              <a:rPr lang="en-US" sz="2400" b="1" dirty="0" smtClean="0">
                <a:solidFill>
                  <a:srgbClr val="0070C0"/>
                </a:solidFill>
              </a:rPr>
              <a:t>(Source: MPCA 2013)</a:t>
            </a:r>
            <a:endParaRPr lang="en-US" sz="2400" b="1" dirty="0">
              <a:solidFill>
                <a:srgbClr val="0070C0"/>
              </a:solidFill>
            </a:endParaRPr>
          </a:p>
        </p:txBody>
      </p:sp>
      <p:sp>
        <p:nvSpPr>
          <p:cNvPr id="6" name="Content Placeholder 5"/>
          <p:cNvSpPr txBox="1">
            <a:spLocks/>
          </p:cNvSpPr>
          <p:nvPr/>
        </p:nvSpPr>
        <p:spPr>
          <a:xfrm>
            <a:off x="6095061" y="2066646"/>
            <a:ext cx="5044440" cy="4483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Upward trends in 11 of 36 wells in shallow sand/gravel aquifers</a:t>
            </a:r>
          </a:p>
          <a:p>
            <a:r>
              <a:rPr lang="en-US" dirty="0" smtClean="0"/>
              <a:t>Average rate of increase was 3.4 mg/L/</a:t>
            </a:r>
            <a:r>
              <a:rPr lang="en-US" dirty="0" err="1" smtClean="0"/>
              <a:t>yr</a:t>
            </a:r>
            <a:r>
              <a:rPr lang="en-US" dirty="0" smtClean="0"/>
              <a:t>, but rates were much higher is some wells</a:t>
            </a:r>
            <a:endParaRPr lang="en-US" dirty="0"/>
          </a:p>
        </p:txBody>
      </p:sp>
    </p:spTree>
    <p:extLst>
      <p:ext uri="{BB962C8B-B14F-4D97-AF65-F5344CB8AC3E}">
        <p14:creationId xmlns:p14="http://schemas.microsoft.com/office/powerpoint/2010/main" val="1253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General conclusions</a:t>
            </a:r>
            <a:endParaRPr lang="en-US" dirty="0"/>
          </a:p>
        </p:txBody>
      </p:sp>
      <p:sp>
        <p:nvSpPr>
          <p:cNvPr id="4" name="Content Placeholder 3"/>
          <p:cNvSpPr>
            <a:spLocks noGrp="1"/>
          </p:cNvSpPr>
          <p:nvPr>
            <p:ph idx="1"/>
          </p:nvPr>
        </p:nvSpPr>
        <p:spPr/>
        <p:txBody>
          <a:bodyPr/>
          <a:lstStyle/>
          <a:p>
            <a:r>
              <a:rPr lang="en-US" dirty="0" smtClean="0"/>
              <a:t>Concentrations </a:t>
            </a:r>
            <a:r>
              <a:rPr lang="en-US" dirty="0" smtClean="0"/>
              <a:t>in shallow groundwater in core urban areas are elevated compared to all other land uses</a:t>
            </a:r>
          </a:p>
          <a:p>
            <a:r>
              <a:rPr lang="en-US" dirty="0" smtClean="0"/>
              <a:t>Outside urban areas, chloride is, in general, not a concern yet, although there are local exceptions</a:t>
            </a:r>
          </a:p>
          <a:p>
            <a:r>
              <a:rPr lang="en-US" dirty="0" smtClean="0"/>
              <a:t>In </a:t>
            </a:r>
            <a:r>
              <a:rPr lang="en-US" dirty="0" smtClean="0"/>
              <a:t>suburban and exurban areas, results are mixed</a:t>
            </a:r>
          </a:p>
          <a:p>
            <a:r>
              <a:rPr lang="en-US" dirty="0" smtClean="0"/>
              <a:t>Trends in all waters in urban areas are upward</a:t>
            </a:r>
            <a:endParaRPr lang="en-US" dirty="0"/>
          </a:p>
        </p:txBody>
      </p:sp>
    </p:spTree>
    <p:extLst>
      <p:ext uri="{BB962C8B-B14F-4D97-AF65-F5344CB8AC3E}">
        <p14:creationId xmlns:p14="http://schemas.microsoft.com/office/powerpoint/2010/main" val="32129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Taking a closer look - lakes</a:t>
            </a:r>
            <a:endParaRPr lang="en-US" b="1" dirty="0">
              <a:solidFill>
                <a:srgbClr val="0070C0"/>
              </a:solidFill>
            </a:endParaRPr>
          </a:p>
        </p:txBody>
      </p:sp>
      <p:sp>
        <p:nvSpPr>
          <p:cNvPr id="4" name="Content Placeholder 3"/>
          <p:cNvSpPr>
            <a:spLocks noGrp="1"/>
          </p:cNvSpPr>
          <p:nvPr>
            <p:ph idx="1"/>
          </p:nvPr>
        </p:nvSpPr>
        <p:spPr>
          <a:xfrm>
            <a:off x="838200" y="1825625"/>
            <a:ext cx="7436224" cy="4351338"/>
          </a:xfrm>
        </p:spPr>
        <p:txBody>
          <a:bodyPr/>
          <a:lstStyle/>
          <a:p>
            <a:r>
              <a:rPr lang="en-US" dirty="0"/>
              <a:t>What factors make a lake vulnerable to chloride contamination?</a:t>
            </a:r>
          </a:p>
          <a:p>
            <a:r>
              <a:rPr lang="en-US" dirty="0" smtClean="0"/>
              <a:t>What </a:t>
            </a:r>
            <a:r>
              <a:rPr lang="en-US" dirty="0"/>
              <a:t>are the consequences of high chloride concentrations in lakes</a:t>
            </a:r>
            <a:r>
              <a:rPr lang="en-US" dirty="0" smtClean="0"/>
              <a:t>?</a:t>
            </a:r>
            <a:endParaRPr lang="en-US" dirty="0"/>
          </a:p>
        </p:txBody>
      </p:sp>
    </p:spTree>
    <p:extLst>
      <p:ext uri="{BB962C8B-B14F-4D97-AF65-F5344CB8AC3E}">
        <p14:creationId xmlns:p14="http://schemas.microsoft.com/office/powerpoint/2010/main" val="3820737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ctrTitle"/>
          </p:nvPr>
        </p:nvSpPr>
        <p:spPr>
          <a:xfrm>
            <a:off x="553628" y="1795549"/>
            <a:ext cx="10782300" cy="1490595"/>
          </a:xfrm>
        </p:spPr>
        <p:txBody>
          <a:bodyPr>
            <a:normAutofit/>
          </a:bodyPr>
          <a:lstStyle/>
          <a:p>
            <a:pPr algn="ctr"/>
            <a:r>
              <a:rPr lang="en-US" sz="8000" b="1" dirty="0" smtClean="0">
                <a:solidFill>
                  <a:schemeClr val="tx1"/>
                </a:solidFill>
              </a:rPr>
              <a:t>YES</a:t>
            </a:r>
            <a:endParaRPr lang="en-US" sz="8000" b="1" dirty="0">
              <a:solidFill>
                <a:schemeClr val="tx1"/>
              </a:solidFill>
            </a:endParaRPr>
          </a:p>
        </p:txBody>
      </p:sp>
      <p:sp>
        <p:nvSpPr>
          <p:cNvPr id="4" name="Subtitle 3"/>
          <p:cNvSpPr>
            <a:spLocks noGrp="1"/>
          </p:cNvSpPr>
          <p:nvPr>
            <p:ph type="subTitle" idx="1"/>
          </p:nvPr>
        </p:nvSpPr>
        <p:spPr>
          <a:xfrm>
            <a:off x="1449178" y="4554751"/>
            <a:ext cx="9228201" cy="1328055"/>
          </a:xfrm>
        </p:spPr>
        <p:txBody>
          <a:bodyPr>
            <a:noAutofit/>
          </a:bodyPr>
          <a:lstStyle/>
          <a:p>
            <a:r>
              <a:rPr lang="en-US" sz="5400" b="1" dirty="0" smtClean="0">
                <a:solidFill>
                  <a:srgbClr val="0070C0"/>
                </a:solidFill>
              </a:rPr>
              <a:t>Thank you and are there any questions?</a:t>
            </a:r>
            <a:endParaRPr lang="en-US" sz="5400" b="1" dirty="0">
              <a:solidFill>
                <a:srgbClr val="0070C0"/>
              </a:solidFill>
            </a:endParaRPr>
          </a:p>
        </p:txBody>
      </p:sp>
    </p:spTree>
    <p:extLst>
      <p:ext uri="{BB962C8B-B14F-4D97-AF65-F5344CB8AC3E}">
        <p14:creationId xmlns:p14="http://schemas.microsoft.com/office/powerpoint/2010/main" val="29537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9691"/>
          <a:stretch/>
        </p:blipFill>
        <p:spPr>
          <a:xfrm>
            <a:off x="4037399" y="1706535"/>
            <a:ext cx="7714736" cy="5151465"/>
          </a:xfrm>
          <a:prstGeom prst="rect">
            <a:avLst/>
          </a:prstGeom>
        </p:spPr>
      </p:pic>
      <p:sp>
        <p:nvSpPr>
          <p:cNvPr id="4" name="Title 3"/>
          <p:cNvSpPr>
            <a:spLocks noGrp="1"/>
          </p:cNvSpPr>
          <p:nvPr>
            <p:ph type="title"/>
          </p:nvPr>
        </p:nvSpPr>
        <p:spPr/>
        <p:txBody>
          <a:bodyPr/>
          <a:lstStyle/>
          <a:p>
            <a:pPr algn="ctr"/>
            <a:r>
              <a:rPr lang="en-US" b="1" dirty="0" smtClean="0">
                <a:solidFill>
                  <a:srgbClr val="0070C0"/>
                </a:solidFill>
              </a:rPr>
              <a:t>Road density and imperviousness</a:t>
            </a:r>
            <a:br>
              <a:rPr lang="en-US" b="1" dirty="0" smtClean="0">
                <a:solidFill>
                  <a:srgbClr val="0070C0"/>
                </a:solidFill>
              </a:rPr>
            </a:br>
            <a:r>
              <a:rPr lang="en-US" sz="2800" b="1" dirty="0" smtClean="0">
                <a:solidFill>
                  <a:srgbClr val="0070C0"/>
                </a:solidFill>
              </a:rPr>
              <a:t>(Dugan et al., 2017)</a:t>
            </a:r>
            <a:endParaRPr lang="en-US" b="1" dirty="0">
              <a:solidFill>
                <a:srgbClr val="0070C0"/>
              </a:solidFill>
            </a:endParaRPr>
          </a:p>
        </p:txBody>
      </p:sp>
      <p:sp>
        <p:nvSpPr>
          <p:cNvPr id="5" name="Content Placeholder 4"/>
          <p:cNvSpPr>
            <a:spLocks noGrp="1"/>
          </p:cNvSpPr>
          <p:nvPr>
            <p:ph idx="1"/>
          </p:nvPr>
        </p:nvSpPr>
        <p:spPr>
          <a:xfrm>
            <a:off x="109870" y="1571105"/>
            <a:ext cx="3489540" cy="4664047"/>
          </a:xfrm>
        </p:spPr>
        <p:txBody>
          <a:bodyPr>
            <a:normAutofit lnSpcReduction="10000"/>
          </a:bodyPr>
          <a:lstStyle/>
          <a:p>
            <a:r>
              <a:rPr lang="en-US" dirty="0" smtClean="0"/>
              <a:t>Impervious surface and road density within 500 meters of a lake were predictors of increasing Cl concentrations in the lake (n=284)</a:t>
            </a:r>
          </a:p>
          <a:p>
            <a:r>
              <a:rPr lang="en-US" dirty="0" smtClean="0"/>
              <a:t>Upward concentration trends observed at impervious values &gt; 1%</a:t>
            </a:r>
            <a:endParaRPr lang="en-US" dirty="0"/>
          </a:p>
        </p:txBody>
      </p:sp>
    </p:spTree>
    <p:extLst>
      <p:ext uri="{BB962C8B-B14F-4D97-AF65-F5344CB8AC3E}">
        <p14:creationId xmlns:p14="http://schemas.microsoft.com/office/powerpoint/2010/main" val="363175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pPr algn="ctr"/>
            <a:r>
              <a:rPr lang="en-US" b="1" dirty="0" smtClean="0">
                <a:solidFill>
                  <a:srgbClr val="0070C0"/>
                </a:solidFill>
              </a:rPr>
              <a:t>Chloride concentrations highest in late winter </a:t>
            </a:r>
            <a:r>
              <a:rPr lang="en-US" sz="2800" b="1" dirty="0" smtClean="0">
                <a:solidFill>
                  <a:srgbClr val="0070C0"/>
                </a:solidFill>
              </a:rPr>
              <a:t>(Novotny et al., </a:t>
            </a:r>
            <a:r>
              <a:rPr lang="en-US" sz="2800" b="1" dirty="0" smtClean="0">
                <a:solidFill>
                  <a:srgbClr val="0070C0"/>
                </a:solidFill>
              </a:rPr>
              <a:t>2007; 13 Metro lakes)</a:t>
            </a:r>
            <a:endParaRPr lang="en-US" sz="2800" b="1" dirty="0">
              <a:solidFill>
                <a:srgbClr val="0070C0"/>
              </a:solidFill>
            </a:endParaRPr>
          </a:p>
        </p:txBody>
      </p:sp>
      <p:pic>
        <p:nvPicPr>
          <p:cNvPr id="6" name="Picture 5"/>
          <p:cNvPicPr>
            <a:picLocks noChangeAspect="1"/>
          </p:cNvPicPr>
          <p:nvPr/>
        </p:nvPicPr>
        <p:blipFill rotWithShape="1">
          <a:blip r:embed="rId4"/>
          <a:srcRect l="65343" t="48736" r="17721" b="15795"/>
          <a:stretch/>
        </p:blipFill>
        <p:spPr>
          <a:xfrm>
            <a:off x="1801904" y="1805446"/>
            <a:ext cx="8355107" cy="4921170"/>
          </a:xfrm>
          <a:prstGeom prst="rect">
            <a:avLst/>
          </a:prstGeom>
        </p:spPr>
      </p:pic>
      <p:sp>
        <p:nvSpPr>
          <p:cNvPr id="7" name="TextBox 6"/>
          <p:cNvSpPr txBox="1"/>
          <p:nvPr/>
        </p:nvSpPr>
        <p:spPr>
          <a:xfrm>
            <a:off x="4724400" y="5074024"/>
            <a:ext cx="2312894" cy="523220"/>
          </a:xfrm>
          <a:prstGeom prst="rect">
            <a:avLst/>
          </a:prstGeom>
          <a:noFill/>
        </p:spPr>
        <p:txBody>
          <a:bodyPr wrap="square" rtlCol="0">
            <a:spAutoFit/>
          </a:bodyPr>
          <a:lstStyle/>
          <a:p>
            <a:r>
              <a:rPr lang="en-US" sz="2800" dirty="0" smtClean="0">
                <a:solidFill>
                  <a:srgbClr val="FF0000"/>
                </a:solidFill>
              </a:rPr>
              <a:t>Mid-March</a:t>
            </a:r>
            <a:endParaRPr lang="en-US" sz="2800" dirty="0">
              <a:solidFill>
                <a:srgbClr val="FF0000"/>
              </a:solidFill>
            </a:endParaRPr>
          </a:p>
        </p:txBody>
      </p:sp>
      <p:cxnSp>
        <p:nvCxnSpPr>
          <p:cNvPr id="9" name="Straight Arrow Connector 8"/>
          <p:cNvCxnSpPr/>
          <p:nvPr/>
        </p:nvCxnSpPr>
        <p:spPr>
          <a:xfrm flipH="1" flipV="1">
            <a:off x="3397624" y="2913529"/>
            <a:ext cx="1703294" cy="22232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961965" y="2698376"/>
            <a:ext cx="703728" cy="24670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907741" y="3227294"/>
            <a:ext cx="726141" cy="19668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275294" y="2798770"/>
            <a:ext cx="1783976" cy="23666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6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428" y="1416424"/>
            <a:ext cx="10736207" cy="5082988"/>
          </a:xfrm>
          <a:prstGeom prst="rect">
            <a:avLst/>
          </a:prstGeom>
          <a:noFill/>
        </p:spPr>
      </p:pic>
      <p:sp>
        <p:nvSpPr>
          <p:cNvPr id="7" name="TextBox 6"/>
          <p:cNvSpPr txBox="1"/>
          <p:nvPr/>
        </p:nvSpPr>
        <p:spPr>
          <a:xfrm>
            <a:off x="7100046" y="5871882"/>
            <a:ext cx="2971776" cy="369332"/>
          </a:xfrm>
          <a:prstGeom prst="rect">
            <a:avLst/>
          </a:prstGeom>
          <a:noFill/>
        </p:spPr>
        <p:txBody>
          <a:bodyPr wrap="none" rtlCol="0">
            <a:spAutoFit/>
          </a:bodyPr>
          <a:lstStyle/>
          <a:p>
            <a:r>
              <a:rPr lang="en-US" dirty="0" smtClean="0"/>
              <a:t>(mean depth/(surface area)</a:t>
            </a:r>
            <a:r>
              <a:rPr lang="en-US" baseline="30000" dirty="0" smtClean="0"/>
              <a:t>0.5</a:t>
            </a:r>
            <a:endParaRPr lang="en-US" dirty="0"/>
          </a:p>
        </p:txBody>
      </p:sp>
      <p:sp>
        <p:nvSpPr>
          <p:cNvPr id="8" name="Title 3"/>
          <p:cNvSpPr txBox="1">
            <a:spLocks/>
          </p:cNvSpPr>
          <p:nvPr/>
        </p:nvSpPr>
        <p:spPr>
          <a:xfrm>
            <a:off x="837261" y="19479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rPr>
              <a:t>Cl increases as ratio of depth to area increases</a:t>
            </a:r>
            <a:br>
              <a:rPr lang="en-US" b="1" dirty="0" smtClean="0">
                <a:solidFill>
                  <a:srgbClr val="0070C0"/>
                </a:solidFill>
              </a:rPr>
            </a:br>
            <a:r>
              <a:rPr lang="en-US" sz="2800" b="1" dirty="0" smtClean="0">
                <a:solidFill>
                  <a:srgbClr val="0070C0"/>
                </a:solidFill>
              </a:rPr>
              <a:t>(Draft chloride management plan)</a:t>
            </a:r>
            <a:endParaRPr lang="en-US" b="1" dirty="0">
              <a:solidFill>
                <a:srgbClr val="0070C0"/>
              </a:solidFill>
            </a:endParaRPr>
          </a:p>
        </p:txBody>
      </p:sp>
    </p:spTree>
    <p:extLst>
      <p:ext uri="{BB962C8B-B14F-4D97-AF65-F5344CB8AC3E}">
        <p14:creationId xmlns:p14="http://schemas.microsoft.com/office/powerpoint/2010/main" val="3951278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graphicFrame>
        <p:nvGraphicFramePr>
          <p:cNvPr id="6" name="Chart 5"/>
          <p:cNvGraphicFramePr>
            <a:graphicFrameLocks/>
          </p:cNvGraphicFramePr>
          <p:nvPr>
            <p:extLst>
              <p:ext uri="{D42A27DB-BD31-4B8C-83A1-F6EECF244321}">
                <p14:modId xmlns:p14="http://schemas.microsoft.com/office/powerpoint/2010/main" val="3491339014"/>
              </p:ext>
            </p:extLst>
          </p:nvPr>
        </p:nvGraphicFramePr>
        <p:xfrm>
          <a:off x="1182403" y="1690688"/>
          <a:ext cx="9825318" cy="481236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3"/>
          <p:cNvSpPr txBox="1">
            <a:spLocks/>
          </p:cNvSpPr>
          <p:nvPr/>
        </p:nvSpPr>
        <p:spPr>
          <a:xfrm>
            <a:off x="999565" y="25754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rPr>
              <a:t>Bottom concentrations increase relative to top concentrations</a:t>
            </a:r>
            <a:endParaRPr lang="en-US" b="1" dirty="0">
              <a:solidFill>
                <a:srgbClr val="0070C0"/>
              </a:solidFill>
            </a:endParaRPr>
          </a:p>
        </p:txBody>
      </p:sp>
      <p:sp>
        <p:nvSpPr>
          <p:cNvPr id="2" name="TextBox 1"/>
          <p:cNvSpPr txBox="1"/>
          <p:nvPr/>
        </p:nvSpPr>
        <p:spPr>
          <a:xfrm>
            <a:off x="7584141" y="4419600"/>
            <a:ext cx="1658470" cy="461665"/>
          </a:xfrm>
          <a:prstGeom prst="rect">
            <a:avLst/>
          </a:prstGeom>
          <a:noFill/>
        </p:spPr>
        <p:txBody>
          <a:bodyPr wrap="square" rtlCol="0">
            <a:spAutoFit/>
          </a:bodyPr>
          <a:lstStyle/>
          <a:p>
            <a:pPr algn="ctr"/>
            <a:r>
              <a:rPr lang="en-US" sz="2400" dirty="0" smtClean="0"/>
              <a:t>1:1 line</a:t>
            </a:r>
            <a:endParaRPr lang="en-US" sz="2400" dirty="0"/>
          </a:p>
        </p:txBody>
      </p:sp>
    </p:spTree>
    <p:extLst>
      <p:ext uri="{BB962C8B-B14F-4D97-AF65-F5344CB8AC3E}">
        <p14:creationId xmlns:p14="http://schemas.microsoft.com/office/powerpoint/2010/main" val="2369219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graphicFrame>
        <p:nvGraphicFramePr>
          <p:cNvPr id="7" name="Chart 6"/>
          <p:cNvGraphicFramePr>
            <a:graphicFrameLocks/>
          </p:cNvGraphicFramePr>
          <p:nvPr>
            <p:extLst>
              <p:ext uri="{D42A27DB-BD31-4B8C-83A1-F6EECF244321}">
                <p14:modId xmlns:p14="http://schemas.microsoft.com/office/powerpoint/2010/main" val="2988741027"/>
              </p:ext>
            </p:extLst>
          </p:nvPr>
        </p:nvGraphicFramePr>
        <p:xfrm>
          <a:off x="654423" y="1704976"/>
          <a:ext cx="10789024" cy="4914714"/>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3"/>
          <p:cNvSpPr txBox="1">
            <a:spLocks/>
          </p:cNvSpPr>
          <p:nvPr/>
        </p:nvSpPr>
        <p:spPr>
          <a:xfrm>
            <a:off x="999565" y="25754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rPr>
              <a:t>Bottom concentrations increase relative to top concentrations</a:t>
            </a:r>
            <a:endParaRPr lang="en-US" b="1" dirty="0">
              <a:solidFill>
                <a:srgbClr val="0070C0"/>
              </a:solidFill>
            </a:endParaRPr>
          </a:p>
        </p:txBody>
      </p:sp>
    </p:spTree>
    <p:extLst>
      <p:ext uri="{BB962C8B-B14F-4D97-AF65-F5344CB8AC3E}">
        <p14:creationId xmlns:p14="http://schemas.microsoft.com/office/powerpoint/2010/main" val="3012089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normAutofit/>
          </a:bodyPr>
          <a:lstStyle/>
          <a:p>
            <a:r>
              <a:rPr lang="en-US" b="1" dirty="0">
                <a:solidFill>
                  <a:srgbClr val="0070C0"/>
                </a:solidFill>
              </a:rPr>
              <a:t>What are the consequences of high chloride concentrations in lakes</a:t>
            </a:r>
            <a:r>
              <a:rPr lang="en-US" b="1" dirty="0" smtClean="0">
                <a:solidFill>
                  <a:srgbClr val="0070C0"/>
                </a:solidFill>
              </a:rPr>
              <a:t>?</a:t>
            </a:r>
            <a:endParaRPr lang="en-US" b="1" dirty="0">
              <a:solidFill>
                <a:srgbClr val="0070C0"/>
              </a:solidFill>
            </a:endParaRPr>
          </a:p>
        </p:txBody>
      </p:sp>
      <p:sp>
        <p:nvSpPr>
          <p:cNvPr id="4" name="Content Placeholder 3"/>
          <p:cNvSpPr>
            <a:spLocks noGrp="1"/>
          </p:cNvSpPr>
          <p:nvPr>
            <p:ph idx="1"/>
          </p:nvPr>
        </p:nvSpPr>
        <p:spPr>
          <a:xfrm>
            <a:off x="838200" y="1825624"/>
            <a:ext cx="10515600" cy="4772399"/>
          </a:xfrm>
        </p:spPr>
        <p:txBody>
          <a:bodyPr/>
          <a:lstStyle/>
          <a:p>
            <a:r>
              <a:rPr lang="en-US" dirty="0" smtClean="0"/>
              <a:t>Community structure (Hintz et al., 2017)</a:t>
            </a:r>
          </a:p>
          <a:p>
            <a:pPr lvl="1"/>
            <a:r>
              <a:rPr lang="en-US" dirty="0" smtClean="0"/>
              <a:t>Negative impact of salinity on zooplankton</a:t>
            </a:r>
          </a:p>
          <a:p>
            <a:pPr lvl="1"/>
            <a:r>
              <a:rPr lang="en-US" dirty="0" smtClean="0"/>
              <a:t>Positive response by phytoplankton</a:t>
            </a:r>
          </a:p>
          <a:p>
            <a:pPr lvl="1"/>
            <a:r>
              <a:rPr lang="en-US" dirty="0" smtClean="0"/>
              <a:t>Mixed results for benthic communities</a:t>
            </a:r>
          </a:p>
          <a:p>
            <a:pPr lvl="2"/>
            <a:r>
              <a:rPr lang="en-US" dirty="0" err="1" smtClean="0"/>
              <a:t>Periphyton</a:t>
            </a:r>
            <a:r>
              <a:rPr lang="en-US" dirty="0" smtClean="0"/>
              <a:t> and snail grazers unaffected</a:t>
            </a:r>
          </a:p>
          <a:p>
            <a:pPr lvl="2"/>
            <a:r>
              <a:rPr lang="en-US" dirty="0" smtClean="0"/>
              <a:t>Biomass of filamentous algae decreased due to competition with phytoplankton</a:t>
            </a:r>
          </a:p>
          <a:p>
            <a:pPr lvl="2"/>
            <a:r>
              <a:rPr lang="en-US" dirty="0" smtClean="0"/>
              <a:t>Direct negative impacts to filamentous algae, amphipods, and some snails and clams</a:t>
            </a:r>
          </a:p>
          <a:p>
            <a:r>
              <a:rPr lang="en-US" dirty="0" err="1" smtClean="0"/>
              <a:t>Chemostratification</a:t>
            </a:r>
            <a:r>
              <a:rPr lang="en-US" dirty="0" smtClean="0"/>
              <a:t> (Novotny and Stefan, 2012)</a:t>
            </a:r>
          </a:p>
          <a:p>
            <a:pPr lvl="1"/>
            <a:r>
              <a:rPr lang="en-US" dirty="0" smtClean="0"/>
              <a:t>Disrupts nutrient cycling</a:t>
            </a:r>
          </a:p>
          <a:p>
            <a:pPr lvl="1"/>
            <a:r>
              <a:rPr lang="en-US" dirty="0" smtClean="0"/>
              <a:t>Prevents oxygen from reaching lake bottom</a:t>
            </a:r>
            <a:endParaRPr lang="en-US" dirty="0"/>
          </a:p>
        </p:txBody>
      </p:sp>
    </p:spTree>
    <p:extLst>
      <p:ext uri="{BB962C8B-B14F-4D97-AF65-F5344CB8AC3E}">
        <p14:creationId xmlns:p14="http://schemas.microsoft.com/office/powerpoint/2010/main" val="410089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Taking a closer look – rivers and streams</a:t>
            </a:r>
            <a:endParaRPr lang="en-US" b="1" dirty="0">
              <a:solidFill>
                <a:srgbClr val="0070C0"/>
              </a:solidFill>
            </a:endParaRPr>
          </a:p>
        </p:txBody>
      </p:sp>
      <p:sp>
        <p:nvSpPr>
          <p:cNvPr id="4" name="Content Placeholder 3"/>
          <p:cNvSpPr>
            <a:spLocks noGrp="1"/>
          </p:cNvSpPr>
          <p:nvPr>
            <p:ph idx="1"/>
          </p:nvPr>
        </p:nvSpPr>
        <p:spPr>
          <a:xfrm>
            <a:off x="838200" y="1825625"/>
            <a:ext cx="7436224" cy="4351338"/>
          </a:xfrm>
        </p:spPr>
        <p:txBody>
          <a:bodyPr/>
          <a:lstStyle/>
          <a:p>
            <a:r>
              <a:rPr lang="en-US" dirty="0" smtClean="0"/>
              <a:t>What factors make a river or stream vulnerable to chloride contamination?</a:t>
            </a:r>
          </a:p>
          <a:p>
            <a:r>
              <a:rPr lang="en-US" dirty="0"/>
              <a:t>What are the consequences of high chloride concentrations in rivers and streams</a:t>
            </a:r>
            <a:r>
              <a:rPr lang="en-US" dirty="0" smtClean="0"/>
              <a:t>?</a:t>
            </a:r>
            <a:endParaRPr lang="en-US" dirty="0"/>
          </a:p>
        </p:txBody>
      </p:sp>
    </p:spTree>
    <p:extLst>
      <p:ext uri="{BB962C8B-B14F-4D97-AF65-F5344CB8AC3E}">
        <p14:creationId xmlns:p14="http://schemas.microsoft.com/office/powerpoint/2010/main" val="1135043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6" name="Picture 5"/>
          <p:cNvPicPr>
            <a:picLocks noChangeAspect="1"/>
          </p:cNvPicPr>
          <p:nvPr/>
        </p:nvPicPr>
        <p:blipFill rotWithShape="1">
          <a:blip r:embed="rId4"/>
          <a:srcRect l="63727" t="50412" r="14051" b="18395"/>
          <a:stretch/>
        </p:blipFill>
        <p:spPr>
          <a:xfrm>
            <a:off x="4017433" y="3532266"/>
            <a:ext cx="8042996" cy="3175309"/>
          </a:xfrm>
          <a:prstGeom prst="rect">
            <a:avLst/>
          </a:prstGeom>
        </p:spPr>
      </p:pic>
      <p:sp>
        <p:nvSpPr>
          <p:cNvPr id="7" name="TextBox 6"/>
          <p:cNvSpPr txBox="1"/>
          <p:nvPr/>
        </p:nvSpPr>
        <p:spPr>
          <a:xfrm>
            <a:off x="8546353" y="3582329"/>
            <a:ext cx="1524000" cy="369332"/>
          </a:xfrm>
          <a:prstGeom prst="rect">
            <a:avLst/>
          </a:prstGeom>
          <a:noFill/>
        </p:spPr>
        <p:txBody>
          <a:bodyPr wrap="square" rtlCol="0">
            <a:spAutoFit/>
          </a:bodyPr>
          <a:lstStyle/>
          <a:p>
            <a:pPr algn="ctr"/>
            <a:r>
              <a:rPr lang="en-US" dirty="0" smtClean="0"/>
              <a:t>1996-2005</a:t>
            </a:r>
            <a:endParaRPr lang="en-US" dirty="0"/>
          </a:p>
        </p:txBody>
      </p:sp>
      <p:sp>
        <p:nvSpPr>
          <p:cNvPr id="8" name="TextBox 7"/>
          <p:cNvSpPr txBox="1"/>
          <p:nvPr/>
        </p:nvSpPr>
        <p:spPr>
          <a:xfrm>
            <a:off x="10398347" y="3582329"/>
            <a:ext cx="1524000" cy="369332"/>
          </a:xfrm>
          <a:prstGeom prst="rect">
            <a:avLst/>
          </a:prstGeom>
          <a:noFill/>
        </p:spPr>
        <p:txBody>
          <a:bodyPr wrap="square" rtlCol="0">
            <a:spAutoFit/>
          </a:bodyPr>
          <a:lstStyle/>
          <a:p>
            <a:pPr algn="ctr"/>
            <a:r>
              <a:rPr lang="en-US" dirty="0" smtClean="0"/>
              <a:t>2006-2015</a:t>
            </a:r>
            <a:endParaRPr lang="en-US" dirty="0"/>
          </a:p>
        </p:txBody>
      </p:sp>
      <p:pic>
        <p:nvPicPr>
          <p:cNvPr id="9" name="Picture 8"/>
          <p:cNvPicPr>
            <a:picLocks noChangeAspect="1"/>
          </p:cNvPicPr>
          <p:nvPr/>
        </p:nvPicPr>
        <p:blipFill rotWithShape="1">
          <a:blip r:embed="rId5"/>
          <a:srcRect l="63982" t="30988" r="14653" b="37078"/>
          <a:stretch/>
        </p:blipFill>
        <p:spPr>
          <a:xfrm>
            <a:off x="4131564" y="116804"/>
            <a:ext cx="7814734" cy="3285066"/>
          </a:xfrm>
          <a:prstGeom prst="rect">
            <a:avLst/>
          </a:prstGeom>
        </p:spPr>
      </p:pic>
      <p:sp>
        <p:nvSpPr>
          <p:cNvPr id="10" name="TextBox 9"/>
          <p:cNvSpPr txBox="1"/>
          <p:nvPr/>
        </p:nvSpPr>
        <p:spPr>
          <a:xfrm>
            <a:off x="125507" y="1124742"/>
            <a:ext cx="3891926" cy="2062103"/>
          </a:xfrm>
          <a:prstGeom prst="rect">
            <a:avLst/>
          </a:prstGeom>
          <a:noFill/>
        </p:spPr>
        <p:txBody>
          <a:bodyPr wrap="square" rtlCol="0">
            <a:spAutoFit/>
          </a:bodyPr>
          <a:lstStyle/>
          <a:p>
            <a:pPr algn="ctr"/>
            <a:r>
              <a:rPr lang="en-US" sz="3200" b="1" dirty="0" smtClean="0">
                <a:solidFill>
                  <a:srgbClr val="0070C0"/>
                </a:solidFill>
              </a:rPr>
              <a:t>Flow weighted concentrations have increased about 0.3 mg/L/</a:t>
            </a:r>
            <a:r>
              <a:rPr lang="en-US" sz="3200" b="1" dirty="0" err="1" smtClean="0">
                <a:solidFill>
                  <a:srgbClr val="0070C0"/>
                </a:solidFill>
              </a:rPr>
              <a:t>yr</a:t>
            </a:r>
            <a:endParaRPr lang="en-US" sz="3200" b="1" dirty="0">
              <a:solidFill>
                <a:srgbClr val="0070C0"/>
              </a:solidFill>
            </a:endParaRPr>
          </a:p>
        </p:txBody>
      </p:sp>
      <p:sp>
        <p:nvSpPr>
          <p:cNvPr id="11" name="TextBox 10"/>
          <p:cNvSpPr txBox="1"/>
          <p:nvPr/>
        </p:nvSpPr>
        <p:spPr>
          <a:xfrm>
            <a:off x="62755" y="4857098"/>
            <a:ext cx="3891926" cy="1077218"/>
          </a:xfrm>
          <a:prstGeom prst="rect">
            <a:avLst/>
          </a:prstGeom>
          <a:noFill/>
        </p:spPr>
        <p:txBody>
          <a:bodyPr wrap="square" rtlCol="0">
            <a:spAutoFit/>
          </a:bodyPr>
          <a:lstStyle/>
          <a:p>
            <a:pPr algn="ctr"/>
            <a:r>
              <a:rPr lang="en-US" sz="3200" b="1" dirty="0" smtClean="0">
                <a:solidFill>
                  <a:srgbClr val="0070C0"/>
                </a:solidFill>
              </a:rPr>
              <a:t>Concentrations are greatest in winter</a:t>
            </a:r>
            <a:endParaRPr lang="en-US" sz="3200" b="1" dirty="0">
              <a:solidFill>
                <a:srgbClr val="0070C0"/>
              </a:solidFill>
            </a:endParaRPr>
          </a:p>
        </p:txBody>
      </p:sp>
      <p:sp>
        <p:nvSpPr>
          <p:cNvPr id="12" name="TextBox 11"/>
          <p:cNvSpPr txBox="1"/>
          <p:nvPr/>
        </p:nvSpPr>
        <p:spPr>
          <a:xfrm>
            <a:off x="26891" y="269984"/>
            <a:ext cx="4240305" cy="769441"/>
          </a:xfrm>
          <a:prstGeom prst="rect">
            <a:avLst/>
          </a:prstGeom>
          <a:noFill/>
        </p:spPr>
        <p:txBody>
          <a:bodyPr wrap="square" rtlCol="0">
            <a:spAutoFit/>
          </a:bodyPr>
          <a:lstStyle/>
          <a:p>
            <a:pPr algn="ctr"/>
            <a:r>
              <a:rPr lang="en-US" sz="4400" b="1" dirty="0" smtClean="0"/>
              <a:t>Mississippi River</a:t>
            </a:r>
            <a:endParaRPr lang="en-US" sz="4400" b="1" dirty="0"/>
          </a:p>
        </p:txBody>
      </p:sp>
      <p:sp>
        <p:nvSpPr>
          <p:cNvPr id="13" name="TextBox 12"/>
          <p:cNvSpPr txBox="1"/>
          <p:nvPr/>
        </p:nvSpPr>
        <p:spPr>
          <a:xfrm>
            <a:off x="564777" y="6203180"/>
            <a:ext cx="2594172" cy="369332"/>
          </a:xfrm>
          <a:prstGeom prst="rect">
            <a:avLst/>
          </a:prstGeom>
          <a:noFill/>
        </p:spPr>
        <p:txBody>
          <a:bodyPr wrap="none" rtlCol="0">
            <a:spAutoFit/>
          </a:bodyPr>
          <a:lstStyle/>
          <a:p>
            <a:r>
              <a:rPr lang="en-US" dirty="0" smtClean="0"/>
              <a:t>Source: Met Council 2018</a:t>
            </a:r>
            <a:endParaRPr lang="en-US" dirty="0"/>
          </a:p>
        </p:txBody>
      </p:sp>
    </p:spTree>
    <p:extLst>
      <p:ext uri="{BB962C8B-B14F-4D97-AF65-F5344CB8AC3E}">
        <p14:creationId xmlns:p14="http://schemas.microsoft.com/office/powerpoint/2010/main" val="22153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2" name="Picture 1"/>
          <p:cNvPicPr>
            <a:picLocks noChangeAspect="1"/>
          </p:cNvPicPr>
          <p:nvPr/>
        </p:nvPicPr>
        <p:blipFill rotWithShape="1">
          <a:blip r:embed="rId4"/>
          <a:srcRect l="63995" t="27995" r="14681" b="43072"/>
          <a:stretch/>
        </p:blipFill>
        <p:spPr>
          <a:xfrm>
            <a:off x="4222376" y="444406"/>
            <a:ext cx="7799294" cy="2976282"/>
          </a:xfrm>
          <a:prstGeom prst="rect">
            <a:avLst/>
          </a:prstGeom>
        </p:spPr>
      </p:pic>
      <p:sp>
        <p:nvSpPr>
          <p:cNvPr id="5" name="TextBox 4"/>
          <p:cNvSpPr txBox="1"/>
          <p:nvPr/>
        </p:nvSpPr>
        <p:spPr>
          <a:xfrm>
            <a:off x="125507" y="900629"/>
            <a:ext cx="3891926" cy="2554545"/>
          </a:xfrm>
          <a:prstGeom prst="rect">
            <a:avLst/>
          </a:prstGeom>
          <a:noFill/>
        </p:spPr>
        <p:txBody>
          <a:bodyPr wrap="square" rtlCol="0">
            <a:spAutoFit/>
          </a:bodyPr>
          <a:lstStyle/>
          <a:p>
            <a:pPr algn="ctr"/>
            <a:r>
              <a:rPr lang="en-US" sz="3200" b="1" dirty="0" smtClean="0">
                <a:solidFill>
                  <a:srgbClr val="0070C0"/>
                </a:solidFill>
              </a:rPr>
              <a:t>Flow weighted concentrations have increased about 0.08 mg/L/</a:t>
            </a:r>
            <a:r>
              <a:rPr lang="en-US" sz="3200" b="1" dirty="0" err="1" smtClean="0">
                <a:solidFill>
                  <a:srgbClr val="0070C0"/>
                </a:solidFill>
              </a:rPr>
              <a:t>yr</a:t>
            </a:r>
            <a:r>
              <a:rPr lang="en-US" sz="3200" b="1" dirty="0" smtClean="0">
                <a:solidFill>
                  <a:srgbClr val="0070C0"/>
                </a:solidFill>
              </a:rPr>
              <a:t> at Jordan; no trend at Ft. Snelling</a:t>
            </a:r>
            <a:endParaRPr lang="en-US" sz="3200" b="1" dirty="0">
              <a:solidFill>
                <a:srgbClr val="0070C0"/>
              </a:solidFill>
            </a:endParaRPr>
          </a:p>
        </p:txBody>
      </p:sp>
      <p:pic>
        <p:nvPicPr>
          <p:cNvPr id="6" name="Picture 5"/>
          <p:cNvPicPr>
            <a:picLocks noChangeAspect="1"/>
          </p:cNvPicPr>
          <p:nvPr/>
        </p:nvPicPr>
        <p:blipFill rotWithShape="1">
          <a:blip r:embed="rId5"/>
          <a:srcRect l="63603" t="49259" r="14093" b="20327"/>
          <a:stretch/>
        </p:blipFill>
        <p:spPr>
          <a:xfrm>
            <a:off x="3944470" y="3566691"/>
            <a:ext cx="8157882" cy="3128682"/>
          </a:xfrm>
          <a:prstGeom prst="rect">
            <a:avLst/>
          </a:prstGeom>
        </p:spPr>
      </p:pic>
      <p:sp>
        <p:nvSpPr>
          <p:cNvPr id="7" name="TextBox 6"/>
          <p:cNvSpPr txBox="1"/>
          <p:nvPr/>
        </p:nvSpPr>
        <p:spPr>
          <a:xfrm>
            <a:off x="125507" y="4559888"/>
            <a:ext cx="3891926" cy="1569660"/>
          </a:xfrm>
          <a:prstGeom prst="rect">
            <a:avLst/>
          </a:prstGeom>
          <a:noFill/>
        </p:spPr>
        <p:txBody>
          <a:bodyPr wrap="square" rtlCol="0">
            <a:spAutoFit/>
          </a:bodyPr>
          <a:lstStyle/>
          <a:p>
            <a:pPr algn="ctr"/>
            <a:r>
              <a:rPr lang="en-US" sz="3200" b="1" dirty="0" smtClean="0">
                <a:solidFill>
                  <a:srgbClr val="0070C0"/>
                </a:solidFill>
              </a:rPr>
              <a:t>Concentrations are greatest in autumn and winter</a:t>
            </a:r>
            <a:endParaRPr lang="en-US" sz="3200" b="1" dirty="0">
              <a:solidFill>
                <a:srgbClr val="0070C0"/>
              </a:solidFill>
            </a:endParaRPr>
          </a:p>
        </p:txBody>
      </p:sp>
      <p:sp>
        <p:nvSpPr>
          <p:cNvPr id="8" name="TextBox 7"/>
          <p:cNvSpPr txBox="1"/>
          <p:nvPr/>
        </p:nvSpPr>
        <p:spPr>
          <a:xfrm>
            <a:off x="26891" y="153439"/>
            <a:ext cx="4240305" cy="769441"/>
          </a:xfrm>
          <a:prstGeom prst="rect">
            <a:avLst/>
          </a:prstGeom>
          <a:noFill/>
        </p:spPr>
        <p:txBody>
          <a:bodyPr wrap="square" rtlCol="0">
            <a:spAutoFit/>
          </a:bodyPr>
          <a:lstStyle/>
          <a:p>
            <a:pPr algn="ctr"/>
            <a:r>
              <a:rPr lang="en-US" sz="4400" b="1" dirty="0" smtClean="0"/>
              <a:t>Minnesota River</a:t>
            </a:r>
            <a:endParaRPr lang="en-US" sz="4400" b="1" dirty="0"/>
          </a:p>
        </p:txBody>
      </p:sp>
      <p:sp>
        <p:nvSpPr>
          <p:cNvPr id="9" name="TextBox 8"/>
          <p:cNvSpPr txBox="1"/>
          <p:nvPr/>
        </p:nvSpPr>
        <p:spPr>
          <a:xfrm>
            <a:off x="564777" y="6203180"/>
            <a:ext cx="2594172" cy="369332"/>
          </a:xfrm>
          <a:prstGeom prst="rect">
            <a:avLst/>
          </a:prstGeom>
          <a:noFill/>
        </p:spPr>
        <p:txBody>
          <a:bodyPr wrap="none" rtlCol="0">
            <a:spAutoFit/>
          </a:bodyPr>
          <a:lstStyle/>
          <a:p>
            <a:r>
              <a:rPr lang="en-US" dirty="0" smtClean="0"/>
              <a:t>Source: Met Council 2018</a:t>
            </a:r>
            <a:endParaRPr lang="en-US" dirty="0"/>
          </a:p>
        </p:txBody>
      </p:sp>
      <p:sp>
        <p:nvSpPr>
          <p:cNvPr id="10" name="TextBox 9"/>
          <p:cNvSpPr txBox="1"/>
          <p:nvPr/>
        </p:nvSpPr>
        <p:spPr>
          <a:xfrm>
            <a:off x="8546353" y="3582329"/>
            <a:ext cx="1524000" cy="369332"/>
          </a:xfrm>
          <a:prstGeom prst="rect">
            <a:avLst/>
          </a:prstGeom>
          <a:noFill/>
        </p:spPr>
        <p:txBody>
          <a:bodyPr wrap="square" rtlCol="0">
            <a:spAutoFit/>
          </a:bodyPr>
          <a:lstStyle/>
          <a:p>
            <a:pPr algn="ctr"/>
            <a:r>
              <a:rPr lang="en-US" dirty="0" smtClean="0"/>
              <a:t>1996-2005</a:t>
            </a:r>
            <a:endParaRPr lang="en-US" dirty="0"/>
          </a:p>
        </p:txBody>
      </p:sp>
      <p:sp>
        <p:nvSpPr>
          <p:cNvPr id="11" name="TextBox 10"/>
          <p:cNvSpPr txBox="1"/>
          <p:nvPr/>
        </p:nvSpPr>
        <p:spPr>
          <a:xfrm>
            <a:off x="10398347" y="3582329"/>
            <a:ext cx="1524000" cy="369332"/>
          </a:xfrm>
          <a:prstGeom prst="rect">
            <a:avLst/>
          </a:prstGeom>
          <a:noFill/>
        </p:spPr>
        <p:txBody>
          <a:bodyPr wrap="square" rtlCol="0">
            <a:spAutoFit/>
          </a:bodyPr>
          <a:lstStyle/>
          <a:p>
            <a:pPr algn="ctr"/>
            <a:r>
              <a:rPr lang="en-US" dirty="0" smtClean="0"/>
              <a:t>2006-2015</a:t>
            </a:r>
            <a:endParaRPr lang="en-US" dirty="0"/>
          </a:p>
        </p:txBody>
      </p:sp>
    </p:spTree>
    <p:extLst>
      <p:ext uri="{BB962C8B-B14F-4D97-AF65-F5344CB8AC3E}">
        <p14:creationId xmlns:p14="http://schemas.microsoft.com/office/powerpoint/2010/main" val="263242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t="28943"/>
          <a:stretch>
            <a:fillRect/>
          </a:stretch>
        </p:blipFill>
        <p:spPr bwMode="auto">
          <a:xfrm>
            <a:off x="224986" y="3130658"/>
            <a:ext cx="5633374" cy="2541722"/>
          </a:xfrm>
          <a:prstGeom prst="rect">
            <a:avLst/>
          </a:prstGeom>
          <a:noFill/>
        </p:spPr>
      </p:pic>
      <p:pic>
        <p:nvPicPr>
          <p:cNvPr id="7" name="Picture 6"/>
          <p:cNvPicPr/>
          <p:nvPr/>
        </p:nvPicPr>
        <p:blipFill>
          <a:blip r:embed="rId5" cstate="print">
            <a:extLst>
              <a:ext uri="{28A0092B-C50C-407E-A947-70E740481C1C}">
                <a14:useLocalDpi xmlns:a14="http://schemas.microsoft.com/office/drawing/2010/main" val="0"/>
              </a:ext>
            </a:extLst>
          </a:blip>
          <a:srcRect t="20100"/>
          <a:stretch>
            <a:fillRect/>
          </a:stretch>
        </p:blipFill>
        <p:spPr bwMode="auto">
          <a:xfrm>
            <a:off x="6214820" y="805912"/>
            <a:ext cx="5764319" cy="2634713"/>
          </a:xfrm>
          <a:prstGeom prst="rect">
            <a:avLst/>
          </a:prstGeom>
          <a:noFill/>
        </p:spPr>
      </p:pic>
      <p:pic>
        <p:nvPicPr>
          <p:cNvPr id="8" name="Picture 7"/>
          <p:cNvPicPr/>
          <p:nvPr/>
        </p:nvPicPr>
        <p:blipFill>
          <a:blip r:embed="rId6" cstate="print">
            <a:extLst>
              <a:ext uri="{28A0092B-C50C-407E-A947-70E740481C1C}">
                <a14:useLocalDpi xmlns:a14="http://schemas.microsoft.com/office/drawing/2010/main" val="0"/>
              </a:ext>
            </a:extLst>
          </a:blip>
          <a:srcRect t="22497"/>
          <a:stretch>
            <a:fillRect/>
          </a:stretch>
        </p:blipFill>
        <p:spPr bwMode="auto">
          <a:xfrm>
            <a:off x="6214820" y="4324027"/>
            <a:ext cx="5727905" cy="2409989"/>
          </a:xfrm>
          <a:prstGeom prst="rect">
            <a:avLst/>
          </a:prstGeom>
          <a:noFill/>
        </p:spPr>
      </p:pic>
      <p:sp>
        <p:nvSpPr>
          <p:cNvPr id="9" name="TextBox 8"/>
          <p:cNvSpPr txBox="1"/>
          <p:nvPr/>
        </p:nvSpPr>
        <p:spPr>
          <a:xfrm>
            <a:off x="1497259" y="3202410"/>
            <a:ext cx="3406589" cy="1077218"/>
          </a:xfrm>
          <a:prstGeom prst="rect">
            <a:avLst/>
          </a:prstGeom>
          <a:noFill/>
        </p:spPr>
        <p:txBody>
          <a:bodyPr wrap="square" rtlCol="0">
            <a:spAutoFit/>
          </a:bodyPr>
          <a:lstStyle/>
          <a:p>
            <a:pPr algn="ctr"/>
            <a:r>
              <a:rPr lang="en-US" sz="3200" dirty="0" smtClean="0"/>
              <a:t>Battle Creek – highly urban</a:t>
            </a:r>
            <a:endParaRPr lang="en-US" sz="3200" dirty="0"/>
          </a:p>
        </p:txBody>
      </p:sp>
      <p:sp>
        <p:nvSpPr>
          <p:cNvPr id="11" name="TextBox 10"/>
          <p:cNvSpPr txBox="1"/>
          <p:nvPr/>
        </p:nvSpPr>
        <p:spPr>
          <a:xfrm>
            <a:off x="7523516" y="921576"/>
            <a:ext cx="3406589" cy="1077218"/>
          </a:xfrm>
          <a:prstGeom prst="rect">
            <a:avLst/>
          </a:prstGeom>
          <a:noFill/>
        </p:spPr>
        <p:txBody>
          <a:bodyPr wrap="square" rtlCol="0">
            <a:spAutoFit/>
          </a:bodyPr>
          <a:lstStyle/>
          <a:p>
            <a:pPr algn="ctr"/>
            <a:r>
              <a:rPr lang="en-US" sz="3200" dirty="0" smtClean="0"/>
              <a:t>Sand Creek – mixed urban/</a:t>
            </a:r>
            <a:r>
              <a:rPr lang="en-US" sz="3200" dirty="0" err="1" smtClean="0"/>
              <a:t>ag</a:t>
            </a:r>
            <a:endParaRPr lang="en-US" sz="3200" dirty="0"/>
          </a:p>
        </p:txBody>
      </p:sp>
      <p:sp>
        <p:nvSpPr>
          <p:cNvPr id="12" name="TextBox 11"/>
          <p:cNvSpPr txBox="1"/>
          <p:nvPr/>
        </p:nvSpPr>
        <p:spPr>
          <a:xfrm>
            <a:off x="7399529" y="4362198"/>
            <a:ext cx="3406589" cy="584775"/>
          </a:xfrm>
          <a:prstGeom prst="rect">
            <a:avLst/>
          </a:prstGeom>
          <a:noFill/>
        </p:spPr>
        <p:txBody>
          <a:bodyPr wrap="square" rtlCol="0">
            <a:spAutoFit/>
          </a:bodyPr>
          <a:lstStyle/>
          <a:p>
            <a:pPr algn="ctr"/>
            <a:r>
              <a:rPr lang="en-US" sz="3200" dirty="0" smtClean="0"/>
              <a:t>Buffalo River - </a:t>
            </a:r>
            <a:r>
              <a:rPr lang="en-US" sz="3200" dirty="0" err="1" smtClean="0"/>
              <a:t>ag</a:t>
            </a:r>
            <a:endParaRPr lang="en-US" sz="3200" dirty="0"/>
          </a:p>
        </p:txBody>
      </p:sp>
      <p:sp>
        <p:nvSpPr>
          <p:cNvPr id="14" name="TextBox 13"/>
          <p:cNvSpPr txBox="1"/>
          <p:nvPr/>
        </p:nvSpPr>
        <p:spPr>
          <a:xfrm>
            <a:off x="278968" y="211237"/>
            <a:ext cx="5734373" cy="1692771"/>
          </a:xfrm>
          <a:prstGeom prst="rect">
            <a:avLst/>
          </a:prstGeom>
          <a:noFill/>
        </p:spPr>
        <p:txBody>
          <a:bodyPr wrap="square" rtlCol="0">
            <a:spAutoFit/>
          </a:bodyPr>
          <a:lstStyle/>
          <a:p>
            <a:pPr algn="ctr"/>
            <a:r>
              <a:rPr lang="en-US" sz="4000" b="1" dirty="0" smtClean="0">
                <a:solidFill>
                  <a:srgbClr val="0070C0"/>
                </a:solidFill>
              </a:rPr>
              <a:t>Chloride concentrations are a function of setting</a:t>
            </a:r>
          </a:p>
          <a:p>
            <a:pPr algn="ctr"/>
            <a:r>
              <a:rPr lang="en-US" sz="2400" b="1" dirty="0" smtClean="0"/>
              <a:t>(From draft Metro </a:t>
            </a:r>
            <a:r>
              <a:rPr lang="en-US" sz="2400" b="1" dirty="0" err="1" smtClean="0"/>
              <a:t>Cl</a:t>
            </a:r>
            <a:r>
              <a:rPr lang="en-US" sz="2400" b="1" dirty="0" smtClean="0"/>
              <a:t> Management Plan)</a:t>
            </a:r>
            <a:endParaRPr lang="en-US" sz="2400" b="1" dirty="0"/>
          </a:p>
        </p:txBody>
      </p:sp>
    </p:spTree>
    <p:extLst>
      <p:ext uri="{BB962C8B-B14F-4D97-AF65-F5344CB8AC3E}">
        <p14:creationId xmlns:p14="http://schemas.microsoft.com/office/powerpoint/2010/main" val="236921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title"/>
          </p:nvPr>
        </p:nvSpPr>
        <p:spPr/>
        <p:txBody>
          <a:bodyPr/>
          <a:lstStyle/>
          <a:p>
            <a:r>
              <a:rPr lang="en-US" b="1" dirty="0" smtClean="0">
                <a:solidFill>
                  <a:srgbClr val="0070C0"/>
                </a:solidFill>
              </a:rPr>
              <a:t>Disclaimer</a:t>
            </a:r>
            <a:endParaRPr lang="en-US" b="1" dirty="0">
              <a:solidFill>
                <a:srgbClr val="0070C0"/>
              </a:solidFill>
            </a:endParaRPr>
          </a:p>
        </p:txBody>
      </p:sp>
      <p:sp>
        <p:nvSpPr>
          <p:cNvPr id="2" name="Content Placeholder 1"/>
          <p:cNvSpPr>
            <a:spLocks noGrp="1"/>
          </p:cNvSpPr>
          <p:nvPr>
            <p:ph idx="1"/>
          </p:nvPr>
        </p:nvSpPr>
        <p:spPr/>
        <p:txBody>
          <a:bodyPr/>
          <a:lstStyle/>
          <a:p>
            <a:r>
              <a:rPr lang="en-US" dirty="0" smtClean="0"/>
              <a:t>I’m not specifically working on chloride. There is on-going research. To the extent time allowed I reviewed literature and talked with people working on the issue to gain perspective on different aspects of this issue. But be aware that I’m not engaged in research around chloride. Hopefully I’ll qualify my statements appropriately and suggest areas where we need more information.</a:t>
            </a:r>
            <a:endParaRPr lang="en-US" dirty="0"/>
          </a:p>
        </p:txBody>
      </p:sp>
    </p:spTree>
    <p:extLst>
      <p:ext uri="{BB962C8B-B14F-4D97-AF65-F5344CB8AC3E}">
        <p14:creationId xmlns:p14="http://schemas.microsoft.com/office/powerpoint/2010/main" val="4073257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2" name="Picture 1"/>
          <p:cNvPicPr>
            <a:picLocks noChangeAspect="1"/>
          </p:cNvPicPr>
          <p:nvPr/>
        </p:nvPicPr>
        <p:blipFill rotWithShape="1">
          <a:blip r:embed="rId4"/>
          <a:srcRect l="68546" t="25730" r="12014" b="33398"/>
          <a:stretch/>
        </p:blipFill>
        <p:spPr>
          <a:xfrm>
            <a:off x="2492188" y="989012"/>
            <a:ext cx="9412942" cy="5565600"/>
          </a:xfrm>
          <a:prstGeom prst="rect">
            <a:avLst/>
          </a:prstGeom>
        </p:spPr>
      </p:pic>
      <p:sp>
        <p:nvSpPr>
          <p:cNvPr id="5" name="TextBox 4"/>
          <p:cNvSpPr txBox="1"/>
          <p:nvPr/>
        </p:nvSpPr>
        <p:spPr>
          <a:xfrm>
            <a:off x="71718" y="5665694"/>
            <a:ext cx="2135475" cy="646331"/>
          </a:xfrm>
          <a:prstGeom prst="rect">
            <a:avLst/>
          </a:prstGeom>
          <a:noFill/>
        </p:spPr>
        <p:txBody>
          <a:bodyPr wrap="square" rtlCol="0">
            <a:spAutoFit/>
          </a:bodyPr>
          <a:lstStyle/>
          <a:p>
            <a:r>
              <a:rPr lang="en-US" dirty="0" smtClean="0"/>
              <a:t>Source: Nine Mile Creek TMDL Report</a:t>
            </a:r>
            <a:endParaRPr lang="en-US" dirty="0"/>
          </a:p>
        </p:txBody>
      </p:sp>
    </p:spTree>
    <p:extLst>
      <p:ext uri="{BB962C8B-B14F-4D97-AF65-F5344CB8AC3E}">
        <p14:creationId xmlns:p14="http://schemas.microsoft.com/office/powerpoint/2010/main" val="2167400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62753"/>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5" name="TextBox 4"/>
          <p:cNvSpPr txBox="1"/>
          <p:nvPr/>
        </p:nvSpPr>
        <p:spPr>
          <a:xfrm>
            <a:off x="278968" y="85727"/>
            <a:ext cx="4176491" cy="2554545"/>
          </a:xfrm>
          <a:prstGeom prst="rect">
            <a:avLst/>
          </a:prstGeom>
          <a:noFill/>
        </p:spPr>
        <p:txBody>
          <a:bodyPr wrap="square" rtlCol="0">
            <a:spAutoFit/>
          </a:bodyPr>
          <a:lstStyle/>
          <a:p>
            <a:pPr algn="ctr"/>
            <a:r>
              <a:rPr lang="en-US" sz="4000" b="1" dirty="0" smtClean="0">
                <a:solidFill>
                  <a:srgbClr val="0070C0"/>
                </a:solidFill>
              </a:rPr>
              <a:t>Chloride concentrations are a function of </a:t>
            </a:r>
            <a:r>
              <a:rPr lang="en-US" sz="4000" b="1" dirty="0" err="1" smtClean="0">
                <a:solidFill>
                  <a:srgbClr val="0070C0"/>
                </a:solidFill>
              </a:rPr>
              <a:t>baseflow</a:t>
            </a:r>
            <a:endParaRPr lang="en-US" sz="4000" b="1" dirty="0" smtClean="0">
              <a:solidFill>
                <a:srgbClr val="0070C0"/>
              </a:solidFill>
            </a:endParaRPr>
          </a:p>
        </p:txBody>
      </p:sp>
      <p:pic>
        <p:nvPicPr>
          <p:cNvPr id="2" name="Picture 1"/>
          <p:cNvPicPr>
            <a:picLocks noChangeAspect="1"/>
          </p:cNvPicPr>
          <p:nvPr/>
        </p:nvPicPr>
        <p:blipFill rotWithShape="1">
          <a:blip r:embed="rId4"/>
          <a:srcRect l="68677" t="68431" r="15735" b="8998"/>
          <a:stretch/>
        </p:blipFill>
        <p:spPr>
          <a:xfrm>
            <a:off x="4822074" y="193833"/>
            <a:ext cx="7001435" cy="2851215"/>
          </a:xfrm>
          <a:prstGeom prst="rect">
            <a:avLst/>
          </a:prstGeom>
        </p:spPr>
      </p:pic>
      <p:sp>
        <p:nvSpPr>
          <p:cNvPr id="8" name="TextBox 7"/>
          <p:cNvSpPr txBox="1"/>
          <p:nvPr/>
        </p:nvSpPr>
        <p:spPr>
          <a:xfrm>
            <a:off x="7440707" y="3045048"/>
            <a:ext cx="2151528" cy="954107"/>
          </a:xfrm>
          <a:prstGeom prst="rect">
            <a:avLst/>
          </a:prstGeom>
          <a:noFill/>
        </p:spPr>
        <p:txBody>
          <a:bodyPr wrap="square" rtlCol="0">
            <a:spAutoFit/>
          </a:bodyPr>
          <a:lstStyle/>
          <a:p>
            <a:pPr algn="ctr"/>
            <a:r>
              <a:rPr lang="en-US" sz="2800" b="1" dirty="0" smtClean="0"/>
              <a:t>Miller Creek, Duluth</a:t>
            </a:r>
            <a:endParaRPr lang="en-US" sz="2800" b="1" dirty="0"/>
          </a:p>
        </p:txBody>
      </p:sp>
      <p:sp>
        <p:nvSpPr>
          <p:cNvPr id="9" name="TextBox 8"/>
          <p:cNvSpPr txBox="1"/>
          <p:nvPr/>
        </p:nvSpPr>
        <p:spPr>
          <a:xfrm>
            <a:off x="5652246" y="4855461"/>
            <a:ext cx="3061448" cy="954107"/>
          </a:xfrm>
          <a:prstGeom prst="rect">
            <a:avLst/>
          </a:prstGeom>
          <a:noFill/>
        </p:spPr>
        <p:txBody>
          <a:bodyPr wrap="square" rtlCol="0">
            <a:spAutoFit/>
          </a:bodyPr>
          <a:lstStyle/>
          <a:p>
            <a:pPr algn="ctr"/>
            <a:r>
              <a:rPr lang="en-US" sz="2800" b="1" dirty="0" smtClean="0"/>
              <a:t>Bassett Creek, Minneapolis</a:t>
            </a:r>
            <a:endParaRPr lang="en-US" sz="2800" b="1" dirty="0"/>
          </a:p>
        </p:txBody>
      </p:sp>
      <p:sp>
        <p:nvSpPr>
          <p:cNvPr id="10" name="TextBox 9"/>
          <p:cNvSpPr txBox="1"/>
          <p:nvPr/>
        </p:nvSpPr>
        <p:spPr>
          <a:xfrm>
            <a:off x="5818095" y="5740097"/>
            <a:ext cx="2786660" cy="369332"/>
          </a:xfrm>
          <a:prstGeom prst="rect">
            <a:avLst/>
          </a:prstGeom>
          <a:noFill/>
        </p:spPr>
        <p:txBody>
          <a:bodyPr wrap="none" rtlCol="0">
            <a:spAutoFit/>
          </a:bodyPr>
          <a:lstStyle/>
          <a:p>
            <a:r>
              <a:rPr lang="en-US" dirty="0" smtClean="0"/>
              <a:t>Source: Bassett Creek WMC</a:t>
            </a:r>
            <a:endParaRPr lang="en-US" dirty="0"/>
          </a:p>
        </p:txBody>
      </p:sp>
      <p:pic>
        <p:nvPicPr>
          <p:cNvPr id="11" name="Picture 10"/>
          <p:cNvPicPr>
            <a:picLocks noChangeAspect="1"/>
          </p:cNvPicPr>
          <p:nvPr/>
        </p:nvPicPr>
        <p:blipFill rotWithShape="1">
          <a:blip r:embed="rId5"/>
          <a:srcRect l="76765" t="39499" r="9019" b="30523"/>
          <a:stretch/>
        </p:blipFill>
        <p:spPr>
          <a:xfrm>
            <a:off x="389964" y="3501101"/>
            <a:ext cx="5199529" cy="3083860"/>
          </a:xfrm>
          <a:prstGeom prst="rect">
            <a:avLst/>
          </a:prstGeom>
        </p:spPr>
      </p:pic>
    </p:spTree>
    <p:extLst>
      <p:ext uri="{BB962C8B-B14F-4D97-AF65-F5344CB8AC3E}">
        <p14:creationId xmlns:p14="http://schemas.microsoft.com/office/powerpoint/2010/main" val="6166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normAutofit/>
          </a:bodyPr>
          <a:lstStyle/>
          <a:p>
            <a:r>
              <a:rPr lang="en-US" b="1" dirty="0">
                <a:solidFill>
                  <a:srgbClr val="0070C0"/>
                </a:solidFill>
              </a:rPr>
              <a:t>What are the consequences of high chloride concentrations in </a:t>
            </a:r>
            <a:r>
              <a:rPr lang="en-US" b="1" dirty="0" smtClean="0">
                <a:solidFill>
                  <a:srgbClr val="0070C0"/>
                </a:solidFill>
              </a:rPr>
              <a:t>streams?</a:t>
            </a:r>
            <a:endParaRPr lang="en-US" b="1" dirty="0">
              <a:solidFill>
                <a:srgbClr val="0070C0"/>
              </a:solidFill>
            </a:endParaRPr>
          </a:p>
        </p:txBody>
      </p:sp>
      <p:sp>
        <p:nvSpPr>
          <p:cNvPr id="4" name="Content Placeholder 3"/>
          <p:cNvSpPr>
            <a:spLocks noGrp="1"/>
          </p:cNvSpPr>
          <p:nvPr>
            <p:ph idx="1"/>
          </p:nvPr>
        </p:nvSpPr>
        <p:spPr>
          <a:xfrm>
            <a:off x="838200" y="1825624"/>
            <a:ext cx="10515600" cy="4772399"/>
          </a:xfrm>
        </p:spPr>
        <p:txBody>
          <a:bodyPr/>
          <a:lstStyle/>
          <a:p>
            <a:r>
              <a:rPr lang="en-US" dirty="0" smtClean="0"/>
              <a:t>Tiwari and </a:t>
            </a:r>
            <a:r>
              <a:rPr lang="en-US" dirty="0" err="1" smtClean="0"/>
              <a:t>Rachlin</a:t>
            </a:r>
            <a:r>
              <a:rPr lang="en-US" dirty="0" smtClean="0"/>
              <a:t> (2018)</a:t>
            </a:r>
          </a:p>
          <a:p>
            <a:pPr lvl="1"/>
            <a:r>
              <a:rPr lang="en-US" dirty="0" smtClean="0"/>
              <a:t>Began seeing minor negative impacts above 150 mg/L</a:t>
            </a:r>
          </a:p>
          <a:p>
            <a:pPr lvl="1"/>
            <a:r>
              <a:rPr lang="en-US" dirty="0" smtClean="0"/>
              <a:t>Streambank vegetation changed, but not nutrient cycling</a:t>
            </a:r>
          </a:p>
          <a:p>
            <a:r>
              <a:rPr lang="en-US" dirty="0" smtClean="0"/>
              <a:t>Blasius and </a:t>
            </a:r>
            <a:r>
              <a:rPr lang="en-US" dirty="0"/>
              <a:t>M</a:t>
            </a:r>
            <a:r>
              <a:rPr lang="en-US" dirty="0" smtClean="0"/>
              <a:t>erritt (2002) – most sensitive insects impacted at about 240 mg/L but many unaffected at acute standard</a:t>
            </a:r>
          </a:p>
          <a:p>
            <a:r>
              <a:rPr lang="en-US" dirty="0" smtClean="0"/>
              <a:t>Maryland DNR (2014)</a:t>
            </a:r>
          </a:p>
          <a:p>
            <a:pPr lvl="1"/>
            <a:r>
              <a:rPr lang="en-US" dirty="0" smtClean="0"/>
              <a:t>Benthic IBI declined at 190 mg/L</a:t>
            </a:r>
          </a:p>
          <a:p>
            <a:pPr lvl="1"/>
            <a:r>
              <a:rPr lang="en-US" dirty="0" smtClean="0"/>
              <a:t>All BIBI indicate impairment at 500 mg/L</a:t>
            </a:r>
          </a:p>
          <a:p>
            <a:pPr lvl="1"/>
            <a:r>
              <a:rPr lang="en-US" dirty="0" smtClean="0"/>
              <a:t>Greatest fish effects are on early life stages</a:t>
            </a:r>
          </a:p>
          <a:p>
            <a:r>
              <a:rPr lang="en-US" dirty="0" smtClean="0"/>
              <a:t>Despite considerable information in the literature, difficult to make general statements about ecological effects</a:t>
            </a:r>
          </a:p>
        </p:txBody>
      </p:sp>
    </p:spTree>
    <p:extLst>
      <p:ext uri="{BB962C8B-B14F-4D97-AF65-F5344CB8AC3E}">
        <p14:creationId xmlns:p14="http://schemas.microsoft.com/office/powerpoint/2010/main" val="77156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Taking a closer look – groundwater</a:t>
            </a:r>
            <a:endParaRPr lang="en-US" b="1" dirty="0">
              <a:solidFill>
                <a:srgbClr val="0070C0"/>
              </a:solidFill>
            </a:endParaRPr>
          </a:p>
        </p:txBody>
      </p:sp>
      <p:sp>
        <p:nvSpPr>
          <p:cNvPr id="4" name="Content Placeholder 3"/>
          <p:cNvSpPr>
            <a:spLocks noGrp="1"/>
          </p:cNvSpPr>
          <p:nvPr>
            <p:ph idx="1"/>
          </p:nvPr>
        </p:nvSpPr>
        <p:spPr>
          <a:xfrm>
            <a:off x="838200" y="1825625"/>
            <a:ext cx="7436224" cy="4351338"/>
          </a:xfrm>
        </p:spPr>
        <p:txBody>
          <a:bodyPr/>
          <a:lstStyle/>
          <a:p>
            <a:r>
              <a:rPr lang="en-US" dirty="0" smtClean="0"/>
              <a:t>What factors make groundwater vulnerable to chloride contamination?</a:t>
            </a:r>
          </a:p>
          <a:p>
            <a:r>
              <a:rPr lang="en-US" dirty="0"/>
              <a:t>What are the consequences of high chloride concentrations in </a:t>
            </a:r>
            <a:r>
              <a:rPr lang="en-US" dirty="0" smtClean="0"/>
              <a:t>groundwater?</a:t>
            </a:r>
            <a:endParaRPr lang="en-US" dirty="0"/>
          </a:p>
        </p:txBody>
      </p:sp>
    </p:spTree>
    <p:extLst>
      <p:ext uri="{BB962C8B-B14F-4D97-AF65-F5344CB8AC3E}">
        <p14:creationId xmlns:p14="http://schemas.microsoft.com/office/powerpoint/2010/main" val="3856359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2" name="Picture 1"/>
          <p:cNvPicPr>
            <a:picLocks noChangeAspect="1"/>
          </p:cNvPicPr>
          <p:nvPr/>
        </p:nvPicPr>
        <p:blipFill rotWithShape="1">
          <a:blip r:embed="rId4"/>
          <a:srcRect l="63542" t="38503" r="26435" b="21029"/>
          <a:stretch/>
        </p:blipFill>
        <p:spPr>
          <a:xfrm>
            <a:off x="1394999" y="1522157"/>
            <a:ext cx="4412519" cy="5010521"/>
          </a:xfrm>
          <a:prstGeom prst="rect">
            <a:avLst/>
          </a:prstGeom>
        </p:spPr>
      </p:pic>
      <p:pic>
        <p:nvPicPr>
          <p:cNvPr id="5" name="Picture 4"/>
          <p:cNvPicPr>
            <a:picLocks noChangeAspect="1"/>
          </p:cNvPicPr>
          <p:nvPr/>
        </p:nvPicPr>
        <p:blipFill rotWithShape="1">
          <a:blip r:embed="rId5"/>
          <a:srcRect l="64167" t="50766" r="26597" b="8411"/>
          <a:stretch/>
        </p:blipFill>
        <p:spPr>
          <a:xfrm>
            <a:off x="6795193" y="1522789"/>
            <a:ext cx="4030132" cy="5009889"/>
          </a:xfrm>
          <a:prstGeom prst="rect">
            <a:avLst/>
          </a:prstGeom>
        </p:spPr>
      </p:pic>
      <p:sp>
        <p:nvSpPr>
          <p:cNvPr id="6" name="Title 1"/>
          <p:cNvSpPr>
            <a:spLocks noGrp="1"/>
          </p:cNvSpPr>
          <p:nvPr>
            <p:ph type="title"/>
          </p:nvPr>
        </p:nvSpPr>
        <p:spPr>
          <a:xfrm>
            <a:off x="214587" y="126827"/>
            <a:ext cx="9569489" cy="1325563"/>
          </a:xfrm>
        </p:spPr>
        <p:txBody>
          <a:bodyPr/>
          <a:lstStyle/>
          <a:p>
            <a:pPr algn="ctr"/>
            <a:r>
              <a:rPr lang="en-US" b="1" dirty="0" smtClean="0">
                <a:solidFill>
                  <a:srgbClr val="0070C0"/>
                </a:solidFill>
              </a:rPr>
              <a:t>Cl in shallow glacial aquifers, northern U.S.</a:t>
            </a:r>
            <a:br>
              <a:rPr lang="en-US" b="1" dirty="0" smtClean="0">
                <a:solidFill>
                  <a:srgbClr val="0070C0"/>
                </a:solidFill>
              </a:rPr>
            </a:br>
            <a:r>
              <a:rPr lang="en-US" sz="2400" b="1" dirty="0" smtClean="0">
                <a:solidFill>
                  <a:srgbClr val="0070C0"/>
                </a:solidFill>
              </a:rPr>
              <a:t>(</a:t>
            </a:r>
            <a:r>
              <a:rPr lang="en-US" sz="2400" b="1" dirty="0" err="1" smtClean="0">
                <a:solidFill>
                  <a:srgbClr val="0070C0"/>
                </a:solidFill>
              </a:rPr>
              <a:t>Mullaney</a:t>
            </a:r>
            <a:r>
              <a:rPr lang="en-US" sz="2400" b="1" dirty="0" smtClean="0">
                <a:solidFill>
                  <a:srgbClr val="0070C0"/>
                </a:solidFill>
              </a:rPr>
              <a:t> et al., 2009)</a:t>
            </a:r>
            <a:endParaRPr lang="en-US" b="1" dirty="0">
              <a:solidFill>
                <a:srgbClr val="0070C0"/>
              </a:solidFill>
            </a:endParaRPr>
          </a:p>
        </p:txBody>
      </p:sp>
    </p:spTree>
    <p:extLst>
      <p:ext uri="{BB962C8B-B14F-4D97-AF65-F5344CB8AC3E}">
        <p14:creationId xmlns:p14="http://schemas.microsoft.com/office/powerpoint/2010/main" val="17436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graphicFrame>
        <p:nvGraphicFramePr>
          <p:cNvPr id="7" name="Chart 6"/>
          <p:cNvGraphicFramePr/>
          <p:nvPr>
            <p:extLst>
              <p:ext uri="{D42A27DB-BD31-4B8C-83A1-F6EECF244321}">
                <p14:modId xmlns:p14="http://schemas.microsoft.com/office/powerpoint/2010/main" val="2195156595"/>
              </p:ext>
            </p:extLst>
          </p:nvPr>
        </p:nvGraphicFramePr>
        <p:xfrm>
          <a:off x="1649543" y="936938"/>
          <a:ext cx="8891037" cy="5765109"/>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1109047" y="99339"/>
            <a:ext cx="10515600" cy="6982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70C0"/>
                </a:solidFill>
              </a:rPr>
              <a:t>Cl in shallow groundwater – Minnesota (MPCA)</a:t>
            </a:r>
            <a:endParaRPr lang="en-US" b="1" dirty="0">
              <a:solidFill>
                <a:srgbClr val="0070C0"/>
              </a:solidFill>
            </a:endParaRPr>
          </a:p>
        </p:txBody>
      </p:sp>
    </p:spTree>
    <p:extLst>
      <p:ext uri="{BB962C8B-B14F-4D97-AF65-F5344CB8AC3E}">
        <p14:creationId xmlns:p14="http://schemas.microsoft.com/office/powerpoint/2010/main" val="2833498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5" name="Title 1"/>
          <p:cNvSpPr>
            <a:spLocks noGrp="1"/>
          </p:cNvSpPr>
          <p:nvPr>
            <p:ph type="title"/>
          </p:nvPr>
        </p:nvSpPr>
        <p:spPr/>
        <p:txBody>
          <a:bodyPr>
            <a:normAutofit/>
          </a:bodyPr>
          <a:lstStyle/>
          <a:p>
            <a:pPr algn="ctr"/>
            <a:r>
              <a:rPr lang="en-US" b="1" dirty="0" smtClean="0">
                <a:solidFill>
                  <a:srgbClr val="0070C0"/>
                </a:solidFill>
              </a:rPr>
              <a:t>Factors affecting Cl in shallow glacial aquifers, northern U.S. </a:t>
            </a:r>
            <a:r>
              <a:rPr lang="en-US" sz="2400" b="1" dirty="0" smtClean="0">
                <a:solidFill>
                  <a:srgbClr val="0070C0"/>
                </a:solidFill>
              </a:rPr>
              <a:t>(</a:t>
            </a:r>
            <a:r>
              <a:rPr lang="en-US" sz="2400" b="1" dirty="0" err="1" smtClean="0">
                <a:solidFill>
                  <a:srgbClr val="0070C0"/>
                </a:solidFill>
              </a:rPr>
              <a:t>Mullaney</a:t>
            </a:r>
            <a:r>
              <a:rPr lang="en-US" sz="2400" b="1" dirty="0" smtClean="0">
                <a:solidFill>
                  <a:srgbClr val="0070C0"/>
                </a:solidFill>
              </a:rPr>
              <a:t> et al., 2009)</a:t>
            </a:r>
            <a:endParaRPr lang="en-US" b="1" dirty="0">
              <a:solidFill>
                <a:srgbClr val="0070C0"/>
              </a:solidFill>
            </a:endParaRPr>
          </a:p>
        </p:txBody>
      </p:sp>
      <p:sp>
        <p:nvSpPr>
          <p:cNvPr id="2" name="Content Placeholder 1"/>
          <p:cNvSpPr>
            <a:spLocks noGrp="1"/>
          </p:cNvSpPr>
          <p:nvPr>
            <p:ph idx="1"/>
          </p:nvPr>
        </p:nvSpPr>
        <p:spPr>
          <a:xfrm>
            <a:off x="289561" y="1825625"/>
            <a:ext cx="5864750" cy="5015751"/>
          </a:xfrm>
        </p:spPr>
        <p:txBody>
          <a:bodyPr>
            <a:normAutofit/>
          </a:bodyPr>
          <a:lstStyle/>
          <a:p>
            <a:r>
              <a:rPr lang="en-US" dirty="0" smtClean="0"/>
              <a:t>Significant regressions (p &lt; 0.05)</a:t>
            </a:r>
          </a:p>
          <a:p>
            <a:pPr lvl="1"/>
            <a:r>
              <a:rPr lang="en-US" dirty="0" smtClean="0"/>
              <a:t>Major road density</a:t>
            </a:r>
          </a:p>
          <a:p>
            <a:pPr lvl="1"/>
            <a:r>
              <a:rPr lang="en-US" dirty="0" smtClean="0"/>
              <a:t>Potential evapotranspiration</a:t>
            </a:r>
          </a:p>
          <a:p>
            <a:r>
              <a:rPr lang="en-US" dirty="0" smtClean="0"/>
              <a:t>Not significant</a:t>
            </a:r>
          </a:p>
          <a:p>
            <a:pPr lvl="1"/>
            <a:r>
              <a:rPr lang="en-US" dirty="0" smtClean="0"/>
              <a:t>Highway connector density</a:t>
            </a:r>
          </a:p>
          <a:p>
            <a:pPr lvl="1"/>
            <a:r>
              <a:rPr lang="en-US" dirty="0" smtClean="0"/>
              <a:t>Major highway density</a:t>
            </a:r>
          </a:p>
          <a:p>
            <a:pPr lvl="1"/>
            <a:r>
              <a:rPr lang="en-US" dirty="0" smtClean="0"/>
              <a:t>Highway density</a:t>
            </a:r>
          </a:p>
          <a:p>
            <a:pPr lvl="1"/>
            <a:r>
              <a:rPr lang="en-US" dirty="0" smtClean="0"/>
              <a:t>Local road density</a:t>
            </a:r>
          </a:p>
          <a:p>
            <a:pPr lvl="1"/>
            <a:r>
              <a:rPr lang="en-US" dirty="0" smtClean="0"/>
              <a:t>% </a:t>
            </a:r>
            <a:r>
              <a:rPr lang="en-US" dirty="0" smtClean="0"/>
              <a:t>residential, commercial, industrial, or transportation land use</a:t>
            </a:r>
          </a:p>
          <a:p>
            <a:pPr lvl="1"/>
            <a:r>
              <a:rPr lang="en-US" dirty="0" smtClean="0"/>
              <a:t>Population </a:t>
            </a:r>
            <a:r>
              <a:rPr lang="en-US" dirty="0" smtClean="0"/>
              <a:t>density</a:t>
            </a:r>
          </a:p>
          <a:p>
            <a:pPr lvl="1"/>
            <a:r>
              <a:rPr lang="en-US" dirty="0" smtClean="0"/>
              <a:t>Season</a:t>
            </a:r>
            <a:endParaRPr lang="en-US" dirty="0" smtClean="0"/>
          </a:p>
        </p:txBody>
      </p:sp>
      <p:graphicFrame>
        <p:nvGraphicFramePr>
          <p:cNvPr id="7" name="Chart 6"/>
          <p:cNvGraphicFramePr>
            <a:graphicFrameLocks/>
          </p:cNvGraphicFramePr>
          <p:nvPr>
            <p:extLst>
              <p:ext uri="{D42A27DB-BD31-4B8C-83A1-F6EECF244321}">
                <p14:modId xmlns:p14="http://schemas.microsoft.com/office/powerpoint/2010/main" val="638811193"/>
              </p:ext>
            </p:extLst>
          </p:nvPr>
        </p:nvGraphicFramePr>
        <p:xfrm>
          <a:off x="6398870" y="2513577"/>
          <a:ext cx="5546695" cy="350491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587409" y="2671638"/>
            <a:ext cx="933269" cy="369332"/>
          </a:xfrm>
          <a:prstGeom prst="rect">
            <a:avLst/>
          </a:prstGeom>
          <a:noFill/>
        </p:spPr>
        <p:txBody>
          <a:bodyPr wrap="none" rtlCol="0">
            <a:spAutoFit/>
          </a:bodyPr>
          <a:lstStyle/>
          <a:p>
            <a:r>
              <a:rPr lang="en-US" dirty="0" smtClean="0"/>
              <a:t>p = 0.94</a:t>
            </a:r>
            <a:endParaRPr lang="en-US" dirty="0"/>
          </a:p>
        </p:txBody>
      </p:sp>
      <p:sp>
        <p:nvSpPr>
          <p:cNvPr id="9" name="TextBox 8"/>
          <p:cNvSpPr txBox="1"/>
          <p:nvPr/>
        </p:nvSpPr>
        <p:spPr>
          <a:xfrm>
            <a:off x="6314661" y="6060599"/>
            <a:ext cx="1337289" cy="369332"/>
          </a:xfrm>
          <a:prstGeom prst="rect">
            <a:avLst/>
          </a:prstGeom>
          <a:noFill/>
        </p:spPr>
        <p:txBody>
          <a:bodyPr wrap="none" rtlCol="0">
            <a:spAutoFit/>
          </a:bodyPr>
          <a:lstStyle/>
          <a:p>
            <a:r>
              <a:rPr lang="en-US" dirty="0" smtClean="0"/>
              <a:t>MPCA, 2002</a:t>
            </a:r>
            <a:endParaRPr lang="en-US" dirty="0"/>
          </a:p>
        </p:txBody>
      </p:sp>
    </p:spTree>
    <p:extLst>
      <p:ext uri="{BB962C8B-B14F-4D97-AF65-F5344CB8AC3E}">
        <p14:creationId xmlns:p14="http://schemas.microsoft.com/office/powerpoint/2010/main" val="29992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 calcmode="lin" valueType="num">
                                      <p:cBhvr additive="base">
                                        <p:cTn id="4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39" name="Title 2"/>
          <p:cNvSpPr>
            <a:spLocks noGrp="1"/>
          </p:cNvSpPr>
          <p:nvPr>
            <p:ph type="title"/>
          </p:nvPr>
        </p:nvSpPr>
        <p:spPr>
          <a:xfrm>
            <a:off x="357447" y="152400"/>
            <a:ext cx="9917082" cy="1143000"/>
          </a:xfrm>
        </p:spPr>
        <p:txBody>
          <a:bodyPr>
            <a:normAutofit/>
          </a:bodyPr>
          <a:lstStyle/>
          <a:p>
            <a:r>
              <a:rPr lang="en-US" sz="3200" b="1" dirty="0" smtClean="0">
                <a:solidFill>
                  <a:srgbClr val="0070C0"/>
                </a:solidFill>
              </a:rPr>
              <a:t>Intuitively, the most vulnerable areas should be locations with permeable soils and shallow groundwater, but ….</a:t>
            </a:r>
            <a:endParaRPr lang="en-US" sz="3200" b="1" dirty="0">
              <a:solidFill>
                <a:srgbClr val="0070C0"/>
              </a:solidFill>
            </a:endParaRPr>
          </a:p>
        </p:txBody>
      </p:sp>
      <p:grpSp>
        <p:nvGrpSpPr>
          <p:cNvPr id="71" name="Group 70"/>
          <p:cNvGrpSpPr/>
          <p:nvPr/>
        </p:nvGrpSpPr>
        <p:grpSpPr>
          <a:xfrm>
            <a:off x="1562789" y="1439488"/>
            <a:ext cx="9144000" cy="5257800"/>
            <a:chOff x="1587729" y="1600200"/>
            <a:chExt cx="9144000" cy="5257800"/>
          </a:xfrm>
        </p:grpSpPr>
        <p:sp>
          <p:nvSpPr>
            <p:cNvPr id="40" name="Rectangle 39"/>
            <p:cNvSpPr/>
            <p:nvPr/>
          </p:nvSpPr>
          <p:spPr>
            <a:xfrm>
              <a:off x="1816329" y="1600200"/>
              <a:ext cx="8382000" cy="523220"/>
            </a:xfrm>
            <a:prstGeom prst="rect">
              <a:avLst/>
            </a:prstGeom>
          </p:spPr>
          <p:txBody>
            <a:bodyPr wrap="square">
              <a:spAutoFit/>
            </a:bodyPr>
            <a:lstStyle/>
            <a:p>
              <a:r>
                <a:rPr lang="en-US" sz="2800" dirty="0" err="1"/>
                <a:t>Cl</a:t>
              </a:r>
              <a:r>
                <a:rPr lang="en-US" sz="2800" baseline="-25000" dirty="0" err="1"/>
                <a:t>gw</a:t>
              </a:r>
              <a:r>
                <a:rPr lang="en-US" sz="2800" baseline="-25000" dirty="0"/>
                <a:t> </a:t>
              </a:r>
              <a:r>
                <a:rPr lang="en-US" sz="2800" dirty="0"/>
                <a:t>= </a:t>
              </a:r>
              <a:r>
                <a:rPr lang="en-US" sz="2800" dirty="0" err="1"/>
                <a:t>I</a:t>
              </a:r>
              <a:r>
                <a:rPr lang="en-US" sz="2800" baseline="-25000" dirty="0" err="1"/>
                <a:t>perv</a:t>
              </a:r>
              <a:r>
                <a:rPr lang="en-US" sz="2800" dirty="0"/>
                <a:t> + </a:t>
              </a:r>
              <a:r>
                <a:rPr lang="en-US" sz="2800" dirty="0" err="1"/>
                <a:t>I</a:t>
              </a:r>
              <a:r>
                <a:rPr lang="en-US" sz="2800" baseline="-25000" dirty="0" err="1"/>
                <a:t>imperv</a:t>
              </a:r>
              <a:r>
                <a:rPr lang="en-US" sz="2800" dirty="0"/>
                <a:t> +  </a:t>
              </a:r>
              <a:r>
                <a:rPr lang="en-US" sz="2800" dirty="0" err="1"/>
                <a:t>L</a:t>
              </a:r>
              <a:r>
                <a:rPr lang="en-US" sz="2800" baseline="-25000" dirty="0" err="1"/>
                <a:t>pi</a:t>
              </a:r>
              <a:r>
                <a:rPr lang="en-US" sz="2800" dirty="0"/>
                <a:t> + </a:t>
              </a:r>
              <a:r>
                <a:rPr lang="en-US" sz="2800" dirty="0" err="1"/>
                <a:t>L</a:t>
              </a:r>
              <a:r>
                <a:rPr lang="en-US" sz="2800" baseline="-25000" dirty="0" err="1"/>
                <a:t>ww</a:t>
              </a:r>
              <a:r>
                <a:rPr lang="en-US" sz="2800" dirty="0"/>
                <a:t> + </a:t>
              </a:r>
              <a:r>
                <a:rPr lang="en-US" sz="2800" dirty="0" err="1"/>
                <a:t>L</a:t>
              </a:r>
              <a:r>
                <a:rPr lang="en-US" sz="2800" baseline="-25000" dirty="0" err="1"/>
                <a:t>sw</a:t>
              </a:r>
              <a:r>
                <a:rPr lang="en-US" sz="2800" dirty="0"/>
                <a:t> </a:t>
              </a:r>
              <a:r>
                <a:rPr lang="en-US" sz="2800" u="sng" dirty="0"/>
                <a:t>+</a:t>
              </a:r>
              <a:r>
                <a:rPr lang="en-US" sz="2800" dirty="0"/>
                <a:t> SW + </a:t>
              </a:r>
              <a:r>
                <a:rPr lang="en-US" sz="2800" dirty="0" err="1"/>
                <a:t>I</a:t>
              </a:r>
              <a:r>
                <a:rPr lang="en-US" sz="2800" baseline="-25000" dirty="0" err="1"/>
                <a:t>ponds</a:t>
              </a:r>
              <a:r>
                <a:rPr lang="en-US" sz="2800" dirty="0"/>
                <a:t> + </a:t>
              </a:r>
              <a:r>
                <a:rPr lang="en-US" sz="2800" dirty="0" err="1"/>
                <a:t>I</a:t>
              </a:r>
              <a:r>
                <a:rPr lang="en-US" sz="2800" baseline="-25000" dirty="0" err="1"/>
                <a:t>filt</a:t>
              </a:r>
              <a:r>
                <a:rPr lang="en-US" sz="2800" dirty="0"/>
                <a:t> + </a:t>
              </a:r>
              <a:r>
                <a:rPr lang="en-US" sz="2800" dirty="0" err="1" smtClean="0"/>
                <a:t>I</a:t>
              </a:r>
              <a:r>
                <a:rPr lang="en-US" sz="2800" baseline="-25000" dirty="0" err="1" smtClean="0"/>
                <a:t>infil</a:t>
              </a:r>
              <a:endParaRPr lang="en-US" sz="2800" dirty="0"/>
            </a:p>
          </p:txBody>
        </p:sp>
        <p:sp>
          <p:nvSpPr>
            <p:cNvPr id="41" name="Rectangle 40"/>
            <p:cNvSpPr/>
            <p:nvPr/>
          </p:nvSpPr>
          <p:spPr>
            <a:xfrm>
              <a:off x="1587729" y="3200400"/>
              <a:ext cx="9144000" cy="3657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1587729" y="4800600"/>
              <a:ext cx="9144000" cy="2057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035529" y="5257800"/>
              <a:ext cx="6324600" cy="707886"/>
            </a:xfrm>
            <a:prstGeom prst="rect">
              <a:avLst/>
            </a:prstGeom>
            <a:noFill/>
          </p:spPr>
          <p:txBody>
            <a:bodyPr wrap="square" rtlCol="0">
              <a:spAutoFit/>
            </a:bodyPr>
            <a:lstStyle/>
            <a:p>
              <a:pPr algn="ctr"/>
              <a:r>
                <a:rPr lang="en-US" sz="4000" dirty="0" smtClean="0"/>
                <a:t>Groundwater</a:t>
              </a:r>
              <a:endParaRPr lang="en-US" sz="4000" dirty="0"/>
            </a:p>
          </p:txBody>
        </p:sp>
        <p:sp>
          <p:nvSpPr>
            <p:cNvPr id="44" name="Rectangle 43"/>
            <p:cNvSpPr/>
            <p:nvPr/>
          </p:nvSpPr>
          <p:spPr>
            <a:xfrm>
              <a:off x="3797529" y="3048000"/>
              <a:ext cx="1143000" cy="152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3"/>
            <p:cNvPicPr>
              <a:picLocks noChangeAspect="1" noChangeArrowheads="1"/>
            </p:cNvPicPr>
            <p:nvPr/>
          </p:nvPicPr>
          <p:blipFill>
            <a:blip r:embed="rId5" cstate="print"/>
            <a:srcRect l="80264" t="44243" r="3906" b="43477"/>
            <a:stretch>
              <a:fillRect/>
            </a:stretch>
          </p:blipFill>
          <p:spPr bwMode="auto">
            <a:xfrm>
              <a:off x="7607529" y="2668386"/>
              <a:ext cx="914400" cy="532014"/>
            </a:xfrm>
            <a:prstGeom prst="rect">
              <a:avLst/>
            </a:prstGeom>
            <a:noFill/>
            <a:ln w="9525">
              <a:noFill/>
              <a:miter lim="800000"/>
              <a:headEnd/>
              <a:tailEnd/>
            </a:ln>
          </p:spPr>
        </p:pic>
        <p:pic>
          <p:nvPicPr>
            <p:cNvPr id="46" name="Picture 4"/>
            <p:cNvPicPr>
              <a:picLocks noChangeAspect="1" noChangeArrowheads="1"/>
            </p:cNvPicPr>
            <p:nvPr/>
          </p:nvPicPr>
          <p:blipFill>
            <a:blip r:embed="rId6" cstate="print"/>
            <a:srcRect l="79394" t="45443" r="5469" b="47571"/>
            <a:stretch>
              <a:fillRect/>
            </a:stretch>
          </p:blipFill>
          <p:spPr bwMode="auto">
            <a:xfrm>
              <a:off x="5169129" y="2819400"/>
              <a:ext cx="990600" cy="342900"/>
            </a:xfrm>
            <a:prstGeom prst="rect">
              <a:avLst/>
            </a:prstGeom>
            <a:noFill/>
            <a:ln w="9525">
              <a:noFill/>
              <a:miter lim="800000"/>
              <a:headEnd/>
              <a:tailEnd/>
            </a:ln>
          </p:spPr>
        </p:pic>
        <p:pic>
          <p:nvPicPr>
            <p:cNvPr id="47" name="Picture 5"/>
            <p:cNvPicPr>
              <a:picLocks noChangeAspect="1" noChangeArrowheads="1"/>
            </p:cNvPicPr>
            <p:nvPr/>
          </p:nvPicPr>
          <p:blipFill>
            <a:blip r:embed="rId7" cstate="print"/>
            <a:srcRect l="73947" t="64040" r="4688" b="18750"/>
            <a:stretch>
              <a:fillRect/>
            </a:stretch>
          </p:blipFill>
          <p:spPr bwMode="auto">
            <a:xfrm>
              <a:off x="6464529" y="2667000"/>
              <a:ext cx="882916" cy="533400"/>
            </a:xfrm>
            <a:prstGeom prst="rect">
              <a:avLst/>
            </a:prstGeom>
            <a:noFill/>
            <a:ln w="9525">
              <a:noFill/>
              <a:miter lim="800000"/>
              <a:headEnd/>
              <a:tailEnd/>
            </a:ln>
          </p:spPr>
        </p:pic>
        <p:pic>
          <p:nvPicPr>
            <p:cNvPr id="48" name="Picture 6"/>
            <p:cNvPicPr>
              <a:picLocks noChangeAspect="1" noChangeArrowheads="1"/>
            </p:cNvPicPr>
            <p:nvPr/>
          </p:nvPicPr>
          <p:blipFill>
            <a:blip r:embed="rId8" cstate="print"/>
            <a:srcRect l="73438" t="45833" r="5469" b="38542"/>
            <a:stretch>
              <a:fillRect/>
            </a:stretch>
          </p:blipFill>
          <p:spPr bwMode="auto">
            <a:xfrm>
              <a:off x="8826729" y="2667000"/>
              <a:ext cx="914400" cy="508000"/>
            </a:xfrm>
            <a:prstGeom prst="rect">
              <a:avLst/>
            </a:prstGeom>
            <a:noFill/>
            <a:ln w="9525">
              <a:noFill/>
              <a:miter lim="800000"/>
              <a:headEnd/>
              <a:tailEnd/>
            </a:ln>
          </p:spPr>
        </p:pic>
        <p:sp>
          <p:nvSpPr>
            <p:cNvPr id="49" name="TextBox 48"/>
            <p:cNvSpPr txBox="1"/>
            <p:nvPr/>
          </p:nvSpPr>
          <p:spPr>
            <a:xfrm>
              <a:off x="3645129" y="3200400"/>
              <a:ext cx="1371600" cy="461665"/>
            </a:xfrm>
            <a:prstGeom prst="rect">
              <a:avLst/>
            </a:prstGeom>
            <a:noFill/>
          </p:spPr>
          <p:txBody>
            <a:bodyPr wrap="square" rtlCol="0">
              <a:spAutoFit/>
            </a:bodyPr>
            <a:lstStyle/>
            <a:p>
              <a:pPr algn="ctr"/>
              <a:r>
                <a:rPr lang="en-US" sz="2400" dirty="0" err="1" smtClean="0"/>
                <a:t>I</a:t>
              </a:r>
              <a:r>
                <a:rPr lang="en-US" sz="2400" baseline="-25000" dirty="0" err="1" smtClean="0"/>
                <a:t>perv</a:t>
              </a:r>
              <a:endParaRPr lang="en-US" sz="2400" dirty="0"/>
            </a:p>
          </p:txBody>
        </p:sp>
        <p:sp>
          <p:nvSpPr>
            <p:cNvPr id="50" name="TextBox 49"/>
            <p:cNvSpPr txBox="1"/>
            <p:nvPr/>
          </p:nvSpPr>
          <p:spPr>
            <a:xfrm>
              <a:off x="4940529" y="3200400"/>
              <a:ext cx="1371600" cy="461665"/>
            </a:xfrm>
            <a:prstGeom prst="rect">
              <a:avLst/>
            </a:prstGeom>
            <a:noFill/>
          </p:spPr>
          <p:txBody>
            <a:bodyPr wrap="square" rtlCol="0">
              <a:spAutoFit/>
            </a:bodyPr>
            <a:lstStyle/>
            <a:p>
              <a:pPr algn="ctr"/>
              <a:r>
                <a:rPr lang="en-US" sz="2400" dirty="0" err="1" smtClean="0"/>
                <a:t>I</a:t>
              </a:r>
              <a:r>
                <a:rPr lang="en-US" sz="2400" baseline="-25000" dirty="0" err="1" smtClean="0"/>
                <a:t>imperv</a:t>
              </a:r>
              <a:endParaRPr lang="en-US" sz="2400" dirty="0"/>
            </a:p>
          </p:txBody>
        </p:sp>
        <p:sp>
          <p:nvSpPr>
            <p:cNvPr id="51" name="TextBox 50"/>
            <p:cNvSpPr txBox="1"/>
            <p:nvPr/>
          </p:nvSpPr>
          <p:spPr>
            <a:xfrm>
              <a:off x="6235929" y="3200400"/>
              <a:ext cx="1371600" cy="461665"/>
            </a:xfrm>
            <a:prstGeom prst="rect">
              <a:avLst/>
            </a:prstGeom>
            <a:noFill/>
          </p:spPr>
          <p:txBody>
            <a:bodyPr wrap="square" rtlCol="0">
              <a:spAutoFit/>
            </a:bodyPr>
            <a:lstStyle/>
            <a:p>
              <a:pPr algn="ctr"/>
              <a:r>
                <a:rPr lang="en-US" sz="2400" dirty="0" err="1" smtClean="0"/>
                <a:t>I</a:t>
              </a:r>
              <a:r>
                <a:rPr lang="en-US" sz="2400" baseline="-25000" dirty="0" err="1" smtClean="0"/>
                <a:t>infil</a:t>
              </a:r>
              <a:endParaRPr lang="en-US" sz="2400" dirty="0"/>
            </a:p>
          </p:txBody>
        </p:sp>
        <p:sp>
          <p:nvSpPr>
            <p:cNvPr id="52" name="TextBox 51"/>
            <p:cNvSpPr txBox="1"/>
            <p:nvPr/>
          </p:nvSpPr>
          <p:spPr>
            <a:xfrm>
              <a:off x="7302729" y="3200400"/>
              <a:ext cx="1371600" cy="461665"/>
            </a:xfrm>
            <a:prstGeom prst="rect">
              <a:avLst/>
            </a:prstGeom>
            <a:noFill/>
          </p:spPr>
          <p:txBody>
            <a:bodyPr wrap="square" rtlCol="0">
              <a:spAutoFit/>
            </a:bodyPr>
            <a:lstStyle/>
            <a:p>
              <a:pPr algn="ctr"/>
              <a:r>
                <a:rPr lang="en-US" sz="2400" dirty="0" err="1" smtClean="0"/>
                <a:t>I</a:t>
              </a:r>
              <a:r>
                <a:rPr lang="en-US" sz="2400" baseline="-25000" dirty="0" err="1" smtClean="0"/>
                <a:t>filt</a:t>
              </a:r>
              <a:endParaRPr lang="en-US" sz="2400" dirty="0"/>
            </a:p>
          </p:txBody>
        </p:sp>
        <p:sp>
          <p:nvSpPr>
            <p:cNvPr id="53" name="TextBox 52"/>
            <p:cNvSpPr txBox="1"/>
            <p:nvPr/>
          </p:nvSpPr>
          <p:spPr>
            <a:xfrm>
              <a:off x="8674329" y="3200400"/>
              <a:ext cx="1371600" cy="461665"/>
            </a:xfrm>
            <a:prstGeom prst="rect">
              <a:avLst/>
            </a:prstGeom>
            <a:noFill/>
          </p:spPr>
          <p:txBody>
            <a:bodyPr wrap="square" rtlCol="0">
              <a:spAutoFit/>
            </a:bodyPr>
            <a:lstStyle/>
            <a:p>
              <a:pPr algn="ctr"/>
              <a:r>
                <a:rPr lang="en-US" sz="2400" dirty="0" err="1" smtClean="0"/>
                <a:t>I</a:t>
              </a:r>
              <a:r>
                <a:rPr lang="en-US" sz="2400" baseline="-25000" dirty="0" err="1" smtClean="0"/>
                <a:t>ponds</a:t>
              </a:r>
              <a:endParaRPr lang="en-US" sz="2400" dirty="0"/>
            </a:p>
          </p:txBody>
        </p:sp>
        <p:sp>
          <p:nvSpPr>
            <p:cNvPr id="54" name="Down Arrow 53"/>
            <p:cNvSpPr/>
            <p:nvPr/>
          </p:nvSpPr>
          <p:spPr>
            <a:xfrm>
              <a:off x="6083529" y="3200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p:cNvSpPr/>
            <p:nvPr/>
          </p:nvSpPr>
          <p:spPr>
            <a:xfrm>
              <a:off x="4635729" y="3200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p:cNvSpPr/>
            <p:nvPr/>
          </p:nvSpPr>
          <p:spPr>
            <a:xfrm>
              <a:off x="7150329" y="3200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p:cNvSpPr/>
            <p:nvPr/>
          </p:nvSpPr>
          <p:spPr>
            <a:xfrm>
              <a:off x="8217129" y="3200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a:off x="9664929" y="3200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7"/>
            <p:cNvPicPr>
              <a:picLocks noChangeAspect="1" noChangeArrowheads="1"/>
            </p:cNvPicPr>
            <p:nvPr/>
          </p:nvPicPr>
          <p:blipFill>
            <a:blip r:embed="rId9" cstate="print"/>
            <a:srcRect l="79688" t="45833" r="5469" b="44792"/>
            <a:stretch>
              <a:fillRect/>
            </a:stretch>
          </p:blipFill>
          <p:spPr bwMode="auto">
            <a:xfrm>
              <a:off x="2654529" y="2895600"/>
              <a:ext cx="685800" cy="324853"/>
            </a:xfrm>
            <a:prstGeom prst="rect">
              <a:avLst/>
            </a:prstGeom>
            <a:noFill/>
            <a:ln w="9525">
              <a:noFill/>
              <a:miter lim="800000"/>
              <a:headEnd/>
              <a:tailEnd/>
            </a:ln>
          </p:spPr>
        </p:pic>
        <p:sp>
          <p:nvSpPr>
            <p:cNvPr id="60" name="Down Arrow 59"/>
            <p:cNvSpPr/>
            <p:nvPr/>
          </p:nvSpPr>
          <p:spPr>
            <a:xfrm>
              <a:off x="3187929" y="3200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273529" y="3200400"/>
              <a:ext cx="1371600" cy="461665"/>
            </a:xfrm>
            <a:prstGeom prst="rect">
              <a:avLst/>
            </a:prstGeom>
            <a:noFill/>
          </p:spPr>
          <p:txBody>
            <a:bodyPr wrap="square" rtlCol="0">
              <a:spAutoFit/>
            </a:bodyPr>
            <a:lstStyle/>
            <a:p>
              <a:pPr algn="ctr"/>
              <a:r>
                <a:rPr lang="en-US" sz="2400" dirty="0" smtClean="0"/>
                <a:t>SW</a:t>
              </a:r>
              <a:endParaRPr lang="en-US" sz="2400" dirty="0"/>
            </a:p>
          </p:txBody>
        </p:sp>
        <p:sp>
          <p:nvSpPr>
            <p:cNvPr id="62" name="Flowchart: Direct Access Storage 61"/>
            <p:cNvSpPr/>
            <p:nvPr/>
          </p:nvSpPr>
          <p:spPr>
            <a:xfrm>
              <a:off x="1968729" y="3962400"/>
              <a:ext cx="914400" cy="228600"/>
            </a:xfrm>
            <a:prstGeom prst="flowChartMagneticDrum">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Direct Access Storage 62"/>
            <p:cNvSpPr/>
            <p:nvPr/>
          </p:nvSpPr>
          <p:spPr>
            <a:xfrm>
              <a:off x="8598129" y="3962400"/>
              <a:ext cx="914400" cy="228600"/>
            </a:xfrm>
            <a:prstGeom prst="flowChartMagneticDrum">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irect Access Storage 63"/>
            <p:cNvSpPr/>
            <p:nvPr/>
          </p:nvSpPr>
          <p:spPr>
            <a:xfrm>
              <a:off x="4940529" y="3962400"/>
              <a:ext cx="914400" cy="228600"/>
            </a:xfrm>
            <a:prstGeom prst="flowChartMagneticDrum">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a:off x="8979129" y="41910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a:off x="5321529" y="41910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p:cNvSpPr/>
            <p:nvPr/>
          </p:nvSpPr>
          <p:spPr>
            <a:xfrm>
              <a:off x="2349729" y="41910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055329" y="4267200"/>
              <a:ext cx="1371600" cy="461665"/>
            </a:xfrm>
            <a:prstGeom prst="rect">
              <a:avLst/>
            </a:prstGeom>
            <a:noFill/>
          </p:spPr>
          <p:txBody>
            <a:bodyPr wrap="square" rtlCol="0">
              <a:spAutoFit/>
            </a:bodyPr>
            <a:lstStyle/>
            <a:p>
              <a:r>
                <a:rPr lang="en-US" sz="2400" dirty="0" err="1" smtClean="0"/>
                <a:t>L</a:t>
              </a:r>
              <a:r>
                <a:rPr lang="en-US" sz="2400" baseline="-25000" dirty="0" err="1" smtClean="0"/>
                <a:t>sw</a:t>
              </a:r>
              <a:endParaRPr lang="en-US" sz="2400" dirty="0"/>
            </a:p>
          </p:txBody>
        </p:sp>
        <p:sp>
          <p:nvSpPr>
            <p:cNvPr id="69" name="TextBox 68"/>
            <p:cNvSpPr txBox="1"/>
            <p:nvPr/>
          </p:nvSpPr>
          <p:spPr>
            <a:xfrm>
              <a:off x="5397729" y="4267200"/>
              <a:ext cx="1371600" cy="461665"/>
            </a:xfrm>
            <a:prstGeom prst="rect">
              <a:avLst/>
            </a:prstGeom>
            <a:noFill/>
          </p:spPr>
          <p:txBody>
            <a:bodyPr wrap="square" rtlCol="0">
              <a:spAutoFit/>
            </a:bodyPr>
            <a:lstStyle/>
            <a:p>
              <a:r>
                <a:rPr lang="en-US" sz="2400" dirty="0" err="1" smtClean="0"/>
                <a:t>L</a:t>
              </a:r>
              <a:r>
                <a:rPr lang="en-US" sz="2400" baseline="-25000" dirty="0" err="1" smtClean="0"/>
                <a:t>ww</a:t>
              </a:r>
              <a:endParaRPr lang="en-US" sz="2400" dirty="0"/>
            </a:p>
          </p:txBody>
        </p:sp>
        <p:sp>
          <p:nvSpPr>
            <p:cNvPr id="70" name="TextBox 69"/>
            <p:cNvSpPr txBox="1"/>
            <p:nvPr/>
          </p:nvSpPr>
          <p:spPr>
            <a:xfrm>
              <a:off x="2502129" y="4267200"/>
              <a:ext cx="1371600" cy="461665"/>
            </a:xfrm>
            <a:prstGeom prst="rect">
              <a:avLst/>
            </a:prstGeom>
            <a:noFill/>
          </p:spPr>
          <p:txBody>
            <a:bodyPr wrap="square" rtlCol="0">
              <a:spAutoFit/>
            </a:bodyPr>
            <a:lstStyle/>
            <a:p>
              <a:r>
                <a:rPr lang="en-US" sz="2400" dirty="0" err="1" smtClean="0"/>
                <a:t>L</a:t>
              </a:r>
              <a:r>
                <a:rPr lang="en-US" sz="2400" baseline="-25000" dirty="0" err="1" smtClean="0"/>
                <a:t>pi</a:t>
              </a:r>
              <a:endParaRPr lang="en-US" sz="2400" dirty="0"/>
            </a:p>
          </p:txBody>
        </p:sp>
      </p:grpSp>
    </p:spTree>
    <p:extLst>
      <p:ext uri="{BB962C8B-B14F-4D97-AF65-F5344CB8AC3E}">
        <p14:creationId xmlns:p14="http://schemas.microsoft.com/office/powerpoint/2010/main" val="183020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graphicFrame>
        <p:nvGraphicFramePr>
          <p:cNvPr id="5" name="Chart 4"/>
          <p:cNvGraphicFramePr>
            <a:graphicFrameLocks/>
          </p:cNvGraphicFramePr>
          <p:nvPr>
            <p:extLst>
              <p:ext uri="{D42A27DB-BD31-4B8C-83A1-F6EECF244321}">
                <p14:modId xmlns:p14="http://schemas.microsoft.com/office/powerpoint/2010/main" val="634882303"/>
              </p:ext>
            </p:extLst>
          </p:nvPr>
        </p:nvGraphicFramePr>
        <p:xfrm>
          <a:off x="1316181" y="0"/>
          <a:ext cx="10238510" cy="6793992"/>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1488" cy="1840992"/>
          </a:xfrm>
          <a:prstGeom prst="rect">
            <a:avLst/>
          </a:prstGeom>
        </p:spPr>
      </p:pic>
    </p:spTree>
    <p:extLst>
      <p:ext uri="{BB962C8B-B14F-4D97-AF65-F5344CB8AC3E}">
        <p14:creationId xmlns:p14="http://schemas.microsoft.com/office/powerpoint/2010/main" val="258321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graphicFrame>
        <p:nvGraphicFramePr>
          <p:cNvPr id="5" name="Chart 4"/>
          <p:cNvGraphicFramePr>
            <a:graphicFrameLocks/>
          </p:cNvGraphicFramePr>
          <p:nvPr>
            <p:extLst>
              <p:ext uri="{D42A27DB-BD31-4B8C-83A1-F6EECF244321}">
                <p14:modId xmlns:p14="http://schemas.microsoft.com/office/powerpoint/2010/main" val="2597324790"/>
              </p:ext>
            </p:extLst>
          </p:nvPr>
        </p:nvGraphicFramePr>
        <p:xfrm>
          <a:off x="152400" y="685800"/>
          <a:ext cx="8915400" cy="609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968680518"/>
              </p:ext>
            </p:extLst>
          </p:nvPr>
        </p:nvGraphicFramePr>
        <p:xfrm>
          <a:off x="1130531" y="189590"/>
          <a:ext cx="9498432" cy="6592209"/>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971800" cy="1922383"/>
          </a:xfrm>
          <a:prstGeom prst="rect">
            <a:avLst/>
          </a:prstGeom>
        </p:spPr>
      </p:pic>
    </p:spTree>
    <p:extLst>
      <p:ext uri="{BB962C8B-B14F-4D97-AF65-F5344CB8AC3E}">
        <p14:creationId xmlns:p14="http://schemas.microsoft.com/office/powerpoint/2010/main" val="2141980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title"/>
          </p:nvPr>
        </p:nvSpPr>
        <p:spPr/>
        <p:txBody>
          <a:bodyPr/>
          <a:lstStyle/>
          <a:p>
            <a:r>
              <a:rPr lang="en-US" b="1" dirty="0" smtClean="0">
                <a:solidFill>
                  <a:srgbClr val="0070C0"/>
                </a:solidFill>
              </a:rPr>
              <a:t>Outline</a:t>
            </a:r>
            <a:endParaRPr lang="en-US" b="1" dirty="0">
              <a:solidFill>
                <a:srgbClr val="0070C0"/>
              </a:solidFill>
            </a:endParaRPr>
          </a:p>
        </p:txBody>
      </p:sp>
      <p:sp>
        <p:nvSpPr>
          <p:cNvPr id="4" name="Content Placeholder 3"/>
          <p:cNvSpPr>
            <a:spLocks noGrp="1"/>
          </p:cNvSpPr>
          <p:nvPr>
            <p:ph idx="1"/>
          </p:nvPr>
        </p:nvSpPr>
        <p:spPr>
          <a:xfrm>
            <a:off x="676656" y="2584174"/>
            <a:ext cx="8753591" cy="3904090"/>
          </a:xfrm>
        </p:spPr>
        <p:txBody>
          <a:bodyPr>
            <a:normAutofit/>
          </a:bodyPr>
          <a:lstStyle/>
          <a:p>
            <a:pPr>
              <a:buFont typeface="Arial" panose="020B0604020202020204" pitchFamily="34" charset="0"/>
              <a:buChar char="•"/>
            </a:pPr>
            <a:r>
              <a:rPr lang="en-US" sz="3600" b="1" dirty="0" smtClean="0">
                <a:solidFill>
                  <a:schemeClr val="tx1">
                    <a:lumMod val="95000"/>
                    <a:lumOff val="5000"/>
                  </a:schemeClr>
                </a:solidFill>
              </a:rPr>
              <a:t>A little bit about chloride</a:t>
            </a:r>
          </a:p>
          <a:p>
            <a:pPr>
              <a:buFont typeface="Arial" panose="020B0604020202020204" pitchFamily="34" charset="0"/>
              <a:buChar char="•"/>
            </a:pPr>
            <a:r>
              <a:rPr lang="en-US" sz="3600" b="1" dirty="0" smtClean="0">
                <a:solidFill>
                  <a:schemeClr val="tx1">
                    <a:lumMod val="95000"/>
                    <a:lumOff val="5000"/>
                  </a:schemeClr>
                </a:solidFill>
              </a:rPr>
              <a:t>Big picture: Chloride concentrations and trends in Minnesota waters</a:t>
            </a:r>
          </a:p>
          <a:p>
            <a:pPr>
              <a:buFont typeface="Arial" panose="020B0604020202020204" pitchFamily="34" charset="0"/>
              <a:buChar char="•"/>
            </a:pPr>
            <a:r>
              <a:rPr lang="en-US" sz="3600" b="1" dirty="0" smtClean="0">
                <a:solidFill>
                  <a:schemeClr val="tx1">
                    <a:lumMod val="95000"/>
                    <a:lumOff val="5000"/>
                  </a:schemeClr>
                </a:solidFill>
              </a:rPr>
              <a:t>Taking a closer look in urban areas</a:t>
            </a:r>
          </a:p>
          <a:p>
            <a:pPr>
              <a:buFont typeface="Arial" panose="020B0604020202020204" pitchFamily="34" charset="0"/>
              <a:buChar char="•"/>
            </a:pPr>
            <a:r>
              <a:rPr lang="en-US" sz="3600" b="1" dirty="0" smtClean="0">
                <a:solidFill>
                  <a:schemeClr val="tx1">
                    <a:lumMod val="95000"/>
                    <a:lumOff val="5000"/>
                  </a:schemeClr>
                </a:solidFill>
              </a:rPr>
              <a:t>Wrap-up</a:t>
            </a:r>
            <a:endParaRPr lang="en-US" sz="3600" b="1" dirty="0" smtClean="0">
              <a:solidFill>
                <a:schemeClr val="tx1">
                  <a:lumMod val="95000"/>
                  <a:lumOff val="5000"/>
                </a:schemeClr>
              </a:solidFill>
            </a:endParaRPr>
          </a:p>
          <a:p>
            <a:endParaRPr lang="en-US" sz="3600" b="1" dirty="0" smtClean="0"/>
          </a:p>
          <a:p>
            <a:endParaRPr lang="en-US" sz="3600" b="1" dirty="0"/>
          </a:p>
        </p:txBody>
      </p:sp>
    </p:spTree>
    <p:extLst>
      <p:ext uri="{BB962C8B-B14F-4D97-AF65-F5344CB8AC3E}">
        <p14:creationId xmlns:p14="http://schemas.microsoft.com/office/powerpoint/2010/main" val="1922173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normAutofit/>
          </a:bodyPr>
          <a:lstStyle/>
          <a:p>
            <a:r>
              <a:rPr lang="en-US" b="1" dirty="0">
                <a:solidFill>
                  <a:srgbClr val="0070C0"/>
                </a:solidFill>
              </a:rPr>
              <a:t>What are the consequences of high chloride concentrations in </a:t>
            </a:r>
            <a:r>
              <a:rPr lang="en-US" b="1" dirty="0" smtClean="0">
                <a:solidFill>
                  <a:srgbClr val="0070C0"/>
                </a:solidFill>
              </a:rPr>
              <a:t>groundwater?</a:t>
            </a:r>
            <a:endParaRPr lang="en-US" b="1" dirty="0">
              <a:solidFill>
                <a:srgbClr val="0070C0"/>
              </a:solidFill>
            </a:endParaRPr>
          </a:p>
        </p:txBody>
      </p:sp>
      <p:sp>
        <p:nvSpPr>
          <p:cNvPr id="4" name="Content Placeholder 3"/>
          <p:cNvSpPr>
            <a:spLocks noGrp="1"/>
          </p:cNvSpPr>
          <p:nvPr>
            <p:ph idx="1"/>
          </p:nvPr>
        </p:nvSpPr>
        <p:spPr>
          <a:xfrm>
            <a:off x="573578" y="1825624"/>
            <a:ext cx="9376757" cy="4772399"/>
          </a:xfrm>
        </p:spPr>
        <p:txBody>
          <a:bodyPr/>
          <a:lstStyle/>
          <a:p>
            <a:r>
              <a:rPr lang="en-US" dirty="0" smtClean="0"/>
              <a:t>Urban streams with significant </a:t>
            </a:r>
            <a:r>
              <a:rPr lang="en-US" dirty="0" err="1" smtClean="0"/>
              <a:t>baseflow</a:t>
            </a:r>
            <a:r>
              <a:rPr lang="en-US" dirty="0" smtClean="0"/>
              <a:t> are potentially at risk</a:t>
            </a:r>
          </a:p>
          <a:p>
            <a:r>
              <a:rPr lang="en-US" dirty="0" smtClean="0"/>
              <a:t>Shallow sand and gravel aquifers are at risk in core urban areas – is this a concern?</a:t>
            </a:r>
          </a:p>
          <a:p>
            <a:pPr lvl="1"/>
            <a:r>
              <a:rPr lang="en-US" dirty="0" smtClean="0"/>
              <a:t>State and federal anti-degradation language has often been interpreted to not include practices such as agriculture and road salt application</a:t>
            </a:r>
          </a:p>
          <a:p>
            <a:pPr lvl="1"/>
            <a:r>
              <a:rPr lang="en-US" dirty="0" smtClean="0"/>
              <a:t>There are few groundwater receptors</a:t>
            </a:r>
          </a:p>
          <a:p>
            <a:pPr lvl="1"/>
            <a:r>
              <a:rPr lang="en-US" dirty="0" smtClean="0"/>
              <a:t>Is salty taste more important than impacts to aquatic ecosystems?</a:t>
            </a:r>
          </a:p>
          <a:p>
            <a:r>
              <a:rPr lang="en-US" dirty="0" smtClean="0"/>
              <a:t>What about deeper drinking water aquifers?</a:t>
            </a:r>
          </a:p>
        </p:txBody>
      </p:sp>
    </p:spTree>
    <p:extLst>
      <p:ext uri="{BB962C8B-B14F-4D97-AF65-F5344CB8AC3E}">
        <p14:creationId xmlns:p14="http://schemas.microsoft.com/office/powerpoint/2010/main" val="5678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7" name="Picture 6"/>
          <p:cNvPicPr>
            <a:picLocks noChangeAspect="1"/>
          </p:cNvPicPr>
          <p:nvPr/>
        </p:nvPicPr>
        <p:blipFill rotWithShape="1">
          <a:blip r:embed="rId4"/>
          <a:srcRect l="69190" t="25803" r="19977" b="9836"/>
          <a:stretch/>
        </p:blipFill>
        <p:spPr>
          <a:xfrm>
            <a:off x="3065787" y="110220"/>
            <a:ext cx="3962400" cy="6620934"/>
          </a:xfrm>
          <a:prstGeom prst="rect">
            <a:avLst/>
          </a:prstGeom>
        </p:spPr>
      </p:pic>
      <p:pic>
        <p:nvPicPr>
          <p:cNvPr id="8" name="Picture 7"/>
          <p:cNvPicPr>
            <a:picLocks noChangeAspect="1"/>
          </p:cNvPicPr>
          <p:nvPr/>
        </p:nvPicPr>
        <p:blipFill rotWithShape="1">
          <a:blip r:embed="rId5"/>
          <a:srcRect l="65810" t="16008" r="16204"/>
          <a:stretch/>
        </p:blipFill>
        <p:spPr>
          <a:xfrm>
            <a:off x="7028187" y="110220"/>
            <a:ext cx="5041123" cy="6620934"/>
          </a:xfrm>
          <a:prstGeom prst="rect">
            <a:avLst/>
          </a:prstGeom>
        </p:spPr>
      </p:pic>
      <p:sp>
        <p:nvSpPr>
          <p:cNvPr id="9" name="Rectangle 8"/>
          <p:cNvSpPr/>
          <p:nvPr/>
        </p:nvSpPr>
        <p:spPr>
          <a:xfrm>
            <a:off x="8836429" y="1404850"/>
            <a:ext cx="1122218" cy="142978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82880" y="257694"/>
            <a:ext cx="2762093" cy="1878677"/>
          </a:xfrm>
        </p:spPr>
        <p:txBody>
          <a:bodyPr>
            <a:normAutofit fontScale="90000"/>
          </a:bodyPr>
          <a:lstStyle/>
          <a:p>
            <a:pPr algn="ctr"/>
            <a:r>
              <a:rPr lang="en-US" sz="2800" b="1" dirty="0" smtClean="0">
                <a:solidFill>
                  <a:srgbClr val="0070C0"/>
                </a:solidFill>
              </a:rPr>
              <a:t>Much of the core Metro Area aquifer system has low-moderate vulnerability</a:t>
            </a:r>
            <a:endParaRPr lang="en-US" sz="2800" b="1" dirty="0">
              <a:solidFill>
                <a:srgbClr val="0070C0"/>
              </a:solidFill>
            </a:endParaRPr>
          </a:p>
        </p:txBody>
      </p:sp>
      <p:sp>
        <p:nvSpPr>
          <p:cNvPr id="11" name="Title 1"/>
          <p:cNvSpPr txBox="1">
            <a:spLocks/>
          </p:cNvSpPr>
          <p:nvPr/>
        </p:nvSpPr>
        <p:spPr>
          <a:xfrm>
            <a:off x="151847" y="4430684"/>
            <a:ext cx="2762093" cy="2431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We currently have insufficient data to assess trends in deeper aquifers</a:t>
            </a:r>
            <a:endParaRPr lang="en-US" sz="2800" b="1" dirty="0"/>
          </a:p>
        </p:txBody>
      </p:sp>
    </p:spTree>
    <p:extLst>
      <p:ext uri="{BB962C8B-B14F-4D97-AF65-F5344CB8AC3E}">
        <p14:creationId xmlns:p14="http://schemas.microsoft.com/office/powerpoint/2010/main" val="14007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2" name="Picture 1"/>
          <p:cNvPicPr>
            <a:picLocks noChangeAspect="1"/>
          </p:cNvPicPr>
          <p:nvPr/>
        </p:nvPicPr>
        <p:blipFill rotWithShape="1">
          <a:blip r:embed="rId4"/>
          <a:srcRect l="66921" t="18642" r="13125" b="6297"/>
          <a:stretch/>
        </p:blipFill>
        <p:spPr>
          <a:xfrm>
            <a:off x="6126481" y="357755"/>
            <a:ext cx="5818908" cy="6156157"/>
          </a:xfrm>
          <a:prstGeom prst="rect">
            <a:avLst/>
          </a:prstGeom>
        </p:spPr>
      </p:pic>
      <p:sp>
        <p:nvSpPr>
          <p:cNvPr id="4" name="Title 1"/>
          <p:cNvSpPr>
            <a:spLocks noGrp="1"/>
          </p:cNvSpPr>
          <p:nvPr>
            <p:ph type="title"/>
          </p:nvPr>
        </p:nvSpPr>
        <p:spPr>
          <a:xfrm>
            <a:off x="497378" y="257695"/>
            <a:ext cx="4947458" cy="2676698"/>
          </a:xfrm>
        </p:spPr>
        <p:txBody>
          <a:bodyPr>
            <a:normAutofit/>
          </a:bodyPr>
          <a:lstStyle/>
          <a:p>
            <a:pPr algn="ctr"/>
            <a:r>
              <a:rPr lang="en-US" b="1" dirty="0" smtClean="0">
                <a:solidFill>
                  <a:srgbClr val="0070C0"/>
                </a:solidFill>
              </a:rPr>
              <a:t>Chloride trends in Chicago’s aquifer system</a:t>
            </a:r>
            <a:br>
              <a:rPr lang="en-US" b="1" dirty="0" smtClean="0">
                <a:solidFill>
                  <a:srgbClr val="0070C0"/>
                </a:solidFill>
              </a:rPr>
            </a:br>
            <a:r>
              <a:rPr lang="en-US" b="1" dirty="0" smtClean="0">
                <a:solidFill>
                  <a:srgbClr val="0070C0"/>
                </a:solidFill>
              </a:rPr>
              <a:t>(Kelly, 2008)</a:t>
            </a:r>
            <a:endParaRPr lang="en-US" b="1" dirty="0">
              <a:solidFill>
                <a:srgbClr val="0070C0"/>
              </a:solidFill>
            </a:endParaRPr>
          </a:p>
        </p:txBody>
      </p:sp>
    </p:spTree>
    <p:extLst>
      <p:ext uri="{BB962C8B-B14F-4D97-AF65-F5344CB8AC3E}">
        <p14:creationId xmlns:p14="http://schemas.microsoft.com/office/powerpoint/2010/main" val="8539715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sp>
        <p:nvSpPr>
          <p:cNvPr id="2" name="Title 1"/>
          <p:cNvSpPr>
            <a:spLocks noGrp="1"/>
          </p:cNvSpPr>
          <p:nvPr>
            <p:ph type="title"/>
          </p:nvPr>
        </p:nvSpPr>
        <p:spPr>
          <a:xfrm>
            <a:off x="838200" y="365125"/>
            <a:ext cx="10515600" cy="2987675"/>
          </a:xfrm>
        </p:spPr>
        <p:txBody>
          <a:bodyPr>
            <a:normAutofit/>
          </a:bodyPr>
          <a:lstStyle/>
          <a:p>
            <a:r>
              <a:rPr lang="en-US" b="1" dirty="0" smtClean="0"/>
              <a:t>Sidebar: didn’t look at impacts to wetlands, but many wetland species, including amphibians, are more sensitive to chloride than species found in lakes and rivers </a:t>
            </a:r>
            <a:endParaRPr lang="en-US" b="1" dirty="0"/>
          </a:p>
        </p:txBody>
      </p:sp>
    </p:spTree>
    <p:extLst>
      <p:ext uri="{BB962C8B-B14F-4D97-AF65-F5344CB8AC3E}">
        <p14:creationId xmlns:p14="http://schemas.microsoft.com/office/powerpoint/2010/main" val="1933942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So, do we have a chloride problem?</a:t>
            </a:r>
            <a:endParaRPr lang="en-US" b="1" dirty="0">
              <a:solidFill>
                <a:srgbClr val="0070C0"/>
              </a:solidFill>
            </a:endParaRPr>
          </a:p>
        </p:txBody>
      </p:sp>
      <p:sp>
        <p:nvSpPr>
          <p:cNvPr id="4" name="Content Placeholder 3"/>
          <p:cNvSpPr>
            <a:spLocks noGrp="1"/>
          </p:cNvSpPr>
          <p:nvPr>
            <p:ph idx="1"/>
          </p:nvPr>
        </p:nvSpPr>
        <p:spPr>
          <a:xfrm>
            <a:off x="838200" y="1825625"/>
            <a:ext cx="8995756" cy="4351338"/>
          </a:xfrm>
        </p:spPr>
        <p:txBody>
          <a:bodyPr/>
          <a:lstStyle/>
          <a:p>
            <a:r>
              <a:rPr lang="en-US" dirty="0" smtClean="0"/>
              <a:t>These are personal conclusions</a:t>
            </a:r>
          </a:p>
          <a:p>
            <a:pPr lvl="1"/>
            <a:r>
              <a:rPr lang="en-US" dirty="0" smtClean="0"/>
              <a:t>I’m concerned about chloride in urban lakes</a:t>
            </a:r>
          </a:p>
          <a:p>
            <a:pPr lvl="1"/>
            <a:r>
              <a:rPr lang="en-US" dirty="0" smtClean="0"/>
              <a:t>While chloride is a concern in urban streams, these streams have fundamental hydrologic issues that probably need to be addressed first</a:t>
            </a:r>
          </a:p>
          <a:p>
            <a:pPr lvl="1"/>
            <a:r>
              <a:rPr lang="en-US" dirty="0" smtClean="0"/>
              <a:t>I’m concerned about deeper aquifers in the Metro but mostly because we don’t know how they might be impacted</a:t>
            </a:r>
          </a:p>
          <a:p>
            <a:pPr lvl="1"/>
            <a:r>
              <a:rPr lang="en-US" dirty="0" smtClean="0"/>
              <a:t>Wetlands likely would be a significant concern, but is there such a thing as a functional wetland in an urban area</a:t>
            </a:r>
          </a:p>
          <a:p>
            <a:pPr lvl="1"/>
            <a:r>
              <a:rPr lang="en-US" dirty="0" smtClean="0"/>
              <a:t>Urban core is area of greatest concern</a:t>
            </a:r>
            <a:endParaRPr lang="en-US" dirty="0"/>
          </a:p>
        </p:txBody>
      </p:sp>
    </p:spTree>
    <p:extLst>
      <p:ext uri="{BB962C8B-B14F-4D97-AF65-F5344CB8AC3E}">
        <p14:creationId xmlns:p14="http://schemas.microsoft.com/office/powerpoint/2010/main" val="6225085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Management strategies</a:t>
            </a:r>
            <a:endParaRPr lang="en-US" b="1" dirty="0">
              <a:solidFill>
                <a:srgbClr val="0070C0"/>
              </a:solidFill>
            </a:endParaRPr>
          </a:p>
        </p:txBody>
      </p:sp>
      <p:sp>
        <p:nvSpPr>
          <p:cNvPr id="4" name="Content Placeholder 3"/>
          <p:cNvSpPr>
            <a:spLocks noGrp="1"/>
          </p:cNvSpPr>
          <p:nvPr>
            <p:ph idx="1"/>
          </p:nvPr>
        </p:nvSpPr>
        <p:spPr>
          <a:xfrm>
            <a:off x="838200" y="1446415"/>
            <a:ext cx="10515600" cy="5220392"/>
          </a:xfrm>
        </p:spPr>
        <p:txBody>
          <a:bodyPr/>
          <a:lstStyle/>
          <a:p>
            <a:r>
              <a:rPr lang="en-US" dirty="0" smtClean="0"/>
              <a:t>Decrease use of chloride deicers</a:t>
            </a:r>
          </a:p>
          <a:p>
            <a:r>
              <a:rPr lang="en-US" dirty="0" smtClean="0"/>
              <a:t>Use alternatives</a:t>
            </a:r>
          </a:p>
          <a:p>
            <a:r>
              <a:rPr lang="en-US" dirty="0" smtClean="0"/>
              <a:t>Use liquids</a:t>
            </a:r>
          </a:p>
          <a:p>
            <a:r>
              <a:rPr lang="en-US" dirty="0" smtClean="0"/>
              <a:t>Establish chloride free zones near receiving waters</a:t>
            </a:r>
          </a:p>
          <a:p>
            <a:r>
              <a:rPr lang="en-US" dirty="0" smtClean="0"/>
              <a:t>Improve snow/ice removal technology</a:t>
            </a:r>
          </a:p>
          <a:p>
            <a:r>
              <a:rPr lang="en-US" dirty="0" smtClean="0"/>
              <a:t>Permeable pavement</a:t>
            </a:r>
          </a:p>
          <a:p>
            <a:r>
              <a:rPr lang="en-US" dirty="0" smtClean="0"/>
              <a:t>Lower winter speed limits</a:t>
            </a:r>
          </a:p>
          <a:p>
            <a:r>
              <a:rPr lang="en-US" dirty="0" smtClean="0"/>
              <a:t>Infiltrate in the right </a:t>
            </a:r>
            <a:r>
              <a:rPr lang="en-US" dirty="0" smtClean="0"/>
              <a:t>locations</a:t>
            </a:r>
            <a:endParaRPr lang="en-US" dirty="0" smtClean="0"/>
          </a:p>
        </p:txBody>
      </p:sp>
    </p:spTree>
    <p:extLst>
      <p:ext uri="{BB962C8B-B14F-4D97-AF65-F5344CB8AC3E}">
        <p14:creationId xmlns:p14="http://schemas.microsoft.com/office/powerpoint/2010/main" val="5996364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875" y="16624"/>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A little bit on </a:t>
            </a:r>
            <a:r>
              <a:rPr lang="en-US" b="1" dirty="0" err="1" smtClean="0">
                <a:solidFill>
                  <a:srgbClr val="0070C0"/>
                </a:solidFill>
              </a:rPr>
              <a:t>stormwater</a:t>
            </a:r>
            <a:r>
              <a:rPr lang="en-US" b="1" dirty="0" smtClean="0">
                <a:solidFill>
                  <a:srgbClr val="0070C0"/>
                </a:solidFill>
              </a:rPr>
              <a:t> infiltration</a:t>
            </a:r>
            <a:endParaRPr lang="en-US" b="1" dirty="0">
              <a:solidFill>
                <a:srgbClr val="0070C0"/>
              </a:solidFill>
            </a:endParaRPr>
          </a:p>
        </p:txBody>
      </p:sp>
      <p:sp>
        <p:nvSpPr>
          <p:cNvPr id="6" name="Rectangle 5"/>
          <p:cNvSpPr/>
          <p:nvPr/>
        </p:nvSpPr>
        <p:spPr>
          <a:xfrm>
            <a:off x="1446415" y="2012156"/>
            <a:ext cx="91440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109145" y="2545556"/>
            <a:ext cx="1216404" cy="276837"/>
          </a:xfrm>
          <a:custGeom>
            <a:avLst/>
            <a:gdLst>
              <a:gd name="connsiteX0" fmla="*/ 0 w 1216404"/>
              <a:gd name="connsiteY0" fmla="*/ 16778 h 276837"/>
              <a:gd name="connsiteX1" fmla="*/ 1216404 w 1216404"/>
              <a:gd name="connsiteY1" fmla="*/ 0 h 276837"/>
              <a:gd name="connsiteX2" fmla="*/ 1031846 w 1216404"/>
              <a:gd name="connsiteY2" fmla="*/ 276837 h 276837"/>
              <a:gd name="connsiteX3" fmla="*/ 184558 w 1216404"/>
              <a:gd name="connsiteY3" fmla="*/ 268448 h 276837"/>
              <a:gd name="connsiteX4" fmla="*/ 0 w 1216404"/>
              <a:gd name="connsiteY4" fmla="*/ 16778 h 276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404" h="276837">
                <a:moveTo>
                  <a:pt x="0" y="16778"/>
                </a:moveTo>
                <a:lnTo>
                  <a:pt x="1216404" y="0"/>
                </a:lnTo>
                <a:lnTo>
                  <a:pt x="1031846" y="276837"/>
                </a:lnTo>
                <a:lnTo>
                  <a:pt x="184558" y="268448"/>
                </a:lnTo>
                <a:lnTo>
                  <a:pt x="0" y="1677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522615" y="2545556"/>
            <a:ext cx="8077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822392" y="2834976"/>
            <a:ext cx="152400" cy="139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22392" y="3166052"/>
            <a:ext cx="152400" cy="139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22392" y="3523232"/>
            <a:ext cx="152400" cy="139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459773" y="2469356"/>
            <a:ext cx="45719" cy="2903989"/>
            <a:chOff x="2013358" y="2057400"/>
            <a:chExt cx="45719" cy="2903989"/>
          </a:xfrm>
        </p:grpSpPr>
        <p:sp>
          <p:nvSpPr>
            <p:cNvPr id="13" name="Rectangle 12"/>
            <p:cNvSpPr/>
            <p:nvPr/>
          </p:nvSpPr>
          <p:spPr>
            <a:xfrm>
              <a:off x="2013358" y="2057400"/>
              <a:ext cx="45719"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13358" y="3513589"/>
              <a:ext cx="45719" cy="1447800"/>
            </a:xfrm>
            <a:prstGeom prst="rect">
              <a:avLst/>
            </a:prstGeom>
            <a:pattFill prst="wd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9554096" y="2469356"/>
            <a:ext cx="45719" cy="2903989"/>
            <a:chOff x="2013358" y="2057400"/>
            <a:chExt cx="45719" cy="2903989"/>
          </a:xfrm>
        </p:grpSpPr>
        <p:sp>
          <p:nvSpPr>
            <p:cNvPr id="16" name="Rectangle 15"/>
            <p:cNvSpPr/>
            <p:nvPr/>
          </p:nvSpPr>
          <p:spPr>
            <a:xfrm>
              <a:off x="2013358" y="2057400"/>
              <a:ext cx="45719"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13358" y="3513589"/>
              <a:ext cx="45719" cy="1447800"/>
            </a:xfrm>
            <a:prstGeom prst="rect">
              <a:avLst/>
            </a:prstGeom>
            <a:pattFill prst="wd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a:off x="1522615" y="4069556"/>
            <a:ext cx="80772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rot="10800000">
            <a:off x="9066415" y="3952811"/>
            <a:ext cx="146304" cy="11674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124492" y="2155840"/>
            <a:ext cx="762000" cy="369332"/>
          </a:xfrm>
          <a:prstGeom prst="rect">
            <a:avLst/>
          </a:prstGeom>
          <a:noFill/>
        </p:spPr>
        <p:txBody>
          <a:bodyPr wrap="square" rtlCol="0">
            <a:spAutoFit/>
          </a:bodyPr>
          <a:lstStyle/>
          <a:p>
            <a:r>
              <a:rPr lang="en-US" dirty="0" smtClean="0"/>
              <a:t>MW2</a:t>
            </a:r>
            <a:endParaRPr lang="en-US" dirty="0"/>
          </a:p>
        </p:txBody>
      </p:sp>
      <p:sp>
        <p:nvSpPr>
          <p:cNvPr id="21" name="TextBox 20"/>
          <p:cNvSpPr txBox="1"/>
          <p:nvPr/>
        </p:nvSpPr>
        <p:spPr>
          <a:xfrm>
            <a:off x="9195955" y="2177204"/>
            <a:ext cx="762000" cy="369332"/>
          </a:xfrm>
          <a:prstGeom prst="rect">
            <a:avLst/>
          </a:prstGeom>
          <a:noFill/>
        </p:spPr>
        <p:txBody>
          <a:bodyPr wrap="square" rtlCol="0">
            <a:spAutoFit/>
          </a:bodyPr>
          <a:lstStyle/>
          <a:p>
            <a:r>
              <a:rPr lang="en-US" dirty="0" smtClean="0"/>
              <a:t>MW3</a:t>
            </a:r>
            <a:endParaRPr lang="en-US" dirty="0"/>
          </a:p>
        </p:txBody>
      </p:sp>
      <p:sp>
        <p:nvSpPr>
          <p:cNvPr id="22" name="TextBox 21"/>
          <p:cNvSpPr txBox="1"/>
          <p:nvPr/>
        </p:nvSpPr>
        <p:spPr>
          <a:xfrm>
            <a:off x="5518849" y="2155840"/>
            <a:ext cx="1337765" cy="369332"/>
          </a:xfrm>
          <a:prstGeom prst="rect">
            <a:avLst/>
          </a:prstGeom>
          <a:noFill/>
        </p:spPr>
        <p:txBody>
          <a:bodyPr wrap="square" rtlCol="0">
            <a:spAutoFit/>
          </a:bodyPr>
          <a:lstStyle/>
          <a:p>
            <a:pPr algn="ctr"/>
            <a:r>
              <a:rPr lang="en-US" dirty="0" smtClean="0"/>
              <a:t>35 feet</a:t>
            </a:r>
            <a:endParaRPr lang="en-US" dirty="0"/>
          </a:p>
        </p:txBody>
      </p:sp>
      <p:cxnSp>
        <p:nvCxnSpPr>
          <p:cNvPr id="23" name="Straight Arrow Connector 22"/>
          <p:cNvCxnSpPr/>
          <p:nvPr/>
        </p:nvCxnSpPr>
        <p:spPr>
          <a:xfrm>
            <a:off x="3505492" y="2469356"/>
            <a:ext cx="6071463" cy="213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46415" y="2961507"/>
            <a:ext cx="2073479" cy="369332"/>
          </a:xfrm>
          <a:prstGeom prst="rect">
            <a:avLst/>
          </a:prstGeom>
          <a:noFill/>
        </p:spPr>
        <p:txBody>
          <a:bodyPr wrap="square" rtlCol="0">
            <a:spAutoFit/>
          </a:bodyPr>
          <a:lstStyle/>
          <a:p>
            <a:r>
              <a:rPr lang="en-US" dirty="0" err="1" smtClean="0"/>
              <a:t>Lysimeters</a:t>
            </a:r>
            <a:endParaRPr lang="en-US" dirty="0"/>
          </a:p>
        </p:txBody>
      </p:sp>
      <p:cxnSp>
        <p:nvCxnSpPr>
          <p:cNvPr id="25" name="Straight Arrow Connector 24"/>
          <p:cNvCxnSpPr/>
          <p:nvPr/>
        </p:nvCxnSpPr>
        <p:spPr>
          <a:xfrm flipV="1">
            <a:off x="2513215" y="2935995"/>
            <a:ext cx="290824" cy="161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549919" y="3209240"/>
            <a:ext cx="264732" cy="1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488639" y="3270550"/>
            <a:ext cx="315400" cy="290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87392" y="1909543"/>
            <a:ext cx="883449" cy="646331"/>
          </a:xfrm>
          <a:prstGeom prst="rect">
            <a:avLst/>
          </a:prstGeom>
          <a:noFill/>
        </p:spPr>
        <p:txBody>
          <a:bodyPr wrap="square" rtlCol="0">
            <a:spAutoFit/>
          </a:bodyPr>
          <a:lstStyle/>
          <a:p>
            <a:r>
              <a:rPr lang="en-US" dirty="0" smtClean="0"/>
              <a:t>Rain garden</a:t>
            </a:r>
            <a:endParaRPr lang="en-US" dirty="0"/>
          </a:p>
        </p:txBody>
      </p:sp>
      <p:cxnSp>
        <p:nvCxnSpPr>
          <p:cNvPr id="29" name="Straight Arrow Connector 28"/>
          <p:cNvCxnSpPr/>
          <p:nvPr/>
        </p:nvCxnSpPr>
        <p:spPr>
          <a:xfrm flipH="1">
            <a:off x="3639716" y="2621756"/>
            <a:ext cx="18176" cy="27515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351612" y="3393142"/>
            <a:ext cx="1337765" cy="369332"/>
          </a:xfrm>
          <a:prstGeom prst="rect">
            <a:avLst/>
          </a:prstGeom>
          <a:noFill/>
        </p:spPr>
        <p:txBody>
          <a:bodyPr wrap="square" rtlCol="0">
            <a:spAutoFit/>
          </a:bodyPr>
          <a:lstStyle/>
          <a:p>
            <a:pPr algn="ctr"/>
            <a:r>
              <a:rPr lang="en-US" dirty="0" smtClean="0"/>
              <a:t>20 feet</a:t>
            </a:r>
            <a:endParaRPr lang="en-US" dirty="0"/>
          </a:p>
        </p:txBody>
      </p:sp>
      <p:sp>
        <p:nvSpPr>
          <p:cNvPr id="31" name="TextBox 30"/>
          <p:cNvSpPr txBox="1"/>
          <p:nvPr/>
        </p:nvSpPr>
        <p:spPr>
          <a:xfrm>
            <a:off x="5442650" y="5188679"/>
            <a:ext cx="2328365" cy="369332"/>
          </a:xfrm>
          <a:prstGeom prst="rect">
            <a:avLst/>
          </a:prstGeom>
          <a:noFill/>
        </p:spPr>
        <p:txBody>
          <a:bodyPr wrap="square" rtlCol="0">
            <a:spAutoFit/>
          </a:bodyPr>
          <a:lstStyle/>
          <a:p>
            <a:pPr algn="ctr"/>
            <a:r>
              <a:rPr lang="en-US" dirty="0" smtClean="0"/>
              <a:t>Groundwater flow</a:t>
            </a:r>
            <a:endParaRPr lang="en-US" dirty="0"/>
          </a:p>
        </p:txBody>
      </p:sp>
      <p:cxnSp>
        <p:nvCxnSpPr>
          <p:cNvPr id="32" name="Straight Arrow Connector 31"/>
          <p:cNvCxnSpPr/>
          <p:nvPr/>
        </p:nvCxnSpPr>
        <p:spPr>
          <a:xfrm>
            <a:off x="7618615" y="5373345"/>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96044" y="5993476"/>
            <a:ext cx="4114800" cy="461665"/>
          </a:xfrm>
          <a:prstGeom prst="rect">
            <a:avLst/>
          </a:prstGeom>
          <a:noFill/>
        </p:spPr>
        <p:txBody>
          <a:bodyPr wrap="square" rtlCol="0">
            <a:spAutoFit/>
          </a:bodyPr>
          <a:lstStyle/>
          <a:p>
            <a:r>
              <a:rPr lang="en-US" sz="2400" dirty="0" smtClean="0"/>
              <a:t>From </a:t>
            </a:r>
            <a:r>
              <a:rPr lang="en-US" sz="2400" dirty="0" err="1" smtClean="0"/>
              <a:t>Machusick</a:t>
            </a:r>
            <a:r>
              <a:rPr lang="en-US" sz="2400" dirty="0" smtClean="0"/>
              <a:t>, 2009</a:t>
            </a:r>
            <a:endParaRPr lang="en-US" sz="2400" dirty="0"/>
          </a:p>
        </p:txBody>
      </p:sp>
    </p:spTree>
    <p:extLst>
      <p:ext uri="{BB962C8B-B14F-4D97-AF65-F5344CB8AC3E}">
        <p14:creationId xmlns:p14="http://schemas.microsoft.com/office/powerpoint/2010/main" val="2637933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875" y="16624"/>
            <a:ext cx="12190125" cy="6841376"/>
          </a:xfrm>
          <a:prstGeom prst="rect">
            <a:avLst/>
          </a:prstGeom>
        </p:spPr>
      </p:pic>
      <p:sp>
        <p:nvSpPr>
          <p:cNvPr id="10" name="Rectangle 9"/>
          <p:cNvSpPr/>
          <p:nvPr/>
        </p:nvSpPr>
        <p:spPr>
          <a:xfrm>
            <a:off x="1524000" y="1038226"/>
            <a:ext cx="9144000" cy="5638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p:cNvGraphicFramePr>
            <a:graphicFrameLocks/>
          </p:cNvGraphicFramePr>
          <p:nvPr>
            <p:extLst/>
          </p:nvPr>
        </p:nvGraphicFramePr>
        <p:xfrm>
          <a:off x="1833563" y="1314452"/>
          <a:ext cx="8524874" cy="53911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extLst/>
          </p:nvPr>
        </p:nvGraphicFramePr>
        <p:xfrm>
          <a:off x="1833563" y="1314452"/>
          <a:ext cx="8524874" cy="53911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a:graphicFrameLocks/>
          </p:cNvGraphicFramePr>
          <p:nvPr>
            <p:extLst/>
          </p:nvPr>
        </p:nvGraphicFramePr>
        <p:xfrm>
          <a:off x="1833563" y="1314452"/>
          <a:ext cx="8524874" cy="5391149"/>
        </p:xfrm>
        <a:graphic>
          <a:graphicData uri="http://schemas.openxmlformats.org/drawingml/2006/chart">
            <c:chart xmlns:c="http://schemas.openxmlformats.org/drawingml/2006/chart" xmlns:r="http://schemas.openxmlformats.org/officeDocument/2006/relationships" r:id="rId6"/>
          </a:graphicData>
        </a:graphic>
      </p:graphicFrame>
      <p:sp>
        <p:nvSpPr>
          <p:cNvPr id="21" name="Down Arrow 20"/>
          <p:cNvSpPr/>
          <p:nvPr/>
        </p:nvSpPr>
        <p:spPr>
          <a:xfrm>
            <a:off x="3048001" y="1196320"/>
            <a:ext cx="45719" cy="274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5298285" y="1196320"/>
            <a:ext cx="45719" cy="274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304522" y="1129785"/>
            <a:ext cx="1706881" cy="369332"/>
          </a:xfrm>
          <a:prstGeom prst="rect">
            <a:avLst/>
          </a:prstGeom>
          <a:noFill/>
        </p:spPr>
        <p:txBody>
          <a:bodyPr wrap="square" rtlCol="0">
            <a:spAutoFit/>
          </a:bodyPr>
          <a:lstStyle/>
          <a:p>
            <a:pPr algn="ctr"/>
            <a:r>
              <a:rPr lang="en-US" dirty="0"/>
              <a:t>Deicers applied</a:t>
            </a:r>
            <a:endParaRPr lang="en-US" dirty="0"/>
          </a:p>
        </p:txBody>
      </p:sp>
      <p:graphicFrame>
        <p:nvGraphicFramePr>
          <p:cNvPr id="24" name="Chart 23"/>
          <p:cNvGraphicFramePr>
            <a:graphicFrameLocks/>
          </p:cNvGraphicFramePr>
          <p:nvPr>
            <p:extLst/>
          </p:nvPr>
        </p:nvGraphicFramePr>
        <p:xfrm>
          <a:off x="1833563" y="1314451"/>
          <a:ext cx="8524874" cy="5391149"/>
        </p:xfrm>
        <a:graphic>
          <a:graphicData uri="http://schemas.openxmlformats.org/drawingml/2006/chart">
            <c:chart xmlns:c="http://schemas.openxmlformats.org/drawingml/2006/chart" xmlns:r="http://schemas.openxmlformats.org/officeDocument/2006/relationships" r:id="rId7"/>
          </a:graphicData>
        </a:graphic>
      </p:graphicFrame>
      <p:sp>
        <p:nvSpPr>
          <p:cNvPr id="25" name="Oval 24"/>
          <p:cNvSpPr/>
          <p:nvPr/>
        </p:nvSpPr>
        <p:spPr>
          <a:xfrm>
            <a:off x="8234363" y="1229512"/>
            <a:ext cx="152400" cy="175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382000" y="1129785"/>
            <a:ext cx="1828800" cy="369332"/>
          </a:xfrm>
          <a:prstGeom prst="rect">
            <a:avLst/>
          </a:prstGeom>
          <a:noFill/>
        </p:spPr>
        <p:txBody>
          <a:bodyPr wrap="square" rtlCol="0">
            <a:spAutoFit/>
          </a:bodyPr>
          <a:lstStyle/>
          <a:p>
            <a:r>
              <a:rPr lang="en-US" dirty="0"/>
              <a:t>Runoff</a:t>
            </a:r>
            <a:endParaRPr lang="en-US" dirty="0"/>
          </a:p>
        </p:txBody>
      </p:sp>
      <p:sp>
        <p:nvSpPr>
          <p:cNvPr id="27" name="Oval 26"/>
          <p:cNvSpPr/>
          <p:nvPr/>
        </p:nvSpPr>
        <p:spPr>
          <a:xfrm>
            <a:off x="7844975" y="1499117"/>
            <a:ext cx="152400" cy="175280"/>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234363" y="1490554"/>
            <a:ext cx="152400" cy="1752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39669" y="1490554"/>
            <a:ext cx="152400" cy="17528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378221" y="1372526"/>
            <a:ext cx="2191018" cy="369332"/>
          </a:xfrm>
          <a:prstGeom prst="rect">
            <a:avLst/>
          </a:prstGeom>
          <a:noFill/>
        </p:spPr>
        <p:txBody>
          <a:bodyPr wrap="square" rtlCol="0">
            <a:spAutoFit/>
          </a:bodyPr>
          <a:lstStyle/>
          <a:p>
            <a:r>
              <a:rPr lang="en-US" dirty="0" err="1"/>
              <a:t>Lysimeters</a:t>
            </a:r>
            <a:r>
              <a:rPr lang="en-US" dirty="0"/>
              <a:t> (0, 4, 8 </a:t>
            </a:r>
            <a:r>
              <a:rPr lang="en-US" dirty="0" err="1"/>
              <a:t>ft</a:t>
            </a:r>
            <a:r>
              <a:rPr lang="en-US" dirty="0"/>
              <a:t>)</a:t>
            </a:r>
            <a:endParaRPr lang="en-US" dirty="0"/>
          </a:p>
        </p:txBody>
      </p:sp>
      <p:sp>
        <p:nvSpPr>
          <p:cNvPr id="31" name="Oval 30"/>
          <p:cNvSpPr/>
          <p:nvPr/>
        </p:nvSpPr>
        <p:spPr>
          <a:xfrm>
            <a:off x="8240493" y="1735755"/>
            <a:ext cx="152400" cy="1752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386763" y="1633392"/>
            <a:ext cx="2191018" cy="369332"/>
          </a:xfrm>
          <a:prstGeom prst="rect">
            <a:avLst/>
          </a:prstGeom>
          <a:noFill/>
        </p:spPr>
        <p:txBody>
          <a:bodyPr wrap="square" rtlCol="0">
            <a:spAutoFit/>
          </a:bodyPr>
          <a:lstStyle/>
          <a:p>
            <a:r>
              <a:rPr lang="en-US" dirty="0"/>
              <a:t>MW2</a:t>
            </a:r>
            <a:endParaRPr lang="en-US" dirty="0"/>
          </a:p>
        </p:txBody>
      </p:sp>
      <p:sp>
        <p:nvSpPr>
          <p:cNvPr id="33" name="TextBox 32"/>
          <p:cNvSpPr txBox="1"/>
          <p:nvPr/>
        </p:nvSpPr>
        <p:spPr>
          <a:xfrm>
            <a:off x="8386763" y="1876133"/>
            <a:ext cx="2191018" cy="369332"/>
          </a:xfrm>
          <a:prstGeom prst="rect">
            <a:avLst/>
          </a:prstGeom>
          <a:noFill/>
        </p:spPr>
        <p:txBody>
          <a:bodyPr wrap="square" rtlCol="0">
            <a:spAutoFit/>
          </a:bodyPr>
          <a:lstStyle/>
          <a:p>
            <a:r>
              <a:rPr lang="en-US" dirty="0"/>
              <a:t>MW3</a:t>
            </a:r>
            <a:endParaRPr lang="en-US" dirty="0"/>
          </a:p>
        </p:txBody>
      </p:sp>
      <p:sp>
        <p:nvSpPr>
          <p:cNvPr id="34" name="Oval 33"/>
          <p:cNvSpPr/>
          <p:nvPr/>
        </p:nvSpPr>
        <p:spPr>
          <a:xfrm>
            <a:off x="8240493" y="1996832"/>
            <a:ext cx="152400" cy="175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8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Graphic spid="19" grpId="0">
        <p:bldAsOne/>
      </p:bldGraphic>
      <p:bldP spid="21" grpId="0" animBg="1"/>
      <p:bldP spid="22" grpId="0" animBg="1"/>
      <p:bldP spid="23" grpId="0"/>
      <p:bldGraphic spid="24" grpId="0">
        <p:bldAsOne/>
      </p:bldGraphic>
      <p:bldP spid="25" grpId="0" animBg="1"/>
      <p:bldP spid="26" grpId="0"/>
      <p:bldP spid="27" grpId="0" animBg="1"/>
      <p:bldP spid="28" grpId="0" animBg="1"/>
      <p:bldP spid="29" grpId="0" animBg="1"/>
      <p:bldP spid="30" grpId="0"/>
      <p:bldP spid="31" grpId="0" animBg="1"/>
      <p:bldP spid="32" grpId="0"/>
      <p:bldP spid="33" grpId="0"/>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Needs</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Met Council is analyzing trend data for Metro streams</a:t>
            </a:r>
          </a:p>
          <a:p>
            <a:r>
              <a:rPr lang="en-US" dirty="0" smtClean="0"/>
              <a:t>Fate and transport in groundwater is poorly understood, particularly in the TC Metro. Modeling may be useful (Metro Model?)</a:t>
            </a:r>
          </a:p>
          <a:p>
            <a:r>
              <a:rPr lang="en-US" dirty="0" smtClean="0"/>
              <a:t>Better understanding of impacts in lakes</a:t>
            </a:r>
          </a:p>
          <a:p>
            <a:r>
              <a:rPr lang="en-US" dirty="0" smtClean="0"/>
              <a:t>Mapping vulnerable waters and identifying high value waters that are at risk</a:t>
            </a:r>
          </a:p>
          <a:p>
            <a:r>
              <a:rPr lang="en-US" dirty="0" smtClean="0"/>
              <a:t>More research on chloride alternatives</a:t>
            </a:r>
            <a:endParaRPr lang="en-US" dirty="0"/>
          </a:p>
        </p:txBody>
      </p:sp>
    </p:spTree>
    <p:extLst>
      <p:ext uri="{BB962C8B-B14F-4D97-AF65-F5344CB8AC3E}">
        <p14:creationId xmlns:p14="http://schemas.microsoft.com/office/powerpoint/2010/main" val="2166210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r>
              <a:rPr lang="en-US" b="1" dirty="0" smtClean="0">
                <a:solidFill>
                  <a:srgbClr val="0070C0"/>
                </a:solidFill>
              </a:rPr>
              <a:t>Final thoughts</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Continue to focus on reductions in chloride-based deicing</a:t>
            </a:r>
          </a:p>
          <a:p>
            <a:r>
              <a:rPr lang="en-US" dirty="0" smtClean="0"/>
              <a:t>Let the science play out on impacts to receiving </a:t>
            </a:r>
            <a:r>
              <a:rPr lang="en-US" dirty="0" smtClean="0"/>
              <a:t>waters</a:t>
            </a:r>
          </a:p>
          <a:p>
            <a:r>
              <a:rPr lang="en-US" dirty="0" smtClean="0"/>
              <a:t>Unless or until we find an alternative to chloride-based deicers, we’ll have to accept some losses, but with practical solutions, we can minimize our losses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362" b="16806"/>
          <a:stretch/>
        </p:blipFill>
        <p:spPr>
          <a:xfrm>
            <a:off x="-1" y="-1"/>
            <a:ext cx="12190125" cy="6841376"/>
          </a:xfrm>
          <a:prstGeom prst="rect">
            <a:avLst/>
          </a:prstGeom>
        </p:spPr>
      </p:pic>
      <p:pic>
        <p:nvPicPr>
          <p:cNvPr id="3" name="Picture 2"/>
          <p:cNvPicPr>
            <a:picLocks noChangeAspect="1"/>
          </p:cNvPicPr>
          <p:nvPr/>
        </p:nvPicPr>
        <p:blipFill rotWithShape="1">
          <a:blip r:embed="rId3" cstate="print"/>
          <a:srcRect l="64837" t="38298" r="21313" b="13308"/>
          <a:stretch/>
        </p:blipFill>
        <p:spPr>
          <a:xfrm>
            <a:off x="271049" y="174929"/>
            <a:ext cx="3940996" cy="3873059"/>
          </a:xfrm>
          <a:prstGeom prst="rect">
            <a:avLst/>
          </a:prstGeom>
        </p:spPr>
      </p:pic>
      <p:pic>
        <p:nvPicPr>
          <p:cNvPr id="4" name="Picture 3"/>
          <p:cNvPicPr>
            <a:picLocks noChangeAspect="1"/>
          </p:cNvPicPr>
          <p:nvPr/>
        </p:nvPicPr>
        <p:blipFill rotWithShape="1">
          <a:blip r:embed="rId4" cstate="print"/>
          <a:srcRect l="61873" t="39887" r="21225" b="18658"/>
          <a:stretch/>
        </p:blipFill>
        <p:spPr>
          <a:xfrm>
            <a:off x="7431310" y="269798"/>
            <a:ext cx="4557500" cy="3143721"/>
          </a:xfrm>
          <a:prstGeom prst="rect">
            <a:avLst/>
          </a:prstGeom>
        </p:spPr>
      </p:pic>
      <p:pic>
        <p:nvPicPr>
          <p:cNvPr id="5" name="Picture 4"/>
          <p:cNvPicPr>
            <a:picLocks noChangeAspect="1"/>
          </p:cNvPicPr>
          <p:nvPr/>
        </p:nvPicPr>
        <p:blipFill rotWithShape="1">
          <a:blip r:embed="rId5" cstate="print"/>
          <a:srcRect l="57715" t="42390" r="16135"/>
          <a:stretch/>
        </p:blipFill>
        <p:spPr>
          <a:xfrm>
            <a:off x="4617561" y="3628903"/>
            <a:ext cx="4837083" cy="2997088"/>
          </a:xfrm>
          <a:prstGeom prst="rect">
            <a:avLst/>
          </a:prstGeom>
        </p:spPr>
      </p:pic>
    </p:spTree>
    <p:extLst>
      <p:ext uri="{BB962C8B-B14F-4D97-AF65-F5344CB8AC3E}">
        <p14:creationId xmlns:p14="http://schemas.microsoft.com/office/powerpoint/2010/main" val="1564083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2" name="Title 1"/>
          <p:cNvSpPr>
            <a:spLocks noGrp="1"/>
          </p:cNvSpPr>
          <p:nvPr>
            <p:ph type="title"/>
          </p:nvPr>
        </p:nvSpPr>
        <p:spPr/>
        <p:txBody>
          <a:bodyPr/>
          <a:lstStyle/>
          <a:p>
            <a:pPr algn="ctr"/>
            <a:r>
              <a:rPr lang="en-US" b="1" dirty="0" smtClean="0">
                <a:solidFill>
                  <a:srgbClr val="0070C0"/>
                </a:solidFill>
              </a:rPr>
              <a:t>Questions?</a:t>
            </a:r>
            <a:endParaRPr lang="en-US" b="1" dirty="0">
              <a:solidFill>
                <a:srgbClr val="0070C0"/>
              </a:solidFill>
            </a:endParaRPr>
          </a:p>
        </p:txBody>
      </p:sp>
      <p:sp>
        <p:nvSpPr>
          <p:cNvPr id="4" name="Content Placeholder 3"/>
          <p:cNvSpPr>
            <a:spLocks noGrp="1"/>
          </p:cNvSpPr>
          <p:nvPr>
            <p:ph idx="1"/>
          </p:nvPr>
        </p:nvSpPr>
        <p:spPr/>
        <p:txBody>
          <a:bodyPr/>
          <a:lstStyle/>
          <a:p>
            <a:r>
              <a:rPr lang="en-US" dirty="0" smtClean="0"/>
              <a:t>Mike Trojan (</a:t>
            </a:r>
            <a:r>
              <a:rPr lang="en-US" dirty="0" smtClean="0">
                <a:hlinkClick r:id="rId4"/>
              </a:rPr>
              <a:t>mike.trojan@state.mn.us</a:t>
            </a:r>
            <a:r>
              <a:rPr lang="en-US" dirty="0" smtClean="0"/>
              <a:t>)</a:t>
            </a:r>
          </a:p>
          <a:p>
            <a:r>
              <a:rPr lang="en-US" dirty="0" smtClean="0"/>
              <a:t>Brooke Asleson (</a:t>
            </a:r>
            <a:r>
              <a:rPr lang="en-US" dirty="0" smtClean="0">
                <a:hlinkClick r:id="rId5"/>
              </a:rPr>
              <a:t>brooke.asleson@state.mn.us</a:t>
            </a:r>
            <a:r>
              <a:rPr lang="en-US" dirty="0" smtClean="0"/>
              <a:t>)</a:t>
            </a:r>
          </a:p>
          <a:p>
            <a:r>
              <a:rPr lang="en-US" dirty="0" smtClean="0"/>
              <a:t>John Gulliver (U of M)</a:t>
            </a:r>
          </a:p>
          <a:p>
            <a:r>
              <a:rPr lang="en-US" dirty="0" smtClean="0"/>
              <a:t>Bill Herb (U of M)</a:t>
            </a:r>
          </a:p>
          <a:p>
            <a:r>
              <a:rPr lang="en-US" dirty="0" smtClean="0"/>
              <a:t>Hilary Dugan (UW-Madison)</a:t>
            </a:r>
          </a:p>
          <a:p>
            <a:r>
              <a:rPr lang="en-US" dirty="0" smtClean="0"/>
              <a:t>Lots of work being done on permeable pavement</a:t>
            </a:r>
          </a:p>
          <a:p>
            <a:pPr lvl="1"/>
            <a:r>
              <a:rPr lang="en-US" dirty="0" smtClean="0"/>
              <a:t>J</a:t>
            </a:r>
            <a:r>
              <a:rPr lang="en-US" dirty="0" smtClean="0"/>
              <a:t>ennifer </a:t>
            </a:r>
            <a:r>
              <a:rPr lang="en-US" dirty="0"/>
              <a:t>D</a:t>
            </a:r>
            <a:r>
              <a:rPr lang="en-US" dirty="0" smtClean="0"/>
              <a:t>rake, University of Toronto</a:t>
            </a:r>
          </a:p>
          <a:p>
            <a:pPr lvl="1"/>
            <a:r>
              <a:rPr lang="en-US" dirty="0" smtClean="0"/>
              <a:t>Michael Dietz, University </a:t>
            </a:r>
            <a:r>
              <a:rPr lang="en-US" smtClean="0"/>
              <a:t>of Connecticut</a:t>
            </a:r>
            <a:endParaRPr lang="en-US" dirty="0"/>
          </a:p>
        </p:txBody>
      </p:sp>
    </p:spTree>
    <p:extLst>
      <p:ext uri="{BB962C8B-B14F-4D97-AF65-F5344CB8AC3E}">
        <p14:creationId xmlns:p14="http://schemas.microsoft.com/office/powerpoint/2010/main" val="538531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txBox="1">
            <a:spLocks/>
          </p:cNvSpPr>
          <p:nvPr/>
        </p:nvSpPr>
        <p:spPr>
          <a:xfrm>
            <a:off x="657224" y="499533"/>
            <a:ext cx="10772775" cy="165819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smtClean="0">
                <a:solidFill>
                  <a:srgbClr val="0070C0"/>
                </a:solidFill>
              </a:rPr>
              <a:t>A little bit about chloride</a:t>
            </a:r>
            <a:endParaRPr lang="en-US" b="1" dirty="0">
              <a:solidFill>
                <a:srgbClr val="0070C0"/>
              </a:solidFill>
            </a:endParaRPr>
          </a:p>
        </p:txBody>
      </p:sp>
      <p:sp>
        <p:nvSpPr>
          <p:cNvPr id="5" name="Content Placeholder 4"/>
          <p:cNvSpPr>
            <a:spLocks noGrp="1"/>
          </p:cNvSpPr>
          <p:nvPr>
            <p:ph idx="1"/>
          </p:nvPr>
        </p:nvSpPr>
        <p:spPr>
          <a:xfrm>
            <a:off x="581240" y="1741336"/>
            <a:ext cx="10753725" cy="3766185"/>
          </a:xfrm>
        </p:spPr>
        <p:txBody>
          <a:bodyPr>
            <a:normAutofit lnSpcReduction="10000"/>
          </a:bodyPr>
          <a:lstStyle/>
          <a:p>
            <a:r>
              <a:rPr lang="en-US" sz="3200" b="1" dirty="0" smtClean="0"/>
              <a:t>Does not easily precipitate</a:t>
            </a:r>
          </a:p>
          <a:p>
            <a:r>
              <a:rPr lang="en-US" sz="3200" b="1" dirty="0" smtClean="0"/>
              <a:t>Is not biodegradable</a:t>
            </a:r>
          </a:p>
          <a:p>
            <a:r>
              <a:rPr lang="en-US" sz="3200" b="1" dirty="0" smtClean="0"/>
              <a:t>Is not readily involved in biological processes</a:t>
            </a:r>
          </a:p>
          <a:p>
            <a:r>
              <a:rPr lang="en-US" sz="3200" b="1" dirty="0" smtClean="0"/>
              <a:t>Does not adsorb significantly to mineral/soil surfaces</a:t>
            </a:r>
          </a:p>
          <a:p>
            <a:endParaRPr lang="en-US" b="1" dirty="0"/>
          </a:p>
          <a:p>
            <a:endParaRPr lang="en-US" b="1" dirty="0" smtClean="0"/>
          </a:p>
          <a:p>
            <a:r>
              <a:rPr lang="en-US" sz="3200" b="1" dirty="0" smtClean="0"/>
              <a:t>It is therefore assumed to readily move with water</a:t>
            </a:r>
            <a:endParaRPr lang="en-US" sz="3200" b="1" dirty="0"/>
          </a:p>
        </p:txBody>
      </p:sp>
    </p:spTree>
    <p:extLst>
      <p:ext uri="{BB962C8B-B14F-4D97-AF65-F5344CB8AC3E}">
        <p14:creationId xmlns:p14="http://schemas.microsoft.com/office/powerpoint/2010/main" val="297029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3" name="Title 2"/>
          <p:cNvSpPr>
            <a:spLocks noGrp="1"/>
          </p:cNvSpPr>
          <p:nvPr>
            <p:ph type="title"/>
          </p:nvPr>
        </p:nvSpPr>
        <p:spPr>
          <a:xfrm>
            <a:off x="116542" y="209045"/>
            <a:ext cx="11492752" cy="1266451"/>
          </a:xfrm>
        </p:spPr>
        <p:txBody>
          <a:bodyPr>
            <a:normAutofit fontScale="90000"/>
          </a:bodyPr>
          <a:lstStyle/>
          <a:p>
            <a:r>
              <a:rPr lang="en-US" b="1" dirty="0" smtClean="0">
                <a:solidFill>
                  <a:srgbClr val="0070C0"/>
                </a:solidFill>
              </a:rPr>
              <a:t>Primary anthropogenic sources are road salt, fertilizers, and WWTPs</a:t>
            </a:r>
            <a:endParaRPr lang="en-US" b="1" dirty="0">
              <a:solidFill>
                <a:srgbClr val="0070C0"/>
              </a:solidFill>
            </a:endParaRPr>
          </a:p>
        </p:txBody>
      </p:sp>
      <p:pic>
        <p:nvPicPr>
          <p:cNvPr id="6" name="Picture 5"/>
          <p:cNvPicPr>
            <a:picLocks noChangeAspect="1"/>
          </p:cNvPicPr>
          <p:nvPr/>
        </p:nvPicPr>
        <p:blipFill rotWithShape="1">
          <a:blip r:embed="rId4" cstate="print"/>
          <a:srcRect l="65073" t="45162" r="17991" b="21199"/>
          <a:stretch/>
        </p:blipFill>
        <p:spPr>
          <a:xfrm>
            <a:off x="2092646" y="1614254"/>
            <a:ext cx="7853084" cy="4386817"/>
          </a:xfrm>
          <a:prstGeom prst="rect">
            <a:avLst/>
          </a:prstGeom>
        </p:spPr>
      </p:pic>
      <p:sp>
        <p:nvSpPr>
          <p:cNvPr id="7" name="TextBox 6"/>
          <p:cNvSpPr txBox="1"/>
          <p:nvPr/>
        </p:nvSpPr>
        <p:spPr>
          <a:xfrm>
            <a:off x="714894" y="6059260"/>
            <a:ext cx="10638905" cy="523220"/>
          </a:xfrm>
          <a:prstGeom prst="rect">
            <a:avLst/>
          </a:prstGeom>
          <a:noFill/>
        </p:spPr>
        <p:txBody>
          <a:bodyPr wrap="square" rtlCol="0">
            <a:spAutoFit/>
          </a:bodyPr>
          <a:lstStyle/>
          <a:p>
            <a:pPr algn="ctr"/>
            <a:r>
              <a:rPr lang="en-US" sz="2800" dirty="0" smtClean="0"/>
              <a:t>Cl contributions, </a:t>
            </a:r>
            <a:r>
              <a:rPr lang="en-US" sz="2800" dirty="0" smtClean="0"/>
              <a:t>Minnesota (From Overbo et al., 2019)</a:t>
            </a:r>
            <a:endParaRPr lang="en-US" sz="2800" dirty="0"/>
          </a:p>
        </p:txBody>
      </p:sp>
      <p:sp>
        <p:nvSpPr>
          <p:cNvPr id="8" name="TextBox 7"/>
          <p:cNvSpPr txBox="1"/>
          <p:nvPr/>
        </p:nvSpPr>
        <p:spPr>
          <a:xfrm>
            <a:off x="6203576" y="5217459"/>
            <a:ext cx="3299012" cy="369332"/>
          </a:xfrm>
          <a:prstGeom prst="rect">
            <a:avLst/>
          </a:prstGeom>
          <a:noFill/>
        </p:spPr>
        <p:txBody>
          <a:bodyPr wrap="square" rtlCol="0">
            <a:spAutoFit/>
          </a:bodyPr>
          <a:lstStyle/>
          <a:p>
            <a:r>
              <a:rPr lang="en-US" b="1" dirty="0" smtClean="0"/>
              <a:t>Total = 968,300 tons annually</a:t>
            </a:r>
            <a:endParaRPr lang="en-US" b="1" dirty="0"/>
          </a:p>
        </p:txBody>
      </p:sp>
    </p:spTree>
    <p:extLst>
      <p:ext uri="{BB962C8B-B14F-4D97-AF65-F5344CB8AC3E}">
        <p14:creationId xmlns:p14="http://schemas.microsoft.com/office/powerpoint/2010/main" val="429791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0" y="0"/>
            <a:ext cx="12190125" cy="6841376"/>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070C0"/>
              </a:solidFill>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416423" y="735106"/>
            <a:ext cx="8489577" cy="5647764"/>
          </a:xfrm>
          <a:prstGeom prst="rect">
            <a:avLst/>
          </a:prstGeom>
          <a:noFill/>
        </p:spPr>
      </p:pic>
    </p:spTree>
    <p:extLst>
      <p:ext uri="{BB962C8B-B14F-4D97-AF65-F5344CB8AC3E}">
        <p14:creationId xmlns:p14="http://schemas.microsoft.com/office/powerpoint/2010/main" val="529007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t="8362" b="16806"/>
          <a:stretch/>
        </p:blipFill>
        <p:spPr>
          <a:xfrm>
            <a:off x="-1" y="-1"/>
            <a:ext cx="12190125" cy="6841376"/>
          </a:xfrm>
          <a:prstGeom prst="rect">
            <a:avLst/>
          </a:prstGeom>
        </p:spPr>
      </p:pic>
      <p:sp>
        <p:nvSpPr>
          <p:cNvPr id="4" name="Title 1"/>
          <p:cNvSpPr txBox="1">
            <a:spLocks/>
          </p:cNvSpPr>
          <p:nvPr/>
        </p:nvSpPr>
        <p:spPr>
          <a:xfrm>
            <a:off x="476880" y="369211"/>
            <a:ext cx="49142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rPr>
              <a:t>Chloride in </a:t>
            </a:r>
            <a:r>
              <a:rPr lang="en-US" b="1" dirty="0" err="1" smtClean="0">
                <a:solidFill>
                  <a:srgbClr val="0070C0"/>
                </a:solidFill>
              </a:rPr>
              <a:t>stormwater</a:t>
            </a:r>
            <a:r>
              <a:rPr lang="en-US" b="1" dirty="0" smtClean="0">
                <a:solidFill>
                  <a:srgbClr val="0070C0"/>
                </a:solidFill>
              </a:rPr>
              <a:t> runoff</a:t>
            </a:r>
            <a:endParaRPr lang="en-US" dirty="0"/>
          </a:p>
        </p:txBody>
      </p:sp>
      <p:graphicFrame>
        <p:nvGraphicFramePr>
          <p:cNvPr id="5" name="Chart 4"/>
          <p:cNvGraphicFramePr/>
          <p:nvPr>
            <p:extLst>
              <p:ext uri="{D42A27DB-BD31-4B8C-83A1-F6EECF244321}">
                <p14:modId xmlns:p14="http://schemas.microsoft.com/office/powerpoint/2010/main" val="2865221211"/>
              </p:ext>
            </p:extLst>
          </p:nvPr>
        </p:nvGraphicFramePr>
        <p:xfrm>
          <a:off x="-1" y="2121528"/>
          <a:ext cx="5868063" cy="351594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507967" y="2423768"/>
            <a:ext cx="2244532" cy="646331"/>
          </a:xfrm>
          <a:prstGeom prst="rect">
            <a:avLst/>
          </a:prstGeom>
          <a:noFill/>
        </p:spPr>
        <p:txBody>
          <a:bodyPr wrap="square" rtlCol="0">
            <a:spAutoFit/>
          </a:bodyPr>
          <a:lstStyle/>
          <a:p>
            <a:r>
              <a:rPr lang="en-US" dirty="0" err="1" smtClean="0"/>
              <a:t>Granato</a:t>
            </a:r>
            <a:r>
              <a:rPr lang="en-US" dirty="0" smtClean="0"/>
              <a:t> and Smith, 1999</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981400213"/>
              </p:ext>
            </p:extLst>
          </p:nvPr>
        </p:nvGraphicFramePr>
        <p:xfrm>
          <a:off x="5868063" y="3506525"/>
          <a:ext cx="6226408" cy="3220485"/>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9576137" y="3619700"/>
            <a:ext cx="2244532" cy="369332"/>
          </a:xfrm>
          <a:prstGeom prst="rect">
            <a:avLst/>
          </a:prstGeom>
          <a:noFill/>
        </p:spPr>
        <p:txBody>
          <a:bodyPr wrap="square" rtlCol="0">
            <a:spAutoFit/>
          </a:bodyPr>
          <a:lstStyle/>
          <a:p>
            <a:r>
              <a:rPr lang="en-US" dirty="0" smtClean="0"/>
              <a:t>Winston et al. (2016)</a:t>
            </a:r>
            <a:endParaRPr lang="en-US" dirty="0"/>
          </a:p>
        </p:txBody>
      </p:sp>
      <p:sp>
        <p:nvSpPr>
          <p:cNvPr id="11" name="Content Placeholder 3"/>
          <p:cNvSpPr txBox="1">
            <a:spLocks/>
          </p:cNvSpPr>
          <p:nvPr/>
        </p:nvSpPr>
        <p:spPr>
          <a:xfrm>
            <a:off x="6263621" y="571264"/>
            <a:ext cx="527105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In a MN location with high deicer application rates, </a:t>
            </a:r>
            <a:r>
              <a:rPr lang="en-US" dirty="0" smtClean="0"/>
              <a:t>97% </a:t>
            </a:r>
            <a:r>
              <a:rPr lang="en-US" dirty="0" smtClean="0"/>
              <a:t>of the </a:t>
            </a:r>
            <a:r>
              <a:rPr lang="en-US" dirty="0" smtClean="0"/>
              <a:t>Cl </a:t>
            </a:r>
            <a:r>
              <a:rPr lang="en-US" dirty="0" smtClean="0"/>
              <a:t>load </a:t>
            </a:r>
            <a:r>
              <a:rPr lang="en-US" dirty="0" smtClean="0"/>
              <a:t>was </a:t>
            </a:r>
            <a:r>
              <a:rPr lang="en-US" dirty="0" smtClean="0"/>
              <a:t>associated with </a:t>
            </a:r>
            <a:r>
              <a:rPr lang="en-US" dirty="0" smtClean="0"/>
              <a:t>16% </a:t>
            </a:r>
            <a:r>
              <a:rPr lang="en-US" dirty="0" smtClean="0"/>
              <a:t>of the total annual runoff volume (</a:t>
            </a:r>
            <a:r>
              <a:rPr lang="en-US" dirty="0" smtClean="0"/>
              <a:t>Herb, </a:t>
            </a:r>
            <a:r>
              <a:rPr lang="en-US" dirty="0" smtClean="0"/>
              <a:t>2018)</a:t>
            </a:r>
          </a:p>
        </p:txBody>
      </p:sp>
    </p:spTree>
    <p:extLst>
      <p:ext uri="{BB962C8B-B14F-4D97-AF65-F5344CB8AC3E}">
        <p14:creationId xmlns:p14="http://schemas.microsoft.com/office/powerpoint/2010/main" val="27606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p:bldGraphic spid="9" grpId="0">
        <p:bldAsOne/>
      </p:bldGraphic>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2917</TotalTime>
  <Words>1736</Words>
  <Application>Microsoft Office PowerPoint</Application>
  <PresentationFormat>Widescreen</PresentationFormat>
  <Paragraphs>236</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YES</vt:lpstr>
      <vt:lpstr>Disclaimer</vt:lpstr>
      <vt:lpstr>Outline</vt:lpstr>
      <vt:lpstr>PowerPoint Presentation</vt:lpstr>
      <vt:lpstr>PowerPoint Presentation</vt:lpstr>
      <vt:lpstr>Primary anthropogenic sources are road salt, fertilizers, and WWTPs</vt:lpstr>
      <vt:lpstr>PowerPoint Presentation</vt:lpstr>
      <vt:lpstr>PowerPoint Presentation</vt:lpstr>
      <vt:lpstr>PowerPoint Presentation</vt:lpstr>
      <vt:lpstr>Other environmental concerns of chloride</vt:lpstr>
      <vt:lpstr>PowerPoint Presentation</vt:lpstr>
      <vt:lpstr>PowerPoint Presentation</vt:lpstr>
      <vt:lpstr>Summary of water quality status</vt:lpstr>
      <vt:lpstr>PowerPoint Presentation</vt:lpstr>
      <vt:lpstr>PowerPoint Presentation</vt:lpstr>
      <vt:lpstr>PowerPoint Presentation</vt:lpstr>
      <vt:lpstr>General conclusions</vt:lpstr>
      <vt:lpstr>Taking a closer look - lakes</vt:lpstr>
      <vt:lpstr>Road density and imperviousness (Dugan et al., 2017)</vt:lpstr>
      <vt:lpstr>Chloride concentrations highest in late winter (Novotny et al., 2007; 13 Metro lakes)</vt:lpstr>
      <vt:lpstr>PowerPoint Presentation</vt:lpstr>
      <vt:lpstr>PowerPoint Presentation</vt:lpstr>
      <vt:lpstr>PowerPoint Presentation</vt:lpstr>
      <vt:lpstr>What are the consequences of high chloride concentrations in lakes?</vt:lpstr>
      <vt:lpstr>Taking a closer look – rivers and streams</vt:lpstr>
      <vt:lpstr>PowerPoint Presentation</vt:lpstr>
      <vt:lpstr>PowerPoint Presentation</vt:lpstr>
      <vt:lpstr>PowerPoint Presentation</vt:lpstr>
      <vt:lpstr>PowerPoint Presentation</vt:lpstr>
      <vt:lpstr>PowerPoint Presentation</vt:lpstr>
      <vt:lpstr>What are the consequences of high chloride concentrations in streams?</vt:lpstr>
      <vt:lpstr>Taking a closer look – groundwater</vt:lpstr>
      <vt:lpstr>Cl in shallow glacial aquifers, northern U.S. (Mullaney et al., 2009)</vt:lpstr>
      <vt:lpstr>PowerPoint Presentation</vt:lpstr>
      <vt:lpstr>Factors affecting Cl in shallow glacial aquifers, northern U.S. (Mullaney et al., 2009)</vt:lpstr>
      <vt:lpstr>Intuitively, the most vulnerable areas should be locations with permeable soils and shallow groundwater, but ….</vt:lpstr>
      <vt:lpstr>PowerPoint Presentation</vt:lpstr>
      <vt:lpstr>PowerPoint Presentation</vt:lpstr>
      <vt:lpstr>What are the consequences of high chloride concentrations in groundwater?</vt:lpstr>
      <vt:lpstr>Much of the core Metro Area aquifer system has low-moderate vulnerability</vt:lpstr>
      <vt:lpstr>Chloride trends in Chicago’s aquifer system (Kelly, 2008)</vt:lpstr>
      <vt:lpstr>Sidebar: didn’t look at impacts to wetlands, but many wetland species, including amphibians, are more sensitive to chloride than species found in lakes and rivers </vt:lpstr>
      <vt:lpstr>So, do we have a chloride problem?</vt:lpstr>
      <vt:lpstr>Management strategies</vt:lpstr>
      <vt:lpstr>A little bit on stormwater infiltration</vt:lpstr>
      <vt:lpstr>PowerPoint Presentation</vt:lpstr>
      <vt:lpstr>Needs</vt:lpstr>
      <vt:lpstr>Final thoughts</vt:lpstr>
      <vt:lpstr>Questions?</vt:lpstr>
    </vt:vector>
  </TitlesOfParts>
  <Company>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have a chloride problem in our water?</dc:title>
  <dc:creator>Trojan, Mike (MPCA)</dc:creator>
  <cp:lastModifiedBy>Trojan, Mike (MPCA)</cp:lastModifiedBy>
  <cp:revision>126</cp:revision>
  <dcterms:created xsi:type="dcterms:W3CDTF">2019-02-05T20:45:38Z</dcterms:created>
  <dcterms:modified xsi:type="dcterms:W3CDTF">2019-02-22T16:08:50Z</dcterms:modified>
</cp:coreProperties>
</file>