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311" r:id="rId5"/>
    <p:sldId id="309" r:id="rId6"/>
    <p:sldId id="310" r:id="rId7"/>
    <p:sldId id="312" r:id="rId8"/>
    <p:sldId id="273" r:id="rId9"/>
    <p:sldId id="313" r:id="rId10"/>
    <p:sldId id="28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Thomas" initials="D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78153" autoAdjust="0"/>
  </p:normalViewPr>
  <p:slideViewPr>
    <p:cSldViewPr snapToGrid="0">
      <p:cViewPr varScale="1">
        <p:scale>
          <a:sx n="60" d="100"/>
          <a:sy n="60" d="100"/>
        </p:scale>
        <p:origin x="17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Phosphorus (lbs/yr)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Projected Outcomes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4-4288-A33D-66421547CA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Sediment (tons/yr)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Projected Outcomes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64-4288-A33D-66421547C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29952"/>
        <c:axId val="211930344"/>
      </c:barChart>
      <c:catAx>
        <c:axId val="21192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930344"/>
        <c:crosses val="autoZero"/>
        <c:auto val="1"/>
        <c:lblAlgn val="ctr"/>
        <c:lblOffset val="100"/>
        <c:noMultiLvlLbl val="0"/>
      </c:catAx>
      <c:valAx>
        <c:axId val="211930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9299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65063176047131066"/>
          <c:y val="0.25758711020504443"/>
          <c:w val="0.32406394879102274"/>
          <c:h val="0.412111894058905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Urban Stormwater Projects Awarded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Sheet1!$A$13:$A$16</c:f>
              <c:strCache>
                <c:ptCount val="4"/>
                <c:pt idx="0">
                  <c:v>FY10-11</c:v>
                </c:pt>
                <c:pt idx="1">
                  <c:v>FY12-13</c:v>
                </c:pt>
                <c:pt idx="2">
                  <c:v>FY14-15</c:v>
                </c:pt>
                <c:pt idx="3">
                  <c:v>FY16-17</c:v>
                </c:pt>
              </c:strCache>
            </c:strRef>
          </c:cat>
          <c:val>
            <c:numRef>
              <c:f>Sheet1!$B$13:$B$16</c:f>
              <c:numCache>
                <c:formatCode>"$"#,##0;[Red]"$"#,##0</c:formatCode>
                <c:ptCount val="4"/>
                <c:pt idx="0">
                  <c:v>5577658</c:v>
                </c:pt>
                <c:pt idx="1">
                  <c:v>9311973</c:v>
                </c:pt>
                <c:pt idx="2">
                  <c:v>9285395</c:v>
                </c:pt>
                <c:pt idx="3">
                  <c:v>9774203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B-4344-A016-A4F4C2D59865}"/>
            </c:ext>
          </c:extLst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Total Funds Available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Sheet1!$A$13:$A$16</c:f>
              <c:strCache>
                <c:ptCount val="4"/>
                <c:pt idx="0">
                  <c:v>FY10-11</c:v>
                </c:pt>
                <c:pt idx="1">
                  <c:v>FY12-13</c:v>
                </c:pt>
                <c:pt idx="2">
                  <c:v>FY14-15</c:v>
                </c:pt>
                <c:pt idx="3">
                  <c:v>FY16-17</c:v>
                </c:pt>
              </c:strCache>
            </c:strRef>
          </c:cat>
          <c:val>
            <c:numRef>
              <c:f>Sheet1!$C$13:$C$16</c:f>
              <c:numCache>
                <c:formatCode>"$"#,##0;[Red]"$"#,##0</c:formatCode>
                <c:ptCount val="4"/>
                <c:pt idx="0">
                  <c:v>14210760</c:v>
                </c:pt>
                <c:pt idx="1">
                  <c:v>20774032</c:v>
                </c:pt>
                <c:pt idx="2">
                  <c:v>18574864</c:v>
                </c:pt>
                <c:pt idx="3">
                  <c:v>18434766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B-4344-A016-A4F4C2D59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586536"/>
        <c:axId val="211587320"/>
        <c:axId val="0"/>
      </c:bar3DChart>
      <c:catAx>
        <c:axId val="21158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7320"/>
        <c:crosses val="autoZero"/>
        <c:auto val="1"/>
        <c:lblAlgn val="ctr"/>
        <c:lblOffset val="100"/>
        <c:noMultiLvlLbl val="0"/>
      </c:catAx>
      <c:valAx>
        <c:axId val="21158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103F2-B1F5-45E4-8483-285CDFA84E4F}" type="doc">
      <dgm:prSet loTypeId="urn:microsoft.com/office/officeart/2005/8/layout/cycle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AF0485-5A8A-49CB-86A8-49F1A011124F}">
      <dgm:prSet phldrT="[Text]"/>
      <dgm:spPr>
        <a:xfrm>
          <a:off x="1066801" y="370880"/>
          <a:ext cx="1904997" cy="1244411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BWSR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93C5ABE-EA29-42F5-A8C2-23C05881B2F2}" type="parTrans" cxnId="{ABBCA268-9DF2-44EF-9026-B501978ADB6D}">
      <dgm:prSet/>
      <dgm:spPr/>
      <dgm:t>
        <a:bodyPr/>
        <a:lstStyle/>
        <a:p>
          <a:endParaRPr lang="en-US"/>
        </a:p>
      </dgm:t>
    </dgm:pt>
    <dgm:pt modelId="{E0397055-D276-4F82-AE22-C7FCC26EFDAD}" type="sibTrans" cxnId="{ABBCA268-9DF2-44EF-9026-B501978ADB6D}">
      <dgm:prSet/>
      <dgm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467138" y="340780"/>
              </a:moveTo>
              <a:arcTo wR="1511190" hR="1511190" stAng="18554441" swAng="995270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 dirty="0"/>
        </a:p>
      </dgm:t>
    </dgm:pt>
    <dgm:pt modelId="{4189D569-6FF9-4187-B9F6-E394ED7E303C}">
      <dgm:prSet phldrT="[Text]"/>
      <dgm:spPr>
        <a:xfrm>
          <a:off x="2874795" y="1659167"/>
          <a:ext cx="1163463" cy="756251"/>
        </a:xfrm>
        <a:prstGeom prst="roundRect">
          <a:avLst/>
        </a:prstGeo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DNR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8D6C722-1631-441A-A888-66CE032118FC}" type="parTrans" cxnId="{BA139631-8E1C-483E-8AAA-88A20F07A9B7}">
      <dgm:prSet/>
      <dgm:spPr/>
      <dgm:t>
        <a:bodyPr/>
        <a:lstStyle/>
        <a:p>
          <a:endParaRPr lang="en-US"/>
        </a:p>
      </dgm:t>
    </dgm:pt>
    <dgm:pt modelId="{552342C9-EAE8-45FC-A1C3-22595BDCA2E4}" type="sibTrans" cxnId="{BA139631-8E1C-483E-8AAA-88A20F07A9B7}">
      <dgm:prSet/>
      <dgm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3020303" y="1431993"/>
              </a:moveTo>
              <a:arcTo wR="1511190" hR="1511190" stAng="21419756" swAng="2196602"/>
            </a:path>
          </a:pathLst>
        </a:custGeom>
        <a:noFill/>
        <a:ln w="9525" cap="flat" cmpd="sng" algn="ctr">
          <a:solidFill>
            <a:srgbClr val="8064A2">
              <a:hueOff val="-1116192"/>
              <a:satOff val="6725"/>
              <a:lumOff val="539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 dirty="0"/>
        </a:p>
      </dgm:t>
    </dgm:pt>
    <dgm:pt modelId="{3EEE8710-8117-483A-A287-C321A6412B0E}">
      <dgm:prSet phldrT="[Text]"/>
      <dgm:spPr>
        <a:xfrm>
          <a:off x="2325823" y="3348729"/>
          <a:ext cx="1163463" cy="756251"/>
        </a:xfrm>
        <a:prstGeom prst="roundRect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MDA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2D1327-9B4A-4184-B226-F7724E2D212C}" type="parTrans" cxnId="{02251848-BDFE-4A39-A326-F117C7DC6BF5}">
      <dgm:prSet/>
      <dgm:spPr/>
      <dgm:t>
        <a:bodyPr/>
        <a:lstStyle/>
        <a:p>
          <a:endParaRPr lang="en-US"/>
        </a:p>
      </dgm:t>
    </dgm:pt>
    <dgm:pt modelId="{A093D564-049D-4376-A4BB-AB08BBA09C12}" type="sibTrans" cxnId="{02251848-BDFE-4A39-A326-F117C7DC6BF5}">
      <dgm:prSet/>
      <dgm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811708" y="2992198"/>
              </a:moveTo>
              <a:arcTo wR="1511190" hR="1511190" stAng="4711776" swAng="1376448"/>
            </a:path>
          </a:pathLst>
        </a:custGeom>
        <a:noFill/>
        <a:ln w="9525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 dirty="0"/>
        </a:p>
      </dgm:t>
    </dgm:pt>
    <dgm:pt modelId="{52E21813-8D2C-4FA3-8E23-CC36441D109A}">
      <dgm:prSet phldrT="[Text]"/>
      <dgm:spPr>
        <a:xfrm>
          <a:off x="549312" y="3348729"/>
          <a:ext cx="1163463" cy="756251"/>
        </a:xfrm>
        <a:prstGeom prst="roundRect">
          <a:avLst/>
        </a:prstGeo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MPCA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A8F9BB8-7248-49D0-9F54-A89355FA7632}" type="parTrans" cxnId="{ECDCAB2D-E192-4B6F-810C-BB30E9FF926B}">
      <dgm:prSet/>
      <dgm:spPr/>
      <dgm:t>
        <a:bodyPr/>
        <a:lstStyle/>
        <a:p>
          <a:endParaRPr lang="en-US"/>
        </a:p>
      </dgm:t>
    </dgm:pt>
    <dgm:pt modelId="{F6B8D761-4621-4062-A7A0-1EF90957D623}" type="sibTrans" cxnId="{ECDCAB2D-E192-4B6F-810C-BB30E9FF926B}">
      <dgm:prSet/>
      <dgm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52575" y="2347601"/>
              </a:moveTo>
              <a:arcTo wR="1511190" hR="1511190" stAng="8783641" swAng="2196602"/>
            </a:path>
          </a:pathLst>
        </a:custGeom>
        <a:noFill/>
        <a:ln w="9525" cap="flat" cmpd="sng" algn="ctr">
          <a:solidFill>
            <a:srgbClr val="8064A2">
              <a:hueOff val="-3348577"/>
              <a:satOff val="20174"/>
              <a:lumOff val="1617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 dirty="0"/>
        </a:p>
      </dgm:t>
    </dgm:pt>
    <dgm:pt modelId="{2F28A6C2-68BD-49D6-BE91-7535989B4CDE}">
      <dgm:prSet phldrT="[Text]"/>
      <dgm:spPr>
        <a:xfrm>
          <a:off x="340" y="1659167"/>
          <a:ext cx="1163463" cy="756251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MDH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A94A02-8111-4684-99F6-05F877ADD364}" type="parTrans" cxnId="{71D07E02-0805-4326-B2E2-17563A7FCE85}">
      <dgm:prSet/>
      <dgm:spPr/>
      <dgm:t>
        <a:bodyPr/>
        <a:lstStyle/>
        <a:p>
          <a:endParaRPr lang="en-US"/>
        </a:p>
      </dgm:t>
    </dgm:pt>
    <dgm:pt modelId="{052AE849-9FD3-4365-A705-46A111CDE09C}" type="sibTrans" cxnId="{71D07E02-0805-4326-B2E2-17563A7FCE85}">
      <dgm:prSet/>
      <dgm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60891" y="662397"/>
              </a:moveTo>
              <a:arcTo wR="1511190" hR="1511190" stAng="12850289" swAng="995270"/>
            </a:path>
          </a:pathLst>
        </a:custGeom>
        <a:noFill/>
        <a:ln w="9525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 dirty="0"/>
        </a:p>
      </dgm:t>
    </dgm:pt>
    <dgm:pt modelId="{F245428B-285F-4AC2-A8D5-A626A30D5B04}" type="pres">
      <dgm:prSet presAssocID="{08A103F2-B1F5-45E4-8483-285CDFA84E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4F7802-DD84-4DEE-8864-116A222D51ED}" type="pres">
      <dgm:prSet presAssocID="{19AF0485-5A8A-49CB-86A8-49F1A011124F}" presName="node" presStyleLbl="node1" presStyleIdx="0" presStyleCnt="5" custScaleX="163735" custScaleY="164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B5941-FA52-4121-8F66-56F8CFE10E9D}" type="pres">
      <dgm:prSet presAssocID="{19AF0485-5A8A-49CB-86A8-49F1A011124F}" presName="spNode" presStyleCnt="0"/>
      <dgm:spPr/>
      <dgm:t>
        <a:bodyPr/>
        <a:lstStyle/>
        <a:p>
          <a:endParaRPr lang="en-US"/>
        </a:p>
      </dgm:t>
    </dgm:pt>
    <dgm:pt modelId="{E1677377-3DB0-4D5C-845A-08ED0ED29BA5}" type="pres">
      <dgm:prSet presAssocID="{E0397055-D276-4F82-AE22-C7FCC26EFDA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2FC2B38-70B0-48B6-A000-CCB1CE912D97}" type="pres">
      <dgm:prSet presAssocID="{4189D569-6FF9-4187-B9F6-E394ED7E30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4483D-CA95-42B8-BF3B-814F79B6B5CF}" type="pres">
      <dgm:prSet presAssocID="{4189D569-6FF9-4187-B9F6-E394ED7E303C}" presName="spNode" presStyleCnt="0"/>
      <dgm:spPr/>
      <dgm:t>
        <a:bodyPr/>
        <a:lstStyle/>
        <a:p>
          <a:endParaRPr lang="en-US"/>
        </a:p>
      </dgm:t>
    </dgm:pt>
    <dgm:pt modelId="{57F06702-2583-4B99-841F-8016ED9CEBC2}" type="pres">
      <dgm:prSet presAssocID="{552342C9-EAE8-45FC-A1C3-22595BDCA2E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4B90AC3-7600-4E69-B1B2-231ADBF3A055}" type="pres">
      <dgm:prSet presAssocID="{3EEE8710-8117-483A-A287-C321A6412B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62C81-FC31-4EC0-B4DB-81EF22A3569A}" type="pres">
      <dgm:prSet presAssocID="{3EEE8710-8117-483A-A287-C321A6412B0E}" presName="spNode" presStyleCnt="0"/>
      <dgm:spPr/>
      <dgm:t>
        <a:bodyPr/>
        <a:lstStyle/>
        <a:p>
          <a:endParaRPr lang="en-US"/>
        </a:p>
      </dgm:t>
    </dgm:pt>
    <dgm:pt modelId="{FA3A5748-8478-4E22-AFC9-9598391512F2}" type="pres">
      <dgm:prSet presAssocID="{A093D564-049D-4376-A4BB-AB08BBA09C1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5370A60-99E6-4D27-B0AA-ACB0FCFC88F8}" type="pres">
      <dgm:prSet presAssocID="{52E21813-8D2C-4FA3-8E23-CC36441D10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A56D6-2F5B-421A-9E64-13C1227B51D1}" type="pres">
      <dgm:prSet presAssocID="{52E21813-8D2C-4FA3-8E23-CC36441D109A}" presName="spNode" presStyleCnt="0"/>
      <dgm:spPr/>
      <dgm:t>
        <a:bodyPr/>
        <a:lstStyle/>
        <a:p>
          <a:endParaRPr lang="en-US"/>
        </a:p>
      </dgm:t>
    </dgm:pt>
    <dgm:pt modelId="{841EB657-33D0-4660-B37E-9C1003A56451}" type="pres">
      <dgm:prSet presAssocID="{F6B8D761-4621-4062-A7A0-1EF90957D62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530E5E2-3B58-491B-8D4C-9E5D7DED35A5}" type="pres">
      <dgm:prSet presAssocID="{2F28A6C2-68BD-49D6-BE91-7535989B4C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E8DAC-3068-4401-AFCB-0EA8897AA5C6}" type="pres">
      <dgm:prSet presAssocID="{2F28A6C2-68BD-49D6-BE91-7535989B4CDE}" presName="spNode" presStyleCnt="0"/>
      <dgm:spPr/>
      <dgm:t>
        <a:bodyPr/>
        <a:lstStyle/>
        <a:p>
          <a:endParaRPr lang="en-US"/>
        </a:p>
      </dgm:t>
    </dgm:pt>
    <dgm:pt modelId="{E884FC10-3434-4D0D-ADEA-7D156E8C021F}" type="pres">
      <dgm:prSet presAssocID="{052AE849-9FD3-4365-A705-46A111CDE09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87E831B-F174-4FA0-B50D-5731E7BC6EB6}" type="presOf" srcId="{A093D564-049D-4376-A4BB-AB08BBA09C12}" destId="{FA3A5748-8478-4E22-AFC9-9598391512F2}" srcOrd="0" destOrd="0" presId="urn:microsoft.com/office/officeart/2005/8/layout/cycle6"/>
    <dgm:cxn modelId="{89CF86EE-9865-451E-A620-E175179D133B}" type="presOf" srcId="{3EEE8710-8117-483A-A287-C321A6412B0E}" destId="{94B90AC3-7600-4E69-B1B2-231ADBF3A055}" srcOrd="0" destOrd="0" presId="urn:microsoft.com/office/officeart/2005/8/layout/cycle6"/>
    <dgm:cxn modelId="{B0F818FE-FF5E-4229-8E57-7CCA04BD3F14}" type="presOf" srcId="{52E21813-8D2C-4FA3-8E23-CC36441D109A}" destId="{F5370A60-99E6-4D27-B0AA-ACB0FCFC88F8}" srcOrd="0" destOrd="0" presId="urn:microsoft.com/office/officeart/2005/8/layout/cycle6"/>
    <dgm:cxn modelId="{4E1269A8-FBEE-4E05-816A-F189916F8FAE}" type="presOf" srcId="{E0397055-D276-4F82-AE22-C7FCC26EFDAD}" destId="{E1677377-3DB0-4D5C-845A-08ED0ED29BA5}" srcOrd="0" destOrd="0" presId="urn:microsoft.com/office/officeart/2005/8/layout/cycle6"/>
    <dgm:cxn modelId="{AA09C7B6-047F-4D2B-BDFB-694C48306AA0}" type="presOf" srcId="{19AF0485-5A8A-49CB-86A8-49F1A011124F}" destId="{D94F7802-DD84-4DEE-8864-116A222D51ED}" srcOrd="0" destOrd="0" presId="urn:microsoft.com/office/officeart/2005/8/layout/cycle6"/>
    <dgm:cxn modelId="{BA139631-8E1C-483E-8AAA-88A20F07A9B7}" srcId="{08A103F2-B1F5-45E4-8483-285CDFA84E4F}" destId="{4189D569-6FF9-4187-B9F6-E394ED7E303C}" srcOrd="1" destOrd="0" parTransId="{48D6C722-1631-441A-A888-66CE032118FC}" sibTransId="{552342C9-EAE8-45FC-A1C3-22595BDCA2E4}"/>
    <dgm:cxn modelId="{77314E70-B54F-4C5A-98F5-E999C49D78AF}" type="presOf" srcId="{F6B8D761-4621-4062-A7A0-1EF90957D623}" destId="{841EB657-33D0-4660-B37E-9C1003A56451}" srcOrd="0" destOrd="0" presId="urn:microsoft.com/office/officeart/2005/8/layout/cycle6"/>
    <dgm:cxn modelId="{FEA58BF9-BF42-4EB4-9D4E-8903737A72E1}" type="presOf" srcId="{08A103F2-B1F5-45E4-8483-285CDFA84E4F}" destId="{F245428B-285F-4AC2-A8D5-A626A30D5B04}" srcOrd="0" destOrd="0" presId="urn:microsoft.com/office/officeart/2005/8/layout/cycle6"/>
    <dgm:cxn modelId="{B939DBF8-AD78-4B7F-A0B7-ADE61C6BF15F}" type="presOf" srcId="{4189D569-6FF9-4187-B9F6-E394ED7E303C}" destId="{62FC2B38-70B0-48B6-A000-CCB1CE912D97}" srcOrd="0" destOrd="0" presId="urn:microsoft.com/office/officeart/2005/8/layout/cycle6"/>
    <dgm:cxn modelId="{71D07E02-0805-4326-B2E2-17563A7FCE85}" srcId="{08A103F2-B1F5-45E4-8483-285CDFA84E4F}" destId="{2F28A6C2-68BD-49D6-BE91-7535989B4CDE}" srcOrd="4" destOrd="0" parTransId="{37A94A02-8111-4684-99F6-05F877ADD364}" sibTransId="{052AE849-9FD3-4365-A705-46A111CDE09C}"/>
    <dgm:cxn modelId="{ABBCA268-9DF2-44EF-9026-B501978ADB6D}" srcId="{08A103F2-B1F5-45E4-8483-285CDFA84E4F}" destId="{19AF0485-5A8A-49CB-86A8-49F1A011124F}" srcOrd="0" destOrd="0" parTransId="{593C5ABE-EA29-42F5-A8C2-23C05881B2F2}" sibTransId="{E0397055-D276-4F82-AE22-C7FCC26EFDAD}"/>
    <dgm:cxn modelId="{C98BB744-BEBE-4ADF-B94E-E90AC731685A}" type="presOf" srcId="{2F28A6C2-68BD-49D6-BE91-7535989B4CDE}" destId="{2530E5E2-3B58-491B-8D4C-9E5D7DED35A5}" srcOrd="0" destOrd="0" presId="urn:microsoft.com/office/officeart/2005/8/layout/cycle6"/>
    <dgm:cxn modelId="{02251848-BDFE-4A39-A326-F117C7DC6BF5}" srcId="{08A103F2-B1F5-45E4-8483-285CDFA84E4F}" destId="{3EEE8710-8117-483A-A287-C321A6412B0E}" srcOrd="2" destOrd="0" parTransId="{022D1327-9B4A-4184-B226-F7724E2D212C}" sibTransId="{A093D564-049D-4376-A4BB-AB08BBA09C12}"/>
    <dgm:cxn modelId="{ECDCAB2D-E192-4B6F-810C-BB30E9FF926B}" srcId="{08A103F2-B1F5-45E4-8483-285CDFA84E4F}" destId="{52E21813-8D2C-4FA3-8E23-CC36441D109A}" srcOrd="3" destOrd="0" parTransId="{CA8F9BB8-7248-49D0-9F54-A89355FA7632}" sibTransId="{F6B8D761-4621-4062-A7A0-1EF90957D623}"/>
    <dgm:cxn modelId="{8CB07119-889A-4BE1-B179-B22894F29605}" type="presOf" srcId="{552342C9-EAE8-45FC-A1C3-22595BDCA2E4}" destId="{57F06702-2583-4B99-841F-8016ED9CEBC2}" srcOrd="0" destOrd="0" presId="urn:microsoft.com/office/officeart/2005/8/layout/cycle6"/>
    <dgm:cxn modelId="{EB41F932-5EF7-4D9A-A415-14F7BE08F263}" type="presOf" srcId="{052AE849-9FD3-4365-A705-46A111CDE09C}" destId="{E884FC10-3434-4D0D-ADEA-7D156E8C021F}" srcOrd="0" destOrd="0" presId="urn:microsoft.com/office/officeart/2005/8/layout/cycle6"/>
    <dgm:cxn modelId="{77F9CF5D-4B2F-4F7B-BCC6-5AF7978E6119}" type="presParOf" srcId="{F245428B-285F-4AC2-A8D5-A626A30D5B04}" destId="{D94F7802-DD84-4DEE-8864-116A222D51ED}" srcOrd="0" destOrd="0" presId="urn:microsoft.com/office/officeart/2005/8/layout/cycle6"/>
    <dgm:cxn modelId="{BD8E6895-B194-43D3-8EC0-B5B540D66D42}" type="presParOf" srcId="{F245428B-285F-4AC2-A8D5-A626A30D5B04}" destId="{DE6B5941-FA52-4121-8F66-56F8CFE10E9D}" srcOrd="1" destOrd="0" presId="urn:microsoft.com/office/officeart/2005/8/layout/cycle6"/>
    <dgm:cxn modelId="{A08E246C-A513-4C53-9E2F-AF0ABA21CCEC}" type="presParOf" srcId="{F245428B-285F-4AC2-A8D5-A626A30D5B04}" destId="{E1677377-3DB0-4D5C-845A-08ED0ED29BA5}" srcOrd="2" destOrd="0" presId="urn:microsoft.com/office/officeart/2005/8/layout/cycle6"/>
    <dgm:cxn modelId="{F533253D-4DEF-47C3-A15B-448081043C1E}" type="presParOf" srcId="{F245428B-285F-4AC2-A8D5-A626A30D5B04}" destId="{62FC2B38-70B0-48B6-A000-CCB1CE912D97}" srcOrd="3" destOrd="0" presId="urn:microsoft.com/office/officeart/2005/8/layout/cycle6"/>
    <dgm:cxn modelId="{5862CF70-928A-4366-8599-A45174B72B7F}" type="presParOf" srcId="{F245428B-285F-4AC2-A8D5-A626A30D5B04}" destId="{2094483D-CA95-42B8-BF3B-814F79B6B5CF}" srcOrd="4" destOrd="0" presId="urn:microsoft.com/office/officeart/2005/8/layout/cycle6"/>
    <dgm:cxn modelId="{2453B1C5-0E31-4BF5-B893-6B61D9958807}" type="presParOf" srcId="{F245428B-285F-4AC2-A8D5-A626A30D5B04}" destId="{57F06702-2583-4B99-841F-8016ED9CEBC2}" srcOrd="5" destOrd="0" presId="urn:microsoft.com/office/officeart/2005/8/layout/cycle6"/>
    <dgm:cxn modelId="{900946A2-F8A3-4C03-8744-786458612A69}" type="presParOf" srcId="{F245428B-285F-4AC2-A8D5-A626A30D5B04}" destId="{94B90AC3-7600-4E69-B1B2-231ADBF3A055}" srcOrd="6" destOrd="0" presId="urn:microsoft.com/office/officeart/2005/8/layout/cycle6"/>
    <dgm:cxn modelId="{93FBFDDC-8D9F-4590-9CC6-BC19EEDD0ECC}" type="presParOf" srcId="{F245428B-285F-4AC2-A8D5-A626A30D5B04}" destId="{08162C81-FC31-4EC0-B4DB-81EF22A3569A}" srcOrd="7" destOrd="0" presId="urn:microsoft.com/office/officeart/2005/8/layout/cycle6"/>
    <dgm:cxn modelId="{B450F502-57A1-440C-84AC-D859D6F8B016}" type="presParOf" srcId="{F245428B-285F-4AC2-A8D5-A626A30D5B04}" destId="{FA3A5748-8478-4E22-AFC9-9598391512F2}" srcOrd="8" destOrd="0" presId="urn:microsoft.com/office/officeart/2005/8/layout/cycle6"/>
    <dgm:cxn modelId="{51F5F7EF-3B07-4925-9BF1-AA1AC14F33F1}" type="presParOf" srcId="{F245428B-285F-4AC2-A8D5-A626A30D5B04}" destId="{F5370A60-99E6-4D27-B0AA-ACB0FCFC88F8}" srcOrd="9" destOrd="0" presId="urn:microsoft.com/office/officeart/2005/8/layout/cycle6"/>
    <dgm:cxn modelId="{644EC695-AD32-47EB-AE68-EB3483A6AF0A}" type="presParOf" srcId="{F245428B-285F-4AC2-A8D5-A626A30D5B04}" destId="{3C9A56D6-2F5B-421A-9E64-13C1227B51D1}" srcOrd="10" destOrd="0" presId="urn:microsoft.com/office/officeart/2005/8/layout/cycle6"/>
    <dgm:cxn modelId="{DFE97A65-9ACF-4BF8-8ABB-A8EA1C1EE00E}" type="presParOf" srcId="{F245428B-285F-4AC2-A8D5-A626A30D5B04}" destId="{841EB657-33D0-4660-B37E-9C1003A56451}" srcOrd="11" destOrd="0" presId="urn:microsoft.com/office/officeart/2005/8/layout/cycle6"/>
    <dgm:cxn modelId="{625B0BEE-71D4-4A96-8255-8F7BA641EA42}" type="presParOf" srcId="{F245428B-285F-4AC2-A8D5-A626A30D5B04}" destId="{2530E5E2-3B58-491B-8D4C-9E5D7DED35A5}" srcOrd="12" destOrd="0" presId="urn:microsoft.com/office/officeart/2005/8/layout/cycle6"/>
    <dgm:cxn modelId="{6F1BEC67-254D-48DE-8F4C-4328A62DD6B3}" type="presParOf" srcId="{F245428B-285F-4AC2-A8D5-A626A30D5B04}" destId="{4B6E8DAC-3068-4401-AFCB-0EA8897AA5C6}" srcOrd="13" destOrd="0" presId="urn:microsoft.com/office/officeart/2005/8/layout/cycle6"/>
    <dgm:cxn modelId="{EFEDD751-17B9-47DB-8969-129A9694ECF0}" type="presParOf" srcId="{F245428B-285F-4AC2-A8D5-A626A30D5B04}" destId="{E884FC10-3434-4D0D-ADEA-7D156E8C021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F7802-DD84-4DEE-8864-116A222D51ED}">
      <dsp:nvSpPr>
        <dsp:cNvPr id="0" name=""/>
        <dsp:cNvSpPr/>
      </dsp:nvSpPr>
      <dsp:spPr>
        <a:xfrm>
          <a:off x="1066801" y="370880"/>
          <a:ext cx="1904997" cy="1244411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BWSR</a:t>
          </a:r>
          <a:endParaRPr lang="en-US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27548" y="431627"/>
        <a:ext cx="1783503" cy="1122917"/>
      </dsp:txXfrm>
    </dsp:sp>
    <dsp:sp modelId="{E1677377-3DB0-4D5C-845A-08ED0ED29BA5}">
      <dsp:nvSpPr>
        <dsp:cNvPr id="0" name=""/>
        <dsp:cNvSpPr/>
      </dsp:nvSpPr>
      <dsp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467138" y="340780"/>
              </a:moveTo>
              <a:arcTo wR="1511190" hR="1511190" stAng="18554441" swAng="995270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C2B38-70B0-48B6-A000-CCB1CE912D97}">
      <dsp:nvSpPr>
        <dsp:cNvPr id="0" name=""/>
        <dsp:cNvSpPr/>
      </dsp:nvSpPr>
      <dsp:spPr>
        <a:xfrm>
          <a:off x="2874795" y="1659167"/>
          <a:ext cx="1163463" cy="756251"/>
        </a:xfrm>
        <a:prstGeom prst="roundRect">
          <a:avLst/>
        </a:prstGeo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DNR</a:t>
          </a:r>
          <a:endParaRPr lang="en-US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11712" y="1696084"/>
        <a:ext cx="1089629" cy="682417"/>
      </dsp:txXfrm>
    </dsp:sp>
    <dsp:sp modelId="{57F06702-2583-4B99-841F-8016ED9CEBC2}">
      <dsp:nvSpPr>
        <dsp:cNvPr id="0" name=""/>
        <dsp:cNvSpPr/>
      </dsp:nvSpPr>
      <dsp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3020303" y="1431993"/>
              </a:moveTo>
              <a:arcTo wR="1511190" hR="1511190" stAng="21419756" swAng="2196602"/>
            </a:path>
          </a:pathLst>
        </a:custGeom>
        <a:noFill/>
        <a:ln w="9525" cap="flat" cmpd="sng" algn="ctr">
          <a:solidFill>
            <a:srgbClr val="8064A2">
              <a:hueOff val="-1116192"/>
              <a:satOff val="6725"/>
              <a:lumOff val="53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90AC3-7600-4E69-B1B2-231ADBF3A055}">
      <dsp:nvSpPr>
        <dsp:cNvPr id="0" name=""/>
        <dsp:cNvSpPr/>
      </dsp:nvSpPr>
      <dsp:spPr>
        <a:xfrm>
          <a:off x="2325823" y="3348729"/>
          <a:ext cx="1163463" cy="756251"/>
        </a:xfrm>
        <a:prstGeom prst="roundRect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MDA</a:t>
          </a:r>
          <a:endParaRPr lang="en-US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62740" y="3385646"/>
        <a:ext cx="1089629" cy="682417"/>
      </dsp:txXfrm>
    </dsp:sp>
    <dsp:sp modelId="{FA3A5748-8478-4E22-AFC9-9598391512F2}">
      <dsp:nvSpPr>
        <dsp:cNvPr id="0" name=""/>
        <dsp:cNvSpPr/>
      </dsp:nvSpPr>
      <dsp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811708" y="2992198"/>
              </a:moveTo>
              <a:arcTo wR="1511190" hR="1511190" stAng="4711776" swAng="1376448"/>
            </a:path>
          </a:pathLst>
        </a:custGeom>
        <a:noFill/>
        <a:ln w="9525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70A60-99E6-4D27-B0AA-ACB0FCFC88F8}">
      <dsp:nvSpPr>
        <dsp:cNvPr id="0" name=""/>
        <dsp:cNvSpPr/>
      </dsp:nvSpPr>
      <dsp:spPr>
        <a:xfrm>
          <a:off x="549312" y="3348729"/>
          <a:ext cx="1163463" cy="756251"/>
        </a:xfrm>
        <a:prstGeom prst="roundRect">
          <a:avLst/>
        </a:prstGeo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MPCA</a:t>
          </a:r>
          <a:endParaRPr lang="en-US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6229" y="3385646"/>
        <a:ext cx="1089629" cy="682417"/>
      </dsp:txXfrm>
    </dsp:sp>
    <dsp:sp modelId="{841EB657-33D0-4660-B37E-9C1003A56451}">
      <dsp:nvSpPr>
        <dsp:cNvPr id="0" name=""/>
        <dsp:cNvSpPr/>
      </dsp:nvSpPr>
      <dsp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52575" y="2347601"/>
              </a:moveTo>
              <a:arcTo wR="1511190" hR="1511190" stAng="8783641" swAng="2196602"/>
            </a:path>
          </a:pathLst>
        </a:custGeom>
        <a:noFill/>
        <a:ln w="9525" cap="flat" cmpd="sng" algn="ctr">
          <a:solidFill>
            <a:srgbClr val="8064A2">
              <a:hueOff val="-3348577"/>
              <a:satOff val="20174"/>
              <a:lumOff val="1617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0E5E2-3B58-491B-8D4C-9E5D7DED35A5}">
      <dsp:nvSpPr>
        <dsp:cNvPr id="0" name=""/>
        <dsp:cNvSpPr/>
      </dsp:nvSpPr>
      <dsp:spPr>
        <a:xfrm>
          <a:off x="340" y="1659167"/>
          <a:ext cx="1163463" cy="756251"/>
        </a:xfrm>
        <a:prstGeom prst="roundRect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MDH</a:t>
          </a:r>
          <a:endParaRPr lang="en-US" sz="2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257" y="1696084"/>
        <a:ext cx="1089629" cy="682417"/>
      </dsp:txXfrm>
    </dsp:sp>
    <dsp:sp modelId="{E884FC10-3434-4D0D-ADEA-7D156E8C021F}">
      <dsp:nvSpPr>
        <dsp:cNvPr id="0" name=""/>
        <dsp:cNvSpPr/>
      </dsp:nvSpPr>
      <dsp:spPr>
        <a:xfrm>
          <a:off x="508109" y="99308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60891" y="662397"/>
              </a:moveTo>
              <a:arcTo wR="1511190" hR="1511190" stAng="12850289" swAng="995270"/>
            </a:path>
          </a:pathLst>
        </a:custGeom>
        <a:noFill/>
        <a:ln w="9525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E97B1-7DF7-4883-8115-DA0A68D675F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FEBE69-57C1-4113-8EC4-27FDC14F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3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04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4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1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3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3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3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6D8D24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This grant makes an investment in on-the-ground projects and practices that will protect or restore water quality in lakes, rivers or streams, or will protect groundwater or drinking water.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9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on-the-ground clean water projects get implemented, there is the need for pre-project identification, planning and design. This grant invests in building capacity for local governments to accelerate on-the-ground projects that improve or protect water quality and perform above and beyond existing state standards for protecting and restoring water quality.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8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4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Stormwater</a:t>
            </a:r>
            <a:r>
              <a:rPr lang="en-US" baseline="0" dirty="0" smtClean="0"/>
              <a:t> projects are competitive and being funded, to the tune of 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46% on average over the past 6 grant cycles.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BE69-57C1-4113-8EC4-27FDC14F28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6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3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9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8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3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9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5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0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4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6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78EA-3A19-47C1-BB7B-CBEC951372AB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164E-698D-4E95-A188-2D0851FB2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6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7375"/>
          <a:stretch/>
        </p:blipFill>
        <p:spPr>
          <a:xfrm>
            <a:off x="0" y="565403"/>
            <a:ext cx="1638300" cy="2088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03791"/>
            <a:ext cx="7772400" cy="1389615"/>
          </a:xfrm>
        </p:spPr>
        <p:txBody>
          <a:bodyPr/>
          <a:lstStyle/>
          <a:p>
            <a:r>
              <a:rPr lang="en-US" sz="4000" b="1" dirty="0">
                <a:solidFill>
                  <a:srgbClr val="164679"/>
                </a:solidFill>
                <a:effectLst>
                  <a:outerShdw blurRad="88900" dist="38100" algn="l" rotWithShape="0">
                    <a:srgbClr val="007DB1">
                      <a:alpha val="30000"/>
                    </a:srgbClr>
                  </a:outerShdw>
                </a:effectLst>
                <a:latin typeface="Calibri"/>
              </a:rPr>
              <a:t>Clean Water </a:t>
            </a:r>
            <a:r>
              <a:rPr lang="en-US" sz="4000" b="1" dirty="0" smtClean="0">
                <a:solidFill>
                  <a:srgbClr val="164679"/>
                </a:solidFill>
                <a:effectLst>
                  <a:outerShdw blurRad="88900" dist="38100" algn="l" rotWithShape="0">
                    <a:srgbClr val="007DB1">
                      <a:alpha val="30000"/>
                    </a:srgbClr>
                  </a:outerShdw>
                </a:effectLst>
                <a:latin typeface="Calibri"/>
              </a:rPr>
              <a:t>Fund </a:t>
            </a:r>
            <a:br>
              <a:rPr lang="en-US" sz="4000" b="1" dirty="0" smtClean="0">
                <a:solidFill>
                  <a:srgbClr val="164679"/>
                </a:solidFill>
                <a:effectLst>
                  <a:outerShdw blurRad="88900" dist="38100" algn="l" rotWithShape="0">
                    <a:srgbClr val="007DB1">
                      <a:alpha val="30000"/>
                    </a:srgbClr>
                  </a:outerShdw>
                </a:effectLst>
                <a:latin typeface="Calibri"/>
              </a:rPr>
            </a:br>
            <a:r>
              <a:rPr lang="en-US" sz="4000" b="1" dirty="0" smtClean="0">
                <a:solidFill>
                  <a:srgbClr val="164679"/>
                </a:solidFill>
                <a:effectLst>
                  <a:outerShdw blurRad="88900" dist="38100" algn="l" rotWithShape="0">
                    <a:srgbClr val="007DB1">
                      <a:alpha val="30000"/>
                    </a:srgbClr>
                  </a:outerShdw>
                </a:effectLst>
                <a:latin typeface="Calibri"/>
              </a:rPr>
              <a:t>Competitive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6058"/>
            <a:ext cx="6858000" cy="111573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164679">
                    <a:lumMod val="75000"/>
                  </a:srgbClr>
                </a:solidFill>
              </a:rPr>
              <a:t>Stormwater Funding Strategies </a:t>
            </a:r>
            <a:endParaRPr lang="en-US" b="1" dirty="0">
              <a:solidFill>
                <a:srgbClr val="164679">
                  <a:lumMod val="75000"/>
                </a:srgb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164679">
                    <a:lumMod val="75000"/>
                  </a:srgbClr>
                </a:solidFill>
              </a:rPr>
              <a:t>February 6</a:t>
            </a:r>
            <a:r>
              <a:rPr lang="en-US" b="1" smtClean="0">
                <a:solidFill>
                  <a:srgbClr val="164679">
                    <a:lumMod val="75000"/>
                  </a:srgbClr>
                </a:solidFill>
              </a:rPr>
              <a:t>, 2017</a:t>
            </a:r>
            <a:endParaRPr lang="en-US" b="1" dirty="0">
              <a:solidFill>
                <a:srgbClr val="164679">
                  <a:lumMod val="75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51237" y="3644185"/>
            <a:ext cx="6349763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25400" dir="528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/>
          <a:stretch/>
        </p:blipFill>
        <p:spPr bwMode="auto">
          <a:xfrm>
            <a:off x="2493819" y="727363"/>
            <a:ext cx="4114799" cy="504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6366" y="5938404"/>
            <a:ext cx="8511267" cy="79375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Autofit/>
          </a:bodyPr>
          <a:lstStyle>
            <a:lvl1pPr marL="228594" algn="ctr" defTabSz="914377" rtl="0" eaLnBrk="1" latinLnBrk="0" hangingPunct="1">
              <a:spcBef>
                <a:spcPct val="0"/>
              </a:spcBef>
              <a:buNone/>
              <a:defRPr sz="3600" b="1" i="0" u="none" kern="1200" cap="none" normalizeH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Questions?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646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48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89" y="1573798"/>
            <a:ext cx="3531014" cy="2635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6" y="4388208"/>
            <a:ext cx="3000900" cy="225067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600700"/>
            <a:ext cx="1047750" cy="12573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3632" y="514350"/>
            <a:ext cx="8511267" cy="96620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rmAutofit fontScale="92500"/>
          </a:bodyPr>
          <a:lstStyle>
            <a:lvl1pPr marL="228594" algn="ctr" defTabSz="914377" rtl="0" eaLnBrk="1" latinLnBrk="0" hangingPunct="1">
              <a:spcBef>
                <a:spcPct val="0"/>
              </a:spcBef>
              <a:buNone/>
              <a:defRPr sz="3600" b="1" i="0" u="none" kern="1200" cap="none" normalizeH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Achieving Clean Water Fund Goals &amp; Priorities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646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r="-1" b="4586"/>
          <a:stretch/>
        </p:blipFill>
        <p:spPr bwMode="auto">
          <a:xfrm>
            <a:off x="4313569" y="4258171"/>
            <a:ext cx="3655925" cy="251074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:\BWSR Communications\Photo Archive\Chisago SWCD\DSC_020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/>
          <a:stretch/>
        </p:blipFill>
        <p:spPr bwMode="auto">
          <a:xfrm>
            <a:off x="4927732" y="1519054"/>
            <a:ext cx="3586842" cy="26504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7" b="28832"/>
          <a:stretch/>
        </p:blipFill>
        <p:spPr bwMode="auto">
          <a:xfrm>
            <a:off x="3059181" y="2804481"/>
            <a:ext cx="3272658" cy="214956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1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600700"/>
            <a:ext cx="1047750" cy="1257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2374" y="539750"/>
            <a:ext cx="8657617" cy="1298778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rmAutofit/>
          </a:bodyPr>
          <a:lstStyle>
            <a:lvl1pPr marL="228594" algn="ctr" defTabSz="914377" rtl="0" eaLnBrk="1" latinLnBrk="0" hangingPunct="1">
              <a:spcBef>
                <a:spcPct val="0"/>
              </a:spcBef>
              <a:buNone/>
              <a:defRPr sz="3600" b="1" i="0" u="none" kern="1200" cap="none" normalizeH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64679"/>
                </a:solidFill>
                <a:latin typeface="Calibri"/>
              </a:rPr>
              <a:t>Implementation of on-the-ground non-point restoration and protection activities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646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41147" y="2770528"/>
            <a:ext cx="3988844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Prioritizing</a:t>
            </a:r>
            <a:r>
              <a:rPr lang="en-US" dirty="0" smtClean="0"/>
              <a:t> local resources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Targeting</a:t>
            </a:r>
            <a:r>
              <a:rPr lang="en-US" dirty="0" smtClean="0"/>
              <a:t> for effectiveness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Measuring </a:t>
            </a:r>
            <a:r>
              <a:rPr lang="en-US" dirty="0" smtClean="0"/>
              <a:t>the impact on water quality</a:t>
            </a:r>
            <a:endParaRPr lang="en-US" dirty="0"/>
          </a:p>
        </p:txBody>
      </p:sp>
      <p:pic>
        <p:nvPicPr>
          <p:cNvPr id="11" name="Picture 2" descr="S:\Water Management\One Water One Plan\Logos and Graphics\PTM graphic #2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6" y="2340864"/>
            <a:ext cx="5097725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600700"/>
            <a:ext cx="1047750" cy="1257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632" y="514350"/>
            <a:ext cx="8511267" cy="79375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rmAutofit/>
          </a:bodyPr>
          <a:lstStyle>
            <a:lvl1pPr marL="228594" algn="ctr" defTabSz="914377" rtl="0" eaLnBrk="1" latinLnBrk="0" hangingPunct="1">
              <a:spcBef>
                <a:spcPct val="0"/>
              </a:spcBef>
              <a:buNone/>
              <a:defRPr sz="3600" b="1" i="0" u="none" kern="1200" cap="none" normalizeH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NonPoint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Priority Funding Plan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646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361" y="1308100"/>
            <a:ext cx="3746319" cy="51734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21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600700"/>
            <a:ext cx="1047750" cy="1257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2374" y="539750"/>
            <a:ext cx="8657617" cy="1298778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rmAutofit/>
          </a:bodyPr>
          <a:lstStyle>
            <a:lvl1pPr marL="228594" algn="ctr" defTabSz="914377" rtl="0" eaLnBrk="1" latinLnBrk="0" hangingPunct="1">
              <a:spcBef>
                <a:spcPct val="0"/>
              </a:spcBef>
              <a:buNone/>
              <a:defRPr sz="3600" b="1" i="0" u="none" kern="1200" cap="none" normalizeH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Clean Water Fund </a:t>
            </a:r>
          </a:p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64679"/>
                </a:solidFill>
                <a:latin typeface="Calibri"/>
              </a:rPr>
              <a:t>Primary Agency Programs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646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6676" y="2454564"/>
            <a:ext cx="7279574" cy="2340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457189" indent="-274313" algn="l" defTabSz="914377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94345" indent="-274313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68658" indent="-228594" algn="l" defTabSz="914377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42971" indent="-228594" algn="l" defTabSz="914377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566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879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04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05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18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0" indent="-274313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8D2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Projects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and Practices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457189" marR="0" lvl="0" indent="-274313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8D2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 dirty="0" smtClean="0">
                <a:solidFill>
                  <a:srgbClr val="000000"/>
                </a:solidFill>
                <a:latin typeface="Calibri"/>
              </a:rPr>
              <a:t>Accelerated Implementation Grants</a:t>
            </a:r>
          </a:p>
          <a:p>
            <a:pPr marL="457189" marR="0" lvl="0" indent="-274313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8D2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600700"/>
            <a:ext cx="1047750" cy="1257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3040" y="539750"/>
            <a:ext cx="8625839" cy="96620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rmAutofit/>
          </a:bodyPr>
          <a:lstStyle>
            <a:lvl1pPr marL="228594" algn="ctr" defTabSz="914377" rtl="0" eaLnBrk="1" latinLnBrk="0" hangingPunct="1">
              <a:spcBef>
                <a:spcPct val="0"/>
              </a:spcBef>
              <a:buNone/>
              <a:defRPr sz="3600" b="1" i="0" u="none" kern="1200" cap="none" normalizeH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Primary Programs: Projects and Practices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646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1346640"/>
            <a:ext cx="8763000" cy="1094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/>
              <a:t>Oak Glen Creek Stormwater Pond Expansion and Iron Enhanced Sand Filter Retrofit</a:t>
            </a:r>
            <a:endParaRPr lang="en-US" sz="2800" b="1" dirty="0"/>
          </a:p>
        </p:txBody>
      </p:sp>
      <p:pic>
        <p:nvPicPr>
          <p:cNvPr id="14" name="Content Placeholder 13" descr="Oak Glen Creek CWF Application Photo_2013-10-03_04-40-33-PM.jpg"/>
          <p:cNvPicPr>
            <a:picLocks noChangeAspect="1"/>
          </p:cNvPicPr>
          <p:nvPr/>
        </p:nvPicPr>
        <p:blipFill rotWithShape="1">
          <a:blip r:embed="rId4" cstate="print"/>
          <a:srcRect l="32976" t="35829" r="6329" b="11077"/>
          <a:stretch/>
        </p:blipFill>
        <p:spPr>
          <a:xfrm>
            <a:off x="304800" y="2830221"/>
            <a:ext cx="3114761" cy="35261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76600" y="23070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20301"/>
                </a:solidFill>
              </a:rPr>
              <a:t>Grant: $517,780</a:t>
            </a:r>
            <a:endParaRPr lang="en-US" sz="2800" dirty="0">
              <a:solidFill>
                <a:srgbClr val="020301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517713549"/>
              </p:ext>
            </p:extLst>
          </p:nvPr>
        </p:nvGraphicFramePr>
        <p:xfrm>
          <a:off x="3597570" y="3426007"/>
          <a:ext cx="3279846" cy="261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3573232"/>
            <a:ext cx="17049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600700"/>
            <a:ext cx="1047750" cy="1257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3040" y="539750"/>
            <a:ext cx="8625839" cy="96620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rmAutofit fontScale="92500"/>
          </a:bodyPr>
          <a:lstStyle>
            <a:lvl1pPr marL="228594" algn="ctr" defTabSz="914377" rtl="0" eaLnBrk="1" latinLnBrk="0" hangingPunct="1">
              <a:spcBef>
                <a:spcPct val="0"/>
              </a:spcBef>
              <a:buNone/>
              <a:defRPr sz="3600" b="1" i="0" u="none" kern="1200" cap="none" normalizeH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Primary Programs: Accelerated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Implementation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646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1112" y="1415018"/>
            <a:ext cx="8763000" cy="1094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/>
              <a:t>Prioritization, Targeting, and Measuring Water Quality Improvement Application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30464" y="251617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20301"/>
                </a:solidFill>
              </a:rPr>
              <a:t>Grant: $235,250</a:t>
            </a:r>
            <a:endParaRPr lang="en-US" sz="2800" dirty="0">
              <a:solidFill>
                <a:srgbClr val="02030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14545" r="11288" b="23640"/>
          <a:stretch/>
        </p:blipFill>
        <p:spPr>
          <a:xfrm>
            <a:off x="394252" y="3485488"/>
            <a:ext cx="4419600" cy="25907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423452" y="3626725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Grant funds supported development, testing, and deployment of an operational PTM App in two pilot areas within the Red River Basin.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600700"/>
            <a:ext cx="1047750" cy="1257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632" y="514350"/>
            <a:ext cx="8511267" cy="79375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rmAutofit/>
          </a:bodyPr>
          <a:lstStyle>
            <a:lvl1pPr marL="228594" algn="ctr" defTabSz="914377" rtl="0" eaLnBrk="1" latinLnBrk="0" hangingPunct="1">
              <a:spcBef>
                <a:spcPct val="0"/>
              </a:spcBef>
              <a:buNone/>
              <a:defRPr sz="3600" b="1" i="0" u="none" kern="1200" cap="none" normalizeH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Ranking Utilizes 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Interagency Approach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646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2362200" y="16764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11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421105"/>
          </a:xfrm>
          <a:prstGeom prst="rect">
            <a:avLst/>
          </a:prstGeom>
          <a:gradFill flip="none" rotWithShape="1">
            <a:gsLst>
              <a:gs pos="100000">
                <a:srgbClr val="007DB1"/>
              </a:gs>
              <a:gs pos="0">
                <a:srgbClr val="164679">
                  <a:lumMod val="75000"/>
                </a:srgbClr>
              </a:gs>
            </a:gsLst>
            <a:lin ang="16200000" scaled="0"/>
            <a:tileRect/>
          </a:gradFill>
          <a:ln w="22225" cap="flat" cmpd="sng" algn="ctr">
            <a:noFill/>
            <a:prstDash val="solid"/>
          </a:ln>
          <a:effectLst>
            <a:outerShdw blurRad="76200" dist="50800" dir="2700000" sx="110000" sy="110000" algn="tl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600700"/>
            <a:ext cx="1047750" cy="1257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632" y="514350"/>
            <a:ext cx="8511267" cy="79375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rmAutofit/>
          </a:bodyPr>
          <a:lstStyle>
            <a:lvl1pPr marL="228594" algn="ctr" defTabSz="914377" rtl="0" eaLnBrk="1" latinLnBrk="0" hangingPunct="1">
              <a:spcBef>
                <a:spcPct val="0"/>
              </a:spcBef>
              <a:buNone/>
              <a:defRPr sz="3600" b="1" i="0" u="none" kern="1200" cap="none" normalizeH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28594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Urban Stormwater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1646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646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266204"/>
              </p:ext>
            </p:extLst>
          </p:nvPr>
        </p:nvGraphicFramePr>
        <p:xfrm>
          <a:off x="270933" y="1202268"/>
          <a:ext cx="7975599" cy="565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25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WSR">
    <a:dk1>
      <a:srgbClr val="6D8D24"/>
    </a:dk1>
    <a:lt1>
      <a:srgbClr val="FFFFFF"/>
    </a:lt1>
    <a:dk2>
      <a:srgbClr val="007DB1"/>
    </a:dk2>
    <a:lt2>
      <a:srgbClr val="FFFFFF"/>
    </a:lt2>
    <a:accent1>
      <a:srgbClr val="B1BB36"/>
    </a:accent1>
    <a:accent2>
      <a:srgbClr val="164679"/>
    </a:accent2>
    <a:accent3>
      <a:srgbClr val="680000"/>
    </a:accent3>
    <a:accent4>
      <a:srgbClr val="EEB111"/>
    </a:accent4>
    <a:accent5>
      <a:srgbClr val="FFFFFF"/>
    </a:accent5>
    <a:accent6>
      <a:srgbClr val="FFFFFF"/>
    </a:accent6>
    <a:hlink>
      <a:srgbClr val="8DB3E2"/>
    </a:hlink>
    <a:folHlink>
      <a:srgbClr val="5F006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252</Words>
  <Application>Microsoft Office PowerPoint</Application>
  <PresentationFormat>On-screen Show (4:3)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Clean Water Fund  Competitive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MN.IT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Water Implementation Dollars</dc:title>
  <dc:creator>Celi Haga</dc:creator>
  <cp:lastModifiedBy>Gelbmann, Anne</cp:lastModifiedBy>
  <cp:revision>127</cp:revision>
  <cp:lastPrinted>2015-05-13T14:46:54Z</cp:lastPrinted>
  <dcterms:created xsi:type="dcterms:W3CDTF">2015-05-05T20:09:13Z</dcterms:created>
  <dcterms:modified xsi:type="dcterms:W3CDTF">2017-02-06T13:31:06Z</dcterms:modified>
</cp:coreProperties>
</file>