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134"/>
  </p:notesMasterIdLst>
  <p:handoutMasterIdLst>
    <p:handoutMasterId r:id="rId135"/>
  </p:handoutMasterIdLst>
  <p:sldIdLst>
    <p:sldId id="439" r:id="rId2"/>
    <p:sldId id="417" r:id="rId3"/>
    <p:sldId id="416" r:id="rId4"/>
    <p:sldId id="501" r:id="rId5"/>
    <p:sldId id="338" r:id="rId6"/>
    <p:sldId id="340" r:id="rId7"/>
    <p:sldId id="341" r:id="rId8"/>
    <p:sldId id="343" r:id="rId9"/>
    <p:sldId id="500" r:id="rId10"/>
    <p:sldId id="513" r:id="rId11"/>
    <p:sldId id="537" r:id="rId12"/>
    <p:sldId id="488" r:id="rId13"/>
    <p:sldId id="512" r:id="rId14"/>
    <p:sldId id="514" r:id="rId15"/>
    <p:sldId id="346" r:id="rId16"/>
    <p:sldId id="418" r:id="rId17"/>
    <p:sldId id="351" r:id="rId18"/>
    <p:sldId id="430" r:id="rId19"/>
    <p:sldId id="543" r:id="rId20"/>
    <p:sldId id="542" r:id="rId21"/>
    <p:sldId id="541" r:id="rId22"/>
    <p:sldId id="540" r:id="rId23"/>
    <p:sldId id="539" r:id="rId24"/>
    <p:sldId id="538" r:id="rId25"/>
    <p:sldId id="434" r:id="rId26"/>
    <p:sldId id="544" r:id="rId27"/>
    <p:sldId id="547" r:id="rId28"/>
    <p:sldId id="580" r:id="rId29"/>
    <p:sldId id="545" r:id="rId30"/>
    <p:sldId id="583" r:id="rId31"/>
    <p:sldId id="579" r:id="rId32"/>
    <p:sldId id="548" r:id="rId33"/>
    <p:sldId id="550" r:id="rId34"/>
    <p:sldId id="549" r:id="rId35"/>
    <p:sldId id="551" r:id="rId36"/>
    <p:sldId id="353" r:id="rId37"/>
    <p:sldId id="354" r:id="rId38"/>
    <p:sldId id="555" r:id="rId39"/>
    <p:sldId id="479" r:id="rId40"/>
    <p:sldId id="556" r:id="rId41"/>
    <p:sldId id="557" r:id="rId42"/>
    <p:sldId id="357" r:id="rId43"/>
    <p:sldId id="358" r:id="rId44"/>
    <p:sldId id="558" r:id="rId45"/>
    <p:sldId id="581" r:id="rId46"/>
    <p:sldId id="582" r:id="rId47"/>
    <p:sldId id="359" r:id="rId48"/>
    <p:sldId id="559" r:id="rId49"/>
    <p:sldId id="498" r:id="rId50"/>
    <p:sldId id="496" r:id="rId51"/>
    <p:sldId id="497" r:id="rId52"/>
    <p:sldId id="503" r:id="rId53"/>
    <p:sldId id="510" r:id="rId54"/>
    <p:sldId id="363" r:id="rId55"/>
    <p:sldId id="364" r:id="rId56"/>
    <p:sldId id="491" r:id="rId57"/>
    <p:sldId id="477" r:id="rId58"/>
    <p:sldId id="560" r:id="rId59"/>
    <p:sldId id="562" r:id="rId60"/>
    <p:sldId id="561" r:id="rId61"/>
    <p:sldId id="360" r:id="rId62"/>
    <p:sldId id="362" r:id="rId63"/>
    <p:sldId id="563" r:id="rId64"/>
    <p:sldId id="365" r:id="rId65"/>
    <p:sldId id="564" r:id="rId66"/>
    <p:sldId id="552" r:id="rId67"/>
    <p:sldId id="553" r:id="rId68"/>
    <p:sldId id="554" r:id="rId69"/>
    <p:sldId id="369" r:id="rId70"/>
    <p:sldId id="565" r:id="rId71"/>
    <p:sldId id="566" r:id="rId72"/>
    <p:sldId id="371" r:id="rId73"/>
    <p:sldId id="372" r:id="rId74"/>
    <p:sldId id="376" r:id="rId75"/>
    <p:sldId id="567" r:id="rId76"/>
    <p:sldId id="377" r:id="rId77"/>
    <p:sldId id="378" r:id="rId78"/>
    <p:sldId id="441" r:id="rId79"/>
    <p:sldId id="379" r:id="rId80"/>
    <p:sldId id="568" r:id="rId81"/>
    <p:sldId id="382" r:id="rId82"/>
    <p:sldId id="383" r:id="rId83"/>
    <p:sldId id="569" r:id="rId84"/>
    <p:sldId id="571" r:id="rId85"/>
    <p:sldId id="572" r:id="rId86"/>
    <p:sldId id="570" r:id="rId87"/>
    <p:sldId id="480" r:id="rId88"/>
    <p:sldId id="384" r:id="rId89"/>
    <p:sldId id="478" r:id="rId90"/>
    <p:sldId id="492" r:id="rId91"/>
    <p:sldId id="573" r:id="rId92"/>
    <p:sldId id="577" r:id="rId93"/>
    <p:sldId id="574" r:id="rId94"/>
    <p:sldId id="386" r:id="rId95"/>
    <p:sldId id="388" r:id="rId96"/>
    <p:sldId id="495" r:id="rId97"/>
    <p:sldId id="389" r:id="rId98"/>
    <p:sldId id="390" r:id="rId99"/>
    <p:sldId id="391" r:id="rId100"/>
    <p:sldId id="392" r:id="rId101"/>
    <p:sldId id="575" r:id="rId102"/>
    <p:sldId id="576" r:id="rId103"/>
    <p:sldId id="578" r:id="rId104"/>
    <p:sldId id="461" r:id="rId105"/>
    <p:sldId id="476" r:id="rId106"/>
    <p:sldId id="473" r:id="rId107"/>
    <p:sldId id="475" r:id="rId108"/>
    <p:sldId id="474" r:id="rId109"/>
    <p:sldId id="493" r:id="rId110"/>
    <p:sldId id="393" r:id="rId111"/>
    <p:sldId id="502" r:id="rId112"/>
    <p:sldId id="394" r:id="rId113"/>
    <p:sldId id="395" r:id="rId114"/>
    <p:sldId id="396" r:id="rId115"/>
    <p:sldId id="397" r:id="rId116"/>
    <p:sldId id="398" r:id="rId117"/>
    <p:sldId id="453" r:id="rId118"/>
    <p:sldId id="499" r:id="rId119"/>
    <p:sldId id="402" r:id="rId120"/>
    <p:sldId id="403" r:id="rId121"/>
    <p:sldId id="404" r:id="rId122"/>
    <p:sldId id="516" r:id="rId123"/>
    <p:sldId id="517" r:id="rId124"/>
    <p:sldId id="518" r:id="rId125"/>
    <p:sldId id="519" r:id="rId126"/>
    <p:sldId id="520" r:id="rId127"/>
    <p:sldId id="521" r:id="rId128"/>
    <p:sldId id="523" r:id="rId129"/>
    <p:sldId id="522" r:id="rId130"/>
    <p:sldId id="524" r:id="rId131"/>
    <p:sldId id="525" r:id="rId132"/>
    <p:sldId id="413" r:id="rId133"/>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0046"/>
    <a:srgbClr val="000066"/>
    <a:srgbClr val="000042"/>
    <a:srgbClr val="0033CC"/>
    <a:srgbClr val="ECCE5E"/>
    <a:srgbClr val="05014D"/>
    <a:srgbClr val="0000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912" autoAdjust="0"/>
    <p:restoredTop sz="89392" autoAdjust="0"/>
  </p:normalViewPr>
  <p:slideViewPr>
    <p:cSldViewPr>
      <p:cViewPr>
        <p:scale>
          <a:sx n="90" d="100"/>
          <a:sy n="90" d="100"/>
        </p:scale>
        <p:origin x="-318" y="-594"/>
      </p:cViewPr>
      <p:guideLst>
        <p:guide orient="horz" pos="96"/>
        <p:guide pos="3552"/>
      </p:guideLst>
    </p:cSldViewPr>
  </p:slideViewPr>
  <p:notesTextViewPr>
    <p:cViewPr>
      <p:scale>
        <a:sx n="100" d="100"/>
        <a:sy n="100" d="100"/>
      </p:scale>
      <p:origin x="0" y="0"/>
    </p:cViewPr>
  </p:notesTextViewPr>
  <p:sorterViewPr>
    <p:cViewPr>
      <p:scale>
        <a:sx n="66" d="100"/>
        <a:sy n="66" d="100"/>
      </p:scale>
      <p:origin x="0" y="1216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notesMaster" Target="notesMasters/notesMaster1.xml"/><Relationship Id="rId13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orbel" pitchFamily="34" charset="0"/>
              </a:defRPr>
            </a:lvl1pPr>
          </a:lstStyle>
          <a:p>
            <a:pPr>
              <a:defRPr/>
            </a:pPr>
            <a:endParaRPr lang="en-US"/>
          </a:p>
        </p:txBody>
      </p:sp>
      <p:sp>
        <p:nvSpPr>
          <p:cNvPr id="162819"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orbel" pitchFamily="34" charset="0"/>
              </a:defRPr>
            </a:lvl1pPr>
          </a:lstStyle>
          <a:p>
            <a:pPr>
              <a:defRPr/>
            </a:pPr>
            <a:fld id="{277B6683-2482-4465-A76A-D86D501868DE}" type="datetimeFigureOut">
              <a:rPr lang="en-US"/>
              <a:pPr>
                <a:defRPr/>
              </a:pPr>
              <a:t>9/16/2013</a:t>
            </a:fld>
            <a:endParaRPr lang="en-US"/>
          </a:p>
        </p:txBody>
      </p:sp>
      <p:sp>
        <p:nvSpPr>
          <p:cNvPr id="162820" name="Rectangle 4"/>
          <p:cNvSpPr>
            <a:spLocks noGrp="1" noChangeArrowheads="1"/>
          </p:cNvSpPr>
          <p:nvPr>
            <p:ph type="ftr" sz="quarter" idx="2"/>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orbel" pitchFamily="34" charset="0"/>
              </a:defRPr>
            </a:lvl1pPr>
          </a:lstStyle>
          <a:p>
            <a:pPr>
              <a:defRPr/>
            </a:pPr>
            <a:endParaRPr lang="en-US"/>
          </a:p>
        </p:txBody>
      </p:sp>
      <p:sp>
        <p:nvSpPr>
          <p:cNvPr id="162821" name="Rectangle 5"/>
          <p:cNvSpPr>
            <a:spLocks noGrp="1" noChangeArrowheads="1"/>
          </p:cNvSpPr>
          <p:nvPr>
            <p:ph type="sldNum" sz="quarter" idx="3"/>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orbel" pitchFamily="34" charset="0"/>
              </a:defRPr>
            </a:lvl1pPr>
          </a:lstStyle>
          <a:p>
            <a:pPr>
              <a:defRPr/>
            </a:pPr>
            <a:fld id="{33E8646F-2C28-4E74-935C-E348B200ED11}" type="slidenum">
              <a:rPr lang="en-US"/>
              <a:pPr>
                <a:defRPr/>
              </a:pPr>
              <a:t>‹#›</a:t>
            </a:fld>
            <a:endParaRPr lang="en-US"/>
          </a:p>
        </p:txBody>
      </p:sp>
    </p:spTree>
    <p:extLst>
      <p:ext uri="{BB962C8B-B14F-4D97-AF65-F5344CB8AC3E}">
        <p14:creationId xmlns:p14="http://schemas.microsoft.com/office/powerpoint/2010/main" val="24949555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65138"/>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4A508D33-C42C-43F7-B8C2-E62578FCD5A3}" type="datetimeFigureOut">
              <a:rPr lang="en-US"/>
              <a:pPr>
                <a:defRPr/>
              </a:pPr>
              <a:t>9/16/2013</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416425"/>
            <a:ext cx="5486400" cy="4183063"/>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675"/>
            <a:ext cx="2971800" cy="465138"/>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28E4F006-C776-4850-9BF3-9C3F1C728F99}" type="slidenum">
              <a:rPr lang="en-US"/>
              <a:pPr>
                <a:defRPr/>
              </a:pPr>
              <a:t>‹#›</a:t>
            </a:fld>
            <a:endParaRPr lang="en-US"/>
          </a:p>
        </p:txBody>
      </p:sp>
    </p:spTree>
    <p:extLst>
      <p:ext uri="{BB962C8B-B14F-4D97-AF65-F5344CB8AC3E}">
        <p14:creationId xmlns:p14="http://schemas.microsoft.com/office/powerpoint/2010/main" val="33186015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anchor="b"/>
          <a:lstStyle/>
          <a:p>
            <a:pPr algn="r"/>
            <a:fld id="{FF2B98F5-8C20-4228-8302-2C1D0057330F}" type="slidenum">
              <a:rPr lang="en-US" sz="1200">
                <a:latin typeface="Calibri" pitchFamily="34" charset="0"/>
              </a:rPr>
              <a:pPr algn="r"/>
              <a:t>1</a:t>
            </a:fld>
            <a:endParaRPr lang="en-US" sz="1200">
              <a:latin typeface="Calibri" pitchFamily="34" charset="0"/>
            </a:endParaRPr>
          </a:p>
        </p:txBody>
      </p:sp>
      <p:sp>
        <p:nvSpPr>
          <p:cNvPr id="1290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90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As you may or may not know, the NPDES general stormwater permit for construction activity expires on august 1</a:t>
            </a:r>
            <a:r>
              <a:rPr lang="en-US" baseline="30000" smtClean="0"/>
              <a:t>st</a:t>
            </a:r>
            <a:r>
              <a:rPr lang="en-US" smtClean="0"/>
              <a:t> of this year</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TextEdit="1"/>
          </p:cNvSpPr>
          <p:nvPr>
            <p:ph type="sldImg"/>
          </p:nvPr>
        </p:nvSpPr>
        <p:spPr bwMode="auto">
          <a:noFill/>
          <a:ln>
            <a:solidFill>
              <a:srgbClr val="000000"/>
            </a:solidFill>
            <a:miter lim="800000"/>
            <a:headEnd/>
            <a:tailEnd/>
          </a:ln>
        </p:spPr>
      </p:sp>
      <p:sp>
        <p:nvSpPr>
          <p:cNvPr id="13312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TextEdit="1"/>
          </p:cNvSpPr>
          <p:nvPr>
            <p:ph type="sldImg"/>
          </p:nvPr>
        </p:nvSpPr>
        <p:spPr bwMode="auto">
          <a:noFill/>
          <a:ln>
            <a:solidFill>
              <a:srgbClr val="000000"/>
            </a:solidFill>
            <a:miter lim="800000"/>
            <a:headEnd/>
            <a:tailEnd/>
          </a:ln>
        </p:spPr>
      </p:sp>
      <p:sp>
        <p:nvSpPr>
          <p:cNvPr id="13312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TextEdit="1"/>
          </p:cNvSpPr>
          <p:nvPr>
            <p:ph type="sldImg"/>
          </p:nvPr>
        </p:nvSpPr>
        <p:spPr bwMode="auto">
          <a:noFill/>
          <a:ln>
            <a:solidFill>
              <a:srgbClr val="000000"/>
            </a:solidFill>
            <a:miter lim="800000"/>
            <a:headEnd/>
            <a:tailEnd/>
          </a:ln>
        </p:spPr>
      </p:sp>
      <p:sp>
        <p:nvSpPr>
          <p:cNvPr id="13824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TextEdit="1"/>
          </p:cNvSpPr>
          <p:nvPr>
            <p:ph type="sldImg"/>
          </p:nvPr>
        </p:nvSpPr>
        <p:spPr bwMode="auto">
          <a:noFill/>
          <a:ln>
            <a:solidFill>
              <a:srgbClr val="000000"/>
            </a:solidFill>
            <a:miter lim="800000"/>
            <a:headEnd/>
            <a:tailEnd/>
          </a:ln>
        </p:spPr>
      </p:sp>
      <p:sp>
        <p:nvSpPr>
          <p:cNvPr id="13824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TextEdit="1"/>
          </p:cNvSpPr>
          <p:nvPr>
            <p:ph type="sldImg"/>
          </p:nvPr>
        </p:nvSpPr>
        <p:spPr bwMode="auto">
          <a:noFill/>
          <a:ln>
            <a:solidFill>
              <a:srgbClr val="000000"/>
            </a:solidFill>
            <a:miter lim="800000"/>
            <a:headEnd/>
            <a:tailEnd/>
          </a:ln>
        </p:spPr>
      </p:sp>
      <p:sp>
        <p:nvSpPr>
          <p:cNvPr id="13824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TextEdit="1"/>
          </p:cNvSpPr>
          <p:nvPr>
            <p:ph type="sldImg"/>
          </p:nvPr>
        </p:nvSpPr>
        <p:spPr bwMode="auto">
          <a:noFill/>
          <a:ln>
            <a:solidFill>
              <a:srgbClr val="000000"/>
            </a:solidFill>
            <a:miter lim="800000"/>
            <a:headEnd/>
            <a:tailEnd/>
          </a:ln>
        </p:spPr>
      </p:sp>
      <p:sp>
        <p:nvSpPr>
          <p:cNvPr id="14029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TextEdit="1"/>
          </p:cNvSpPr>
          <p:nvPr>
            <p:ph type="sldImg"/>
          </p:nvPr>
        </p:nvSpPr>
        <p:spPr bwMode="auto">
          <a:noFill/>
          <a:ln>
            <a:solidFill>
              <a:srgbClr val="000000"/>
            </a:solidFill>
            <a:miter lim="800000"/>
            <a:headEnd/>
            <a:tailEnd/>
          </a:ln>
        </p:spPr>
      </p:sp>
      <p:sp>
        <p:nvSpPr>
          <p:cNvPr id="14233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TextEdit="1"/>
          </p:cNvSpPr>
          <p:nvPr>
            <p:ph type="sldImg"/>
          </p:nvPr>
        </p:nvSpPr>
        <p:spPr bwMode="auto">
          <a:noFill/>
          <a:ln>
            <a:solidFill>
              <a:srgbClr val="000000"/>
            </a:solidFill>
            <a:miter lim="800000"/>
            <a:headEnd/>
            <a:tailEnd/>
          </a:ln>
        </p:spPr>
      </p:sp>
      <p:sp>
        <p:nvSpPr>
          <p:cNvPr id="14848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TextEdit="1"/>
          </p:cNvSpPr>
          <p:nvPr>
            <p:ph type="sldImg"/>
          </p:nvPr>
        </p:nvSpPr>
        <p:spPr bwMode="auto">
          <a:noFill/>
          <a:ln>
            <a:solidFill>
              <a:srgbClr val="000000"/>
            </a:solidFill>
            <a:miter lim="800000"/>
            <a:headEnd/>
            <a:tailEnd/>
          </a:ln>
        </p:spPr>
      </p:sp>
      <p:sp>
        <p:nvSpPr>
          <p:cNvPr id="15667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TextEdit="1"/>
          </p:cNvSpPr>
          <p:nvPr>
            <p:ph type="sldImg"/>
          </p:nvPr>
        </p:nvSpPr>
        <p:spPr bwMode="auto">
          <a:noFill/>
          <a:ln>
            <a:solidFill>
              <a:srgbClr val="000000"/>
            </a:solidFill>
            <a:miter lim="800000"/>
            <a:headEnd/>
            <a:tailEnd/>
          </a:ln>
        </p:spPr>
      </p:sp>
      <p:sp>
        <p:nvSpPr>
          <p:cNvPr id="15667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TextEdit="1"/>
          </p:cNvSpPr>
          <p:nvPr>
            <p:ph type="sldImg"/>
          </p:nvPr>
        </p:nvSpPr>
        <p:spPr bwMode="auto">
          <a:noFill/>
          <a:ln>
            <a:solidFill>
              <a:srgbClr val="000000"/>
            </a:solidFill>
            <a:miter lim="800000"/>
            <a:headEnd/>
            <a:tailEnd/>
          </a:ln>
        </p:spPr>
      </p:sp>
      <p:sp>
        <p:nvSpPr>
          <p:cNvPr id="13107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TextEdit="1"/>
          </p:cNvSpPr>
          <p:nvPr>
            <p:ph type="sldImg"/>
          </p:nvPr>
        </p:nvSpPr>
        <p:spPr bwMode="auto">
          <a:noFill/>
          <a:ln>
            <a:solidFill>
              <a:srgbClr val="000000"/>
            </a:solidFill>
            <a:miter lim="800000"/>
            <a:headEnd/>
            <a:tailEnd/>
          </a:ln>
        </p:spPr>
      </p:sp>
      <p:sp>
        <p:nvSpPr>
          <p:cNvPr id="15667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TextEdit="1"/>
          </p:cNvSpPr>
          <p:nvPr>
            <p:ph type="sldImg"/>
          </p:nvPr>
        </p:nvSpPr>
        <p:spPr bwMode="auto">
          <a:noFill/>
          <a:ln>
            <a:solidFill>
              <a:srgbClr val="000000"/>
            </a:solidFill>
            <a:miter lim="800000"/>
            <a:headEnd/>
            <a:tailEnd/>
          </a:ln>
        </p:spPr>
      </p:sp>
      <p:sp>
        <p:nvSpPr>
          <p:cNvPr id="15667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TextEdit="1"/>
          </p:cNvSpPr>
          <p:nvPr>
            <p:ph type="sldImg"/>
          </p:nvPr>
        </p:nvSpPr>
        <p:spPr bwMode="auto">
          <a:noFill/>
          <a:ln>
            <a:solidFill>
              <a:srgbClr val="000000"/>
            </a:solidFill>
            <a:miter lim="800000"/>
            <a:headEnd/>
            <a:tailEnd/>
          </a:ln>
        </p:spPr>
      </p:sp>
      <p:sp>
        <p:nvSpPr>
          <p:cNvPr id="15667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TextEdit="1"/>
          </p:cNvSpPr>
          <p:nvPr>
            <p:ph type="sldImg"/>
          </p:nvPr>
        </p:nvSpPr>
        <p:spPr bwMode="auto">
          <a:noFill/>
          <a:ln>
            <a:solidFill>
              <a:srgbClr val="000000"/>
            </a:solidFill>
            <a:miter lim="800000"/>
            <a:headEnd/>
            <a:tailEnd/>
          </a:ln>
        </p:spPr>
      </p:sp>
      <p:sp>
        <p:nvSpPr>
          <p:cNvPr id="15667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TextEdit="1"/>
          </p:cNvSpPr>
          <p:nvPr>
            <p:ph type="sldImg"/>
          </p:nvPr>
        </p:nvSpPr>
        <p:spPr bwMode="auto">
          <a:noFill/>
          <a:ln>
            <a:solidFill>
              <a:srgbClr val="000000"/>
            </a:solidFill>
            <a:miter lim="800000"/>
            <a:headEnd/>
            <a:tailEnd/>
          </a:ln>
        </p:spPr>
      </p:sp>
      <p:sp>
        <p:nvSpPr>
          <p:cNvPr id="15667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TextEdit="1"/>
          </p:cNvSpPr>
          <p:nvPr>
            <p:ph type="sldImg"/>
          </p:nvPr>
        </p:nvSpPr>
        <p:spPr bwMode="auto">
          <a:noFill/>
          <a:ln>
            <a:solidFill>
              <a:srgbClr val="000000"/>
            </a:solidFill>
            <a:miter lim="800000"/>
            <a:headEnd/>
            <a:tailEnd/>
          </a:ln>
        </p:spPr>
      </p:sp>
      <p:sp>
        <p:nvSpPr>
          <p:cNvPr id="16179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TextEdit="1"/>
          </p:cNvSpPr>
          <p:nvPr>
            <p:ph type="sldImg"/>
          </p:nvPr>
        </p:nvSpPr>
        <p:spPr bwMode="auto">
          <a:noFill/>
          <a:ln>
            <a:solidFill>
              <a:srgbClr val="000000"/>
            </a:solidFill>
            <a:miter lim="800000"/>
            <a:headEnd/>
            <a:tailEnd/>
          </a:ln>
        </p:spPr>
      </p:sp>
      <p:sp>
        <p:nvSpPr>
          <p:cNvPr id="15667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TextEdit="1"/>
          </p:cNvSpPr>
          <p:nvPr>
            <p:ph type="sldImg"/>
          </p:nvPr>
        </p:nvSpPr>
        <p:spPr bwMode="auto">
          <a:noFill/>
          <a:ln>
            <a:solidFill>
              <a:srgbClr val="000000"/>
            </a:solidFill>
            <a:miter lim="800000"/>
            <a:headEnd/>
            <a:tailEnd/>
          </a:ln>
        </p:spPr>
      </p:sp>
      <p:sp>
        <p:nvSpPr>
          <p:cNvPr id="15667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TextEdit="1"/>
          </p:cNvSpPr>
          <p:nvPr>
            <p:ph type="sldImg"/>
          </p:nvPr>
        </p:nvSpPr>
        <p:spPr bwMode="auto">
          <a:noFill/>
          <a:ln>
            <a:solidFill>
              <a:srgbClr val="000000"/>
            </a:solidFill>
            <a:miter lim="800000"/>
            <a:headEnd/>
            <a:tailEnd/>
          </a:ln>
        </p:spPr>
      </p:sp>
      <p:sp>
        <p:nvSpPr>
          <p:cNvPr id="15667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TextEdit="1"/>
          </p:cNvSpPr>
          <p:nvPr>
            <p:ph type="sldImg"/>
          </p:nvPr>
        </p:nvSpPr>
        <p:spPr bwMode="auto">
          <a:noFill/>
          <a:ln>
            <a:solidFill>
              <a:srgbClr val="000000"/>
            </a:solidFill>
            <a:miter lim="800000"/>
            <a:headEnd/>
            <a:tailEnd/>
          </a:ln>
        </p:spPr>
      </p:sp>
      <p:sp>
        <p:nvSpPr>
          <p:cNvPr id="15667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TextEdit="1"/>
          </p:cNvSpPr>
          <p:nvPr>
            <p:ph type="sldImg"/>
          </p:nvPr>
        </p:nvSpPr>
        <p:spPr bwMode="auto">
          <a:noFill/>
          <a:ln>
            <a:solidFill>
              <a:srgbClr val="000000"/>
            </a:solidFill>
            <a:miter lim="800000"/>
            <a:headEnd/>
            <a:tailEnd/>
          </a:ln>
        </p:spPr>
      </p:sp>
      <p:sp>
        <p:nvSpPr>
          <p:cNvPr id="13005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TextEdit="1"/>
          </p:cNvSpPr>
          <p:nvPr>
            <p:ph type="sldImg"/>
          </p:nvPr>
        </p:nvSpPr>
        <p:spPr bwMode="auto">
          <a:noFill/>
          <a:ln>
            <a:solidFill>
              <a:srgbClr val="000000"/>
            </a:solidFill>
            <a:miter lim="800000"/>
            <a:headEnd/>
            <a:tailEnd/>
          </a:ln>
        </p:spPr>
      </p:sp>
      <p:sp>
        <p:nvSpPr>
          <p:cNvPr id="15667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TextEdit="1"/>
          </p:cNvSpPr>
          <p:nvPr>
            <p:ph type="sldImg"/>
          </p:nvPr>
        </p:nvSpPr>
        <p:spPr bwMode="auto">
          <a:noFill/>
          <a:ln>
            <a:solidFill>
              <a:srgbClr val="000000"/>
            </a:solidFill>
            <a:miter lim="800000"/>
            <a:headEnd/>
            <a:tailEnd/>
          </a:ln>
        </p:spPr>
      </p:sp>
      <p:sp>
        <p:nvSpPr>
          <p:cNvPr id="15667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TextEdit="1"/>
          </p:cNvSpPr>
          <p:nvPr>
            <p:ph type="sldImg"/>
          </p:nvPr>
        </p:nvSpPr>
        <p:spPr bwMode="auto">
          <a:noFill/>
          <a:ln>
            <a:solidFill>
              <a:srgbClr val="000000"/>
            </a:solidFill>
            <a:miter lim="800000"/>
            <a:headEnd/>
            <a:tailEnd/>
          </a:ln>
        </p:spPr>
      </p:sp>
      <p:sp>
        <p:nvSpPr>
          <p:cNvPr id="15667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TextEdit="1"/>
          </p:cNvSpPr>
          <p:nvPr>
            <p:ph type="sldImg"/>
          </p:nvPr>
        </p:nvSpPr>
        <p:spPr bwMode="auto">
          <a:noFill/>
          <a:ln>
            <a:solidFill>
              <a:srgbClr val="000000"/>
            </a:solidFill>
            <a:miter lim="800000"/>
            <a:headEnd/>
            <a:tailEnd/>
          </a:ln>
        </p:spPr>
      </p:sp>
      <p:sp>
        <p:nvSpPr>
          <p:cNvPr id="15667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TextEdit="1"/>
          </p:cNvSpPr>
          <p:nvPr>
            <p:ph type="sldImg"/>
          </p:nvPr>
        </p:nvSpPr>
        <p:spPr bwMode="auto">
          <a:noFill/>
          <a:ln>
            <a:solidFill>
              <a:srgbClr val="000000"/>
            </a:solidFill>
            <a:miter lim="800000"/>
            <a:headEnd/>
            <a:tailEnd/>
          </a:ln>
        </p:spPr>
      </p:sp>
      <p:sp>
        <p:nvSpPr>
          <p:cNvPr id="15667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spect="1" noTextEdit="1"/>
          </p:cNvSpPr>
          <p:nvPr>
            <p:ph type="sldImg"/>
          </p:nvPr>
        </p:nvSpPr>
        <p:spPr bwMode="auto">
          <a:noFill/>
          <a:ln>
            <a:solidFill>
              <a:srgbClr val="000000"/>
            </a:solidFill>
            <a:miter lim="800000"/>
            <a:headEnd/>
            <a:tailEnd/>
          </a:ln>
        </p:spPr>
      </p:sp>
      <p:sp>
        <p:nvSpPr>
          <p:cNvPr id="16589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TextEdit="1"/>
          </p:cNvSpPr>
          <p:nvPr>
            <p:ph type="sldImg"/>
          </p:nvPr>
        </p:nvSpPr>
        <p:spPr bwMode="auto">
          <a:noFill/>
          <a:ln>
            <a:solidFill>
              <a:srgbClr val="000000"/>
            </a:solidFill>
            <a:miter lim="800000"/>
            <a:headEnd/>
            <a:tailEnd/>
          </a:ln>
        </p:spPr>
      </p:sp>
      <p:sp>
        <p:nvSpPr>
          <p:cNvPr id="16896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TextEdit="1"/>
          </p:cNvSpPr>
          <p:nvPr>
            <p:ph type="sldImg"/>
          </p:nvPr>
        </p:nvSpPr>
        <p:spPr bwMode="auto">
          <a:noFill/>
          <a:ln>
            <a:solidFill>
              <a:srgbClr val="000000"/>
            </a:solidFill>
            <a:miter lim="800000"/>
            <a:headEnd/>
            <a:tailEnd/>
          </a:ln>
        </p:spPr>
      </p:sp>
      <p:sp>
        <p:nvSpPr>
          <p:cNvPr id="16998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TextEdit="1"/>
          </p:cNvSpPr>
          <p:nvPr>
            <p:ph type="sldImg"/>
          </p:nvPr>
        </p:nvSpPr>
        <p:spPr bwMode="auto">
          <a:noFill/>
          <a:ln>
            <a:solidFill>
              <a:srgbClr val="000000"/>
            </a:solidFill>
            <a:miter lim="800000"/>
            <a:headEnd/>
            <a:tailEnd/>
          </a:ln>
        </p:spPr>
      </p:sp>
      <p:sp>
        <p:nvSpPr>
          <p:cNvPr id="16998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spect="1" noTextEdit="1"/>
          </p:cNvSpPr>
          <p:nvPr>
            <p:ph type="sldImg"/>
          </p:nvPr>
        </p:nvSpPr>
        <p:spPr bwMode="auto">
          <a:noFill/>
          <a:ln>
            <a:solidFill>
              <a:srgbClr val="000000"/>
            </a:solidFill>
            <a:miter lim="800000"/>
            <a:headEnd/>
            <a:tailEnd/>
          </a:ln>
        </p:spPr>
      </p:sp>
      <p:sp>
        <p:nvSpPr>
          <p:cNvPr id="17203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TextEdit="1"/>
          </p:cNvSpPr>
          <p:nvPr>
            <p:ph type="sldImg"/>
          </p:nvPr>
        </p:nvSpPr>
        <p:spPr bwMode="auto">
          <a:noFill/>
          <a:ln>
            <a:solidFill>
              <a:srgbClr val="000000"/>
            </a:solidFill>
            <a:miter lim="800000"/>
            <a:headEnd/>
            <a:tailEnd/>
          </a:ln>
        </p:spPr>
      </p:sp>
      <p:sp>
        <p:nvSpPr>
          <p:cNvPr id="13005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spect="1" noTextEdit="1"/>
          </p:cNvSpPr>
          <p:nvPr>
            <p:ph type="sldImg"/>
          </p:nvPr>
        </p:nvSpPr>
        <p:spPr bwMode="auto">
          <a:noFill/>
          <a:ln>
            <a:solidFill>
              <a:srgbClr val="000000"/>
            </a:solidFill>
            <a:miter lim="800000"/>
            <a:headEnd/>
            <a:tailEnd/>
          </a:ln>
        </p:spPr>
      </p:sp>
      <p:sp>
        <p:nvSpPr>
          <p:cNvPr id="17203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TextEdit="1"/>
          </p:cNvSpPr>
          <p:nvPr>
            <p:ph type="sldImg"/>
          </p:nvPr>
        </p:nvSpPr>
        <p:spPr bwMode="auto">
          <a:noFill/>
          <a:ln>
            <a:solidFill>
              <a:srgbClr val="000000"/>
            </a:solidFill>
            <a:miter lim="800000"/>
            <a:headEnd/>
            <a:tailEnd/>
          </a:ln>
        </p:spPr>
      </p:sp>
      <p:sp>
        <p:nvSpPr>
          <p:cNvPr id="17305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spect="1" noTextEdit="1"/>
          </p:cNvSpPr>
          <p:nvPr>
            <p:ph type="sldImg"/>
          </p:nvPr>
        </p:nvSpPr>
        <p:spPr bwMode="auto">
          <a:noFill/>
          <a:ln>
            <a:solidFill>
              <a:srgbClr val="000000"/>
            </a:solidFill>
            <a:miter lim="800000"/>
            <a:headEnd/>
            <a:tailEnd/>
          </a:ln>
        </p:spPr>
      </p:sp>
      <p:sp>
        <p:nvSpPr>
          <p:cNvPr id="17203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spect="1" noTextEdit="1"/>
          </p:cNvSpPr>
          <p:nvPr>
            <p:ph type="sldImg"/>
          </p:nvPr>
        </p:nvSpPr>
        <p:spPr bwMode="auto">
          <a:noFill/>
          <a:ln>
            <a:solidFill>
              <a:srgbClr val="000000"/>
            </a:solidFill>
            <a:miter lim="800000"/>
            <a:headEnd/>
            <a:tailEnd/>
          </a:ln>
        </p:spPr>
      </p:sp>
      <p:sp>
        <p:nvSpPr>
          <p:cNvPr id="17203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spect="1" noTextEdit="1"/>
          </p:cNvSpPr>
          <p:nvPr>
            <p:ph type="sldImg"/>
          </p:nvPr>
        </p:nvSpPr>
        <p:spPr bwMode="auto">
          <a:noFill/>
          <a:ln>
            <a:solidFill>
              <a:srgbClr val="000000"/>
            </a:solidFill>
            <a:miter lim="800000"/>
            <a:headEnd/>
            <a:tailEnd/>
          </a:ln>
        </p:spPr>
      </p:sp>
      <p:sp>
        <p:nvSpPr>
          <p:cNvPr id="17203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TextEdit="1"/>
          </p:cNvSpPr>
          <p:nvPr>
            <p:ph type="sldImg"/>
          </p:nvPr>
        </p:nvSpPr>
        <p:spPr bwMode="auto">
          <a:noFill/>
          <a:ln>
            <a:solidFill>
              <a:srgbClr val="000000"/>
            </a:solidFill>
            <a:miter lim="800000"/>
            <a:headEnd/>
            <a:tailEnd/>
          </a:ln>
        </p:spPr>
      </p:sp>
      <p:sp>
        <p:nvSpPr>
          <p:cNvPr id="17408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TextEdit="1"/>
          </p:cNvSpPr>
          <p:nvPr>
            <p:ph type="sldImg"/>
          </p:nvPr>
        </p:nvSpPr>
        <p:spPr bwMode="auto">
          <a:noFill/>
          <a:ln>
            <a:solidFill>
              <a:srgbClr val="000000"/>
            </a:solidFill>
            <a:miter lim="800000"/>
            <a:headEnd/>
            <a:tailEnd/>
          </a:ln>
        </p:spPr>
      </p:sp>
      <p:sp>
        <p:nvSpPr>
          <p:cNvPr id="17408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TextEdit="1"/>
          </p:cNvSpPr>
          <p:nvPr>
            <p:ph type="sldImg"/>
          </p:nvPr>
        </p:nvSpPr>
        <p:spPr bwMode="auto">
          <a:noFill/>
          <a:ln>
            <a:solidFill>
              <a:srgbClr val="000000"/>
            </a:solidFill>
            <a:miter lim="800000"/>
            <a:headEnd/>
            <a:tailEnd/>
          </a:ln>
        </p:spPr>
      </p:sp>
      <p:sp>
        <p:nvSpPr>
          <p:cNvPr id="17817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TextEdit="1"/>
          </p:cNvSpPr>
          <p:nvPr>
            <p:ph type="sldImg"/>
          </p:nvPr>
        </p:nvSpPr>
        <p:spPr bwMode="auto">
          <a:noFill/>
          <a:ln>
            <a:solidFill>
              <a:srgbClr val="000000"/>
            </a:solidFill>
            <a:miter lim="800000"/>
            <a:headEnd/>
            <a:tailEnd/>
          </a:ln>
        </p:spPr>
      </p:sp>
      <p:sp>
        <p:nvSpPr>
          <p:cNvPr id="17920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TextEdit="1"/>
          </p:cNvSpPr>
          <p:nvPr>
            <p:ph type="sldImg"/>
          </p:nvPr>
        </p:nvSpPr>
        <p:spPr bwMode="auto">
          <a:noFill/>
          <a:ln>
            <a:solidFill>
              <a:srgbClr val="000000"/>
            </a:solidFill>
            <a:miter lim="800000"/>
            <a:headEnd/>
            <a:tailEnd/>
          </a:ln>
        </p:spPr>
      </p:sp>
      <p:sp>
        <p:nvSpPr>
          <p:cNvPr id="18022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TextEdit="1"/>
          </p:cNvSpPr>
          <p:nvPr>
            <p:ph type="sldImg"/>
          </p:nvPr>
        </p:nvSpPr>
        <p:spPr bwMode="auto">
          <a:noFill/>
          <a:ln>
            <a:solidFill>
              <a:srgbClr val="000000"/>
            </a:solidFill>
            <a:miter lim="800000"/>
            <a:headEnd/>
            <a:tailEnd/>
          </a:ln>
        </p:spPr>
      </p:sp>
      <p:sp>
        <p:nvSpPr>
          <p:cNvPr id="13312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TextEdit="1"/>
          </p:cNvSpPr>
          <p:nvPr>
            <p:ph type="sldImg"/>
          </p:nvPr>
        </p:nvSpPr>
        <p:spPr bwMode="auto">
          <a:noFill/>
          <a:ln>
            <a:solidFill>
              <a:srgbClr val="000000"/>
            </a:solidFill>
            <a:miter lim="800000"/>
            <a:headEnd/>
            <a:tailEnd/>
          </a:ln>
        </p:spPr>
      </p:sp>
      <p:sp>
        <p:nvSpPr>
          <p:cNvPr id="17408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TextEdit="1"/>
          </p:cNvSpPr>
          <p:nvPr>
            <p:ph type="sldImg"/>
          </p:nvPr>
        </p:nvSpPr>
        <p:spPr bwMode="auto">
          <a:noFill/>
          <a:ln>
            <a:solidFill>
              <a:srgbClr val="000000"/>
            </a:solidFill>
            <a:miter lim="800000"/>
            <a:headEnd/>
            <a:tailEnd/>
          </a:ln>
        </p:spPr>
      </p:sp>
      <p:sp>
        <p:nvSpPr>
          <p:cNvPr id="17408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TextEdit="1"/>
          </p:cNvSpPr>
          <p:nvPr>
            <p:ph type="sldImg"/>
          </p:nvPr>
        </p:nvSpPr>
        <p:spPr bwMode="auto">
          <a:noFill/>
          <a:ln>
            <a:solidFill>
              <a:srgbClr val="000000"/>
            </a:solidFill>
            <a:miter lim="800000"/>
            <a:headEnd/>
            <a:tailEnd/>
          </a:ln>
        </p:spPr>
      </p:sp>
      <p:sp>
        <p:nvSpPr>
          <p:cNvPr id="17408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TextEdit="1"/>
          </p:cNvSpPr>
          <p:nvPr>
            <p:ph type="sldImg"/>
          </p:nvPr>
        </p:nvSpPr>
        <p:spPr bwMode="auto">
          <a:noFill/>
          <a:ln>
            <a:solidFill>
              <a:srgbClr val="000000"/>
            </a:solidFill>
            <a:miter lim="800000"/>
            <a:headEnd/>
            <a:tailEnd/>
          </a:ln>
        </p:spPr>
      </p:sp>
      <p:sp>
        <p:nvSpPr>
          <p:cNvPr id="17510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TextEdit="1"/>
          </p:cNvSpPr>
          <p:nvPr>
            <p:ph type="sldImg"/>
          </p:nvPr>
        </p:nvSpPr>
        <p:spPr bwMode="auto">
          <a:noFill/>
          <a:ln>
            <a:solidFill>
              <a:srgbClr val="000000"/>
            </a:solidFill>
            <a:miter lim="800000"/>
            <a:headEnd/>
            <a:tailEnd/>
          </a:ln>
        </p:spPr>
      </p:sp>
      <p:sp>
        <p:nvSpPr>
          <p:cNvPr id="17715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TextEdit="1"/>
          </p:cNvSpPr>
          <p:nvPr>
            <p:ph type="sldImg"/>
          </p:nvPr>
        </p:nvSpPr>
        <p:spPr bwMode="auto">
          <a:noFill/>
          <a:ln>
            <a:solidFill>
              <a:srgbClr val="000000"/>
            </a:solidFill>
            <a:miter lim="800000"/>
            <a:headEnd/>
            <a:tailEnd/>
          </a:ln>
        </p:spPr>
      </p:sp>
      <p:sp>
        <p:nvSpPr>
          <p:cNvPr id="17408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TextEdit="1"/>
          </p:cNvSpPr>
          <p:nvPr>
            <p:ph type="sldImg"/>
          </p:nvPr>
        </p:nvSpPr>
        <p:spPr bwMode="auto">
          <a:noFill/>
          <a:ln>
            <a:solidFill>
              <a:srgbClr val="000000"/>
            </a:solidFill>
            <a:miter lim="800000"/>
            <a:headEnd/>
            <a:tailEnd/>
          </a:ln>
        </p:spPr>
      </p:sp>
      <p:sp>
        <p:nvSpPr>
          <p:cNvPr id="18125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 Must be able treat ½” of runoff from all new impervious surfaces. </a:t>
            </a:r>
          </a:p>
          <a:p>
            <a:pPr eaLnBrk="1" hangingPunct="1"/>
            <a:r>
              <a:rPr lang="en-US" smtClean="0"/>
              <a:t>   Discharge at 5.66 cfs per acre of pond surface area</a:t>
            </a:r>
          </a:p>
          <a:p>
            <a:pPr eaLnBrk="1" hangingPunct="1"/>
            <a:endParaRPr lang="en-US" smtClean="0"/>
          </a:p>
          <a:p>
            <a:pPr eaLnBrk="1" hangingPunct="1">
              <a:buFontTx/>
              <a:buChar char="•"/>
            </a:pPr>
            <a:r>
              <a:rPr lang="en-US" smtClean="0"/>
              <a:t>See Appendix A</a:t>
            </a:r>
          </a:p>
          <a:p>
            <a:pPr eaLnBrk="1" hangingPunct="1">
              <a:buFontTx/>
              <a:buChar char="•"/>
            </a:pPr>
            <a:endParaRPr lang="en-US" smtClean="0"/>
          </a:p>
          <a:p>
            <a:pPr eaLnBrk="1" hangingPunct="1">
              <a:buFontTx/>
              <a:buChar char="•"/>
            </a:pPr>
            <a:r>
              <a:rPr lang="en-US" smtClean="0"/>
              <a:t>The written permission must identify that the regional pond will meet the other permit requirements</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TextEdit="1"/>
          </p:cNvSpPr>
          <p:nvPr>
            <p:ph type="sldImg"/>
          </p:nvPr>
        </p:nvSpPr>
        <p:spPr bwMode="auto">
          <a:noFill/>
          <a:ln>
            <a:solidFill>
              <a:srgbClr val="000000"/>
            </a:solidFill>
            <a:miter lim="800000"/>
            <a:headEnd/>
            <a:tailEnd/>
          </a:ln>
        </p:spPr>
      </p:sp>
      <p:sp>
        <p:nvSpPr>
          <p:cNvPr id="17408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spect="1" noTextEdit="1"/>
          </p:cNvSpPr>
          <p:nvPr>
            <p:ph type="sldImg"/>
          </p:nvPr>
        </p:nvSpPr>
        <p:spPr bwMode="auto">
          <a:noFill/>
          <a:ln>
            <a:solidFill>
              <a:srgbClr val="000000"/>
            </a:solidFill>
            <a:miter lim="800000"/>
            <a:headEnd/>
            <a:tailEnd/>
          </a:ln>
        </p:spPr>
      </p:sp>
      <p:sp>
        <p:nvSpPr>
          <p:cNvPr id="16589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TextEdit="1"/>
          </p:cNvSpPr>
          <p:nvPr>
            <p:ph type="sldImg"/>
          </p:nvPr>
        </p:nvSpPr>
        <p:spPr bwMode="auto">
          <a:noFill/>
          <a:ln>
            <a:solidFill>
              <a:srgbClr val="000000"/>
            </a:solidFill>
            <a:miter lim="800000"/>
            <a:headEnd/>
            <a:tailEnd/>
          </a:ln>
        </p:spPr>
      </p:sp>
      <p:sp>
        <p:nvSpPr>
          <p:cNvPr id="16691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TextEdit="1"/>
          </p:cNvSpPr>
          <p:nvPr>
            <p:ph type="sldImg"/>
          </p:nvPr>
        </p:nvSpPr>
        <p:spPr bwMode="auto">
          <a:noFill/>
          <a:ln>
            <a:solidFill>
              <a:srgbClr val="000000"/>
            </a:solidFill>
            <a:miter lim="800000"/>
            <a:headEnd/>
            <a:tailEnd/>
          </a:ln>
        </p:spPr>
      </p:sp>
      <p:sp>
        <p:nvSpPr>
          <p:cNvPr id="13414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TextEdit="1"/>
          </p:cNvSpPr>
          <p:nvPr>
            <p:ph type="sldImg"/>
          </p:nvPr>
        </p:nvSpPr>
        <p:spPr bwMode="auto">
          <a:noFill/>
          <a:ln>
            <a:solidFill>
              <a:srgbClr val="000000"/>
            </a:solidFill>
            <a:miter lim="800000"/>
            <a:headEnd/>
            <a:tailEnd/>
          </a:ln>
        </p:spPr>
      </p:sp>
      <p:sp>
        <p:nvSpPr>
          <p:cNvPr id="16793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TextEdit="1"/>
          </p:cNvSpPr>
          <p:nvPr>
            <p:ph type="sldImg"/>
          </p:nvPr>
        </p:nvSpPr>
        <p:spPr bwMode="auto">
          <a:noFill/>
          <a:ln>
            <a:solidFill>
              <a:srgbClr val="000000"/>
            </a:solidFill>
            <a:miter lim="800000"/>
            <a:headEnd/>
            <a:tailEnd/>
          </a:ln>
        </p:spPr>
      </p:sp>
      <p:sp>
        <p:nvSpPr>
          <p:cNvPr id="18534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TextEdit="1"/>
          </p:cNvSpPr>
          <p:nvPr>
            <p:ph type="sldImg"/>
          </p:nvPr>
        </p:nvSpPr>
        <p:spPr bwMode="auto">
          <a:noFill/>
          <a:ln>
            <a:solidFill>
              <a:srgbClr val="000000"/>
            </a:solidFill>
            <a:miter lim="800000"/>
            <a:headEnd/>
            <a:tailEnd/>
          </a:ln>
        </p:spPr>
      </p:sp>
      <p:sp>
        <p:nvSpPr>
          <p:cNvPr id="18534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TextEdit="1"/>
          </p:cNvSpPr>
          <p:nvPr>
            <p:ph type="sldImg"/>
          </p:nvPr>
        </p:nvSpPr>
        <p:spPr bwMode="auto">
          <a:noFill/>
          <a:ln>
            <a:solidFill>
              <a:srgbClr val="000000"/>
            </a:solidFill>
            <a:miter lim="800000"/>
            <a:headEnd/>
            <a:tailEnd/>
          </a:ln>
        </p:spPr>
      </p:sp>
      <p:sp>
        <p:nvSpPr>
          <p:cNvPr id="18534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TextEdit="1"/>
          </p:cNvSpPr>
          <p:nvPr>
            <p:ph type="sldImg"/>
          </p:nvPr>
        </p:nvSpPr>
        <p:spPr bwMode="auto">
          <a:noFill/>
          <a:ln>
            <a:solidFill>
              <a:srgbClr val="000000"/>
            </a:solidFill>
            <a:miter lim="800000"/>
            <a:headEnd/>
            <a:tailEnd/>
          </a:ln>
        </p:spPr>
      </p:sp>
      <p:sp>
        <p:nvSpPr>
          <p:cNvPr id="18637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TextEdit="1"/>
          </p:cNvSpPr>
          <p:nvPr>
            <p:ph type="sldImg"/>
          </p:nvPr>
        </p:nvSpPr>
        <p:spPr bwMode="auto">
          <a:noFill/>
          <a:ln>
            <a:solidFill>
              <a:srgbClr val="000000"/>
            </a:solidFill>
            <a:miter lim="800000"/>
            <a:headEnd/>
            <a:tailEnd/>
          </a:ln>
        </p:spPr>
      </p:sp>
      <p:sp>
        <p:nvSpPr>
          <p:cNvPr id="18739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TextEdit="1"/>
          </p:cNvSpPr>
          <p:nvPr>
            <p:ph type="sldImg"/>
          </p:nvPr>
        </p:nvSpPr>
        <p:spPr bwMode="auto">
          <a:noFill/>
          <a:ln>
            <a:solidFill>
              <a:srgbClr val="000000"/>
            </a:solidFill>
            <a:miter lim="800000"/>
            <a:headEnd/>
            <a:tailEnd/>
          </a:ln>
        </p:spPr>
      </p:sp>
      <p:sp>
        <p:nvSpPr>
          <p:cNvPr id="18944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spect="1" noTextEdit="1"/>
          </p:cNvSpPr>
          <p:nvPr>
            <p:ph type="sldImg"/>
          </p:nvPr>
        </p:nvSpPr>
        <p:spPr bwMode="auto">
          <a:noFill/>
          <a:ln>
            <a:solidFill>
              <a:srgbClr val="000000"/>
            </a:solidFill>
            <a:miter lim="800000"/>
            <a:headEnd/>
            <a:tailEnd/>
          </a:ln>
        </p:spPr>
      </p:sp>
      <p:sp>
        <p:nvSpPr>
          <p:cNvPr id="19046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spect="1" noTextEdit="1"/>
          </p:cNvSpPr>
          <p:nvPr>
            <p:ph type="sldImg"/>
          </p:nvPr>
        </p:nvSpPr>
        <p:spPr bwMode="auto">
          <a:noFill/>
          <a:ln>
            <a:solidFill>
              <a:srgbClr val="000000"/>
            </a:solidFill>
            <a:miter lim="800000"/>
            <a:headEnd/>
            <a:tailEnd/>
          </a:ln>
        </p:spPr>
      </p:sp>
      <p:sp>
        <p:nvSpPr>
          <p:cNvPr id="19046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TextEdit="1"/>
          </p:cNvSpPr>
          <p:nvPr>
            <p:ph type="sldImg"/>
          </p:nvPr>
        </p:nvSpPr>
        <p:spPr bwMode="auto">
          <a:xfrm>
            <a:off x="1114425" y="703263"/>
            <a:ext cx="4630738" cy="3473450"/>
          </a:xfrm>
          <a:noFill/>
          <a:ln cap="flat">
            <a:solidFill>
              <a:schemeClr val="tx1"/>
            </a:solidFill>
            <a:miter lim="800000"/>
            <a:headEnd/>
            <a:tailEnd/>
          </a:ln>
        </p:spPr>
      </p:sp>
      <p:sp>
        <p:nvSpPr>
          <p:cNvPr id="191491" name="Rectangle 3"/>
          <p:cNvSpPr>
            <a:spLocks noGrp="1"/>
          </p:cNvSpPr>
          <p:nvPr>
            <p:ph type="body" idx="1"/>
          </p:nvPr>
        </p:nvSpPr>
        <p:spPr bwMode="auto">
          <a:xfrm>
            <a:off x="914400" y="4416425"/>
            <a:ext cx="5029200" cy="4183063"/>
          </a:xfrm>
          <a:noFill/>
        </p:spPr>
        <p:txBody>
          <a:bodyPr wrap="square" lIns="92207" tIns="45295" rIns="92207" bIns="45295" numCol="1" anchor="t" anchorCtr="0" compatLnSpc="1">
            <a:prstTxWarp prst="textNoShape">
              <a:avLst/>
            </a:prstTxWarp>
          </a:bodyPr>
          <a:lstStyle/>
          <a:p>
            <a:pPr eaLnBrk="1" hangingPunct="1">
              <a:lnSpc>
                <a:spcPct val="89000"/>
              </a:lnSpc>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TextEdit="1"/>
          </p:cNvSpPr>
          <p:nvPr>
            <p:ph type="sldImg"/>
          </p:nvPr>
        </p:nvSpPr>
        <p:spPr bwMode="auto">
          <a:xfrm>
            <a:off x="1095375" y="685800"/>
            <a:ext cx="4678363" cy="3508375"/>
          </a:xfrm>
          <a:noFill/>
          <a:ln>
            <a:solidFill>
              <a:srgbClr val="000000"/>
            </a:solidFill>
            <a:miter lim="800000"/>
            <a:headEnd/>
            <a:tailEnd/>
          </a:ln>
        </p:spPr>
      </p:sp>
      <p:sp>
        <p:nvSpPr>
          <p:cNvPr id="135171" name="Rectangle 3"/>
          <p:cNvSpPr>
            <a:spLocks noGrp="1"/>
          </p:cNvSpPr>
          <p:nvPr>
            <p:ph type="body" idx="1"/>
          </p:nvPr>
        </p:nvSpPr>
        <p:spPr bwMode="auto">
          <a:xfrm>
            <a:off x="895350" y="4424363"/>
            <a:ext cx="5076825" cy="4195762"/>
          </a:xfrm>
          <a:noFill/>
        </p:spPr>
        <p:txBody>
          <a:bodyPr wrap="square" numCol="1" anchor="t" anchorCtr="0" compatLnSpc="1">
            <a:prstTxWarp prst="textNoShape">
              <a:avLst/>
            </a:prstTxWarp>
          </a:bodyPr>
          <a:lstStyle/>
          <a:p>
            <a:pPr eaLnBrk="1" hangingPunct="1"/>
            <a:r>
              <a:rPr lang="en-US" smtClean="0"/>
              <a:t>Emphasize that these are the major changes not ALL the changes.  They need to read the permit carefully!!</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TextEdit="1"/>
          </p:cNvSpPr>
          <p:nvPr>
            <p:ph type="sldImg"/>
          </p:nvPr>
        </p:nvSpPr>
        <p:spPr bwMode="auto">
          <a:noFill/>
          <a:ln>
            <a:solidFill>
              <a:srgbClr val="000000"/>
            </a:solidFill>
            <a:miter lim="800000"/>
            <a:headEnd/>
            <a:tailEnd/>
          </a:ln>
        </p:spPr>
      </p:sp>
      <p:sp>
        <p:nvSpPr>
          <p:cNvPr id="19251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TextEdit="1"/>
          </p:cNvSpPr>
          <p:nvPr>
            <p:ph type="sldImg"/>
          </p:nvPr>
        </p:nvSpPr>
        <p:spPr bwMode="auto">
          <a:noFill/>
          <a:ln>
            <a:solidFill>
              <a:srgbClr val="000000"/>
            </a:solidFill>
            <a:miter lim="800000"/>
            <a:headEnd/>
            <a:tailEnd/>
          </a:ln>
        </p:spPr>
      </p:sp>
      <p:sp>
        <p:nvSpPr>
          <p:cNvPr id="19353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TextEdit="1"/>
          </p:cNvSpPr>
          <p:nvPr>
            <p:ph type="sldImg"/>
          </p:nvPr>
        </p:nvSpPr>
        <p:spPr bwMode="auto">
          <a:noFill/>
          <a:ln>
            <a:solidFill>
              <a:srgbClr val="000000"/>
            </a:solidFill>
            <a:miter lim="800000"/>
            <a:headEnd/>
            <a:tailEnd/>
          </a:ln>
        </p:spPr>
      </p:sp>
      <p:sp>
        <p:nvSpPr>
          <p:cNvPr id="19353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Rot="1" noChangeAspect="1" noTextEdit="1"/>
          </p:cNvSpPr>
          <p:nvPr>
            <p:ph type="sldImg"/>
          </p:nvPr>
        </p:nvSpPr>
        <p:spPr bwMode="auto">
          <a:noFill/>
          <a:ln>
            <a:solidFill>
              <a:srgbClr val="000000"/>
            </a:solidFill>
            <a:miter lim="800000"/>
            <a:headEnd/>
            <a:tailEnd/>
          </a:ln>
        </p:spPr>
      </p:sp>
      <p:sp>
        <p:nvSpPr>
          <p:cNvPr id="19661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TextEdit="1"/>
          </p:cNvSpPr>
          <p:nvPr>
            <p:ph type="sldImg"/>
          </p:nvPr>
        </p:nvSpPr>
        <p:spPr bwMode="auto">
          <a:noFill/>
          <a:ln>
            <a:solidFill>
              <a:srgbClr val="000000"/>
            </a:solidFill>
            <a:miter lim="800000"/>
            <a:headEnd/>
            <a:tailEnd/>
          </a:ln>
        </p:spPr>
      </p:sp>
      <p:sp>
        <p:nvSpPr>
          <p:cNvPr id="19763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TextEdit="1"/>
          </p:cNvSpPr>
          <p:nvPr>
            <p:ph type="sldImg"/>
          </p:nvPr>
        </p:nvSpPr>
        <p:spPr bwMode="auto">
          <a:noFill/>
          <a:ln>
            <a:solidFill>
              <a:srgbClr val="000000"/>
            </a:solidFill>
            <a:miter lim="800000"/>
            <a:headEnd/>
            <a:tailEnd/>
          </a:ln>
        </p:spPr>
      </p:sp>
      <p:sp>
        <p:nvSpPr>
          <p:cNvPr id="19763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TextEdit="1"/>
          </p:cNvSpPr>
          <p:nvPr>
            <p:ph type="sldImg"/>
          </p:nvPr>
        </p:nvSpPr>
        <p:spPr bwMode="auto">
          <a:noFill/>
          <a:ln>
            <a:solidFill>
              <a:srgbClr val="000000"/>
            </a:solidFill>
            <a:miter lim="800000"/>
            <a:headEnd/>
            <a:tailEnd/>
          </a:ln>
        </p:spPr>
      </p:sp>
      <p:sp>
        <p:nvSpPr>
          <p:cNvPr id="19968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TextEdit="1"/>
          </p:cNvSpPr>
          <p:nvPr>
            <p:ph type="sldImg"/>
          </p:nvPr>
        </p:nvSpPr>
        <p:spPr bwMode="auto">
          <a:noFill/>
          <a:ln>
            <a:solidFill>
              <a:srgbClr val="000000"/>
            </a:solidFill>
            <a:miter lim="800000"/>
            <a:headEnd/>
            <a:tailEnd/>
          </a:ln>
        </p:spPr>
      </p:sp>
      <p:sp>
        <p:nvSpPr>
          <p:cNvPr id="19763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TextEdit="1"/>
          </p:cNvSpPr>
          <p:nvPr>
            <p:ph type="sldImg"/>
          </p:nvPr>
        </p:nvSpPr>
        <p:spPr bwMode="auto">
          <a:noFill/>
          <a:ln>
            <a:solidFill>
              <a:srgbClr val="000000"/>
            </a:solidFill>
            <a:miter lim="800000"/>
            <a:headEnd/>
            <a:tailEnd/>
          </a:ln>
        </p:spPr>
      </p:sp>
      <p:sp>
        <p:nvSpPr>
          <p:cNvPr id="19865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TextEdit="1"/>
          </p:cNvSpPr>
          <p:nvPr>
            <p:ph type="sldImg"/>
          </p:nvPr>
        </p:nvSpPr>
        <p:spPr bwMode="auto">
          <a:noFill/>
          <a:ln>
            <a:solidFill>
              <a:srgbClr val="000000"/>
            </a:solidFill>
            <a:miter lim="800000"/>
            <a:headEnd/>
            <a:tailEnd/>
          </a:ln>
        </p:spPr>
      </p:sp>
      <p:sp>
        <p:nvSpPr>
          <p:cNvPr id="20070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TextEdit="1"/>
          </p:cNvSpPr>
          <p:nvPr>
            <p:ph type="sldImg"/>
          </p:nvPr>
        </p:nvSpPr>
        <p:spPr bwMode="auto">
          <a:noFill/>
          <a:ln>
            <a:solidFill>
              <a:srgbClr val="000000"/>
            </a:solidFill>
            <a:miter lim="800000"/>
            <a:headEnd/>
            <a:tailEnd/>
          </a:ln>
        </p:spPr>
      </p:sp>
      <p:sp>
        <p:nvSpPr>
          <p:cNvPr id="13619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TextEdit="1"/>
          </p:cNvSpPr>
          <p:nvPr>
            <p:ph type="sldImg"/>
          </p:nvPr>
        </p:nvSpPr>
        <p:spPr bwMode="auto">
          <a:noFill/>
          <a:ln>
            <a:solidFill>
              <a:srgbClr val="000000"/>
            </a:solidFill>
            <a:miter lim="800000"/>
            <a:headEnd/>
            <a:tailEnd/>
          </a:ln>
        </p:spPr>
      </p:sp>
      <p:sp>
        <p:nvSpPr>
          <p:cNvPr id="20070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TextEdit="1"/>
          </p:cNvSpPr>
          <p:nvPr>
            <p:ph type="sldImg"/>
          </p:nvPr>
        </p:nvSpPr>
        <p:spPr bwMode="auto">
          <a:noFill/>
          <a:ln>
            <a:solidFill>
              <a:srgbClr val="000000"/>
            </a:solidFill>
            <a:miter lim="800000"/>
            <a:headEnd/>
            <a:tailEnd/>
          </a:ln>
        </p:spPr>
      </p:sp>
      <p:sp>
        <p:nvSpPr>
          <p:cNvPr id="20070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Rot="1" noChangeAspect="1" noTextEdit="1"/>
          </p:cNvSpPr>
          <p:nvPr>
            <p:ph type="sldImg"/>
          </p:nvPr>
        </p:nvSpPr>
        <p:spPr bwMode="auto">
          <a:noFill/>
          <a:ln>
            <a:solidFill>
              <a:srgbClr val="000000"/>
            </a:solidFill>
            <a:miter lim="800000"/>
            <a:headEnd/>
            <a:tailEnd/>
          </a:ln>
        </p:spPr>
      </p:sp>
      <p:sp>
        <p:nvSpPr>
          <p:cNvPr id="20275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spect="1" noTextEdit="1"/>
          </p:cNvSpPr>
          <p:nvPr>
            <p:ph type="sldImg"/>
          </p:nvPr>
        </p:nvSpPr>
        <p:spPr bwMode="auto">
          <a:noFill/>
          <a:ln>
            <a:solidFill>
              <a:srgbClr val="000000"/>
            </a:solidFill>
            <a:miter lim="800000"/>
            <a:headEnd/>
            <a:tailEnd/>
          </a:ln>
        </p:spPr>
      </p:sp>
      <p:sp>
        <p:nvSpPr>
          <p:cNvPr id="20377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Rot="1" noChangeAspect="1" noTextEdit="1"/>
          </p:cNvSpPr>
          <p:nvPr>
            <p:ph type="sldImg"/>
          </p:nvPr>
        </p:nvSpPr>
        <p:spPr bwMode="auto">
          <a:noFill/>
          <a:ln>
            <a:solidFill>
              <a:srgbClr val="000000"/>
            </a:solidFill>
            <a:miter lim="800000"/>
            <a:headEnd/>
            <a:tailEnd/>
          </a:ln>
        </p:spPr>
      </p:sp>
      <p:sp>
        <p:nvSpPr>
          <p:cNvPr id="20480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TextEdit="1"/>
          </p:cNvSpPr>
          <p:nvPr>
            <p:ph type="sldImg"/>
          </p:nvPr>
        </p:nvSpPr>
        <p:spPr bwMode="auto">
          <a:noFill/>
          <a:ln>
            <a:solidFill>
              <a:srgbClr val="000000"/>
            </a:solidFill>
            <a:miter lim="800000"/>
            <a:headEnd/>
            <a:tailEnd/>
          </a:ln>
        </p:spPr>
      </p:sp>
      <p:sp>
        <p:nvSpPr>
          <p:cNvPr id="20582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spect="1" noTextEdit="1"/>
          </p:cNvSpPr>
          <p:nvPr>
            <p:ph type="sldImg"/>
          </p:nvPr>
        </p:nvSpPr>
        <p:spPr bwMode="auto">
          <a:noFill/>
          <a:ln>
            <a:solidFill>
              <a:srgbClr val="000000"/>
            </a:solidFill>
            <a:miter lim="800000"/>
            <a:headEnd/>
            <a:tailEnd/>
          </a:ln>
        </p:spPr>
      </p:sp>
      <p:sp>
        <p:nvSpPr>
          <p:cNvPr id="20685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spect="1" noTextEdit="1"/>
          </p:cNvSpPr>
          <p:nvPr>
            <p:ph type="sldImg"/>
          </p:nvPr>
        </p:nvSpPr>
        <p:spPr bwMode="auto">
          <a:noFill/>
          <a:ln>
            <a:solidFill>
              <a:srgbClr val="000000"/>
            </a:solidFill>
            <a:miter lim="800000"/>
            <a:headEnd/>
            <a:tailEnd/>
          </a:ln>
        </p:spPr>
      </p:sp>
      <p:sp>
        <p:nvSpPr>
          <p:cNvPr id="20787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TextEdit="1"/>
          </p:cNvSpPr>
          <p:nvPr>
            <p:ph type="sldImg"/>
          </p:nvPr>
        </p:nvSpPr>
        <p:spPr bwMode="auto">
          <a:noFill/>
          <a:ln>
            <a:solidFill>
              <a:srgbClr val="000000"/>
            </a:solidFill>
            <a:miter lim="800000"/>
            <a:headEnd/>
            <a:tailEnd/>
          </a:ln>
        </p:spPr>
      </p:sp>
      <p:sp>
        <p:nvSpPr>
          <p:cNvPr id="14745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TextEdit="1"/>
          </p:cNvSpPr>
          <p:nvPr>
            <p:ph type="sldImg"/>
          </p:nvPr>
        </p:nvSpPr>
        <p:spPr bwMode="auto">
          <a:noFill/>
          <a:ln>
            <a:solidFill>
              <a:srgbClr val="000000"/>
            </a:solidFill>
            <a:miter lim="800000"/>
            <a:headEnd/>
            <a:tailEnd/>
          </a:ln>
        </p:spPr>
      </p:sp>
      <p:sp>
        <p:nvSpPr>
          <p:cNvPr id="20992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TextEdit="1"/>
          </p:cNvSpPr>
          <p:nvPr>
            <p:ph type="sldImg"/>
          </p:nvPr>
        </p:nvSpPr>
        <p:spPr bwMode="auto">
          <a:noFill/>
          <a:ln>
            <a:solidFill>
              <a:srgbClr val="000000"/>
            </a:solidFill>
            <a:miter lim="800000"/>
            <a:headEnd/>
            <a:tailEnd/>
          </a:ln>
        </p:spPr>
      </p:sp>
      <p:sp>
        <p:nvSpPr>
          <p:cNvPr id="13619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spect="1" noTextEdit="1"/>
          </p:cNvSpPr>
          <p:nvPr>
            <p:ph type="sldImg"/>
          </p:nvPr>
        </p:nvSpPr>
        <p:spPr bwMode="auto">
          <a:noFill/>
          <a:ln>
            <a:solidFill>
              <a:srgbClr val="000000"/>
            </a:solidFill>
            <a:miter lim="800000"/>
            <a:headEnd/>
            <a:tailEnd/>
          </a:ln>
        </p:spPr>
      </p:sp>
      <p:sp>
        <p:nvSpPr>
          <p:cNvPr id="21094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TextEdit="1"/>
          </p:cNvSpPr>
          <p:nvPr>
            <p:ph type="sldImg"/>
          </p:nvPr>
        </p:nvSpPr>
        <p:spPr bwMode="auto">
          <a:noFill/>
          <a:ln>
            <a:solidFill>
              <a:srgbClr val="000000"/>
            </a:solidFill>
            <a:miter lim="800000"/>
            <a:headEnd/>
            <a:tailEnd/>
          </a:ln>
        </p:spPr>
      </p:sp>
      <p:sp>
        <p:nvSpPr>
          <p:cNvPr id="21197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Rot="1" noChangeAspect="1" noTextEdit="1"/>
          </p:cNvSpPr>
          <p:nvPr>
            <p:ph type="sldImg"/>
          </p:nvPr>
        </p:nvSpPr>
        <p:spPr bwMode="auto">
          <a:noFill/>
          <a:ln>
            <a:solidFill>
              <a:srgbClr val="000000"/>
            </a:solidFill>
            <a:miter lim="800000"/>
            <a:headEnd/>
            <a:tailEnd/>
          </a:ln>
        </p:spPr>
      </p:sp>
      <p:sp>
        <p:nvSpPr>
          <p:cNvPr id="21299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TextEdit="1"/>
          </p:cNvSpPr>
          <p:nvPr>
            <p:ph type="sldImg"/>
          </p:nvPr>
        </p:nvSpPr>
        <p:spPr bwMode="auto">
          <a:noFill/>
          <a:ln>
            <a:solidFill>
              <a:srgbClr val="000000"/>
            </a:solidFill>
            <a:miter lim="800000"/>
            <a:headEnd/>
            <a:tailEnd/>
          </a:ln>
        </p:spPr>
      </p:sp>
      <p:sp>
        <p:nvSpPr>
          <p:cNvPr id="21401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Rot="1" noChangeAspect="1" noTextEdit="1"/>
          </p:cNvSpPr>
          <p:nvPr>
            <p:ph type="sldImg"/>
          </p:nvPr>
        </p:nvSpPr>
        <p:spPr bwMode="auto">
          <a:noFill/>
          <a:ln>
            <a:solidFill>
              <a:srgbClr val="000000"/>
            </a:solidFill>
            <a:miter lim="800000"/>
            <a:headEnd/>
            <a:tailEnd/>
          </a:ln>
        </p:spPr>
      </p:sp>
      <p:sp>
        <p:nvSpPr>
          <p:cNvPr id="21504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Rot="1" noChangeAspect="1" noTextEdit="1"/>
          </p:cNvSpPr>
          <p:nvPr>
            <p:ph type="sldImg"/>
          </p:nvPr>
        </p:nvSpPr>
        <p:spPr bwMode="auto">
          <a:noFill/>
          <a:ln>
            <a:solidFill>
              <a:srgbClr val="000000"/>
            </a:solidFill>
            <a:miter lim="800000"/>
            <a:headEnd/>
            <a:tailEnd/>
          </a:ln>
        </p:spPr>
      </p:sp>
      <p:sp>
        <p:nvSpPr>
          <p:cNvPr id="21709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TextEdit="1"/>
          </p:cNvSpPr>
          <p:nvPr>
            <p:ph type="sldImg"/>
          </p:nvPr>
        </p:nvSpPr>
        <p:spPr bwMode="auto">
          <a:noFill/>
          <a:ln>
            <a:solidFill>
              <a:srgbClr val="000000"/>
            </a:solidFill>
            <a:miter lim="800000"/>
            <a:headEnd/>
            <a:tailEnd/>
          </a:ln>
        </p:spPr>
      </p:sp>
      <p:sp>
        <p:nvSpPr>
          <p:cNvPr id="22016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Rot="1" noChangeAspect="1" noTextEdit="1"/>
          </p:cNvSpPr>
          <p:nvPr>
            <p:ph type="sldImg"/>
          </p:nvPr>
        </p:nvSpPr>
        <p:spPr bwMode="auto">
          <a:xfrm>
            <a:off x="1116013" y="704850"/>
            <a:ext cx="4629150" cy="3471863"/>
          </a:xfrm>
          <a:noFill/>
          <a:ln>
            <a:solidFill>
              <a:srgbClr val="000000"/>
            </a:solidFill>
            <a:miter lim="800000"/>
            <a:headEnd/>
            <a:tailEnd/>
          </a:ln>
        </p:spPr>
      </p:sp>
      <p:sp>
        <p:nvSpPr>
          <p:cNvPr id="221187" name="Rectangle 3"/>
          <p:cNvSpPr>
            <a:spLocks noGrp="1"/>
          </p:cNvSpPr>
          <p:nvPr>
            <p:ph type="body" idx="1"/>
          </p:nvPr>
        </p:nvSpPr>
        <p:spPr bwMode="auto">
          <a:xfrm>
            <a:off x="914400" y="4416425"/>
            <a:ext cx="5029200" cy="4181475"/>
          </a:xfrm>
          <a:noFill/>
        </p:spPr>
        <p:txBody>
          <a:bodyPr wrap="square" numCol="1" anchor="t" anchorCtr="0" compatLnSpc="1">
            <a:prstTxWarp prst="textNoShape">
              <a:avLst/>
            </a:prstTxWarp>
          </a:bodyPr>
          <a:lstStyle/>
          <a:p>
            <a:pPr eaLnBrk="1" hangingPunct="1"/>
            <a:r>
              <a:rPr lang="en-US" smtClean="0"/>
              <a:t> </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TextEdit="1"/>
          </p:cNvSpPr>
          <p:nvPr>
            <p:ph type="sldImg"/>
          </p:nvPr>
        </p:nvSpPr>
        <p:spPr bwMode="auto">
          <a:noFill/>
          <a:ln>
            <a:solidFill>
              <a:srgbClr val="000000"/>
            </a:solidFill>
            <a:miter lim="800000"/>
            <a:headEnd/>
            <a:tailEnd/>
          </a:ln>
        </p:spPr>
      </p:sp>
      <p:sp>
        <p:nvSpPr>
          <p:cNvPr id="22221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TextEdit="1"/>
          </p:cNvSpPr>
          <p:nvPr>
            <p:ph type="sldImg"/>
          </p:nvPr>
        </p:nvSpPr>
        <p:spPr bwMode="auto">
          <a:noFill/>
          <a:ln>
            <a:solidFill>
              <a:srgbClr val="000000"/>
            </a:solidFill>
            <a:miter lim="800000"/>
            <a:headEnd/>
            <a:tailEnd/>
          </a:ln>
        </p:spPr>
      </p:sp>
      <p:sp>
        <p:nvSpPr>
          <p:cNvPr id="23449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1274064"/>
          </a:xfrm>
        </p:spPr>
        <p:txBody>
          <a:bodyPr/>
          <a:lstStyle>
            <a:extLst/>
          </a:lstStyle>
          <a:p>
            <a:r>
              <a:rPr lang="en-US" dirty="0" smtClean="0"/>
              <a:t>Click to edit Master title style</a:t>
            </a:r>
            <a:endParaRPr lang="en-US" dirty="0"/>
          </a:p>
        </p:txBody>
      </p:sp>
      <p:sp>
        <p:nvSpPr>
          <p:cNvPr id="3" name="Content Placeholder 2"/>
          <p:cNvSpPr>
            <a:spLocks noGrp="1"/>
          </p:cNvSpPr>
          <p:nvPr>
            <p:ph idx="1"/>
          </p:nvPr>
        </p:nvSpPr>
        <p:spPr>
          <a:xfrm>
            <a:off x="914400" y="1981200"/>
            <a:ext cx="7772400" cy="4374360"/>
          </a:xfrm>
        </p:spPr>
        <p:txBody>
          <a:bodyPr/>
          <a:lstStyle>
            <a:lvl1pPr marL="341313" indent="-341313">
              <a:buClr>
                <a:schemeClr val="accent3"/>
              </a:buClr>
              <a:buSzPct val="100000"/>
              <a:defRPr/>
            </a:lvl1pPr>
            <a:lvl2pPr>
              <a:buClr>
                <a:schemeClr val="accent2">
                  <a:lumMod val="60000"/>
                  <a:lumOff val="40000"/>
                </a:schemeClr>
              </a:buClr>
              <a:buSzPct val="100000"/>
              <a:defRPr/>
            </a:lvl2pPr>
            <a:extLst/>
          </a:lstStyle>
          <a:p>
            <a:pPr lvl="0"/>
            <a:r>
              <a:rPr lang="en-US" dirty="0" smtClean="0"/>
              <a:t>Click to edit Master text styles</a:t>
            </a:r>
          </a:p>
          <a:p>
            <a:pPr lvl="1"/>
            <a:r>
              <a:rPr lang="en-US" dirty="0" smtClean="0"/>
              <a:t>Second level</a:t>
            </a:r>
          </a:p>
        </p:txBody>
      </p:sp>
      <p:sp>
        <p:nvSpPr>
          <p:cNvPr id="4" name="Date Placeholder 13"/>
          <p:cNvSpPr>
            <a:spLocks noGrp="1"/>
          </p:cNvSpPr>
          <p:nvPr>
            <p:ph type="dt" sz="half" idx="10"/>
          </p:nvPr>
        </p:nvSpPr>
        <p:spPr/>
        <p:txBody>
          <a:bodyPr/>
          <a:lstStyle>
            <a:lvl1pPr>
              <a:defRPr/>
            </a:lvl1pPr>
          </a:lstStyle>
          <a:p>
            <a:pPr>
              <a:defRPr/>
            </a:pPr>
            <a:fld id="{2C68FDB7-6651-48DC-BE36-A19A9DEAC579}" type="datetimeFigureOut">
              <a:rPr lang="en-US"/>
              <a:pPr>
                <a:defRPr/>
              </a:pPr>
              <a:t>9/16/2013</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FC8A3003-279E-4CDC-9DDF-FDA728EAE2D8}" type="slidenum">
              <a:rPr lang="en-US"/>
              <a:pPr>
                <a:defRPr/>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42875"/>
            <a:ext cx="7772400" cy="12842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981200"/>
            <a:ext cx="3810000" cy="4375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81200"/>
            <a:ext cx="3810000" cy="2111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4244975"/>
            <a:ext cx="3810000" cy="2111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13"/>
          <p:cNvSpPr>
            <a:spLocks noGrp="1"/>
          </p:cNvSpPr>
          <p:nvPr>
            <p:ph type="dt" sz="half" idx="10"/>
          </p:nvPr>
        </p:nvSpPr>
        <p:spPr/>
        <p:txBody>
          <a:bodyPr/>
          <a:lstStyle>
            <a:lvl1pPr>
              <a:defRPr/>
            </a:lvl1pPr>
          </a:lstStyle>
          <a:p>
            <a:pPr>
              <a:defRPr/>
            </a:pPr>
            <a:fld id="{91EA3CB5-89C3-4695-A1D5-EEA088C81693}" type="datetimeFigureOut">
              <a:rPr lang="en-US"/>
              <a:pPr>
                <a:defRPr/>
              </a:pPr>
              <a:t>9/16/2013</a:t>
            </a:fld>
            <a:endParaRPr lang="en-US"/>
          </a:p>
        </p:txBody>
      </p:sp>
      <p:sp>
        <p:nvSpPr>
          <p:cNvPr id="7" name="Footer Placeholder 2"/>
          <p:cNvSpPr>
            <a:spLocks noGrp="1"/>
          </p:cNvSpPr>
          <p:nvPr>
            <p:ph type="ftr" sz="quarter" idx="11"/>
          </p:nvPr>
        </p:nvSpPr>
        <p:spPr/>
        <p:txBody>
          <a:bodyPr/>
          <a:lstStyle>
            <a:lvl1pPr>
              <a:defRPr/>
            </a:lvl1pPr>
          </a:lstStyle>
          <a:p>
            <a:pPr>
              <a:defRPr/>
            </a:pPr>
            <a:endParaRPr lang="en-US"/>
          </a:p>
        </p:txBody>
      </p:sp>
      <p:sp>
        <p:nvSpPr>
          <p:cNvPr id="8" name="Slide Number Placeholder 22"/>
          <p:cNvSpPr>
            <a:spLocks noGrp="1"/>
          </p:cNvSpPr>
          <p:nvPr>
            <p:ph type="sldNum" sz="quarter" idx="12"/>
          </p:nvPr>
        </p:nvSpPr>
        <p:spPr/>
        <p:txBody>
          <a:bodyPr/>
          <a:lstStyle>
            <a:lvl1pPr>
              <a:defRPr/>
            </a:lvl1pPr>
          </a:lstStyle>
          <a:p>
            <a:pPr>
              <a:defRPr/>
            </a:pPr>
            <a:fld id="{1798F958-41D7-40C7-8725-629B27A80DB2}" type="slidenum">
              <a:rPr lang="en-US"/>
              <a:pPr>
                <a:defRPr/>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42875"/>
            <a:ext cx="7772400" cy="1284288"/>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3810000"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981200"/>
            <a:ext cx="3810000"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EAEA38A1-8F93-4A59-8429-874693AAE515}" type="datetimeFigureOut">
              <a:rPr lang="en-US"/>
              <a:pPr>
                <a:defRPr/>
              </a:pPr>
              <a:t>9/16/2013</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9B84A54B-933A-4319-B88D-7D027F9B3E74}" type="slidenum">
              <a:rPr lang="en-US"/>
              <a:pPr>
                <a:defRPr/>
              </a:pPr>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142875"/>
            <a:ext cx="7772400" cy="1284288"/>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14400" y="1981200"/>
            <a:ext cx="3810000" cy="2111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81200"/>
            <a:ext cx="3810000" cy="2111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914400" y="4244975"/>
            <a:ext cx="3810000" cy="2111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876800" y="4244975"/>
            <a:ext cx="3810000" cy="2111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fld id="{32873C4F-EB36-44BD-9664-3410C64CDEB9}" type="datetimeFigureOut">
              <a:rPr lang="en-US"/>
              <a:pPr>
                <a:defRPr/>
              </a:pPr>
              <a:t>9/16/2013</a:t>
            </a:fld>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689B4CD7-2343-4FAB-A742-6D5F33E70B0D}" type="slidenum">
              <a:rPr lang="en-US"/>
              <a:pPr>
                <a:defRPr/>
              </a:pPr>
              <a:t>‹#›</a:t>
            </a:fld>
            <a:endParaRPr lang="en-US"/>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142875"/>
            <a:ext cx="7772400" cy="128428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14400" y="1981200"/>
            <a:ext cx="7772400" cy="4375150"/>
          </a:xfrm>
        </p:spPr>
        <p:txBody>
          <a:bodyPr/>
          <a:lstStyle/>
          <a:p>
            <a:pPr lvl="0"/>
            <a:endParaRPr lang="en-US" noProof="0"/>
          </a:p>
        </p:txBody>
      </p:sp>
      <p:sp>
        <p:nvSpPr>
          <p:cNvPr id="4" name="Date Placeholder 13"/>
          <p:cNvSpPr>
            <a:spLocks noGrp="1"/>
          </p:cNvSpPr>
          <p:nvPr>
            <p:ph type="dt" sz="half" idx="10"/>
          </p:nvPr>
        </p:nvSpPr>
        <p:spPr/>
        <p:txBody>
          <a:bodyPr/>
          <a:lstStyle>
            <a:lvl1pPr>
              <a:defRPr/>
            </a:lvl1pPr>
          </a:lstStyle>
          <a:p>
            <a:pPr>
              <a:defRPr/>
            </a:pPr>
            <a:fld id="{769718FB-1650-43B0-8616-E5C8E60BA039}" type="datetimeFigureOut">
              <a:rPr lang="en-US"/>
              <a:pPr>
                <a:defRPr/>
              </a:pPr>
              <a:t>9/16/2013</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4FFC977B-CE22-47BD-BF95-098B593D4218}" type="slidenum">
              <a:rPr lang="en-US"/>
              <a:pPr>
                <a:defRPr/>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1274064"/>
          </a:xfrm>
        </p:spPr>
        <p:txBody>
          <a:bodyPr/>
          <a:lstStyle>
            <a:lvl1pPr>
              <a:defRPr sz="4000" cap="none" baseline="0"/>
            </a:lvl1pPr>
            <a:extLst/>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C8C30C59-BAD2-48AB-8D81-8B367CC5EF46}" type="datetimeFigureOut">
              <a:rPr lang="en-US"/>
              <a:pPr>
                <a:defRPr/>
              </a:pPr>
              <a:t>9/16/2013</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C51AFFD1-29D0-48B7-A207-8190B3B31479}" type="slidenum">
              <a:rPr lang="en-US"/>
              <a:pPr>
                <a:defRPr/>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a:defRPr/>
            </a:pPr>
            <a:fld id="{E438A2D5-2FAF-4305-977F-A8337034CE85}" type="datetimeFigureOut">
              <a:rPr lang="en-US"/>
              <a:pPr>
                <a:defRPr/>
              </a:pPr>
              <a:t>9/16/2013</a:t>
            </a:fld>
            <a:endParaRPr lang="en-US"/>
          </a:p>
        </p:txBody>
      </p:sp>
      <p:sp>
        <p:nvSpPr>
          <p:cNvPr id="3" name="Footer Placeholder 2"/>
          <p:cNvSpPr>
            <a:spLocks noGrp="1"/>
          </p:cNvSpPr>
          <p:nvPr>
            <p:ph type="ftr" sz="quarter" idx="11"/>
          </p:nvPr>
        </p:nvSpPr>
        <p:spPr/>
        <p:txBody>
          <a:bodyPr/>
          <a:lstStyle>
            <a:lvl1pPr>
              <a:defRPr/>
            </a:lvl1pPr>
            <a:extLst/>
          </a:lstStyle>
          <a:p>
            <a:pPr>
              <a:defRPr/>
            </a:pPr>
            <a:endParaRPr lang="en-US"/>
          </a:p>
        </p:txBody>
      </p:sp>
      <p:sp>
        <p:nvSpPr>
          <p:cNvPr id="4" name="Slide Number Placeholder 3"/>
          <p:cNvSpPr>
            <a:spLocks noGrp="1"/>
          </p:cNvSpPr>
          <p:nvPr>
            <p:ph type="sldNum" sz="quarter" idx="12"/>
          </p:nvPr>
        </p:nvSpPr>
        <p:spPr/>
        <p:txBody>
          <a:bodyPr/>
          <a:lstStyle>
            <a:lvl1pPr>
              <a:defRPr/>
            </a:lvl1pPr>
            <a:extLst/>
          </a:lstStyle>
          <a:p>
            <a:pPr>
              <a:defRPr/>
            </a:pPr>
            <a:fld id="{6C99051D-2EE0-492A-9058-F8F6CD95065F}" type="slidenum">
              <a:rPr lang="en-US"/>
              <a:pPr>
                <a:defRPr/>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92698F0D-17AD-4F77-ACE8-C22DE6CA743A}" type="datetimeFigureOut">
              <a:rPr lang="en-US"/>
              <a:pPr>
                <a:defRPr/>
              </a:pPr>
              <a:t>9/16/2013</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E80188EB-7B07-4B84-913B-FA2DD3F87970}" type="slidenum">
              <a:rPr lang="en-US"/>
              <a:pPr>
                <a:defRPr/>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E317B720-6434-4240-B335-2337AD61A6B2}" type="datetimeFigureOut">
              <a:rPr lang="en-US"/>
              <a:pPr>
                <a:defRPr/>
              </a:pPr>
              <a:t>9/16/2013</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C2177851-D021-4C39-AE46-84E162B74396}" type="slidenum">
              <a:rPr lang="en-US"/>
              <a:pPr>
                <a:defRPr/>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C18D7501-EF50-4E24-89F7-6BFB1B122391}" type="datetimeFigureOut">
              <a:rPr lang="en-US"/>
              <a:pPr>
                <a:defRPr/>
              </a:pPr>
              <a:t>9/16/2013</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71AFBA79-9875-4373-8BE6-F75C294F2E5F}" type="slidenum">
              <a:rPr lang="en-US"/>
              <a:pPr>
                <a:defRPr/>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5D29FDA3-9FE5-4B33-8BED-22206C8D57B6}" type="datetimeFigureOut">
              <a:rPr lang="en-US"/>
              <a:pPr>
                <a:defRPr/>
              </a:pPr>
              <a:t>9/16/2013</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7C2A07DC-541A-4AAD-B883-31436137F418}" type="slidenum">
              <a:rPr lang="en-US"/>
              <a:pPr>
                <a:defRPr/>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42875"/>
            <a:ext cx="7772400" cy="12842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981200"/>
            <a:ext cx="3810000" cy="4375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981200"/>
            <a:ext cx="3810000" cy="4375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7C40274A-B72F-403B-8EF3-6A2014D8E9A5}" type="datetimeFigureOut">
              <a:rPr lang="en-US"/>
              <a:pPr>
                <a:defRPr/>
              </a:pPr>
              <a:t>9/16/2013</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F5775117-E221-498F-8D8F-86F51D1EC40C}" type="slidenum">
              <a:rPr lang="en-US"/>
              <a:pPr>
                <a:defRPr/>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142875"/>
            <a:ext cx="7772400" cy="6213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13"/>
          <p:cNvSpPr>
            <a:spLocks noGrp="1"/>
          </p:cNvSpPr>
          <p:nvPr>
            <p:ph type="dt" sz="half" idx="10"/>
          </p:nvPr>
        </p:nvSpPr>
        <p:spPr/>
        <p:txBody>
          <a:bodyPr/>
          <a:lstStyle>
            <a:lvl1pPr>
              <a:defRPr/>
            </a:lvl1pPr>
          </a:lstStyle>
          <a:p>
            <a:pPr>
              <a:defRPr/>
            </a:pPr>
            <a:fld id="{417CF0C5-148A-4571-BFD4-C2200D517FC7}" type="datetimeFigureOut">
              <a:rPr lang="en-US"/>
              <a:pPr>
                <a:defRPr/>
              </a:pPr>
              <a:t>9/16/2013</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F62F93EB-F6B1-4382-95AD-0CB74280DC19}" type="slidenum">
              <a:rPr lang="en-US"/>
              <a:pPr>
                <a:defRPr/>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F"/>
            </a:gs>
            <a:gs pos="100000">
              <a:srgbClr val="000066"/>
            </a:gs>
          </a:gsLst>
          <a:lin ang="0" scaled="1"/>
        </a:gra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142875"/>
            <a:ext cx="7772400" cy="1284288"/>
          </a:xfrm>
          <a:prstGeom prst="rect">
            <a:avLst/>
          </a:prstGeom>
        </p:spPr>
        <p:txBody>
          <a:bodyPr vert="horz" anchor="b" anchorCtr="0">
            <a:noAutofit/>
          </a:bodyPr>
          <a:lstStyle>
            <a:extLst/>
          </a:lstStyle>
          <a:p>
            <a:r>
              <a:rPr lang="en-US" dirty="0" smtClean="0"/>
              <a:t>Click to edit Master title style</a:t>
            </a:r>
            <a:endParaRPr lang="en-US" dirty="0"/>
          </a:p>
        </p:txBody>
      </p:sp>
      <p:sp>
        <p:nvSpPr>
          <p:cNvPr id="7171" name="Text Placeholder 12"/>
          <p:cNvSpPr>
            <a:spLocks noGrp="1"/>
          </p:cNvSpPr>
          <p:nvPr>
            <p:ph type="body" idx="1"/>
          </p:nvPr>
        </p:nvSpPr>
        <p:spPr bwMode="auto">
          <a:xfrm>
            <a:off x="914400" y="1981200"/>
            <a:ext cx="7772400" cy="4375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fontAlgn="auto" latinLnBrk="0" hangingPunct="1">
              <a:spcBef>
                <a:spcPts val="0"/>
              </a:spcBef>
              <a:spcAft>
                <a:spcPts val="0"/>
              </a:spcAft>
              <a:defRPr kumimoji="0" sz="1100">
                <a:solidFill>
                  <a:schemeClr val="tx2"/>
                </a:solidFill>
                <a:latin typeface="+mn-lt"/>
              </a:defRPr>
            </a:lvl1pPr>
            <a:extLst/>
          </a:lstStyle>
          <a:p>
            <a:pPr>
              <a:defRPr/>
            </a:pPr>
            <a:fld id="{74D32299-C279-4C63-8BFB-8A933D7FE365}" type="datetimeFigureOut">
              <a:rPr lang="en-US"/>
              <a:pPr>
                <a:defRPr/>
              </a:pPr>
              <a:t>9/16/2013</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fontAlgn="auto" latinLnBrk="0" hangingPunct="1">
              <a:spcBef>
                <a:spcPts val="0"/>
              </a:spcBef>
              <a:spcAft>
                <a:spcPts val="0"/>
              </a:spcAft>
              <a:defRPr kumimoji="0" sz="1100">
                <a:solidFill>
                  <a:schemeClr val="tx2"/>
                </a:solidFill>
                <a:latin typeface="+mn-lt"/>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fontAlgn="auto" latinLnBrk="0" hangingPunct="1">
              <a:spcBef>
                <a:spcPts val="0"/>
              </a:spcBef>
              <a:spcAft>
                <a:spcPts val="0"/>
              </a:spcAft>
              <a:defRPr kumimoji="0" sz="1200">
                <a:solidFill>
                  <a:schemeClr val="tx2"/>
                </a:solidFill>
                <a:latin typeface="+mn-lt"/>
              </a:defRPr>
            </a:lvl1pPr>
            <a:extLst/>
          </a:lstStyle>
          <a:p>
            <a:pPr>
              <a:defRPr/>
            </a:pPr>
            <a:fld id="{11D362F8-445B-4ECA-AA30-9F81FF554125}" type="slidenum">
              <a:rPr lang="en-US"/>
              <a:pPr>
                <a:defRPr/>
              </a:pPr>
              <a:t>‹#›</a:t>
            </a:fld>
            <a:endParaRPr lang="en-US"/>
          </a:p>
        </p:txBody>
      </p:sp>
      <p:pic>
        <p:nvPicPr>
          <p:cNvPr id="7175" name="Picture 19" descr="storm3.jpg"/>
          <p:cNvPicPr>
            <a:picLocks noChangeAspect="1"/>
          </p:cNvPicPr>
          <p:nvPr/>
        </p:nvPicPr>
        <p:blipFill>
          <a:blip r:embed="rId15" cstate="print"/>
          <a:srcRect l="56281" r="25098"/>
          <a:stretch>
            <a:fillRect/>
          </a:stretch>
        </p:blipFill>
        <p:spPr bwMode="auto">
          <a:xfrm>
            <a:off x="0" y="0"/>
            <a:ext cx="857250" cy="6858000"/>
          </a:xfrm>
          <a:prstGeom prst="rect">
            <a:avLst/>
          </a:prstGeom>
          <a:noFill/>
          <a:ln w="9525">
            <a:noFill/>
            <a:miter lim="800000"/>
            <a:headEnd/>
            <a:tailEnd/>
          </a:ln>
        </p:spPr>
      </p:pic>
    </p:spTree>
  </p:cSld>
  <p:clrMap bg1="dk1" tx1="lt1" bg2="dk2" tx2="lt2" accent1="accent1" accent2="accent2" accent3="accent3" accent4="accent4" accent5="accent5" accent6="accent6" hlink="hlink" folHlink="folHlink"/>
  <p:sldLayoutIdLst>
    <p:sldLayoutId id="2147483919" r:id="rId1"/>
    <p:sldLayoutId id="2147483920" r:id="rId2"/>
    <p:sldLayoutId id="2147483931"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Lst>
  <p:transition>
    <p:fade/>
  </p:transition>
  <p:txStyles>
    <p:titleStyle>
      <a:lvl1pPr algn="l" rtl="0" eaLnBrk="0" fontAlgn="base" hangingPunct="0">
        <a:spcBef>
          <a:spcPct val="0"/>
        </a:spcBef>
        <a:spcAft>
          <a:spcPct val="0"/>
        </a:spcAft>
        <a:defRPr sz="4000" kern="1200" spc="-100">
          <a:solidFill>
            <a:srgbClr val="F6E4BA"/>
          </a:solidFill>
          <a:effectLst>
            <a:outerShdw blurRad="38100" dist="38100" dir="2700000" algn="tl">
              <a:srgbClr val="000000">
                <a:alpha val="43137"/>
              </a:srgbClr>
            </a:outerShdw>
          </a:effectLst>
          <a:latin typeface="Trebuchet MS" pitchFamily="34" charset="0"/>
          <a:ea typeface="+mj-ea"/>
          <a:cs typeface="+mj-cs"/>
        </a:defRPr>
      </a:lvl1pPr>
      <a:lvl2pPr algn="l" rtl="0" eaLnBrk="0" fontAlgn="base" hangingPunct="0">
        <a:spcBef>
          <a:spcPct val="0"/>
        </a:spcBef>
        <a:spcAft>
          <a:spcPct val="0"/>
        </a:spcAft>
        <a:defRPr sz="4000">
          <a:solidFill>
            <a:srgbClr val="F6E4BA"/>
          </a:solidFill>
          <a:latin typeface="Trebuchet MS" pitchFamily="34" charset="0"/>
        </a:defRPr>
      </a:lvl2pPr>
      <a:lvl3pPr algn="l" rtl="0" eaLnBrk="0" fontAlgn="base" hangingPunct="0">
        <a:spcBef>
          <a:spcPct val="0"/>
        </a:spcBef>
        <a:spcAft>
          <a:spcPct val="0"/>
        </a:spcAft>
        <a:defRPr sz="4000">
          <a:solidFill>
            <a:srgbClr val="F6E4BA"/>
          </a:solidFill>
          <a:latin typeface="Trebuchet MS" pitchFamily="34" charset="0"/>
        </a:defRPr>
      </a:lvl3pPr>
      <a:lvl4pPr algn="l" rtl="0" eaLnBrk="0" fontAlgn="base" hangingPunct="0">
        <a:spcBef>
          <a:spcPct val="0"/>
        </a:spcBef>
        <a:spcAft>
          <a:spcPct val="0"/>
        </a:spcAft>
        <a:defRPr sz="4000">
          <a:solidFill>
            <a:srgbClr val="F6E4BA"/>
          </a:solidFill>
          <a:latin typeface="Trebuchet MS" pitchFamily="34" charset="0"/>
        </a:defRPr>
      </a:lvl4pPr>
      <a:lvl5pPr algn="l" rtl="0" eaLnBrk="0" fontAlgn="base" hangingPunct="0">
        <a:spcBef>
          <a:spcPct val="0"/>
        </a:spcBef>
        <a:spcAft>
          <a:spcPct val="0"/>
        </a:spcAft>
        <a:defRPr sz="4000">
          <a:solidFill>
            <a:srgbClr val="F6E4BA"/>
          </a:solidFill>
          <a:latin typeface="Trebuchet MS" pitchFamily="34" charset="0"/>
        </a:defRPr>
      </a:lvl5pPr>
      <a:lvl6pPr marL="457200" algn="l" rtl="0" fontAlgn="base">
        <a:spcBef>
          <a:spcPct val="0"/>
        </a:spcBef>
        <a:spcAft>
          <a:spcPct val="0"/>
        </a:spcAft>
        <a:defRPr sz="4000">
          <a:solidFill>
            <a:srgbClr val="F6E4BA"/>
          </a:solidFill>
          <a:latin typeface="Trebuchet MS" pitchFamily="34" charset="0"/>
        </a:defRPr>
      </a:lvl6pPr>
      <a:lvl7pPr marL="914400" algn="l" rtl="0" fontAlgn="base">
        <a:spcBef>
          <a:spcPct val="0"/>
        </a:spcBef>
        <a:spcAft>
          <a:spcPct val="0"/>
        </a:spcAft>
        <a:defRPr sz="4000">
          <a:solidFill>
            <a:srgbClr val="F6E4BA"/>
          </a:solidFill>
          <a:latin typeface="Trebuchet MS" pitchFamily="34" charset="0"/>
        </a:defRPr>
      </a:lvl7pPr>
      <a:lvl8pPr marL="1371600" algn="l" rtl="0" fontAlgn="base">
        <a:spcBef>
          <a:spcPct val="0"/>
        </a:spcBef>
        <a:spcAft>
          <a:spcPct val="0"/>
        </a:spcAft>
        <a:defRPr sz="4000">
          <a:solidFill>
            <a:srgbClr val="F6E4BA"/>
          </a:solidFill>
          <a:latin typeface="Trebuchet MS" pitchFamily="34" charset="0"/>
        </a:defRPr>
      </a:lvl8pPr>
      <a:lvl9pPr marL="1828800" algn="l" rtl="0" fontAlgn="base">
        <a:spcBef>
          <a:spcPct val="0"/>
        </a:spcBef>
        <a:spcAft>
          <a:spcPct val="0"/>
        </a:spcAft>
        <a:defRPr sz="4000">
          <a:solidFill>
            <a:srgbClr val="F6E4BA"/>
          </a:solidFill>
          <a:latin typeface="Trebuchet MS" pitchFamily="34" charset="0"/>
        </a:defRPr>
      </a:lvl9pPr>
      <a:extLst/>
    </p:titleStyle>
    <p:bodyStyle>
      <a:lvl1pPr marL="342900" indent="-342900" algn="l" rtl="0" eaLnBrk="0" fontAlgn="base" hangingPunct="0">
        <a:spcBef>
          <a:spcPts val="700"/>
        </a:spcBef>
        <a:spcAft>
          <a:spcPct val="0"/>
        </a:spcAft>
        <a:buClr>
          <a:srgbClr val="C32D2E"/>
        </a:buClr>
        <a:buSzPct val="100000"/>
        <a:buFont typeface="Wingdings" pitchFamily="2" charset="2"/>
        <a:buChar char=""/>
        <a:tabLst>
          <a:tab pos="342900" algn="l"/>
        </a:tabLst>
        <a:defRPr sz="3000" kern="1200">
          <a:solidFill>
            <a:schemeClr val="tx1"/>
          </a:solidFill>
          <a:latin typeface="Trebuchet MS" pitchFamily="34" charset="0"/>
          <a:ea typeface="+mn-ea"/>
          <a:cs typeface="+mn-cs"/>
        </a:defRPr>
      </a:lvl1pPr>
      <a:lvl2pPr marL="739775" indent="-285750" algn="l" rtl="0" eaLnBrk="0" fontAlgn="base" hangingPunct="0">
        <a:spcBef>
          <a:spcPct val="20000"/>
        </a:spcBef>
        <a:spcAft>
          <a:spcPct val="0"/>
        </a:spcAft>
        <a:buClr>
          <a:srgbClr val="FED46C"/>
        </a:buClr>
        <a:buSzPct val="100000"/>
        <a:buFont typeface="Wingdings" pitchFamily="2" charset="2"/>
        <a:buChar char=""/>
        <a:defRPr sz="2600" kern="1200">
          <a:solidFill>
            <a:schemeClr val="tx1"/>
          </a:solidFill>
          <a:latin typeface="Trebuchet MS" pitchFamily="34" charset="0"/>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Trebuchet MS" pitchFamily="34" charset="0"/>
          <a:ea typeface="+mn-ea"/>
          <a:cs typeface="+mn-cs"/>
        </a:defRPr>
      </a:lvl3pPr>
      <a:lvl4pPr marL="1260475" indent="-228600" algn="l" rtl="0" eaLnBrk="0" fontAlgn="base" hangingPunct="0">
        <a:spcBef>
          <a:spcPct val="20000"/>
        </a:spcBef>
        <a:spcAft>
          <a:spcPct val="0"/>
        </a:spcAft>
        <a:buClr>
          <a:srgbClr val="C32D2E"/>
        </a:buClr>
        <a:buFont typeface="Wingdings 3" pitchFamily="18" charset="2"/>
        <a:buChar char=""/>
        <a:defRPr sz="2200" kern="1200">
          <a:solidFill>
            <a:schemeClr val="tx1"/>
          </a:solidFill>
          <a:latin typeface="Trebuchet MS" pitchFamily="34" charset="0"/>
          <a:ea typeface="+mn-ea"/>
          <a:cs typeface="+mn-cs"/>
        </a:defRPr>
      </a:lvl4pPr>
      <a:lvl5pPr marL="1481138" indent="-209550" algn="l" rtl="0" eaLnBrk="0" fontAlgn="base" hangingPunct="0">
        <a:spcBef>
          <a:spcPct val="20000"/>
        </a:spcBef>
        <a:spcAft>
          <a:spcPct val="0"/>
        </a:spcAft>
        <a:buClr>
          <a:srgbClr val="C32D2E"/>
        </a:buClr>
        <a:buFont typeface="Wingdings 2" pitchFamily="18" charset="2"/>
        <a:buChar char=""/>
        <a:defRPr sz="2000" kern="1200">
          <a:solidFill>
            <a:schemeClr val="tx1"/>
          </a:solidFill>
          <a:latin typeface="Trebuchet MS" pitchFamily="34" charset="0"/>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50.jpe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10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jpeg"/></Relationships>
</file>

<file path=ppt/slides/_rels/slide1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7.xml"/><Relationship Id="rId1" Type="http://schemas.openxmlformats.org/officeDocument/2006/relationships/slideLayout" Target="../slideLayouts/slideLayout8.xml"/><Relationship Id="rId5" Type="http://schemas.openxmlformats.org/officeDocument/2006/relationships/image" Target="../media/image55.png"/><Relationship Id="rId4" Type="http://schemas.openxmlformats.org/officeDocument/2006/relationships/hyperlink" Target="http://www.pca.state.mn.us/water/stormwater/stormwater-c.html"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8.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12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jpeg"/></Relationships>
</file>

<file path=ppt/slides/_rels/slide1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11.emf"/><Relationship Id="rId4" Type="http://schemas.openxmlformats.org/officeDocument/2006/relationships/oleObject" Target="../embeddings/Microsoft_Word_97_-_2003_Document1.doc"/></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9.xml"/><Relationship Id="rId1" Type="http://schemas.openxmlformats.org/officeDocument/2006/relationships/slideLayout" Target="../slideLayouts/slideLayout8.xml"/><Relationship Id="rId4" Type="http://schemas.openxmlformats.org/officeDocument/2006/relationships/image" Target="../media/image22.jpeg"/></Relationships>
</file>

<file path=ppt/slides/_rels/slide5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6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6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hyperlink" Target="http://www.google.com/url?sa=i&amp;source=images&amp;cd=&amp;cad=rja&amp;docid=HXa_tZ9b7CLQuM&amp;tbnid=mZEhtsoy47CQpM:&amp;ved=0CAgQjRwwAA&amp;url=http://planning.city.cleveland.oh.us/cwp/glossary/glossary.php&amp;ei=BaAnUtbHDMWg2QXypYHgAQ&amp;psig=AFQjCNERd_bMbui_1IeyD2IYf47FNFuqxA&amp;ust=1378414981276292"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0.xml"/><Relationship Id="rId1" Type="http://schemas.openxmlformats.org/officeDocument/2006/relationships/vmlDrawing" Target="../drawings/vmlDrawing2.vml"/><Relationship Id="rId6" Type="http://schemas.openxmlformats.org/officeDocument/2006/relationships/image" Target="../media/image25.jpeg"/><Relationship Id="rId5" Type="http://schemas.openxmlformats.org/officeDocument/2006/relationships/image" Target="../media/image27.wmf"/><Relationship Id="rId4" Type="http://schemas.openxmlformats.org/officeDocument/2006/relationships/oleObject" Target="../embeddings/oleObject1.bin"/></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28.png"/><Relationship Id="rId4" Type="http://schemas.openxmlformats.org/officeDocument/2006/relationships/oleObject" Target="../embeddings/oleObject2.bin"/></Relationships>
</file>

<file path=ppt/slides/_rels/slide7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0.xml"/><Relationship Id="rId1" Type="http://schemas.openxmlformats.org/officeDocument/2006/relationships/slideLayout" Target="../slideLayouts/slideLayout11.xml"/><Relationship Id="rId4" Type="http://schemas.openxmlformats.org/officeDocument/2006/relationships/image" Target="../media/image25.jpeg"/></Relationships>
</file>

<file path=ppt/slides/_rels/slide7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1.xml"/><Relationship Id="rId1" Type="http://schemas.openxmlformats.org/officeDocument/2006/relationships/slideLayout" Target="../slideLayouts/slideLayout11.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3.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2.xml"/><Relationship Id="rId1" Type="http://schemas.openxmlformats.org/officeDocument/2006/relationships/slideLayout" Target="../slideLayouts/slideLayout1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9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5.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3" name="Picture 7" descr="C:\AEverything Folder\Pictures and Videos\i000770_big.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9218" name="Picture 4" descr="mpca-oneline-color-wt"/>
          <p:cNvPicPr>
            <a:picLocks noChangeAspect="1" noChangeArrowheads="1"/>
          </p:cNvPicPr>
          <p:nvPr/>
        </p:nvPicPr>
        <p:blipFill>
          <a:blip r:embed="rId4" cstate="print"/>
          <a:srcRect/>
          <a:stretch>
            <a:fillRect/>
          </a:stretch>
        </p:blipFill>
        <p:spPr bwMode="auto">
          <a:xfrm>
            <a:off x="4800600" y="6096000"/>
            <a:ext cx="3962400" cy="614363"/>
          </a:xfrm>
          <a:prstGeom prst="rect">
            <a:avLst/>
          </a:prstGeom>
          <a:noFill/>
          <a:ln w="9525">
            <a:noFill/>
            <a:miter lim="800000"/>
            <a:headEnd/>
            <a:tailEnd/>
          </a:ln>
        </p:spPr>
      </p:pic>
      <p:sp>
        <p:nvSpPr>
          <p:cNvPr id="9220" name="Text Box 6"/>
          <p:cNvSpPr txBox="1">
            <a:spLocks noChangeArrowheads="1"/>
          </p:cNvSpPr>
          <p:nvPr/>
        </p:nvSpPr>
        <p:spPr bwMode="auto">
          <a:xfrm>
            <a:off x="0" y="228600"/>
            <a:ext cx="8686800" cy="3046988"/>
          </a:xfrm>
          <a:prstGeom prst="rect">
            <a:avLst/>
          </a:prstGeom>
          <a:noFill/>
          <a:ln w="9525">
            <a:noFill/>
            <a:miter lim="800000"/>
            <a:headEnd/>
            <a:tailEnd/>
          </a:ln>
        </p:spPr>
        <p:txBody>
          <a:bodyPr wrap="square">
            <a:spAutoFit/>
          </a:bodyPr>
          <a:lstStyle/>
          <a:p>
            <a:pPr algn="ctr">
              <a:spcBef>
                <a:spcPct val="50000"/>
              </a:spcBef>
            </a:pPr>
            <a:r>
              <a:rPr lang="en-US" sz="4800" b="1" dirty="0" smtClean="0"/>
              <a:t>NPDES Construction Stormwater General Permit </a:t>
            </a:r>
            <a:r>
              <a:rPr lang="en-US" sz="4800" b="1" dirty="0"/>
              <a:t>for Minnesota</a:t>
            </a:r>
          </a:p>
          <a:p>
            <a:pPr>
              <a:spcBef>
                <a:spcPct val="50000"/>
              </a:spcBef>
            </a:pPr>
            <a:endParaRPr lang="en-US" sz="3200" b="1" dirty="0">
              <a:solidFill>
                <a:srgbClr val="FFFF99"/>
              </a:solidFill>
            </a:endParaRPr>
          </a:p>
        </p:txBody>
      </p:sp>
      <p:sp>
        <p:nvSpPr>
          <p:cNvPr id="9221" name="Rectangle 3"/>
          <p:cNvSpPr>
            <a:spLocks noChangeArrowheads="1"/>
          </p:cNvSpPr>
          <p:nvPr/>
        </p:nvSpPr>
        <p:spPr bwMode="auto">
          <a:xfrm>
            <a:off x="4953000" y="4419600"/>
            <a:ext cx="4191000" cy="1295400"/>
          </a:xfrm>
          <a:prstGeom prst="rect">
            <a:avLst/>
          </a:prstGeom>
          <a:noFill/>
          <a:ln w="9525">
            <a:noFill/>
            <a:miter lim="800000"/>
            <a:headEnd/>
            <a:tailEnd/>
          </a:ln>
        </p:spPr>
        <p:txBody>
          <a:bodyPr lIns="100584" anchor="b"/>
          <a:lstStyle/>
          <a:p>
            <a:pPr>
              <a:buClr>
                <a:srgbClr val="C32D2E"/>
              </a:buClr>
              <a:buSzPct val="100000"/>
              <a:buFont typeface="Wingdings" pitchFamily="2" charset="2"/>
              <a:buNone/>
              <a:tabLst>
                <a:tab pos="342900" algn="l"/>
              </a:tabLst>
            </a:pPr>
            <a:r>
              <a:rPr lang="en-US" sz="2000">
                <a:latin typeface="Trebuchet MS" pitchFamily="34" charset="0"/>
              </a:rPr>
              <a:t>Todd Smith P.E.</a:t>
            </a:r>
          </a:p>
          <a:p>
            <a:pPr>
              <a:buClr>
                <a:srgbClr val="C32D2E"/>
              </a:buClr>
              <a:buSzPct val="100000"/>
              <a:buFont typeface="Wingdings" pitchFamily="2" charset="2"/>
              <a:buNone/>
              <a:tabLst>
                <a:tab pos="342900" algn="l"/>
              </a:tabLst>
            </a:pPr>
            <a:r>
              <a:rPr lang="en-US" sz="1600">
                <a:latin typeface="Trebuchet MS" pitchFamily="34" charset="0"/>
              </a:rPr>
              <a:t>MPCA Senior Engineer</a:t>
            </a:r>
          </a:p>
          <a:p>
            <a:pPr>
              <a:buClr>
                <a:srgbClr val="C32D2E"/>
              </a:buClr>
              <a:buSzPct val="100000"/>
              <a:buFont typeface="Wingdings" pitchFamily="2" charset="2"/>
              <a:buNone/>
              <a:tabLst>
                <a:tab pos="342900" algn="l"/>
              </a:tabLst>
            </a:pPr>
            <a:r>
              <a:rPr lang="en-US" sz="1600">
                <a:latin typeface="Trebuchet MS" pitchFamily="34" charset="0"/>
              </a:rPr>
              <a:t>Stormwater Policy &amp; Technical</a:t>
            </a:r>
          </a:p>
          <a:p>
            <a:pPr>
              <a:buClr>
                <a:srgbClr val="C32D2E"/>
              </a:buClr>
              <a:buSzPct val="100000"/>
              <a:buFont typeface="Wingdings" pitchFamily="2" charset="2"/>
              <a:buNone/>
              <a:tabLst>
                <a:tab pos="342900" algn="l"/>
              </a:tabLst>
            </a:pPr>
            <a:r>
              <a:rPr lang="en-US" sz="1600">
                <a:latin typeface="Trebuchet MS" pitchFamily="34" charset="0"/>
              </a:rPr>
              <a:t>Assistance</a:t>
            </a:r>
          </a:p>
        </p:txBody>
      </p:sp>
      <p:sp>
        <p:nvSpPr>
          <p:cNvPr id="9222" name="Rectangle 8"/>
          <p:cNvSpPr>
            <a:spLocks noChangeArrowheads="1"/>
          </p:cNvSpPr>
          <p:nvPr/>
        </p:nvSpPr>
        <p:spPr bwMode="auto">
          <a:xfrm>
            <a:off x="304800" y="4495800"/>
            <a:ext cx="4114800" cy="762000"/>
          </a:xfrm>
          <a:prstGeom prst="rect">
            <a:avLst/>
          </a:prstGeom>
          <a:noFill/>
          <a:ln w="9525">
            <a:noFill/>
            <a:miter lim="800000"/>
            <a:headEnd/>
            <a:tailEnd/>
          </a:ln>
        </p:spPr>
        <p:txBody>
          <a:bodyPr/>
          <a:lstStyle/>
          <a:p>
            <a:pPr>
              <a:lnSpc>
                <a:spcPct val="80000"/>
              </a:lnSpc>
              <a:spcBef>
                <a:spcPts val="700"/>
              </a:spcBef>
              <a:buClr>
                <a:srgbClr val="C32D2E"/>
              </a:buClr>
              <a:buSzPct val="100000"/>
              <a:buFont typeface="Wingdings" pitchFamily="2" charset="2"/>
              <a:buNone/>
            </a:pPr>
            <a:r>
              <a:rPr lang="en-US" sz="1500" dirty="0" smtClean="0">
                <a:latin typeface="Trebuchet MS" pitchFamily="34" charset="0"/>
              </a:rPr>
              <a:t>    University </a:t>
            </a:r>
            <a:r>
              <a:rPr lang="en-US" sz="1500" dirty="0">
                <a:latin typeface="Trebuchet MS" pitchFamily="34" charset="0"/>
              </a:rPr>
              <a:t>of Minnesota Erosion and      </a:t>
            </a:r>
          </a:p>
          <a:p>
            <a:pPr>
              <a:lnSpc>
                <a:spcPct val="80000"/>
              </a:lnSpc>
              <a:spcBef>
                <a:spcPts val="700"/>
              </a:spcBef>
              <a:buClr>
                <a:srgbClr val="C32D2E"/>
              </a:buClr>
              <a:buSzPct val="100000"/>
              <a:buFont typeface="Wingdings" pitchFamily="2" charset="2"/>
              <a:buNone/>
            </a:pPr>
            <a:r>
              <a:rPr lang="en-US" sz="1500" dirty="0">
                <a:latin typeface="Trebuchet MS" pitchFamily="34" charset="0"/>
              </a:rPr>
              <a:t>Sediment Control Certification </a:t>
            </a:r>
            <a:r>
              <a:rPr lang="en-US" sz="1500" dirty="0" smtClean="0">
                <a:latin typeface="Trebuchet MS" pitchFamily="34" charset="0"/>
              </a:rPr>
              <a:t>2013 </a:t>
            </a:r>
            <a:r>
              <a:rPr lang="en-US" sz="1500" dirty="0">
                <a:latin typeface="Trebuchet MS" pitchFamily="34" charset="0"/>
              </a:rPr>
              <a:t>-</a:t>
            </a:r>
            <a:r>
              <a:rPr lang="en-US" sz="1500" dirty="0" smtClean="0">
                <a:latin typeface="Trebuchet MS" pitchFamily="34" charset="0"/>
              </a:rPr>
              <a:t>2014</a:t>
            </a:r>
            <a:endParaRPr lang="en-US" sz="1500" dirty="0">
              <a:latin typeface="Trebuchet MS" pitchFamily="34" charset="0"/>
            </a:endParaRPr>
          </a:p>
          <a:p>
            <a:pPr>
              <a:lnSpc>
                <a:spcPct val="80000"/>
              </a:lnSpc>
              <a:spcBef>
                <a:spcPts val="700"/>
              </a:spcBef>
              <a:buClr>
                <a:srgbClr val="C32D2E"/>
              </a:buClr>
              <a:buSzPct val="100000"/>
              <a:buFont typeface="Wingdings" pitchFamily="2" charset="2"/>
              <a:buNone/>
            </a:pPr>
            <a:endParaRPr lang="en-US" sz="1500" dirty="0">
              <a:latin typeface="Trebuchet MS" pitchFamily="34" charset="0"/>
            </a:endParaRPr>
          </a:p>
          <a:p>
            <a:pPr>
              <a:lnSpc>
                <a:spcPct val="80000"/>
              </a:lnSpc>
              <a:spcBef>
                <a:spcPts val="700"/>
              </a:spcBef>
              <a:buClr>
                <a:srgbClr val="C32D2E"/>
              </a:buClr>
              <a:buSzPct val="100000"/>
              <a:buFont typeface="Wingdings" pitchFamily="2" charset="2"/>
              <a:buChar char=""/>
            </a:pPr>
            <a:endParaRPr lang="en-US" sz="1500" dirty="0">
              <a:latin typeface="Trebuchet MS" pitchFamily="34" charset="0"/>
            </a:endParaRPr>
          </a:p>
        </p:txBody>
      </p:sp>
      <p:pic>
        <p:nvPicPr>
          <p:cNvPr id="9224" name="Picture 8"/>
          <p:cNvPicPr>
            <a:picLocks noChangeAspect="1" noChangeArrowheads="1"/>
          </p:cNvPicPr>
          <p:nvPr/>
        </p:nvPicPr>
        <p:blipFill>
          <a:blip r:embed="rId5" cstate="print"/>
          <a:srcRect/>
          <a:stretch>
            <a:fillRect/>
          </a:stretch>
        </p:blipFill>
        <p:spPr bwMode="auto">
          <a:xfrm>
            <a:off x="762000" y="5257800"/>
            <a:ext cx="2124075" cy="14573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Everything Folder\Pictures and Videos\i000770_big.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09922" name="Rectangle 2"/>
          <p:cNvSpPr>
            <a:spLocks noGrp="1"/>
          </p:cNvSpPr>
          <p:nvPr>
            <p:ph type="title"/>
          </p:nvPr>
        </p:nvSpPr>
        <p:spPr bwMode="auto">
          <a:xfrm>
            <a:off x="0" y="609599"/>
            <a:ext cx="9144000" cy="817563"/>
          </a:xfrm>
          <a:solidFill>
            <a:schemeClr val="accent1">
              <a:lumMod val="50000"/>
              <a:alpha val="81000"/>
            </a:schemeClr>
          </a:solidFill>
        </p:spPr>
        <p:txBody>
          <a:bodyPr wrap="square" lIns="91440" tIns="45720" rIns="91440" bIns="45720" numCol="1" compatLnSpc="1">
            <a:prstTxWarp prst="textNoShape">
              <a:avLst/>
            </a:prstTxWarp>
          </a:bodyPr>
          <a:lstStyle/>
          <a:p>
            <a:pPr algn="ctr" eaLnBrk="1" hangingPunct="1">
              <a:defRPr/>
            </a:pPr>
            <a:r>
              <a:rPr lang="en-US" sz="3400" dirty="0" smtClean="0">
                <a:effectLst/>
              </a:rPr>
              <a:t>Part II: Using the Online Application</a:t>
            </a:r>
          </a:p>
        </p:txBody>
      </p:sp>
      <p:sp>
        <p:nvSpPr>
          <p:cNvPr id="21507" name="Rectangle 3"/>
          <p:cNvSpPr>
            <a:spLocks noGrp="1"/>
          </p:cNvSpPr>
          <p:nvPr>
            <p:ph type="body" idx="1"/>
          </p:nvPr>
        </p:nvSpPr>
        <p:spPr>
          <a:xfrm>
            <a:off x="914400" y="1828800"/>
            <a:ext cx="7772400" cy="4876800"/>
          </a:xfrm>
          <a:solidFill>
            <a:schemeClr val="accent1">
              <a:lumMod val="50000"/>
              <a:alpha val="86000"/>
            </a:schemeClr>
          </a:solidFill>
        </p:spPr>
        <p:txBody>
          <a:bodyPr/>
          <a:lstStyle/>
          <a:p>
            <a:pPr marL="742950" lvl="1" eaLnBrk="1" hangingPunct="1">
              <a:lnSpc>
                <a:spcPct val="80000"/>
              </a:lnSpc>
              <a:buClr>
                <a:srgbClr val="FED46C"/>
              </a:buClr>
              <a:buFont typeface="Wingdings" pitchFamily="2" charset="2"/>
              <a:buNone/>
            </a:pPr>
            <a:r>
              <a:rPr lang="en-US" sz="2400" u="sng" dirty="0" smtClean="0"/>
              <a:t>Permit coverage (for most projects)</a:t>
            </a:r>
            <a:r>
              <a:rPr lang="en-US" sz="2400" dirty="0" smtClean="0"/>
              <a:t>:</a:t>
            </a:r>
          </a:p>
          <a:p>
            <a:pPr marL="742950" lvl="1" eaLnBrk="1" hangingPunct="1">
              <a:lnSpc>
                <a:spcPct val="80000"/>
              </a:lnSpc>
              <a:buClr>
                <a:srgbClr val="FED46C"/>
              </a:buClr>
              <a:buFont typeface="Wingdings" pitchFamily="2" charset="2"/>
              <a:buNone/>
            </a:pPr>
            <a:endParaRPr lang="en-US" sz="2400" dirty="0" smtClean="0"/>
          </a:p>
          <a:p>
            <a:pPr marL="742950" lvl="1" eaLnBrk="1" hangingPunct="1">
              <a:lnSpc>
                <a:spcPct val="80000"/>
              </a:lnSpc>
              <a:buClr>
                <a:srgbClr val="FED46C"/>
              </a:buClr>
            </a:pPr>
            <a:r>
              <a:rPr lang="en-US" sz="2400" dirty="0" smtClean="0"/>
              <a:t>You must use the online application</a:t>
            </a:r>
          </a:p>
          <a:p>
            <a:pPr marL="742950" lvl="1" eaLnBrk="1" hangingPunct="1">
              <a:lnSpc>
                <a:spcPct val="80000"/>
              </a:lnSpc>
              <a:buClr>
                <a:srgbClr val="FED46C"/>
              </a:buClr>
            </a:pPr>
            <a:endParaRPr lang="en-US" sz="2400" dirty="0"/>
          </a:p>
          <a:p>
            <a:pPr marL="742950" lvl="1" eaLnBrk="1" hangingPunct="1">
              <a:lnSpc>
                <a:spcPct val="80000"/>
              </a:lnSpc>
              <a:buClr>
                <a:srgbClr val="FED46C"/>
              </a:buClr>
            </a:pPr>
            <a:r>
              <a:rPr lang="en-US" sz="2400" dirty="0" smtClean="0"/>
              <a:t>You do not need to submit the stormwater pollution prevention plan (SWPPP)</a:t>
            </a:r>
          </a:p>
          <a:p>
            <a:pPr marL="742950" lvl="1" eaLnBrk="1" hangingPunct="1">
              <a:lnSpc>
                <a:spcPct val="80000"/>
              </a:lnSpc>
              <a:buClr>
                <a:srgbClr val="FED46C"/>
              </a:buClr>
            </a:pPr>
            <a:endParaRPr lang="en-US" sz="2400" dirty="0" smtClean="0"/>
          </a:p>
          <a:p>
            <a:pPr marL="742950" lvl="1" eaLnBrk="1" hangingPunct="1">
              <a:lnSpc>
                <a:spcPct val="80000"/>
              </a:lnSpc>
              <a:buClr>
                <a:srgbClr val="FED46C"/>
              </a:buClr>
            </a:pPr>
            <a:r>
              <a:rPr lang="en-US" sz="2400" dirty="0" smtClean="0"/>
              <a:t>Permit coverage becomes effective </a:t>
            </a:r>
            <a:r>
              <a:rPr lang="en-US" sz="2400" u="sng" dirty="0" smtClean="0"/>
              <a:t>7 days</a:t>
            </a:r>
            <a:r>
              <a:rPr lang="en-US" sz="2400" dirty="0" smtClean="0"/>
              <a:t> after completing the application</a:t>
            </a:r>
          </a:p>
          <a:p>
            <a:pPr marL="742950" lvl="1" eaLnBrk="1" hangingPunct="1">
              <a:lnSpc>
                <a:spcPct val="80000"/>
              </a:lnSpc>
              <a:buClr>
                <a:srgbClr val="FED46C"/>
              </a:buClr>
            </a:pPr>
            <a:endParaRPr lang="en-US" sz="2400" dirty="0" smtClean="0"/>
          </a:p>
          <a:p>
            <a:pPr marL="742950" lvl="1" eaLnBrk="1" hangingPunct="1">
              <a:lnSpc>
                <a:spcPct val="80000"/>
              </a:lnSpc>
              <a:buClr>
                <a:srgbClr val="FED46C"/>
              </a:buClr>
            </a:pPr>
            <a:r>
              <a:rPr lang="en-US" sz="2400" dirty="0" smtClean="0"/>
              <a:t>Permit letter and coverage certificate are no longer mailed to permittees. You will receive an e-mail conformation </a:t>
            </a:r>
          </a:p>
          <a:p>
            <a:pPr marL="742950" lvl="1" eaLnBrk="1" hangingPunct="1">
              <a:lnSpc>
                <a:spcPct val="80000"/>
              </a:lnSpc>
              <a:buClr>
                <a:srgbClr val="FED46C"/>
              </a:buClr>
              <a:buFont typeface="Wingdings" pitchFamily="2" charset="2"/>
              <a:buNone/>
            </a:pPr>
            <a:endParaRPr lang="en-US" sz="2400" dirty="0" smtClean="0"/>
          </a:p>
          <a:p>
            <a:pPr marL="742950" lvl="1" eaLnBrk="1" hangingPunct="1">
              <a:lnSpc>
                <a:spcPct val="80000"/>
              </a:lnSpc>
              <a:buClr>
                <a:srgbClr val="FED46C"/>
              </a:buClr>
            </a:pPr>
            <a:endParaRPr lang="en-US" sz="2400" dirty="0" smtClean="0"/>
          </a:p>
        </p:txBody>
      </p:sp>
      <p:sp>
        <p:nvSpPr>
          <p:cNvPr id="21508" name="Text Box 4"/>
          <p:cNvSpPr txBox="1">
            <a:spLocks noChangeArrowheads="1"/>
          </p:cNvSpPr>
          <p:nvPr/>
        </p:nvSpPr>
        <p:spPr bwMode="auto">
          <a:xfrm>
            <a:off x="4648200" y="5562600"/>
            <a:ext cx="3657600" cy="366713"/>
          </a:xfrm>
          <a:prstGeom prst="rect">
            <a:avLst/>
          </a:prstGeom>
          <a:noFill/>
          <a:ln w="9525">
            <a:noFill/>
            <a:miter lim="800000"/>
            <a:headEnd/>
            <a:tailEnd/>
          </a:ln>
        </p:spPr>
        <p:txBody>
          <a:bodyPr>
            <a:spAutoFit/>
          </a:bodyPr>
          <a:lstStyle/>
          <a:p>
            <a:pPr eaLnBrk="0" hangingPunct="0">
              <a:spcBef>
                <a:spcPct val="50000"/>
              </a:spcBef>
            </a:pPr>
            <a:endParaRPr lang="en-US">
              <a:latin typeface="Tahoma" pitchFamily="34" charset="0"/>
            </a:endParaRPr>
          </a:p>
        </p:txBody>
      </p:sp>
    </p:spTree>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rrowheads="1"/>
          </p:cNvPicPr>
          <p:nvPr/>
        </p:nvPicPr>
        <p:blipFill>
          <a:blip r:embed="rId3" cstate="print"/>
          <a:srcRect/>
          <a:stretch>
            <a:fillRect/>
          </a:stretch>
        </p:blipFill>
        <p:spPr bwMode="auto">
          <a:xfrm>
            <a:off x="1219200" y="1066800"/>
            <a:ext cx="7391400" cy="5638800"/>
          </a:xfrm>
          <a:prstGeom prst="rect">
            <a:avLst/>
          </a:prstGeom>
          <a:noFill/>
          <a:ln w="12700">
            <a:noFill/>
            <a:miter lim="800000"/>
            <a:headEnd/>
            <a:tailEnd/>
          </a:ln>
        </p:spPr>
      </p:pic>
      <p:sp>
        <p:nvSpPr>
          <p:cNvPr id="90115" name="Rectangle 3"/>
          <p:cNvSpPr>
            <a:spLocks noChangeArrowheads="1"/>
          </p:cNvSpPr>
          <p:nvPr/>
        </p:nvSpPr>
        <p:spPr bwMode="auto">
          <a:xfrm>
            <a:off x="0" y="0"/>
            <a:ext cx="914400" cy="6858000"/>
          </a:xfrm>
          <a:prstGeom prst="rect">
            <a:avLst/>
          </a:prstGeom>
          <a:solidFill>
            <a:srgbClr val="000066"/>
          </a:solidFill>
          <a:ln w="9525">
            <a:noFill/>
            <a:miter lim="800000"/>
            <a:headEnd/>
            <a:tailEnd/>
          </a:ln>
        </p:spPr>
        <p:txBody>
          <a:bodyPr wrap="none" anchor="ctr"/>
          <a:lstStyle/>
          <a:p>
            <a:endParaRPr lang="en-US"/>
          </a:p>
        </p:txBody>
      </p:sp>
      <p:sp>
        <p:nvSpPr>
          <p:cNvPr id="90116" name="Text Box 4"/>
          <p:cNvSpPr txBox="1">
            <a:spLocks noChangeArrowheads="1"/>
          </p:cNvSpPr>
          <p:nvPr/>
        </p:nvSpPr>
        <p:spPr bwMode="auto">
          <a:xfrm>
            <a:off x="1981200" y="304800"/>
            <a:ext cx="6096000" cy="641350"/>
          </a:xfrm>
          <a:prstGeom prst="rect">
            <a:avLst/>
          </a:prstGeom>
          <a:noFill/>
          <a:ln w="9525">
            <a:noFill/>
            <a:miter lim="800000"/>
            <a:headEnd/>
            <a:tailEnd/>
          </a:ln>
        </p:spPr>
        <p:txBody>
          <a:bodyPr>
            <a:spAutoFit/>
          </a:bodyPr>
          <a:lstStyle/>
          <a:p>
            <a:pPr>
              <a:spcBef>
                <a:spcPct val="50000"/>
              </a:spcBef>
            </a:pPr>
            <a:r>
              <a:rPr lang="en-US" sz="3600" b="1"/>
              <a:t>Temporary sediment basin</a:t>
            </a:r>
          </a:p>
        </p:txBody>
      </p:sp>
    </p:spTree>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1" name="Picture 5" descr="D:\My Pictures\St. Croix 2007 Alex Steph Sara raingardens\IMG_0666.JPG"/>
          <p:cNvPicPr>
            <a:picLocks noChangeAspect="1" noChangeArrowheads="1"/>
          </p:cNvPicPr>
          <p:nvPr/>
        </p:nvPicPr>
        <p:blipFill>
          <a:blip r:embed="rId2" cstate="print"/>
          <a:srcRect/>
          <a:stretch>
            <a:fillRect/>
          </a:stretch>
        </p:blipFill>
        <p:spPr bwMode="auto">
          <a:xfrm>
            <a:off x="0" y="1478209"/>
            <a:ext cx="9144000" cy="5379791"/>
          </a:xfrm>
          <a:prstGeom prst="rect">
            <a:avLst/>
          </a:prstGeom>
          <a:noFill/>
        </p:spPr>
      </p:pic>
      <p:sp>
        <p:nvSpPr>
          <p:cNvPr id="486402" name="Rectangle 2"/>
          <p:cNvSpPr>
            <a:spLocks noGrp="1"/>
          </p:cNvSpPr>
          <p:nvPr>
            <p:ph type="title"/>
          </p:nvPr>
        </p:nvSpPr>
        <p:spPr bwMode="auto">
          <a:xfrm>
            <a:off x="0" y="533400"/>
            <a:ext cx="9144000" cy="522288"/>
          </a:xfrm>
          <a:solidFill>
            <a:schemeClr val="accent1">
              <a:lumMod val="50000"/>
              <a:alpha val="68000"/>
            </a:schemeClr>
          </a:solidFill>
        </p:spPr>
        <p:txBody>
          <a:bodyPr wrap="square" lIns="91440" tIns="45720" rIns="91440" bIns="45720" numCol="1" compatLnSpc="1">
            <a:prstTxWarp prst="textNoShape">
              <a:avLst/>
            </a:prstTxWarp>
          </a:bodyPr>
          <a:lstStyle/>
          <a:p>
            <a:pPr algn="ctr" eaLnBrk="1" hangingPunct="1">
              <a:defRPr/>
            </a:pPr>
            <a:r>
              <a:rPr lang="en-US" sz="3200" dirty="0" smtClean="0">
                <a:effectLst/>
              </a:rPr>
              <a:t>Pollution Prevention Management Measures</a:t>
            </a:r>
          </a:p>
        </p:txBody>
      </p:sp>
      <p:sp>
        <p:nvSpPr>
          <p:cNvPr id="91140" name="Rectangle 3"/>
          <p:cNvSpPr>
            <a:spLocks noGrp="1"/>
          </p:cNvSpPr>
          <p:nvPr>
            <p:ph type="body" sz="half" idx="1"/>
          </p:nvPr>
        </p:nvSpPr>
        <p:spPr>
          <a:xfrm>
            <a:off x="762000" y="1676400"/>
            <a:ext cx="7772400" cy="4267200"/>
          </a:xfrm>
          <a:solidFill>
            <a:schemeClr val="accent6">
              <a:lumMod val="50000"/>
              <a:alpha val="90000"/>
            </a:schemeClr>
          </a:solidFill>
        </p:spPr>
        <p:txBody>
          <a:bodyPr/>
          <a:lstStyle/>
          <a:p>
            <a:pPr marL="0" indent="0" eaLnBrk="1" hangingPunct="1">
              <a:lnSpc>
                <a:spcPct val="90000"/>
              </a:lnSpc>
              <a:buNone/>
            </a:pPr>
            <a:r>
              <a:rPr lang="en-US" sz="2000" dirty="0">
                <a:solidFill>
                  <a:schemeClr val="accent4">
                    <a:lumMod val="40000"/>
                    <a:lumOff val="60000"/>
                  </a:schemeClr>
                </a:solidFill>
              </a:rPr>
              <a:t>Storage, </a:t>
            </a:r>
            <a:r>
              <a:rPr lang="en-US" sz="2000" dirty="0" smtClean="0">
                <a:solidFill>
                  <a:schemeClr val="accent4">
                    <a:lumMod val="40000"/>
                    <a:lumOff val="60000"/>
                  </a:schemeClr>
                </a:solidFill>
              </a:rPr>
              <a:t>handling</a:t>
            </a:r>
            <a:r>
              <a:rPr lang="en-US" sz="2000" dirty="0">
                <a:solidFill>
                  <a:schemeClr val="accent4">
                    <a:lumMod val="40000"/>
                    <a:lumOff val="60000"/>
                  </a:schemeClr>
                </a:solidFill>
              </a:rPr>
              <a:t>, and </a:t>
            </a:r>
            <a:r>
              <a:rPr lang="en-US" sz="2000" dirty="0" smtClean="0">
                <a:solidFill>
                  <a:schemeClr val="accent4">
                    <a:lumMod val="40000"/>
                    <a:lumOff val="60000"/>
                  </a:schemeClr>
                </a:solidFill>
              </a:rPr>
              <a:t>disposal </a:t>
            </a:r>
            <a:r>
              <a:rPr lang="en-US" sz="2000" dirty="0">
                <a:solidFill>
                  <a:schemeClr val="accent4">
                    <a:lumMod val="40000"/>
                    <a:lumOff val="60000"/>
                  </a:schemeClr>
                </a:solidFill>
              </a:rPr>
              <a:t>of </a:t>
            </a:r>
            <a:r>
              <a:rPr lang="en-US" sz="2000" dirty="0" smtClean="0">
                <a:solidFill>
                  <a:schemeClr val="accent4">
                    <a:lumMod val="40000"/>
                    <a:lumOff val="60000"/>
                  </a:schemeClr>
                </a:solidFill>
              </a:rPr>
              <a:t>construction products</a:t>
            </a:r>
            <a:r>
              <a:rPr lang="en-US" sz="2000" dirty="0">
                <a:solidFill>
                  <a:schemeClr val="accent4">
                    <a:lumMod val="40000"/>
                    <a:lumOff val="60000"/>
                  </a:schemeClr>
                </a:solidFill>
              </a:rPr>
              <a:t>, </a:t>
            </a:r>
            <a:r>
              <a:rPr lang="en-US" sz="2000" dirty="0" smtClean="0">
                <a:solidFill>
                  <a:schemeClr val="accent4">
                    <a:lumMod val="40000"/>
                    <a:lumOff val="60000"/>
                  </a:schemeClr>
                </a:solidFill>
              </a:rPr>
              <a:t>materials</a:t>
            </a:r>
            <a:r>
              <a:rPr lang="en-US" sz="2000" dirty="0">
                <a:solidFill>
                  <a:schemeClr val="accent4">
                    <a:lumMod val="40000"/>
                    <a:lumOff val="60000"/>
                  </a:schemeClr>
                </a:solidFill>
              </a:rPr>
              <a:t>, and </a:t>
            </a:r>
            <a:r>
              <a:rPr lang="en-US" sz="2000" dirty="0" smtClean="0">
                <a:solidFill>
                  <a:schemeClr val="accent4">
                    <a:lumMod val="40000"/>
                    <a:lumOff val="60000"/>
                  </a:schemeClr>
                </a:solidFill>
              </a:rPr>
              <a:t>wastes: The </a:t>
            </a:r>
            <a:r>
              <a:rPr lang="en-US" sz="2000" dirty="0" err="1" smtClean="0">
                <a:solidFill>
                  <a:schemeClr val="accent4">
                    <a:lumMod val="40000"/>
                    <a:lumOff val="60000"/>
                  </a:schemeClr>
                </a:solidFill>
              </a:rPr>
              <a:t>permittee</a:t>
            </a:r>
            <a:r>
              <a:rPr lang="en-US" sz="2000" dirty="0" smtClean="0">
                <a:solidFill>
                  <a:schemeClr val="accent4">
                    <a:lumMod val="40000"/>
                    <a:lumOff val="60000"/>
                  </a:schemeClr>
                </a:solidFill>
              </a:rPr>
              <a:t> shall minimize exposure to </a:t>
            </a:r>
            <a:r>
              <a:rPr lang="en-US" sz="2000" dirty="0" err="1" smtClean="0">
                <a:solidFill>
                  <a:schemeClr val="accent4">
                    <a:lumMod val="40000"/>
                    <a:lumOff val="60000"/>
                  </a:schemeClr>
                </a:solidFill>
              </a:rPr>
              <a:t>stormwater</a:t>
            </a:r>
            <a:r>
              <a:rPr lang="en-US" sz="2000" dirty="0" smtClean="0">
                <a:solidFill>
                  <a:schemeClr val="accent4">
                    <a:lumMod val="40000"/>
                    <a:lumOff val="60000"/>
                  </a:schemeClr>
                </a:solidFill>
              </a:rPr>
              <a:t> of the following:</a:t>
            </a:r>
            <a:r>
              <a:rPr lang="en-US" sz="1900" dirty="0" smtClean="0">
                <a:solidFill>
                  <a:schemeClr val="accent4">
                    <a:lumMod val="40000"/>
                    <a:lumOff val="60000"/>
                  </a:schemeClr>
                </a:solidFill>
              </a:rPr>
              <a:t>  </a:t>
            </a:r>
          </a:p>
          <a:p>
            <a:pPr eaLnBrk="1" hangingPunct="1">
              <a:lnSpc>
                <a:spcPct val="90000"/>
              </a:lnSpc>
            </a:pPr>
            <a:endParaRPr lang="en-US" sz="1900" dirty="0" smtClean="0"/>
          </a:p>
          <a:p>
            <a:pPr eaLnBrk="1" hangingPunct="1">
              <a:lnSpc>
                <a:spcPct val="90000"/>
              </a:lnSpc>
            </a:pPr>
            <a:r>
              <a:rPr lang="en-US" sz="1600" dirty="0" smtClean="0"/>
              <a:t>Building products that have the potential to leach pollutants (must be under cover) </a:t>
            </a:r>
          </a:p>
          <a:p>
            <a:pPr eaLnBrk="1" hangingPunct="1">
              <a:lnSpc>
                <a:spcPct val="90000"/>
              </a:lnSpc>
            </a:pPr>
            <a:endParaRPr lang="en-US" sz="1600" dirty="0" smtClean="0"/>
          </a:p>
          <a:p>
            <a:r>
              <a:rPr lang="en-US" sz="1600" dirty="0" smtClean="0"/>
              <a:t>Pesticides, herbicides, </a:t>
            </a:r>
            <a:r>
              <a:rPr lang="en-US" sz="1600" dirty="0"/>
              <a:t>insecticides, fertilizers, treatment chemicals, and landscape </a:t>
            </a:r>
            <a:r>
              <a:rPr lang="en-US" sz="1600" dirty="0" smtClean="0"/>
              <a:t>materials must </a:t>
            </a:r>
            <a:r>
              <a:rPr lang="en-US" sz="1600" dirty="0"/>
              <a:t>be under cover (e.g., plastic sheeting or temporary roofs)</a:t>
            </a:r>
            <a:r>
              <a:rPr lang="en-US" sz="1600" dirty="0" smtClean="0"/>
              <a:t> </a:t>
            </a:r>
          </a:p>
          <a:p>
            <a:pPr eaLnBrk="1" hangingPunct="1">
              <a:lnSpc>
                <a:spcPct val="90000"/>
              </a:lnSpc>
            </a:pPr>
            <a:endParaRPr lang="en-US" sz="1600" dirty="0" smtClean="0"/>
          </a:p>
          <a:p>
            <a:r>
              <a:rPr lang="en-US" sz="1600" dirty="0"/>
              <a:t>Hazardous materials, toxic waste, (including oil, diesel fuel, gasoline, hydraulic fluids, </a:t>
            </a:r>
            <a:r>
              <a:rPr lang="en-US" sz="1600" dirty="0" smtClean="0"/>
              <a:t>paint solvents</a:t>
            </a:r>
            <a:r>
              <a:rPr lang="en-US" sz="1600" dirty="0"/>
              <a:t>, petroleum‐based products, wood preservatives, additives, curing compounds, </a:t>
            </a:r>
            <a:r>
              <a:rPr lang="en-US" sz="1600" dirty="0" smtClean="0"/>
              <a:t>and acids</a:t>
            </a:r>
            <a:r>
              <a:rPr lang="en-US" sz="1600" dirty="0"/>
              <a:t>) must be properly stored in sealed containers to prevent spills, leaks or </a:t>
            </a:r>
            <a:r>
              <a:rPr lang="en-US" sz="1600" dirty="0" smtClean="0"/>
              <a:t>other discharge</a:t>
            </a:r>
            <a:r>
              <a:rPr lang="en-US" sz="1600" dirty="0"/>
              <a:t>.</a:t>
            </a:r>
            <a:endParaRPr lang="en-US" sz="1600" dirty="0" smtClean="0"/>
          </a:p>
        </p:txBody>
      </p:sp>
    </p:spTree>
    <p:extLst>
      <p:ext uri="{BB962C8B-B14F-4D97-AF65-F5344CB8AC3E}">
        <p14:creationId xmlns:p14="http://schemas.microsoft.com/office/powerpoint/2010/main" val="1219840409"/>
      </p:ext>
    </p:extLst>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1" name="Picture 5" descr="D:\My Pictures\St. Croix 2007 Alex Steph Sara raingardens\IMG_0666.JPG"/>
          <p:cNvPicPr>
            <a:picLocks noChangeAspect="1" noChangeArrowheads="1"/>
          </p:cNvPicPr>
          <p:nvPr/>
        </p:nvPicPr>
        <p:blipFill>
          <a:blip r:embed="rId2" cstate="print"/>
          <a:srcRect/>
          <a:stretch>
            <a:fillRect/>
          </a:stretch>
        </p:blipFill>
        <p:spPr bwMode="auto">
          <a:xfrm>
            <a:off x="0" y="1478209"/>
            <a:ext cx="9144000" cy="5379791"/>
          </a:xfrm>
          <a:prstGeom prst="rect">
            <a:avLst/>
          </a:prstGeom>
          <a:noFill/>
        </p:spPr>
      </p:pic>
      <p:sp>
        <p:nvSpPr>
          <p:cNvPr id="486402" name="Rectangle 2"/>
          <p:cNvSpPr>
            <a:spLocks noGrp="1"/>
          </p:cNvSpPr>
          <p:nvPr>
            <p:ph type="title"/>
          </p:nvPr>
        </p:nvSpPr>
        <p:spPr bwMode="auto">
          <a:xfrm>
            <a:off x="0" y="533400"/>
            <a:ext cx="9144000" cy="522288"/>
          </a:xfrm>
          <a:solidFill>
            <a:schemeClr val="accent1">
              <a:lumMod val="50000"/>
              <a:alpha val="68000"/>
            </a:schemeClr>
          </a:solidFill>
        </p:spPr>
        <p:txBody>
          <a:bodyPr wrap="square" lIns="91440" tIns="45720" rIns="91440" bIns="45720" numCol="1" compatLnSpc="1">
            <a:prstTxWarp prst="textNoShape">
              <a:avLst/>
            </a:prstTxWarp>
          </a:bodyPr>
          <a:lstStyle/>
          <a:p>
            <a:pPr algn="ctr" eaLnBrk="1" hangingPunct="1">
              <a:defRPr/>
            </a:pPr>
            <a:r>
              <a:rPr lang="en-US" sz="3200" dirty="0" smtClean="0">
                <a:effectLst/>
              </a:rPr>
              <a:t>Pollution Prevention Management Measures</a:t>
            </a:r>
          </a:p>
        </p:txBody>
      </p:sp>
      <p:sp>
        <p:nvSpPr>
          <p:cNvPr id="91140" name="Rectangle 3"/>
          <p:cNvSpPr>
            <a:spLocks noGrp="1"/>
          </p:cNvSpPr>
          <p:nvPr>
            <p:ph type="body" sz="half" idx="1"/>
          </p:nvPr>
        </p:nvSpPr>
        <p:spPr>
          <a:xfrm>
            <a:off x="762000" y="1676400"/>
            <a:ext cx="7772400" cy="4648200"/>
          </a:xfrm>
          <a:solidFill>
            <a:schemeClr val="accent6">
              <a:lumMod val="50000"/>
              <a:alpha val="90000"/>
            </a:schemeClr>
          </a:solidFill>
        </p:spPr>
        <p:txBody>
          <a:bodyPr/>
          <a:lstStyle/>
          <a:p>
            <a:pPr marL="0" indent="0" eaLnBrk="1" hangingPunct="1">
              <a:lnSpc>
                <a:spcPct val="90000"/>
              </a:lnSpc>
              <a:buNone/>
            </a:pPr>
            <a:r>
              <a:rPr lang="en-US" sz="3200" u="sng" dirty="0" smtClean="0">
                <a:solidFill>
                  <a:schemeClr val="accent4">
                    <a:lumMod val="40000"/>
                    <a:lumOff val="60000"/>
                  </a:schemeClr>
                </a:solidFill>
              </a:rPr>
              <a:t>More:</a:t>
            </a:r>
            <a:r>
              <a:rPr lang="en-US" sz="2000" dirty="0" smtClean="0">
                <a:solidFill>
                  <a:schemeClr val="accent4">
                    <a:lumMod val="40000"/>
                    <a:lumOff val="60000"/>
                  </a:schemeClr>
                </a:solidFill>
              </a:rPr>
              <a:t> Storage</a:t>
            </a:r>
            <a:r>
              <a:rPr lang="en-US" sz="2000" dirty="0">
                <a:solidFill>
                  <a:schemeClr val="accent4">
                    <a:lumMod val="40000"/>
                    <a:lumOff val="60000"/>
                  </a:schemeClr>
                </a:solidFill>
              </a:rPr>
              <a:t>, </a:t>
            </a:r>
            <a:r>
              <a:rPr lang="en-US" sz="2000" dirty="0" smtClean="0">
                <a:solidFill>
                  <a:schemeClr val="accent4">
                    <a:lumMod val="40000"/>
                    <a:lumOff val="60000"/>
                  </a:schemeClr>
                </a:solidFill>
              </a:rPr>
              <a:t>handling</a:t>
            </a:r>
            <a:r>
              <a:rPr lang="en-US" sz="2000" dirty="0">
                <a:solidFill>
                  <a:schemeClr val="accent4">
                    <a:lumMod val="40000"/>
                    <a:lumOff val="60000"/>
                  </a:schemeClr>
                </a:solidFill>
              </a:rPr>
              <a:t>, and </a:t>
            </a:r>
            <a:r>
              <a:rPr lang="en-US" sz="2000" dirty="0" smtClean="0">
                <a:solidFill>
                  <a:schemeClr val="accent4">
                    <a:lumMod val="40000"/>
                    <a:lumOff val="60000"/>
                  </a:schemeClr>
                </a:solidFill>
              </a:rPr>
              <a:t>disposal </a:t>
            </a:r>
            <a:r>
              <a:rPr lang="en-US" sz="2000" dirty="0">
                <a:solidFill>
                  <a:schemeClr val="accent4">
                    <a:lumMod val="40000"/>
                    <a:lumOff val="60000"/>
                  </a:schemeClr>
                </a:solidFill>
              </a:rPr>
              <a:t>of </a:t>
            </a:r>
            <a:r>
              <a:rPr lang="en-US" sz="2000" dirty="0" smtClean="0">
                <a:solidFill>
                  <a:schemeClr val="accent4">
                    <a:lumMod val="40000"/>
                    <a:lumOff val="60000"/>
                  </a:schemeClr>
                </a:solidFill>
              </a:rPr>
              <a:t>construction products</a:t>
            </a:r>
            <a:r>
              <a:rPr lang="en-US" sz="2000" dirty="0">
                <a:solidFill>
                  <a:schemeClr val="accent4">
                    <a:lumMod val="40000"/>
                    <a:lumOff val="60000"/>
                  </a:schemeClr>
                </a:solidFill>
              </a:rPr>
              <a:t>, </a:t>
            </a:r>
            <a:r>
              <a:rPr lang="en-US" sz="2000" dirty="0" smtClean="0">
                <a:solidFill>
                  <a:schemeClr val="accent4">
                    <a:lumMod val="40000"/>
                    <a:lumOff val="60000"/>
                  </a:schemeClr>
                </a:solidFill>
              </a:rPr>
              <a:t>materials</a:t>
            </a:r>
            <a:r>
              <a:rPr lang="en-US" sz="2000" dirty="0">
                <a:solidFill>
                  <a:schemeClr val="accent4">
                    <a:lumMod val="40000"/>
                    <a:lumOff val="60000"/>
                  </a:schemeClr>
                </a:solidFill>
              </a:rPr>
              <a:t>, and </a:t>
            </a:r>
            <a:r>
              <a:rPr lang="en-US" sz="2000" dirty="0" smtClean="0">
                <a:solidFill>
                  <a:schemeClr val="accent4">
                    <a:lumMod val="40000"/>
                    <a:lumOff val="60000"/>
                  </a:schemeClr>
                </a:solidFill>
              </a:rPr>
              <a:t>wastes: The </a:t>
            </a:r>
            <a:r>
              <a:rPr lang="en-US" sz="2000" dirty="0" err="1" smtClean="0">
                <a:solidFill>
                  <a:schemeClr val="accent4">
                    <a:lumMod val="40000"/>
                    <a:lumOff val="60000"/>
                  </a:schemeClr>
                </a:solidFill>
              </a:rPr>
              <a:t>permittee</a:t>
            </a:r>
            <a:r>
              <a:rPr lang="en-US" sz="2000" dirty="0" smtClean="0">
                <a:solidFill>
                  <a:schemeClr val="accent4">
                    <a:lumMod val="40000"/>
                    <a:lumOff val="60000"/>
                  </a:schemeClr>
                </a:solidFill>
              </a:rPr>
              <a:t> shall minimize exposure to </a:t>
            </a:r>
            <a:r>
              <a:rPr lang="en-US" sz="2000" dirty="0" err="1" smtClean="0">
                <a:solidFill>
                  <a:schemeClr val="accent4">
                    <a:lumMod val="40000"/>
                    <a:lumOff val="60000"/>
                  </a:schemeClr>
                </a:solidFill>
              </a:rPr>
              <a:t>stormwater</a:t>
            </a:r>
            <a:r>
              <a:rPr lang="en-US" sz="2000" dirty="0" smtClean="0">
                <a:solidFill>
                  <a:schemeClr val="accent4">
                    <a:lumMod val="40000"/>
                    <a:lumOff val="60000"/>
                  </a:schemeClr>
                </a:solidFill>
              </a:rPr>
              <a:t> of the following:</a:t>
            </a:r>
            <a:r>
              <a:rPr lang="en-US" sz="1900" dirty="0" smtClean="0">
                <a:solidFill>
                  <a:schemeClr val="accent4">
                    <a:lumMod val="40000"/>
                    <a:lumOff val="60000"/>
                  </a:schemeClr>
                </a:solidFill>
              </a:rPr>
              <a:t>  </a:t>
            </a:r>
          </a:p>
          <a:p>
            <a:pPr eaLnBrk="1" hangingPunct="1">
              <a:lnSpc>
                <a:spcPct val="90000"/>
              </a:lnSpc>
            </a:pPr>
            <a:endParaRPr lang="en-US" sz="1900" dirty="0" smtClean="0"/>
          </a:p>
          <a:p>
            <a:r>
              <a:rPr lang="en-US" sz="1600" dirty="0"/>
              <a:t>Solid waste must be stored, collected and disposed of properly in compliance with Minn. </a:t>
            </a:r>
            <a:r>
              <a:rPr lang="en-US" sz="1600" dirty="0" smtClean="0"/>
              <a:t>R.ch</a:t>
            </a:r>
            <a:r>
              <a:rPr lang="en-US" sz="1600" dirty="0"/>
              <a:t>. </a:t>
            </a:r>
            <a:r>
              <a:rPr lang="en-US" sz="1600" dirty="0" smtClean="0"/>
              <a:t>7035. </a:t>
            </a:r>
          </a:p>
          <a:p>
            <a:endParaRPr lang="en-US" sz="1600" dirty="0"/>
          </a:p>
          <a:p>
            <a:r>
              <a:rPr lang="en-US" sz="1600" dirty="0"/>
              <a:t>Portable toilets must be positioned so that they are secure and will not be tipped or </a:t>
            </a:r>
            <a:r>
              <a:rPr lang="en-US" sz="1600" dirty="0" smtClean="0"/>
              <a:t>knocked over</a:t>
            </a:r>
            <a:r>
              <a:rPr lang="en-US" sz="1600" dirty="0"/>
              <a:t>. Sanitary waste must be disposed of properly in accordance with Minn. R. </a:t>
            </a:r>
            <a:r>
              <a:rPr lang="en-US" sz="1600" dirty="0" err="1"/>
              <a:t>ch.</a:t>
            </a:r>
            <a:r>
              <a:rPr lang="en-US" sz="1600" dirty="0"/>
              <a:t> 7041</a:t>
            </a:r>
            <a:r>
              <a:rPr lang="en-US" sz="1600" dirty="0" smtClean="0"/>
              <a:t>.</a:t>
            </a:r>
          </a:p>
          <a:p>
            <a:endParaRPr lang="en-US" sz="1600" dirty="0"/>
          </a:p>
          <a:p>
            <a:r>
              <a:rPr lang="en-US" sz="1600" dirty="0" smtClean="0"/>
              <a:t>Take steps to prevent spills during fueling or transfer of chemicals Including the use of drip pans or absorbents unless infeasible. Must ensure adequate supplies are available in case of a spill.  Report spills per Minn. Stat. 115.061</a:t>
            </a:r>
          </a:p>
        </p:txBody>
      </p:sp>
    </p:spTree>
    <p:extLst>
      <p:ext uri="{BB962C8B-B14F-4D97-AF65-F5344CB8AC3E}">
        <p14:creationId xmlns:p14="http://schemas.microsoft.com/office/powerpoint/2010/main" val="262903624"/>
      </p:ext>
    </p:extLst>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1" name="Picture 5" descr="D:\My Pictures\St. Croix 2007 Alex Steph Sara raingardens\IMG_0666.JPG"/>
          <p:cNvPicPr>
            <a:picLocks noChangeAspect="1" noChangeArrowheads="1"/>
          </p:cNvPicPr>
          <p:nvPr/>
        </p:nvPicPr>
        <p:blipFill>
          <a:blip r:embed="rId2" cstate="print"/>
          <a:srcRect/>
          <a:stretch>
            <a:fillRect/>
          </a:stretch>
        </p:blipFill>
        <p:spPr bwMode="auto">
          <a:xfrm>
            <a:off x="0" y="1478209"/>
            <a:ext cx="9144000" cy="5379791"/>
          </a:xfrm>
          <a:prstGeom prst="rect">
            <a:avLst/>
          </a:prstGeom>
          <a:noFill/>
        </p:spPr>
      </p:pic>
      <p:sp>
        <p:nvSpPr>
          <p:cNvPr id="486402" name="Rectangle 2"/>
          <p:cNvSpPr>
            <a:spLocks noGrp="1"/>
          </p:cNvSpPr>
          <p:nvPr>
            <p:ph type="title"/>
          </p:nvPr>
        </p:nvSpPr>
        <p:spPr bwMode="auto">
          <a:xfrm>
            <a:off x="0" y="533400"/>
            <a:ext cx="9144000" cy="522288"/>
          </a:xfrm>
          <a:solidFill>
            <a:schemeClr val="accent1">
              <a:lumMod val="50000"/>
              <a:alpha val="68000"/>
            </a:schemeClr>
          </a:solidFill>
        </p:spPr>
        <p:txBody>
          <a:bodyPr wrap="square" lIns="91440" tIns="45720" rIns="91440" bIns="45720" numCol="1" compatLnSpc="1">
            <a:prstTxWarp prst="textNoShape">
              <a:avLst/>
            </a:prstTxWarp>
          </a:bodyPr>
          <a:lstStyle/>
          <a:p>
            <a:pPr algn="ctr" eaLnBrk="1" hangingPunct="1">
              <a:defRPr/>
            </a:pPr>
            <a:r>
              <a:rPr lang="en-US" sz="3200" dirty="0" smtClean="0">
                <a:effectLst/>
              </a:rPr>
              <a:t>Pollution Prevention Management Measures</a:t>
            </a:r>
          </a:p>
        </p:txBody>
      </p:sp>
      <p:sp>
        <p:nvSpPr>
          <p:cNvPr id="91140" name="Rectangle 3"/>
          <p:cNvSpPr>
            <a:spLocks noGrp="1"/>
          </p:cNvSpPr>
          <p:nvPr>
            <p:ph type="body" sz="half" idx="1"/>
          </p:nvPr>
        </p:nvSpPr>
        <p:spPr>
          <a:xfrm>
            <a:off x="762000" y="1676400"/>
            <a:ext cx="7772400" cy="4648200"/>
          </a:xfrm>
          <a:solidFill>
            <a:schemeClr val="accent6">
              <a:lumMod val="50000"/>
              <a:alpha val="90000"/>
            </a:schemeClr>
          </a:solidFill>
        </p:spPr>
        <p:txBody>
          <a:bodyPr/>
          <a:lstStyle/>
          <a:p>
            <a:pPr marL="0" indent="0" eaLnBrk="1" hangingPunct="1">
              <a:lnSpc>
                <a:spcPct val="90000"/>
              </a:lnSpc>
              <a:buNone/>
            </a:pPr>
            <a:r>
              <a:rPr lang="en-US" sz="3200" u="sng" dirty="0" smtClean="0">
                <a:solidFill>
                  <a:schemeClr val="accent4">
                    <a:lumMod val="40000"/>
                    <a:lumOff val="60000"/>
                  </a:schemeClr>
                </a:solidFill>
              </a:rPr>
              <a:t>More:</a:t>
            </a:r>
            <a:r>
              <a:rPr lang="en-US" sz="2000" dirty="0" smtClean="0">
                <a:solidFill>
                  <a:schemeClr val="accent4">
                    <a:lumMod val="40000"/>
                    <a:lumOff val="60000"/>
                  </a:schemeClr>
                </a:solidFill>
              </a:rPr>
              <a:t> Storage</a:t>
            </a:r>
            <a:r>
              <a:rPr lang="en-US" sz="2000" dirty="0">
                <a:solidFill>
                  <a:schemeClr val="accent4">
                    <a:lumMod val="40000"/>
                    <a:lumOff val="60000"/>
                  </a:schemeClr>
                </a:solidFill>
              </a:rPr>
              <a:t>, </a:t>
            </a:r>
            <a:r>
              <a:rPr lang="en-US" sz="2000" dirty="0" smtClean="0">
                <a:solidFill>
                  <a:schemeClr val="accent4">
                    <a:lumMod val="40000"/>
                    <a:lumOff val="60000"/>
                  </a:schemeClr>
                </a:solidFill>
              </a:rPr>
              <a:t>handling</a:t>
            </a:r>
            <a:r>
              <a:rPr lang="en-US" sz="2000" dirty="0">
                <a:solidFill>
                  <a:schemeClr val="accent4">
                    <a:lumMod val="40000"/>
                    <a:lumOff val="60000"/>
                  </a:schemeClr>
                </a:solidFill>
              </a:rPr>
              <a:t>, and </a:t>
            </a:r>
            <a:r>
              <a:rPr lang="en-US" sz="2000" dirty="0" smtClean="0">
                <a:solidFill>
                  <a:schemeClr val="accent4">
                    <a:lumMod val="40000"/>
                    <a:lumOff val="60000"/>
                  </a:schemeClr>
                </a:solidFill>
              </a:rPr>
              <a:t>disposal </a:t>
            </a:r>
            <a:r>
              <a:rPr lang="en-US" sz="2000" dirty="0">
                <a:solidFill>
                  <a:schemeClr val="accent4">
                    <a:lumMod val="40000"/>
                    <a:lumOff val="60000"/>
                  </a:schemeClr>
                </a:solidFill>
              </a:rPr>
              <a:t>of </a:t>
            </a:r>
            <a:r>
              <a:rPr lang="en-US" sz="2000" dirty="0" smtClean="0">
                <a:solidFill>
                  <a:schemeClr val="accent4">
                    <a:lumMod val="40000"/>
                    <a:lumOff val="60000"/>
                  </a:schemeClr>
                </a:solidFill>
              </a:rPr>
              <a:t>construction products</a:t>
            </a:r>
            <a:r>
              <a:rPr lang="en-US" sz="2000" dirty="0">
                <a:solidFill>
                  <a:schemeClr val="accent4">
                    <a:lumMod val="40000"/>
                    <a:lumOff val="60000"/>
                  </a:schemeClr>
                </a:solidFill>
              </a:rPr>
              <a:t>, </a:t>
            </a:r>
            <a:r>
              <a:rPr lang="en-US" sz="2000" dirty="0" smtClean="0">
                <a:solidFill>
                  <a:schemeClr val="accent4">
                    <a:lumMod val="40000"/>
                    <a:lumOff val="60000"/>
                  </a:schemeClr>
                </a:solidFill>
              </a:rPr>
              <a:t>materials</a:t>
            </a:r>
            <a:r>
              <a:rPr lang="en-US" sz="2000" dirty="0">
                <a:solidFill>
                  <a:schemeClr val="accent4">
                    <a:lumMod val="40000"/>
                    <a:lumOff val="60000"/>
                  </a:schemeClr>
                </a:solidFill>
              </a:rPr>
              <a:t>, and </a:t>
            </a:r>
            <a:r>
              <a:rPr lang="en-US" sz="2000" dirty="0" smtClean="0">
                <a:solidFill>
                  <a:schemeClr val="accent4">
                    <a:lumMod val="40000"/>
                    <a:lumOff val="60000"/>
                  </a:schemeClr>
                </a:solidFill>
              </a:rPr>
              <a:t>wastes: The </a:t>
            </a:r>
            <a:r>
              <a:rPr lang="en-US" sz="2000" dirty="0" err="1" smtClean="0">
                <a:solidFill>
                  <a:schemeClr val="accent4">
                    <a:lumMod val="40000"/>
                    <a:lumOff val="60000"/>
                  </a:schemeClr>
                </a:solidFill>
              </a:rPr>
              <a:t>permittee</a:t>
            </a:r>
            <a:r>
              <a:rPr lang="en-US" sz="2000" dirty="0" smtClean="0">
                <a:solidFill>
                  <a:schemeClr val="accent4">
                    <a:lumMod val="40000"/>
                    <a:lumOff val="60000"/>
                  </a:schemeClr>
                </a:solidFill>
              </a:rPr>
              <a:t> shall minimize exposure to </a:t>
            </a:r>
            <a:r>
              <a:rPr lang="en-US" sz="2000" dirty="0" err="1" smtClean="0">
                <a:solidFill>
                  <a:schemeClr val="accent4">
                    <a:lumMod val="40000"/>
                    <a:lumOff val="60000"/>
                  </a:schemeClr>
                </a:solidFill>
              </a:rPr>
              <a:t>stormwater</a:t>
            </a:r>
            <a:r>
              <a:rPr lang="en-US" sz="2000" dirty="0" smtClean="0">
                <a:solidFill>
                  <a:schemeClr val="accent4">
                    <a:lumMod val="40000"/>
                    <a:lumOff val="60000"/>
                  </a:schemeClr>
                </a:solidFill>
              </a:rPr>
              <a:t> of the following:</a:t>
            </a:r>
            <a:r>
              <a:rPr lang="en-US" sz="1900" dirty="0" smtClean="0">
                <a:solidFill>
                  <a:schemeClr val="accent4">
                    <a:lumMod val="40000"/>
                    <a:lumOff val="60000"/>
                  </a:schemeClr>
                </a:solidFill>
              </a:rPr>
              <a:t>  </a:t>
            </a:r>
          </a:p>
          <a:p>
            <a:pPr eaLnBrk="1" hangingPunct="1">
              <a:lnSpc>
                <a:spcPct val="90000"/>
              </a:lnSpc>
            </a:pPr>
            <a:endParaRPr lang="en-US" sz="1900" dirty="0" smtClean="0"/>
          </a:p>
          <a:p>
            <a:r>
              <a:rPr lang="en-US" sz="1600" dirty="0" smtClean="0"/>
              <a:t>Vehicle washing must be done in a defined area and runoff must be contained. </a:t>
            </a:r>
          </a:p>
          <a:p>
            <a:endParaRPr lang="en-US" sz="1600" dirty="0"/>
          </a:p>
          <a:p>
            <a:r>
              <a:rPr lang="en-US" sz="1600" dirty="0" smtClean="0"/>
              <a:t>No engine degreasing is allowed on sight</a:t>
            </a:r>
          </a:p>
          <a:p>
            <a:pPr marL="0" indent="0">
              <a:buNone/>
            </a:pPr>
            <a:endParaRPr lang="en-US" sz="1600" dirty="0"/>
          </a:p>
        </p:txBody>
      </p:sp>
    </p:spTree>
    <p:extLst>
      <p:ext uri="{BB962C8B-B14F-4D97-AF65-F5344CB8AC3E}">
        <p14:creationId xmlns:p14="http://schemas.microsoft.com/office/powerpoint/2010/main" val="3489238309"/>
      </p:ext>
    </p:extLst>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41" name="Picture 5" descr="D:\My Pictures\St. Croix 2007 Alex Steph Sara raingardens\IMG_0666.JPG"/>
          <p:cNvPicPr>
            <a:picLocks noChangeAspect="1" noChangeArrowheads="1"/>
          </p:cNvPicPr>
          <p:nvPr/>
        </p:nvPicPr>
        <p:blipFill>
          <a:blip r:embed="rId2" cstate="print"/>
          <a:srcRect/>
          <a:stretch>
            <a:fillRect/>
          </a:stretch>
        </p:blipFill>
        <p:spPr bwMode="auto">
          <a:xfrm>
            <a:off x="0" y="1478209"/>
            <a:ext cx="9144000" cy="5379791"/>
          </a:xfrm>
          <a:prstGeom prst="rect">
            <a:avLst/>
          </a:prstGeom>
          <a:noFill/>
        </p:spPr>
      </p:pic>
      <p:sp>
        <p:nvSpPr>
          <p:cNvPr id="486402" name="Rectangle 2"/>
          <p:cNvSpPr>
            <a:spLocks noGrp="1"/>
          </p:cNvSpPr>
          <p:nvPr>
            <p:ph type="title"/>
          </p:nvPr>
        </p:nvSpPr>
        <p:spPr bwMode="auto">
          <a:xfrm>
            <a:off x="0" y="533400"/>
            <a:ext cx="9144000" cy="522288"/>
          </a:xfrm>
          <a:solidFill>
            <a:schemeClr val="accent1">
              <a:lumMod val="50000"/>
              <a:alpha val="68000"/>
            </a:schemeClr>
          </a:solidFill>
        </p:spPr>
        <p:txBody>
          <a:bodyPr wrap="square" lIns="91440" tIns="45720" rIns="91440" bIns="45720" numCol="1" compatLnSpc="1">
            <a:prstTxWarp prst="textNoShape">
              <a:avLst/>
            </a:prstTxWarp>
          </a:bodyPr>
          <a:lstStyle/>
          <a:p>
            <a:pPr algn="ctr" eaLnBrk="1" hangingPunct="1">
              <a:defRPr/>
            </a:pPr>
            <a:r>
              <a:rPr lang="en-US" sz="3200" dirty="0" smtClean="0">
                <a:effectLst/>
              </a:rPr>
              <a:t>Concrete Washout</a:t>
            </a:r>
          </a:p>
        </p:txBody>
      </p:sp>
      <p:sp>
        <p:nvSpPr>
          <p:cNvPr id="91140" name="Rectangle 3"/>
          <p:cNvSpPr>
            <a:spLocks noGrp="1"/>
          </p:cNvSpPr>
          <p:nvPr>
            <p:ph type="body" sz="half" idx="1"/>
          </p:nvPr>
        </p:nvSpPr>
        <p:spPr>
          <a:xfrm>
            <a:off x="762000" y="1676400"/>
            <a:ext cx="7772400" cy="4267200"/>
          </a:xfrm>
          <a:solidFill>
            <a:schemeClr val="accent6">
              <a:lumMod val="50000"/>
              <a:alpha val="90000"/>
            </a:schemeClr>
          </a:solidFill>
        </p:spPr>
        <p:txBody>
          <a:bodyPr/>
          <a:lstStyle/>
          <a:p>
            <a:pPr eaLnBrk="1" hangingPunct="1">
              <a:lnSpc>
                <a:spcPct val="90000"/>
              </a:lnSpc>
            </a:pPr>
            <a:r>
              <a:rPr lang="en-US" sz="1900" dirty="0" smtClean="0"/>
              <a:t>All liquid and solid wastes generated by concrete washout operations must be contained in a leak-proof containment facility or impermeable liner.  </a:t>
            </a:r>
          </a:p>
          <a:p>
            <a:pPr eaLnBrk="1" hangingPunct="1">
              <a:lnSpc>
                <a:spcPct val="90000"/>
              </a:lnSpc>
            </a:pPr>
            <a:endParaRPr lang="en-US" sz="1900" dirty="0" smtClean="0"/>
          </a:p>
          <a:p>
            <a:pPr eaLnBrk="1" hangingPunct="1">
              <a:lnSpc>
                <a:spcPct val="90000"/>
              </a:lnSpc>
            </a:pPr>
            <a:r>
              <a:rPr lang="en-US" sz="1900" dirty="0" smtClean="0"/>
              <a:t>Liquid and solid wastes must be disposed of properly and in compliance with MPCA regulations.  </a:t>
            </a:r>
          </a:p>
          <a:p>
            <a:pPr eaLnBrk="1" hangingPunct="1">
              <a:lnSpc>
                <a:spcPct val="90000"/>
              </a:lnSpc>
            </a:pPr>
            <a:endParaRPr lang="en-US" sz="1900" dirty="0" smtClean="0"/>
          </a:p>
          <a:p>
            <a:pPr eaLnBrk="1" hangingPunct="1">
              <a:lnSpc>
                <a:spcPct val="90000"/>
              </a:lnSpc>
            </a:pPr>
            <a:r>
              <a:rPr lang="en-US" sz="1900" dirty="0" smtClean="0"/>
              <a:t>A sign must be installed adjacent to each washout facility to inform concrete equipment operators to utilize the proper facilities. </a:t>
            </a:r>
          </a:p>
        </p:txBody>
      </p:sp>
    </p:spTree>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D:\My Pictures\St. Croix 2007 Alex Steph Sara raingardens\IMG_0666.JPG"/>
          <p:cNvPicPr>
            <a:picLocks noChangeAspect="1" noChangeArrowheads="1"/>
          </p:cNvPicPr>
          <p:nvPr/>
        </p:nvPicPr>
        <p:blipFill>
          <a:blip r:embed="rId2" cstate="print"/>
          <a:srcRect/>
          <a:stretch>
            <a:fillRect/>
          </a:stretch>
        </p:blipFill>
        <p:spPr bwMode="auto">
          <a:xfrm>
            <a:off x="0" y="1371599"/>
            <a:ext cx="9144000" cy="5486401"/>
          </a:xfrm>
          <a:prstGeom prst="rect">
            <a:avLst/>
          </a:prstGeom>
          <a:noFill/>
        </p:spPr>
      </p:pic>
      <p:sp>
        <p:nvSpPr>
          <p:cNvPr id="520194" name="Rectangle 2"/>
          <p:cNvSpPr>
            <a:spLocks noGrp="1"/>
          </p:cNvSpPr>
          <p:nvPr>
            <p:ph type="title"/>
          </p:nvPr>
        </p:nvSpPr>
        <p:spPr bwMode="auto">
          <a:xfrm>
            <a:off x="0" y="381000"/>
            <a:ext cx="9144000" cy="609600"/>
          </a:xfrm>
          <a:solidFill>
            <a:schemeClr val="accent6">
              <a:lumMod val="50000"/>
            </a:schemeClr>
          </a:solidFill>
        </p:spPr>
        <p:txBody>
          <a:bodyPr wrap="square" lIns="91440" tIns="45720" rIns="91440" bIns="45720" numCol="1" compatLnSpc="1">
            <a:prstTxWarp prst="textNoShape">
              <a:avLst/>
            </a:prstTxWarp>
          </a:bodyPr>
          <a:lstStyle/>
          <a:p>
            <a:pPr algn="ctr" eaLnBrk="1" hangingPunct="1">
              <a:defRPr/>
            </a:pPr>
            <a:r>
              <a:rPr lang="en-US" sz="3200" dirty="0" smtClean="0">
                <a:effectLst/>
              </a:rPr>
              <a:t>What is Allowed:</a:t>
            </a:r>
          </a:p>
        </p:txBody>
      </p:sp>
      <p:sp>
        <p:nvSpPr>
          <p:cNvPr id="92163" name="Rectangle 3"/>
          <p:cNvSpPr>
            <a:spLocks noGrp="1"/>
          </p:cNvSpPr>
          <p:nvPr>
            <p:ph type="body" sz="half" idx="1"/>
          </p:nvPr>
        </p:nvSpPr>
        <p:spPr>
          <a:xfrm>
            <a:off x="609600" y="1981200"/>
            <a:ext cx="8001000" cy="4495800"/>
          </a:xfrm>
          <a:solidFill>
            <a:schemeClr val="accent6">
              <a:lumMod val="50000"/>
              <a:alpha val="89000"/>
            </a:schemeClr>
          </a:solidFill>
        </p:spPr>
        <p:txBody>
          <a:bodyPr/>
          <a:lstStyle/>
          <a:p>
            <a:pPr eaLnBrk="1" hangingPunct="1">
              <a:lnSpc>
                <a:spcPct val="90000"/>
              </a:lnSpc>
            </a:pPr>
            <a:r>
              <a:rPr lang="en-US" sz="1800" dirty="0" smtClean="0"/>
              <a:t>Plastic structural concrete can be placed on the ground.</a:t>
            </a:r>
          </a:p>
          <a:p>
            <a:pPr eaLnBrk="1" hangingPunct="1">
              <a:lnSpc>
                <a:spcPct val="90000"/>
              </a:lnSpc>
            </a:pPr>
            <a:endParaRPr lang="en-US" sz="1800" dirty="0" smtClean="0"/>
          </a:p>
          <a:p>
            <a:pPr eaLnBrk="1" hangingPunct="1">
              <a:lnSpc>
                <a:spcPct val="90000"/>
              </a:lnSpc>
            </a:pPr>
            <a:r>
              <a:rPr lang="en-US" sz="1800" dirty="0" smtClean="0"/>
              <a:t>Small amounts of hardened material (1/2 yd</a:t>
            </a:r>
            <a:r>
              <a:rPr lang="en-US" sz="1800" baseline="30000" dirty="0" smtClean="0"/>
              <a:t>3</a:t>
            </a:r>
            <a:r>
              <a:rPr lang="en-US" sz="1800" dirty="0" smtClean="0"/>
              <a:t>) can be buried on site. </a:t>
            </a:r>
          </a:p>
          <a:p>
            <a:pPr eaLnBrk="1" hangingPunct="1">
              <a:lnSpc>
                <a:spcPct val="90000"/>
              </a:lnSpc>
            </a:pPr>
            <a:endParaRPr lang="en-US" sz="1800" dirty="0" smtClean="0"/>
          </a:p>
          <a:p>
            <a:pPr eaLnBrk="1" hangingPunct="1">
              <a:lnSpc>
                <a:spcPct val="90000"/>
              </a:lnSpc>
            </a:pPr>
            <a:r>
              <a:rPr lang="en-US" sz="1800" dirty="0" smtClean="0"/>
              <a:t>Washout onto a prepared compacted road bed.</a:t>
            </a:r>
          </a:p>
          <a:p>
            <a:pPr eaLnBrk="1" hangingPunct="1">
              <a:lnSpc>
                <a:spcPct val="90000"/>
              </a:lnSpc>
              <a:buFont typeface="Wingdings" pitchFamily="2" charset="2"/>
              <a:buNone/>
            </a:pPr>
            <a:r>
              <a:rPr lang="en-US" sz="1800" dirty="0" smtClean="0"/>
              <a:t>             Notes:</a:t>
            </a:r>
          </a:p>
          <a:p>
            <a:pPr lvl="3" eaLnBrk="1" hangingPunct="1">
              <a:lnSpc>
                <a:spcPct val="90000"/>
              </a:lnSpc>
              <a:buFontTx/>
              <a:buChar char="•"/>
            </a:pPr>
            <a:r>
              <a:rPr lang="en-US" sz="1500" dirty="0" smtClean="0"/>
              <a:t>there MUST be a barrier of some type to hold the material in place. </a:t>
            </a:r>
          </a:p>
          <a:p>
            <a:pPr lvl="3" eaLnBrk="1" hangingPunct="1">
              <a:lnSpc>
                <a:spcPct val="90000"/>
              </a:lnSpc>
              <a:buFontTx/>
              <a:buChar char="•"/>
            </a:pPr>
            <a:r>
              <a:rPr lang="en-US" sz="1500" dirty="0" smtClean="0"/>
              <a:t>Intended for slip form machines where the area will paved over the next day</a:t>
            </a:r>
          </a:p>
          <a:p>
            <a:pPr lvl="3" eaLnBrk="1" hangingPunct="1">
              <a:lnSpc>
                <a:spcPct val="90000"/>
              </a:lnSpc>
              <a:buFontTx/>
              <a:buChar char="•"/>
            </a:pPr>
            <a:r>
              <a:rPr lang="en-US" sz="1500" dirty="0" smtClean="0"/>
              <a:t>Not intended for truck washout</a:t>
            </a:r>
          </a:p>
          <a:p>
            <a:pPr lvl="3" eaLnBrk="1" hangingPunct="1">
              <a:lnSpc>
                <a:spcPct val="90000"/>
              </a:lnSpc>
              <a:buFontTx/>
              <a:buChar char="•"/>
            </a:pPr>
            <a:endParaRPr lang="en-US" sz="1500" dirty="0" smtClean="0"/>
          </a:p>
          <a:p>
            <a:pPr eaLnBrk="1" hangingPunct="1">
              <a:lnSpc>
                <a:spcPct val="90000"/>
              </a:lnSpc>
              <a:buFontTx/>
              <a:buChar char="•"/>
            </a:pPr>
            <a:r>
              <a:rPr lang="en-US" sz="1900" dirty="0" smtClean="0"/>
              <a:t>Recover and recycle back into truck</a:t>
            </a:r>
          </a:p>
          <a:p>
            <a:pPr eaLnBrk="1" hangingPunct="1">
              <a:lnSpc>
                <a:spcPct val="90000"/>
              </a:lnSpc>
              <a:buFontTx/>
              <a:buChar char="•"/>
            </a:pPr>
            <a:endParaRPr lang="en-US" sz="1900" dirty="0" smtClean="0"/>
          </a:p>
          <a:p>
            <a:pPr eaLnBrk="1" hangingPunct="1">
              <a:lnSpc>
                <a:spcPct val="90000"/>
              </a:lnSpc>
              <a:buFontTx/>
              <a:buChar char="•"/>
            </a:pPr>
            <a:r>
              <a:rPr lang="en-US" sz="1900" i="1" dirty="0" smtClean="0"/>
              <a:t>May</a:t>
            </a:r>
            <a:r>
              <a:rPr lang="en-US" sz="1900" dirty="0" smtClean="0"/>
              <a:t> be discharged into sanitary sewer</a:t>
            </a:r>
          </a:p>
          <a:p>
            <a:pPr eaLnBrk="1" hangingPunct="1">
              <a:lnSpc>
                <a:spcPct val="90000"/>
              </a:lnSpc>
              <a:buFontTx/>
              <a:buChar char="•"/>
            </a:pPr>
            <a:endParaRPr lang="en-US" sz="1900" dirty="0" smtClean="0"/>
          </a:p>
          <a:p>
            <a:pPr eaLnBrk="1" hangingPunct="1">
              <a:lnSpc>
                <a:spcPct val="90000"/>
              </a:lnSpc>
              <a:buFont typeface="Wingdings" pitchFamily="2" charset="2"/>
              <a:buNone/>
            </a:pPr>
            <a:r>
              <a:rPr lang="en-US" sz="1800" dirty="0" smtClean="0"/>
              <a:t>  </a:t>
            </a:r>
          </a:p>
          <a:p>
            <a:pPr eaLnBrk="1" hangingPunct="1">
              <a:lnSpc>
                <a:spcPct val="90000"/>
              </a:lnSpc>
              <a:buFont typeface="Wingdings" pitchFamily="2" charset="2"/>
              <a:buNone/>
            </a:pPr>
            <a:r>
              <a:rPr lang="en-US" sz="1800" dirty="0" smtClean="0"/>
              <a:t> </a:t>
            </a:r>
          </a:p>
        </p:txBody>
      </p:sp>
      <p:sp>
        <p:nvSpPr>
          <p:cNvPr id="8" name="Rectangle 7"/>
          <p:cNvSpPr/>
          <p:nvPr/>
        </p:nvSpPr>
        <p:spPr>
          <a:xfrm>
            <a:off x="0" y="0"/>
            <a:ext cx="1143000" cy="13716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3" name="Rectangle 5"/>
          <p:cNvSpPr>
            <a:spLocks noGrp="1"/>
          </p:cNvSpPr>
          <p:nvPr>
            <p:ph type="title"/>
          </p:nvPr>
        </p:nvSpPr>
        <p:spPr bwMode="auto">
          <a:xfrm>
            <a:off x="990600" y="381000"/>
            <a:ext cx="8153400" cy="665163"/>
          </a:xfrm>
          <a:solidFill>
            <a:schemeClr val="accent6">
              <a:lumMod val="50000"/>
            </a:schemeClr>
          </a:solidFill>
        </p:spPr>
        <p:txBody>
          <a:bodyPr wrap="square" lIns="91440" tIns="45720" rIns="91440" bIns="45720" numCol="1" compatLnSpc="1">
            <a:prstTxWarp prst="textNoShape">
              <a:avLst/>
            </a:prstTxWarp>
          </a:bodyPr>
          <a:lstStyle/>
          <a:p>
            <a:pPr algn="ctr" eaLnBrk="1" hangingPunct="1">
              <a:defRPr/>
            </a:pPr>
            <a:r>
              <a:rPr lang="en-US" sz="3600" dirty="0" smtClean="0">
                <a:effectLst/>
              </a:rPr>
              <a:t>Concrete washout service company:</a:t>
            </a:r>
          </a:p>
        </p:txBody>
      </p:sp>
      <p:pic>
        <p:nvPicPr>
          <p:cNvPr id="93187" name="Picture 4" descr="Concrete Washout 020"/>
          <p:cNvPicPr>
            <a:picLocks noGrp="1" noChangeAspect="1" noChangeArrowheads="1"/>
          </p:cNvPicPr>
          <p:nvPr>
            <p:ph idx="1"/>
          </p:nvPr>
        </p:nvPicPr>
        <p:blipFill>
          <a:blip r:embed="rId2" cstate="print"/>
          <a:srcRect/>
          <a:stretch>
            <a:fillRect/>
          </a:stretch>
        </p:blipFill>
        <p:spPr>
          <a:xfrm>
            <a:off x="1882775" y="1596663"/>
            <a:ext cx="6346825" cy="4759687"/>
          </a:xfrm>
        </p:spPr>
      </p:pic>
      <p:sp>
        <p:nvSpPr>
          <p:cNvPr id="93188" name="Rectangle 7"/>
          <p:cNvSpPr>
            <a:spLocks noChangeArrowheads="1"/>
          </p:cNvSpPr>
          <p:nvPr/>
        </p:nvSpPr>
        <p:spPr bwMode="auto">
          <a:xfrm>
            <a:off x="0" y="0"/>
            <a:ext cx="914400" cy="6858000"/>
          </a:xfrm>
          <a:prstGeom prst="rect">
            <a:avLst/>
          </a:prstGeom>
          <a:solidFill>
            <a:srgbClr val="000066"/>
          </a:solidFill>
          <a:ln w="9525">
            <a:noFill/>
            <a:miter lim="800000"/>
            <a:headEnd/>
            <a:tailEnd/>
          </a:ln>
        </p:spPr>
        <p:txBody>
          <a:bodyPr wrap="none" anchor="ctr"/>
          <a:lstStyle/>
          <a:p>
            <a:endParaRPr lang="en-US"/>
          </a:p>
        </p:txBody>
      </p:sp>
      <p:pic>
        <p:nvPicPr>
          <p:cNvPr id="5" name="Picture 5" descr="D:\My Pictures\St. Croix 2007 Alex Steph Sara raingardens\IMG_0666.JPG"/>
          <p:cNvPicPr>
            <a:picLocks noChangeAspect="1" noChangeArrowheads="1"/>
          </p:cNvPicPr>
          <p:nvPr/>
        </p:nvPicPr>
        <p:blipFill>
          <a:blip r:embed="rId3" cstate="print"/>
          <a:srcRect/>
          <a:stretch>
            <a:fillRect/>
          </a:stretch>
        </p:blipFill>
        <p:spPr bwMode="auto">
          <a:xfrm>
            <a:off x="0" y="0"/>
            <a:ext cx="1143000" cy="6857999"/>
          </a:xfrm>
          <a:prstGeom prst="rect">
            <a:avLst/>
          </a:prstGeom>
          <a:noFill/>
        </p:spPr>
      </p:pic>
    </p:spTree>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5" name="Rectangle 5"/>
          <p:cNvSpPr>
            <a:spLocks noGrp="1"/>
          </p:cNvSpPr>
          <p:nvPr>
            <p:ph type="title"/>
          </p:nvPr>
        </p:nvSpPr>
        <p:spPr bwMode="auto">
          <a:xfrm>
            <a:off x="1143000" y="381000"/>
            <a:ext cx="8001000" cy="685800"/>
          </a:xfrm>
          <a:solidFill>
            <a:schemeClr val="accent6">
              <a:lumMod val="50000"/>
              <a:alpha val="88000"/>
            </a:schemeClr>
          </a:solidFill>
        </p:spPr>
        <p:txBody>
          <a:bodyPr wrap="square" lIns="91440" tIns="45720" rIns="91440" bIns="45720" numCol="1" compatLnSpc="1">
            <a:prstTxWarp prst="textNoShape">
              <a:avLst/>
            </a:prstTxWarp>
          </a:bodyPr>
          <a:lstStyle/>
          <a:p>
            <a:pPr algn="ctr" eaLnBrk="1" hangingPunct="1">
              <a:defRPr/>
            </a:pPr>
            <a:r>
              <a:rPr lang="en-US" dirty="0" smtClean="0">
                <a:effectLst/>
              </a:rPr>
              <a:t>Another from Neaton Brothers:</a:t>
            </a:r>
          </a:p>
        </p:txBody>
      </p:sp>
      <p:pic>
        <p:nvPicPr>
          <p:cNvPr id="94211" name="Picture 8" descr="concrete washout pics 047"/>
          <p:cNvPicPr>
            <a:picLocks noGrp="1" noChangeAspect="1" noChangeArrowheads="1"/>
          </p:cNvPicPr>
          <p:nvPr>
            <p:ph idx="1"/>
          </p:nvPr>
        </p:nvPicPr>
        <p:blipFill>
          <a:blip r:embed="rId2" cstate="print"/>
          <a:srcRect/>
          <a:stretch>
            <a:fillRect/>
          </a:stretch>
        </p:blipFill>
        <p:spPr>
          <a:xfrm>
            <a:off x="1524000" y="1485900"/>
            <a:ext cx="7162800" cy="5372100"/>
          </a:xfrm>
        </p:spPr>
      </p:pic>
      <p:sp>
        <p:nvSpPr>
          <p:cNvPr id="94212" name="Rectangle 11"/>
          <p:cNvSpPr>
            <a:spLocks noChangeArrowheads="1"/>
          </p:cNvSpPr>
          <p:nvPr/>
        </p:nvSpPr>
        <p:spPr bwMode="auto">
          <a:xfrm>
            <a:off x="0" y="0"/>
            <a:ext cx="914400" cy="6858000"/>
          </a:xfrm>
          <a:prstGeom prst="rect">
            <a:avLst/>
          </a:prstGeom>
          <a:solidFill>
            <a:srgbClr val="000066"/>
          </a:solidFill>
          <a:ln w="9525">
            <a:noFill/>
            <a:miter lim="800000"/>
            <a:headEnd/>
            <a:tailEnd/>
          </a:ln>
        </p:spPr>
        <p:txBody>
          <a:bodyPr wrap="none" anchor="ctr"/>
          <a:lstStyle/>
          <a:p>
            <a:endParaRPr lang="en-US"/>
          </a:p>
        </p:txBody>
      </p:sp>
      <p:pic>
        <p:nvPicPr>
          <p:cNvPr id="5" name="Picture 5" descr="D:\My Pictures\St. Croix 2007 Alex Steph Sara raingardens\IMG_0666.JPG"/>
          <p:cNvPicPr>
            <a:picLocks noChangeAspect="1" noChangeArrowheads="1"/>
          </p:cNvPicPr>
          <p:nvPr/>
        </p:nvPicPr>
        <p:blipFill>
          <a:blip r:embed="rId3" cstate="print"/>
          <a:srcRect/>
          <a:stretch>
            <a:fillRect/>
          </a:stretch>
        </p:blipFill>
        <p:spPr bwMode="auto">
          <a:xfrm>
            <a:off x="0" y="0"/>
            <a:ext cx="1143000"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7" name="Rectangle 5"/>
          <p:cNvSpPr>
            <a:spLocks noGrp="1"/>
          </p:cNvSpPr>
          <p:nvPr>
            <p:ph type="title"/>
          </p:nvPr>
        </p:nvSpPr>
        <p:spPr bwMode="auto">
          <a:xfrm>
            <a:off x="1143000" y="381000"/>
            <a:ext cx="3276600" cy="466725"/>
          </a:xfrm>
          <a:solidFill>
            <a:schemeClr val="accent6">
              <a:lumMod val="50000"/>
              <a:alpha val="89000"/>
            </a:schemeClr>
          </a:solidFill>
        </p:spPr>
        <p:txBody>
          <a:bodyPr wrap="square" lIns="91440" tIns="45720" rIns="91440" bIns="45720" numCol="1" compatLnSpc="1">
            <a:prstTxWarp prst="textNoShape">
              <a:avLst/>
            </a:prstTxWarp>
          </a:bodyPr>
          <a:lstStyle/>
          <a:p>
            <a:pPr algn="ctr" eaLnBrk="1" hangingPunct="1">
              <a:defRPr/>
            </a:pPr>
            <a:r>
              <a:rPr lang="en-US" sz="2400" dirty="0" smtClean="0">
                <a:effectLst/>
              </a:rPr>
              <a:t>From Brock White:</a:t>
            </a:r>
          </a:p>
        </p:txBody>
      </p:sp>
      <p:pic>
        <p:nvPicPr>
          <p:cNvPr id="95235" name="Picture 4" descr="Concrete Washout-Containment Solution"/>
          <p:cNvPicPr>
            <a:picLocks noGrp="1" noChangeAspect="1" noChangeArrowheads="1"/>
          </p:cNvPicPr>
          <p:nvPr>
            <p:ph idx="1"/>
          </p:nvPr>
        </p:nvPicPr>
        <p:blipFill>
          <a:blip r:embed="rId2" cstate="print"/>
          <a:srcRect/>
          <a:stretch>
            <a:fillRect/>
          </a:stretch>
        </p:blipFill>
        <p:spPr>
          <a:xfrm>
            <a:off x="1169580" y="990600"/>
            <a:ext cx="4164420" cy="4191000"/>
          </a:xfrm>
        </p:spPr>
      </p:pic>
      <p:sp>
        <p:nvSpPr>
          <p:cNvPr id="95236" name="Rectangle 7"/>
          <p:cNvSpPr>
            <a:spLocks noChangeArrowheads="1"/>
          </p:cNvSpPr>
          <p:nvPr/>
        </p:nvSpPr>
        <p:spPr bwMode="auto">
          <a:xfrm>
            <a:off x="0" y="0"/>
            <a:ext cx="914400" cy="6858000"/>
          </a:xfrm>
          <a:prstGeom prst="rect">
            <a:avLst/>
          </a:prstGeom>
          <a:solidFill>
            <a:srgbClr val="000066"/>
          </a:solidFill>
          <a:ln w="9525">
            <a:noFill/>
            <a:miter lim="800000"/>
            <a:headEnd/>
            <a:tailEnd/>
          </a:ln>
        </p:spPr>
        <p:txBody>
          <a:bodyPr wrap="none" anchor="ctr"/>
          <a:lstStyle/>
          <a:p>
            <a:endParaRPr lang="en-US"/>
          </a:p>
        </p:txBody>
      </p:sp>
      <p:pic>
        <p:nvPicPr>
          <p:cNvPr id="5" name="Picture 5" descr="D:\My Pictures\St. Croix 2007 Alex Steph Sara raingardens\IMG_0666.JPG"/>
          <p:cNvPicPr>
            <a:picLocks noChangeAspect="1" noChangeArrowheads="1"/>
          </p:cNvPicPr>
          <p:nvPr/>
        </p:nvPicPr>
        <p:blipFill>
          <a:blip r:embed="rId3" cstate="print"/>
          <a:srcRect/>
          <a:stretch>
            <a:fillRect/>
          </a:stretch>
        </p:blipFill>
        <p:spPr bwMode="auto">
          <a:xfrm>
            <a:off x="0" y="0"/>
            <a:ext cx="1143000" cy="6858000"/>
          </a:xfrm>
          <a:prstGeom prst="rect">
            <a:avLst/>
          </a:prstGeom>
          <a:noFill/>
        </p:spPr>
      </p:pic>
      <p:pic>
        <p:nvPicPr>
          <p:cNvPr id="6" name="Picture 4" descr="conwash2"/>
          <p:cNvPicPr>
            <a:picLocks noChangeAspect="1" noChangeArrowheads="1"/>
          </p:cNvPicPr>
          <p:nvPr/>
        </p:nvPicPr>
        <p:blipFill>
          <a:blip r:embed="rId4" cstate="print"/>
          <a:srcRect/>
          <a:stretch>
            <a:fillRect/>
          </a:stretch>
        </p:blipFill>
        <p:spPr bwMode="auto">
          <a:xfrm>
            <a:off x="4648200" y="3397220"/>
            <a:ext cx="4329112" cy="3254173"/>
          </a:xfrm>
          <a:prstGeom prst="rect">
            <a:avLst/>
          </a:prstGeom>
          <a:noFill/>
          <a:ln w="9525">
            <a:noFill/>
            <a:miter lim="800000"/>
            <a:headEnd/>
            <a:tailEnd/>
          </a:ln>
        </p:spPr>
      </p:pic>
      <p:sp>
        <p:nvSpPr>
          <p:cNvPr id="7" name="Rectangle 5"/>
          <p:cNvSpPr txBox="1">
            <a:spLocks/>
          </p:cNvSpPr>
          <p:nvPr/>
        </p:nvSpPr>
        <p:spPr bwMode="auto">
          <a:xfrm>
            <a:off x="5029200" y="2819400"/>
            <a:ext cx="3276600" cy="466725"/>
          </a:xfrm>
          <a:prstGeom prst="rect">
            <a:avLst/>
          </a:prstGeom>
          <a:solidFill>
            <a:schemeClr val="accent6">
              <a:lumMod val="50000"/>
              <a:alpha val="89000"/>
            </a:schemeClr>
          </a:solidFill>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4000" kern="1200" spc="-100">
                <a:solidFill>
                  <a:srgbClr val="F6E4BA"/>
                </a:solidFill>
                <a:effectLst>
                  <a:outerShdw blurRad="38100" dist="38100" dir="2700000" algn="tl">
                    <a:srgbClr val="000000">
                      <a:alpha val="43137"/>
                    </a:srgbClr>
                  </a:outerShdw>
                </a:effectLst>
                <a:latin typeface="Trebuchet MS" pitchFamily="34" charset="0"/>
                <a:ea typeface="+mj-ea"/>
                <a:cs typeface="+mj-cs"/>
              </a:defRPr>
            </a:lvl1pPr>
            <a:lvl2pPr algn="l" rtl="0" eaLnBrk="0" fontAlgn="base" hangingPunct="0">
              <a:spcBef>
                <a:spcPct val="0"/>
              </a:spcBef>
              <a:spcAft>
                <a:spcPct val="0"/>
              </a:spcAft>
              <a:defRPr sz="4000">
                <a:solidFill>
                  <a:srgbClr val="F6E4BA"/>
                </a:solidFill>
                <a:latin typeface="Trebuchet MS" pitchFamily="34" charset="0"/>
              </a:defRPr>
            </a:lvl2pPr>
            <a:lvl3pPr algn="l" rtl="0" eaLnBrk="0" fontAlgn="base" hangingPunct="0">
              <a:spcBef>
                <a:spcPct val="0"/>
              </a:spcBef>
              <a:spcAft>
                <a:spcPct val="0"/>
              </a:spcAft>
              <a:defRPr sz="4000">
                <a:solidFill>
                  <a:srgbClr val="F6E4BA"/>
                </a:solidFill>
                <a:latin typeface="Trebuchet MS" pitchFamily="34" charset="0"/>
              </a:defRPr>
            </a:lvl3pPr>
            <a:lvl4pPr algn="l" rtl="0" eaLnBrk="0" fontAlgn="base" hangingPunct="0">
              <a:spcBef>
                <a:spcPct val="0"/>
              </a:spcBef>
              <a:spcAft>
                <a:spcPct val="0"/>
              </a:spcAft>
              <a:defRPr sz="4000">
                <a:solidFill>
                  <a:srgbClr val="F6E4BA"/>
                </a:solidFill>
                <a:latin typeface="Trebuchet MS" pitchFamily="34" charset="0"/>
              </a:defRPr>
            </a:lvl4pPr>
            <a:lvl5pPr algn="l" rtl="0" eaLnBrk="0" fontAlgn="base" hangingPunct="0">
              <a:spcBef>
                <a:spcPct val="0"/>
              </a:spcBef>
              <a:spcAft>
                <a:spcPct val="0"/>
              </a:spcAft>
              <a:defRPr sz="4000">
                <a:solidFill>
                  <a:srgbClr val="F6E4BA"/>
                </a:solidFill>
                <a:latin typeface="Trebuchet MS" pitchFamily="34" charset="0"/>
              </a:defRPr>
            </a:lvl5pPr>
            <a:lvl6pPr marL="457200" algn="l" rtl="0" fontAlgn="base">
              <a:spcBef>
                <a:spcPct val="0"/>
              </a:spcBef>
              <a:spcAft>
                <a:spcPct val="0"/>
              </a:spcAft>
              <a:defRPr sz="4000">
                <a:solidFill>
                  <a:srgbClr val="F6E4BA"/>
                </a:solidFill>
                <a:latin typeface="Trebuchet MS" pitchFamily="34" charset="0"/>
              </a:defRPr>
            </a:lvl6pPr>
            <a:lvl7pPr marL="914400" algn="l" rtl="0" fontAlgn="base">
              <a:spcBef>
                <a:spcPct val="0"/>
              </a:spcBef>
              <a:spcAft>
                <a:spcPct val="0"/>
              </a:spcAft>
              <a:defRPr sz="4000">
                <a:solidFill>
                  <a:srgbClr val="F6E4BA"/>
                </a:solidFill>
                <a:latin typeface="Trebuchet MS" pitchFamily="34" charset="0"/>
              </a:defRPr>
            </a:lvl7pPr>
            <a:lvl8pPr marL="1371600" algn="l" rtl="0" fontAlgn="base">
              <a:spcBef>
                <a:spcPct val="0"/>
              </a:spcBef>
              <a:spcAft>
                <a:spcPct val="0"/>
              </a:spcAft>
              <a:defRPr sz="4000">
                <a:solidFill>
                  <a:srgbClr val="F6E4BA"/>
                </a:solidFill>
                <a:latin typeface="Trebuchet MS" pitchFamily="34" charset="0"/>
              </a:defRPr>
            </a:lvl8pPr>
            <a:lvl9pPr marL="1828800" algn="l" rtl="0" fontAlgn="base">
              <a:spcBef>
                <a:spcPct val="0"/>
              </a:spcBef>
              <a:spcAft>
                <a:spcPct val="0"/>
              </a:spcAft>
              <a:defRPr sz="4000">
                <a:solidFill>
                  <a:srgbClr val="F6E4BA"/>
                </a:solidFill>
                <a:latin typeface="Trebuchet MS" pitchFamily="34" charset="0"/>
              </a:defRPr>
            </a:lvl9pPr>
            <a:extLst/>
          </a:lstStyle>
          <a:p>
            <a:pPr algn="ctr" eaLnBrk="1" hangingPunct="1">
              <a:defRPr/>
            </a:pPr>
            <a:r>
              <a:rPr lang="en-US" sz="2400" dirty="0" smtClean="0">
                <a:effectLst/>
              </a:rPr>
              <a:t>Build your own:</a:t>
            </a:r>
          </a:p>
        </p:txBody>
      </p:sp>
    </p:spTree>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cstate="print"/>
          <a:srcRect/>
          <a:stretch>
            <a:fillRect/>
          </a:stretch>
        </p:blipFill>
        <p:spPr bwMode="auto">
          <a:xfrm>
            <a:off x="2514600" y="1143000"/>
            <a:ext cx="4648200" cy="6197600"/>
          </a:xfrm>
          <a:prstGeom prst="rect">
            <a:avLst/>
          </a:prstGeom>
          <a:noFill/>
          <a:ln w="9525">
            <a:noFill/>
            <a:miter lim="800000"/>
            <a:headEnd/>
            <a:tailEnd/>
          </a:ln>
        </p:spPr>
      </p:pic>
      <p:sp>
        <p:nvSpPr>
          <p:cNvPr id="96259" name="Rectangle 7"/>
          <p:cNvSpPr>
            <a:spLocks noChangeArrowheads="1"/>
          </p:cNvSpPr>
          <p:nvPr/>
        </p:nvSpPr>
        <p:spPr bwMode="auto">
          <a:xfrm>
            <a:off x="0" y="0"/>
            <a:ext cx="914400" cy="6858000"/>
          </a:xfrm>
          <a:prstGeom prst="rect">
            <a:avLst/>
          </a:prstGeom>
          <a:solidFill>
            <a:srgbClr val="000066"/>
          </a:solidFill>
          <a:ln w="9525">
            <a:noFill/>
            <a:miter lim="800000"/>
            <a:headEnd/>
            <a:tailEnd/>
          </a:ln>
        </p:spPr>
        <p:txBody>
          <a:bodyPr wrap="none" anchor="ctr"/>
          <a:lstStyle/>
          <a:p>
            <a:endParaRPr lang="en-US"/>
          </a:p>
        </p:txBody>
      </p:sp>
      <p:pic>
        <p:nvPicPr>
          <p:cNvPr id="4" name="Picture 5" descr="D:\My Pictures\St. Croix 2007 Alex Steph Sara raingardens\IMG_0666.JPG"/>
          <p:cNvPicPr>
            <a:picLocks noChangeAspect="1" noChangeArrowheads="1"/>
          </p:cNvPicPr>
          <p:nvPr/>
        </p:nvPicPr>
        <p:blipFill>
          <a:blip r:embed="rId3" cstate="print"/>
          <a:srcRect/>
          <a:stretch>
            <a:fillRect/>
          </a:stretch>
        </p:blipFill>
        <p:spPr bwMode="auto">
          <a:xfrm>
            <a:off x="0" y="0"/>
            <a:ext cx="1143000"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Everything Folder\Pictures and Videos\i000770_big.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09922" name="Rectangle 2"/>
          <p:cNvSpPr>
            <a:spLocks noGrp="1"/>
          </p:cNvSpPr>
          <p:nvPr>
            <p:ph type="title"/>
          </p:nvPr>
        </p:nvSpPr>
        <p:spPr bwMode="auto">
          <a:xfrm>
            <a:off x="0" y="609599"/>
            <a:ext cx="9144000" cy="817563"/>
          </a:xfrm>
          <a:solidFill>
            <a:schemeClr val="accent1">
              <a:lumMod val="50000"/>
              <a:alpha val="81000"/>
            </a:schemeClr>
          </a:solidFill>
        </p:spPr>
        <p:txBody>
          <a:bodyPr wrap="square" lIns="91440" tIns="45720" rIns="91440" bIns="45720" numCol="1" compatLnSpc="1">
            <a:prstTxWarp prst="textNoShape">
              <a:avLst/>
            </a:prstTxWarp>
          </a:bodyPr>
          <a:lstStyle/>
          <a:p>
            <a:pPr algn="ctr" eaLnBrk="1" hangingPunct="1">
              <a:defRPr/>
            </a:pPr>
            <a:r>
              <a:rPr lang="en-US" sz="3400" dirty="0" smtClean="0">
                <a:effectLst/>
              </a:rPr>
              <a:t>Online Application Exception</a:t>
            </a:r>
          </a:p>
        </p:txBody>
      </p:sp>
      <p:sp>
        <p:nvSpPr>
          <p:cNvPr id="21507" name="Rectangle 3"/>
          <p:cNvSpPr>
            <a:spLocks noGrp="1"/>
          </p:cNvSpPr>
          <p:nvPr>
            <p:ph type="body" idx="1"/>
          </p:nvPr>
        </p:nvSpPr>
        <p:spPr>
          <a:xfrm>
            <a:off x="19493" y="1447800"/>
            <a:ext cx="9144000" cy="1447800"/>
          </a:xfrm>
          <a:solidFill>
            <a:schemeClr val="accent1">
              <a:lumMod val="50000"/>
              <a:alpha val="86000"/>
            </a:schemeClr>
          </a:solidFill>
        </p:spPr>
        <p:txBody>
          <a:bodyPr/>
          <a:lstStyle/>
          <a:p>
            <a:pPr marL="742950" lvl="1" eaLnBrk="1" hangingPunct="1">
              <a:lnSpc>
                <a:spcPct val="80000"/>
              </a:lnSpc>
              <a:buClr>
                <a:srgbClr val="FED46C"/>
              </a:buClr>
              <a:buFont typeface="Wingdings" pitchFamily="2" charset="2"/>
              <a:buNone/>
            </a:pPr>
            <a:endParaRPr lang="en-US" sz="2400" dirty="0" smtClean="0"/>
          </a:p>
          <a:p>
            <a:pPr marL="457200" lvl="1" indent="0" eaLnBrk="1" hangingPunct="1">
              <a:lnSpc>
                <a:spcPct val="80000"/>
              </a:lnSpc>
              <a:buClr>
                <a:srgbClr val="FED46C"/>
              </a:buClr>
              <a:buNone/>
            </a:pPr>
            <a:r>
              <a:rPr lang="en-US" sz="2400" dirty="0" smtClean="0"/>
              <a:t>You may not use the online application if the project will disturb over 50 acres </a:t>
            </a:r>
            <a:r>
              <a:rPr lang="en-US" sz="2400" u="sng" dirty="0" smtClean="0"/>
              <a:t>and</a:t>
            </a:r>
            <a:r>
              <a:rPr lang="en-US" sz="2400" dirty="0" smtClean="0"/>
              <a:t> is within one mile of a special water or an impaired water.</a:t>
            </a:r>
          </a:p>
          <a:p>
            <a:pPr marL="742950" lvl="1" eaLnBrk="1" hangingPunct="1">
              <a:lnSpc>
                <a:spcPct val="80000"/>
              </a:lnSpc>
              <a:buClr>
                <a:srgbClr val="FED46C"/>
              </a:buClr>
            </a:pPr>
            <a:endParaRPr lang="en-US" sz="2400" dirty="0"/>
          </a:p>
          <a:p>
            <a:pPr marL="457200" lvl="1" indent="0" eaLnBrk="1" hangingPunct="1">
              <a:lnSpc>
                <a:spcPct val="80000"/>
              </a:lnSpc>
              <a:buClr>
                <a:srgbClr val="FED46C"/>
              </a:buClr>
              <a:buNone/>
            </a:pPr>
            <a:endParaRPr lang="en-US" sz="2400" dirty="0" smtClean="0"/>
          </a:p>
          <a:p>
            <a:pPr marL="742950" lvl="1" eaLnBrk="1" hangingPunct="1">
              <a:lnSpc>
                <a:spcPct val="80000"/>
              </a:lnSpc>
              <a:buClr>
                <a:srgbClr val="FED46C"/>
              </a:buClr>
              <a:buFont typeface="Wingdings" pitchFamily="2" charset="2"/>
              <a:buNone/>
            </a:pPr>
            <a:endParaRPr lang="en-US" sz="2400" dirty="0" smtClean="0"/>
          </a:p>
          <a:p>
            <a:pPr marL="742950" lvl="1" eaLnBrk="1" hangingPunct="1">
              <a:lnSpc>
                <a:spcPct val="80000"/>
              </a:lnSpc>
              <a:buClr>
                <a:srgbClr val="FED46C"/>
              </a:buClr>
            </a:pPr>
            <a:endParaRPr lang="en-US" sz="2400" dirty="0" smtClean="0"/>
          </a:p>
        </p:txBody>
      </p:sp>
      <p:sp>
        <p:nvSpPr>
          <p:cNvPr id="21508" name="Text Box 4"/>
          <p:cNvSpPr txBox="1">
            <a:spLocks noChangeArrowheads="1"/>
          </p:cNvSpPr>
          <p:nvPr/>
        </p:nvSpPr>
        <p:spPr bwMode="auto">
          <a:xfrm>
            <a:off x="4648200" y="5562600"/>
            <a:ext cx="3657600" cy="366713"/>
          </a:xfrm>
          <a:prstGeom prst="rect">
            <a:avLst/>
          </a:prstGeom>
          <a:noFill/>
          <a:ln w="9525">
            <a:noFill/>
            <a:miter lim="800000"/>
            <a:headEnd/>
            <a:tailEnd/>
          </a:ln>
        </p:spPr>
        <p:txBody>
          <a:bodyPr>
            <a:spAutoFit/>
          </a:bodyPr>
          <a:lstStyle/>
          <a:p>
            <a:pPr eaLnBrk="0" hangingPunct="0">
              <a:spcBef>
                <a:spcPct val="50000"/>
              </a:spcBef>
            </a:pPr>
            <a:endParaRPr lang="en-US">
              <a:latin typeface="Tahoma" pitchFamily="34" charset="0"/>
            </a:endParaRPr>
          </a:p>
        </p:txBody>
      </p:sp>
      <p:sp>
        <p:nvSpPr>
          <p:cNvPr id="7" name="Rectangle 3"/>
          <p:cNvSpPr txBox="1">
            <a:spLocks/>
          </p:cNvSpPr>
          <p:nvPr/>
        </p:nvSpPr>
        <p:spPr bwMode="auto">
          <a:xfrm>
            <a:off x="762000" y="2971800"/>
            <a:ext cx="7772400" cy="3886200"/>
          </a:xfrm>
          <a:prstGeom prst="rect">
            <a:avLst/>
          </a:prstGeom>
          <a:solidFill>
            <a:schemeClr val="accent1">
              <a:lumMod val="50000"/>
              <a:alpha val="86000"/>
            </a:schemeClr>
          </a:solidFill>
          <a:ln w="9525">
            <a:noFill/>
            <a:miter lim="800000"/>
            <a:headEnd/>
            <a:tailEnd/>
          </a:ln>
        </p:spPr>
        <p:txBody>
          <a:bodyPr vert="horz" wrap="square" lIns="91440" tIns="45720" rIns="91440" bIns="45720" numCol="1" anchor="t" anchorCtr="0" compatLnSpc="1">
            <a:prstTxWarp prst="textNoShape">
              <a:avLst/>
            </a:prstTxWarp>
          </a:bodyPr>
          <a:lstStyle>
            <a:lvl1pPr marL="341313" indent="-341313" algn="l" rtl="0" eaLnBrk="0" fontAlgn="base" hangingPunct="0">
              <a:spcBef>
                <a:spcPts val="700"/>
              </a:spcBef>
              <a:spcAft>
                <a:spcPct val="0"/>
              </a:spcAft>
              <a:buClr>
                <a:schemeClr val="accent3"/>
              </a:buClr>
              <a:buSzPct val="100000"/>
              <a:buFont typeface="Wingdings" pitchFamily="2" charset="2"/>
              <a:buChar char=""/>
              <a:tabLst>
                <a:tab pos="342900" algn="l"/>
              </a:tabLst>
              <a:defRPr sz="3000" kern="1200">
                <a:solidFill>
                  <a:schemeClr val="tx1"/>
                </a:solidFill>
                <a:latin typeface="Trebuchet MS" pitchFamily="34" charset="0"/>
                <a:ea typeface="+mn-ea"/>
                <a:cs typeface="+mn-cs"/>
              </a:defRPr>
            </a:lvl1pPr>
            <a:lvl2pPr marL="739775" indent="-285750" algn="l" rtl="0" eaLnBrk="0" fontAlgn="base" hangingPunct="0">
              <a:spcBef>
                <a:spcPct val="20000"/>
              </a:spcBef>
              <a:spcAft>
                <a:spcPct val="0"/>
              </a:spcAft>
              <a:buClr>
                <a:schemeClr val="accent2">
                  <a:lumMod val="60000"/>
                  <a:lumOff val="40000"/>
                </a:schemeClr>
              </a:buClr>
              <a:buSzPct val="100000"/>
              <a:buFont typeface="Wingdings" pitchFamily="2" charset="2"/>
              <a:buChar char=""/>
              <a:defRPr sz="2600" kern="1200">
                <a:solidFill>
                  <a:schemeClr val="tx1"/>
                </a:solidFill>
                <a:latin typeface="Trebuchet MS" pitchFamily="34" charset="0"/>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Trebuchet MS" pitchFamily="34" charset="0"/>
                <a:ea typeface="+mn-ea"/>
                <a:cs typeface="+mn-cs"/>
              </a:defRPr>
            </a:lvl3pPr>
            <a:lvl4pPr marL="1260475" indent="-228600" algn="l" rtl="0" eaLnBrk="0" fontAlgn="base" hangingPunct="0">
              <a:spcBef>
                <a:spcPct val="20000"/>
              </a:spcBef>
              <a:spcAft>
                <a:spcPct val="0"/>
              </a:spcAft>
              <a:buClr>
                <a:srgbClr val="C32D2E"/>
              </a:buClr>
              <a:buFont typeface="Wingdings 3" pitchFamily="18" charset="2"/>
              <a:buChar char=""/>
              <a:defRPr sz="2200" kern="1200">
                <a:solidFill>
                  <a:schemeClr val="tx1"/>
                </a:solidFill>
                <a:latin typeface="Trebuchet MS" pitchFamily="34" charset="0"/>
                <a:ea typeface="+mn-ea"/>
                <a:cs typeface="+mn-cs"/>
              </a:defRPr>
            </a:lvl4pPr>
            <a:lvl5pPr marL="1481138" indent="-209550" algn="l" rtl="0" eaLnBrk="0" fontAlgn="base" hangingPunct="0">
              <a:spcBef>
                <a:spcPct val="20000"/>
              </a:spcBef>
              <a:spcAft>
                <a:spcPct val="0"/>
              </a:spcAft>
              <a:buClr>
                <a:srgbClr val="C32D2E"/>
              </a:buClr>
              <a:buFont typeface="Wingdings 2" pitchFamily="18" charset="2"/>
              <a:buChar char=""/>
              <a:defRPr sz="2000" kern="1200">
                <a:solidFill>
                  <a:schemeClr val="tx1"/>
                </a:solidFill>
                <a:latin typeface="Trebuchet MS" pitchFamily="34" charset="0"/>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742950" lvl="1" eaLnBrk="1" hangingPunct="1">
              <a:lnSpc>
                <a:spcPct val="80000"/>
              </a:lnSpc>
              <a:buClr>
                <a:srgbClr val="FED46C"/>
              </a:buClr>
              <a:buFont typeface="Wingdings" pitchFamily="2" charset="2"/>
              <a:buNone/>
            </a:pPr>
            <a:endParaRPr lang="en-US" sz="2400" dirty="0" smtClean="0"/>
          </a:p>
          <a:p>
            <a:pPr marL="742950" lvl="1" eaLnBrk="1" hangingPunct="1">
              <a:lnSpc>
                <a:spcPct val="80000"/>
              </a:lnSpc>
              <a:buClr>
                <a:srgbClr val="FED46C"/>
              </a:buClr>
            </a:pPr>
            <a:r>
              <a:rPr lang="en-US" sz="1600" dirty="0" smtClean="0"/>
              <a:t>Paper application is available online.</a:t>
            </a:r>
          </a:p>
          <a:p>
            <a:pPr marL="457200" lvl="1" indent="0" eaLnBrk="1" hangingPunct="1">
              <a:lnSpc>
                <a:spcPct val="80000"/>
              </a:lnSpc>
              <a:buClr>
                <a:srgbClr val="FED46C"/>
              </a:buClr>
              <a:buNone/>
            </a:pPr>
            <a:endParaRPr lang="en-US" sz="1600" dirty="0" smtClean="0"/>
          </a:p>
          <a:p>
            <a:pPr marL="742950" lvl="1" eaLnBrk="1" hangingPunct="1">
              <a:lnSpc>
                <a:spcPct val="80000"/>
              </a:lnSpc>
              <a:buClr>
                <a:srgbClr val="FED46C"/>
              </a:buClr>
            </a:pPr>
            <a:r>
              <a:rPr lang="en-US" sz="1600" dirty="0"/>
              <a:t>You must contact the MPCA to receive an unique submittal number</a:t>
            </a:r>
            <a:r>
              <a:rPr lang="en-US" sz="1600" dirty="0" smtClean="0"/>
              <a:t>.</a:t>
            </a:r>
          </a:p>
          <a:p>
            <a:pPr marL="457200" lvl="1" indent="0" eaLnBrk="1" hangingPunct="1">
              <a:lnSpc>
                <a:spcPct val="80000"/>
              </a:lnSpc>
              <a:buClr>
                <a:srgbClr val="FED46C"/>
              </a:buClr>
              <a:buNone/>
            </a:pPr>
            <a:endParaRPr lang="en-US" sz="1600" dirty="0"/>
          </a:p>
          <a:p>
            <a:pPr marL="742950" lvl="1" eaLnBrk="1" hangingPunct="1">
              <a:lnSpc>
                <a:spcPct val="80000"/>
              </a:lnSpc>
              <a:buClr>
                <a:srgbClr val="FED46C"/>
              </a:buClr>
            </a:pPr>
            <a:r>
              <a:rPr lang="en-US" sz="1600" dirty="0" smtClean="0"/>
              <a:t>The submittal number must be included on the application or it will be returned</a:t>
            </a:r>
          </a:p>
          <a:p>
            <a:pPr marL="457200" lvl="1" indent="0" eaLnBrk="1" hangingPunct="1">
              <a:lnSpc>
                <a:spcPct val="80000"/>
              </a:lnSpc>
              <a:buClr>
                <a:srgbClr val="FED46C"/>
              </a:buClr>
              <a:buNone/>
            </a:pPr>
            <a:endParaRPr lang="en-US" sz="1600" dirty="0" smtClean="0"/>
          </a:p>
          <a:p>
            <a:pPr marL="742950" lvl="1" eaLnBrk="1" hangingPunct="1">
              <a:lnSpc>
                <a:spcPct val="80000"/>
              </a:lnSpc>
              <a:buClr>
                <a:srgbClr val="FED46C"/>
              </a:buClr>
            </a:pPr>
            <a:r>
              <a:rPr lang="en-US" sz="1600" dirty="0" smtClean="0"/>
              <a:t>Include a copy of the SWPPP with the application and a check or make other arrangements to make the SWPPP available electronically.</a:t>
            </a:r>
          </a:p>
          <a:p>
            <a:pPr marL="742950" lvl="1" eaLnBrk="1" hangingPunct="1">
              <a:lnSpc>
                <a:spcPct val="80000"/>
              </a:lnSpc>
              <a:buClr>
                <a:srgbClr val="FED46C"/>
              </a:buClr>
            </a:pPr>
            <a:endParaRPr lang="en-US" sz="1600" dirty="0" smtClean="0"/>
          </a:p>
          <a:p>
            <a:pPr marL="742950" lvl="1" eaLnBrk="1" hangingPunct="1">
              <a:lnSpc>
                <a:spcPct val="80000"/>
              </a:lnSpc>
              <a:buClr>
                <a:srgbClr val="FED46C"/>
              </a:buClr>
            </a:pPr>
            <a:r>
              <a:rPr lang="en-US" sz="1600" dirty="0" smtClean="0"/>
              <a:t>Permit coverage becomes effective 30</a:t>
            </a:r>
            <a:r>
              <a:rPr lang="en-US" sz="1600" u="sng" dirty="0" smtClean="0"/>
              <a:t> days</a:t>
            </a:r>
            <a:r>
              <a:rPr lang="en-US" sz="1600" dirty="0" smtClean="0"/>
              <a:t> after the post marked date on the application or upon receiving an approval letter from the MPCA unless the SWPPP is found to be deficient</a:t>
            </a:r>
          </a:p>
          <a:p>
            <a:pPr marL="742950" lvl="1" eaLnBrk="1" hangingPunct="1">
              <a:lnSpc>
                <a:spcPct val="80000"/>
              </a:lnSpc>
              <a:buClr>
                <a:srgbClr val="FED46C"/>
              </a:buClr>
            </a:pPr>
            <a:endParaRPr lang="en-US" sz="1600" dirty="0" smtClean="0"/>
          </a:p>
          <a:p>
            <a:pPr marL="742950" lvl="1" eaLnBrk="1" hangingPunct="1">
              <a:lnSpc>
                <a:spcPct val="80000"/>
              </a:lnSpc>
              <a:buClr>
                <a:srgbClr val="FED46C"/>
              </a:buClr>
            </a:pPr>
            <a:r>
              <a:rPr lang="en-US" sz="1600" dirty="0" smtClean="0"/>
              <a:t>Permit letter and coverage certificate are no longer mailed to </a:t>
            </a:r>
            <a:r>
              <a:rPr lang="en-US" sz="1600" dirty="0" err="1" smtClean="0"/>
              <a:t>permittees</a:t>
            </a:r>
            <a:r>
              <a:rPr lang="en-US" sz="1600" dirty="0" smtClean="0"/>
              <a:t>. </a:t>
            </a:r>
          </a:p>
          <a:p>
            <a:pPr marL="742950" lvl="1" eaLnBrk="1" hangingPunct="1">
              <a:lnSpc>
                <a:spcPct val="80000"/>
              </a:lnSpc>
              <a:buClr>
                <a:srgbClr val="FED46C"/>
              </a:buClr>
              <a:buFont typeface="Wingdings" pitchFamily="2" charset="2"/>
              <a:buNone/>
            </a:pPr>
            <a:endParaRPr lang="en-US" sz="2400" dirty="0" smtClean="0"/>
          </a:p>
          <a:p>
            <a:pPr marL="742950" lvl="1" eaLnBrk="1" hangingPunct="1">
              <a:lnSpc>
                <a:spcPct val="80000"/>
              </a:lnSpc>
              <a:buClr>
                <a:srgbClr val="FED46C"/>
              </a:buClr>
            </a:pPr>
            <a:endParaRPr lang="en-US" sz="2400" dirty="0" smtClean="0"/>
          </a:p>
        </p:txBody>
      </p:sp>
    </p:spTree>
    <p:extLst>
      <p:ext uri="{BB962C8B-B14F-4D97-AF65-F5344CB8AC3E}">
        <p14:creationId xmlns:p14="http://schemas.microsoft.com/office/powerpoint/2010/main" val="2798031001"/>
      </p:ext>
    </p:extLst>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p:cNvSpPr>
          <p:nvPr>
            <p:ph type="title"/>
          </p:nvPr>
        </p:nvSpPr>
        <p:spPr bwMode="auto">
          <a:xfrm>
            <a:off x="914400" y="0"/>
            <a:ext cx="8229600" cy="1371600"/>
          </a:xfrm>
        </p:spPr>
        <p:txBody>
          <a:bodyPr wrap="square" lIns="91440" tIns="45720" rIns="91440" bIns="45720" numCol="1" compatLnSpc="1">
            <a:prstTxWarp prst="textNoShape">
              <a:avLst/>
            </a:prstTxWarp>
          </a:bodyPr>
          <a:lstStyle/>
          <a:p>
            <a:pPr eaLnBrk="1" hangingPunct="1">
              <a:defRPr/>
            </a:pPr>
            <a:r>
              <a:rPr lang="en-US" sz="4200" smtClean="0">
                <a:effectLst/>
              </a:rPr>
              <a:t>Part IV: Construction Activity Requirements</a:t>
            </a:r>
          </a:p>
        </p:txBody>
      </p:sp>
      <p:sp>
        <p:nvSpPr>
          <p:cNvPr id="99331" name="Rectangle 3"/>
          <p:cNvSpPr>
            <a:spLocks noGrp="1"/>
          </p:cNvSpPr>
          <p:nvPr>
            <p:ph type="body" idx="1"/>
          </p:nvPr>
        </p:nvSpPr>
        <p:spPr>
          <a:xfrm>
            <a:off x="914400" y="1600200"/>
            <a:ext cx="8229600" cy="4114800"/>
          </a:xfrm>
        </p:spPr>
        <p:txBody>
          <a:bodyPr/>
          <a:lstStyle/>
          <a:p>
            <a:pPr marL="342900" indent="-342900" eaLnBrk="1" hangingPunct="1">
              <a:buClr>
                <a:srgbClr val="C32D2E"/>
              </a:buClr>
              <a:buFont typeface="Wingdings" pitchFamily="2" charset="2"/>
              <a:buNone/>
            </a:pPr>
            <a:r>
              <a:rPr lang="en-US" sz="2600" dirty="0" smtClean="0"/>
              <a:t> </a:t>
            </a:r>
            <a:r>
              <a:rPr lang="en-US" sz="2600" u="sng" dirty="0" smtClean="0"/>
              <a:t>Final Stabilization</a:t>
            </a:r>
          </a:p>
          <a:p>
            <a:pPr marL="742950" lvl="1" eaLnBrk="1" hangingPunct="1">
              <a:buClr>
                <a:srgbClr val="FED46C"/>
              </a:buClr>
            </a:pPr>
            <a:r>
              <a:rPr lang="en-US" sz="2200" dirty="0" smtClean="0"/>
              <a:t>Uniform perennial vegetative cover over all pervious surface and approximately 70% established</a:t>
            </a:r>
          </a:p>
          <a:p>
            <a:pPr marL="742950" lvl="1" eaLnBrk="1" hangingPunct="1">
              <a:buClr>
                <a:srgbClr val="FED46C"/>
              </a:buClr>
            </a:pPr>
            <a:r>
              <a:rPr lang="en-US" sz="2200" dirty="0" smtClean="0"/>
              <a:t>Permanent </a:t>
            </a:r>
            <a:r>
              <a:rPr lang="en-US" sz="2200" dirty="0" err="1" smtClean="0"/>
              <a:t>stormwater</a:t>
            </a:r>
            <a:r>
              <a:rPr lang="en-US" sz="2200" dirty="0" smtClean="0"/>
              <a:t> management system must be brought back to design grade</a:t>
            </a:r>
          </a:p>
          <a:p>
            <a:pPr marL="742950" lvl="1" eaLnBrk="1" hangingPunct="1">
              <a:buClr>
                <a:srgbClr val="FED46C"/>
              </a:buClr>
            </a:pPr>
            <a:r>
              <a:rPr lang="en-US" sz="2200" dirty="0" smtClean="0"/>
              <a:t>All temporary erosion prevention and sediment control BMPs should be removed, ditches stabilized</a:t>
            </a:r>
          </a:p>
          <a:p>
            <a:pPr marL="742950" lvl="1" eaLnBrk="1" hangingPunct="1">
              <a:buClr>
                <a:srgbClr val="FED46C"/>
              </a:buClr>
            </a:pPr>
            <a:r>
              <a:rPr lang="en-US" sz="2200" dirty="0" smtClean="0"/>
              <a:t>Final maintenance/cleanout of any permanent </a:t>
            </a:r>
            <a:r>
              <a:rPr lang="en-US" sz="2200" dirty="0" err="1" smtClean="0"/>
              <a:t>stormwater</a:t>
            </a:r>
            <a:r>
              <a:rPr lang="en-US" sz="2200" dirty="0" smtClean="0"/>
              <a:t> treatment systems</a:t>
            </a:r>
          </a:p>
          <a:p>
            <a:pPr marL="742950" lvl="1" eaLnBrk="1" hangingPunct="1">
              <a:buClr>
                <a:srgbClr val="FED46C"/>
              </a:buClr>
            </a:pPr>
            <a:r>
              <a:rPr lang="en-US" sz="2200" u="sng" dirty="0" smtClean="0"/>
              <a:t>Residential sites only</a:t>
            </a:r>
            <a:r>
              <a:rPr lang="en-US" sz="2200" dirty="0" smtClean="0"/>
              <a:t>, final stabilization achieved when temporary erosion prevention controls and down gradient perimeter controls are in place on an individual lot, and  residence has been transferred to homeowner</a:t>
            </a:r>
          </a:p>
          <a:p>
            <a:pPr marL="742950" lvl="1" eaLnBrk="1" hangingPunct="1">
              <a:buClr>
                <a:srgbClr val="FED46C"/>
              </a:buClr>
            </a:pPr>
            <a:r>
              <a:rPr lang="en-US" sz="2200" dirty="0" err="1" smtClean="0"/>
              <a:t>Permittee</a:t>
            </a:r>
            <a:r>
              <a:rPr lang="en-US" sz="2200" dirty="0" smtClean="0"/>
              <a:t> must give homeowner fact sheet </a:t>
            </a:r>
          </a:p>
        </p:txBody>
      </p:sp>
    </p:spTree>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p:cNvSpPr>
          <p:nvPr>
            <p:ph type="title"/>
          </p:nvPr>
        </p:nvSpPr>
        <p:spPr bwMode="auto">
          <a:xfrm>
            <a:off x="914400" y="142875"/>
            <a:ext cx="7772400" cy="1284288"/>
          </a:xfrm>
        </p:spPr>
        <p:txBody>
          <a:bodyPr wrap="square" lIns="91440" tIns="45720" rIns="91440" bIns="45720" numCol="1" compatLnSpc="1">
            <a:prstTxWarp prst="textNoShape">
              <a:avLst/>
            </a:prstTxWarp>
          </a:bodyPr>
          <a:lstStyle/>
          <a:p>
            <a:pPr eaLnBrk="1" hangingPunct="1">
              <a:defRPr/>
            </a:pPr>
            <a:r>
              <a:rPr lang="en-US" smtClean="0">
                <a:effectLst/>
              </a:rPr>
              <a:t>MPCA Homeowner Fact Sheet</a:t>
            </a:r>
          </a:p>
        </p:txBody>
      </p:sp>
      <p:pic>
        <p:nvPicPr>
          <p:cNvPr id="23555" name="Picture 3"/>
          <p:cNvPicPr>
            <a:picLocks noGrp="1" noChangeAspect="1" noChangeArrowheads="1"/>
          </p:cNvPicPr>
          <p:nvPr>
            <p:ph idx="1"/>
          </p:nvPr>
        </p:nvPicPr>
        <p:blipFill>
          <a:blip r:embed="rId3" cstate="print"/>
          <a:srcRect l="23529" t="26909" r="2942" b="10863"/>
          <a:stretch>
            <a:fillRect/>
          </a:stretch>
        </p:blipFill>
        <p:spPr>
          <a:xfrm>
            <a:off x="1065213" y="2359025"/>
            <a:ext cx="7392987" cy="3521075"/>
          </a:xfrm>
        </p:spPr>
      </p:pic>
    </p:spTree>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p:cNvSpPr>
          <p:nvPr>
            <p:ph type="title"/>
          </p:nvPr>
        </p:nvSpPr>
        <p:spPr bwMode="auto">
          <a:xfrm>
            <a:off x="914400" y="142875"/>
            <a:ext cx="7772400" cy="1284288"/>
          </a:xfrm>
        </p:spPr>
        <p:txBody>
          <a:bodyPr wrap="square" lIns="91440" tIns="45720" rIns="91440" bIns="45720" numCol="1" compatLnSpc="1">
            <a:prstTxWarp prst="textNoShape">
              <a:avLst/>
            </a:prstTxWarp>
          </a:bodyPr>
          <a:lstStyle/>
          <a:p>
            <a:pPr eaLnBrk="1" hangingPunct="1">
              <a:defRPr/>
            </a:pPr>
            <a:r>
              <a:rPr lang="en-US" sz="3800" smtClean="0">
                <a:effectLst/>
              </a:rPr>
              <a:t>Appendix A – “Special Conditions”</a:t>
            </a:r>
          </a:p>
        </p:txBody>
      </p:sp>
      <p:sp>
        <p:nvSpPr>
          <p:cNvPr id="101379" name="Rectangle 3"/>
          <p:cNvSpPr>
            <a:spLocks noGrp="1"/>
          </p:cNvSpPr>
          <p:nvPr>
            <p:ph type="body" idx="1"/>
          </p:nvPr>
        </p:nvSpPr>
        <p:spPr>
          <a:xfrm>
            <a:off x="914400" y="1981200"/>
            <a:ext cx="7772400" cy="4375150"/>
          </a:xfrm>
        </p:spPr>
        <p:txBody>
          <a:bodyPr/>
          <a:lstStyle/>
          <a:p>
            <a:pPr marL="342900" indent="-342900" eaLnBrk="1" hangingPunct="1">
              <a:buClr>
                <a:srgbClr val="C32D2E"/>
              </a:buClr>
              <a:buFont typeface="Wingdings" pitchFamily="2" charset="2"/>
              <a:buNone/>
            </a:pPr>
            <a:r>
              <a:rPr lang="en-US" dirty="0" smtClean="0"/>
              <a:t>A. </a:t>
            </a:r>
            <a:r>
              <a:rPr lang="en-US" u="sng" dirty="0" smtClean="0"/>
              <a:t>General Requirements</a:t>
            </a:r>
          </a:p>
          <a:p>
            <a:pPr marL="742950" lvl="1" eaLnBrk="1" hangingPunct="1">
              <a:buClr>
                <a:srgbClr val="FED46C"/>
              </a:buClr>
            </a:pPr>
            <a:r>
              <a:rPr lang="en-US" dirty="0" smtClean="0"/>
              <a:t>Appendix A requirements are in addition to, and take precedence over, BMPs already specified in the permit</a:t>
            </a:r>
          </a:p>
          <a:p>
            <a:pPr marL="742950" lvl="1" eaLnBrk="1" hangingPunct="1">
              <a:buClr>
                <a:srgbClr val="FED46C"/>
              </a:buClr>
            </a:pPr>
            <a:r>
              <a:rPr lang="en-US" dirty="0" smtClean="0"/>
              <a:t>Document Appendix A BMPs in SWPPP</a:t>
            </a:r>
          </a:p>
          <a:p>
            <a:pPr marL="742950" lvl="1" eaLnBrk="1" hangingPunct="1">
              <a:buClr>
                <a:srgbClr val="FED46C"/>
              </a:buClr>
            </a:pPr>
            <a:r>
              <a:rPr lang="en-US" dirty="0" smtClean="0"/>
              <a:t>If Appendix A conditions cannot be met, an individual construction stormwater permit will be required in accordance with Minnesota Rules Chapter 7001</a:t>
            </a:r>
          </a:p>
        </p:txBody>
      </p:sp>
      <p:pic>
        <p:nvPicPr>
          <p:cNvPr id="101380" name="Picture 4" descr="aasp"/>
          <p:cNvPicPr>
            <a:picLocks noChangeAspect="1" noChangeArrowheads="1"/>
          </p:cNvPicPr>
          <p:nvPr/>
        </p:nvPicPr>
        <p:blipFill>
          <a:blip r:embed="rId3" cstate="print"/>
          <a:srcRect/>
          <a:stretch>
            <a:fillRect/>
          </a:stretch>
        </p:blipFill>
        <p:spPr bwMode="auto">
          <a:xfrm>
            <a:off x="0" y="0"/>
            <a:ext cx="979488"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p:cNvSpPr>
          <p:nvPr>
            <p:ph type="title"/>
          </p:nvPr>
        </p:nvSpPr>
        <p:spPr bwMode="auto">
          <a:xfrm>
            <a:off x="914400" y="142875"/>
            <a:ext cx="7772400" cy="1284288"/>
          </a:xfrm>
        </p:spPr>
        <p:txBody>
          <a:bodyPr wrap="square" lIns="91440" tIns="45720" rIns="91440" bIns="45720" numCol="1" compatLnSpc="1">
            <a:prstTxWarp prst="textNoShape">
              <a:avLst/>
            </a:prstTxWarp>
          </a:bodyPr>
          <a:lstStyle/>
          <a:p>
            <a:pPr eaLnBrk="1" hangingPunct="1">
              <a:defRPr/>
            </a:pPr>
            <a:r>
              <a:rPr lang="en-US" sz="3800" smtClean="0">
                <a:effectLst/>
              </a:rPr>
              <a:t>Appendix A – “Special Conditions”</a:t>
            </a:r>
          </a:p>
        </p:txBody>
      </p:sp>
      <p:sp>
        <p:nvSpPr>
          <p:cNvPr id="102403" name="Rectangle 3"/>
          <p:cNvSpPr>
            <a:spLocks noGrp="1"/>
          </p:cNvSpPr>
          <p:nvPr>
            <p:ph type="body" idx="1"/>
          </p:nvPr>
        </p:nvSpPr>
        <p:spPr>
          <a:xfrm>
            <a:off x="914400" y="1981200"/>
            <a:ext cx="7772400" cy="4375150"/>
          </a:xfrm>
        </p:spPr>
        <p:txBody>
          <a:bodyPr/>
          <a:lstStyle/>
          <a:p>
            <a:pPr marL="342900" indent="-342900" eaLnBrk="1" hangingPunct="1">
              <a:buClr>
                <a:srgbClr val="C32D2E"/>
              </a:buClr>
            </a:pPr>
            <a:r>
              <a:rPr lang="en-US" sz="2600" dirty="0" smtClean="0"/>
              <a:t>B. </a:t>
            </a:r>
            <a:r>
              <a:rPr lang="en-US" sz="2600" u="sng" dirty="0" smtClean="0"/>
              <a:t>Requirements for Discharges to Special or impaired Waters</a:t>
            </a:r>
          </a:p>
          <a:p>
            <a:pPr marL="742950" lvl="1" eaLnBrk="1" hangingPunct="1">
              <a:buClr>
                <a:srgbClr val="FED46C"/>
              </a:buClr>
            </a:pPr>
            <a:endParaRPr lang="en-US" sz="2200" dirty="0" smtClean="0"/>
          </a:p>
          <a:p>
            <a:pPr marL="342900" indent="-342900" eaLnBrk="1" hangingPunct="1">
              <a:buClr>
                <a:srgbClr val="C32D2E"/>
              </a:buClr>
              <a:buFont typeface="Wingdings" pitchFamily="2" charset="2"/>
              <a:buNone/>
            </a:pPr>
            <a:r>
              <a:rPr lang="en-US" sz="2600" dirty="0" smtClean="0"/>
              <a:t>    Additional BMPs and enhanced runoff controls are required for discharges to the following special or impaired waters. The BMPs identified for </a:t>
            </a:r>
            <a:r>
              <a:rPr lang="en-US" sz="2600" u="sng" dirty="0" smtClean="0"/>
              <a:t>each</a:t>
            </a:r>
            <a:r>
              <a:rPr lang="en-US" sz="2600" dirty="0" smtClean="0"/>
              <a:t> water are required for </a:t>
            </a:r>
            <a:r>
              <a:rPr lang="en-US" sz="2600" u="sng" dirty="0" smtClean="0"/>
              <a:t>just those areas</a:t>
            </a:r>
            <a:r>
              <a:rPr lang="en-US" sz="2600" dirty="0" smtClean="0"/>
              <a:t> of the project draining to a discharge point on the project that is within 1 mile of a special or impaired water </a:t>
            </a:r>
            <a:r>
              <a:rPr lang="en-US" sz="2600" u="sng" dirty="0" smtClean="0"/>
              <a:t>and</a:t>
            </a:r>
            <a:r>
              <a:rPr lang="en-US" sz="2600" dirty="0" smtClean="0"/>
              <a:t> flows to that water.</a:t>
            </a:r>
          </a:p>
          <a:p>
            <a:pPr marL="1143000" lvl="2" eaLnBrk="1" hangingPunct="1">
              <a:buFont typeface="Wingdings 2" pitchFamily="18" charset="2"/>
              <a:buNone/>
            </a:pPr>
            <a:endParaRPr lang="en-US" sz="2200" dirty="0" smtClean="0"/>
          </a:p>
        </p:txBody>
      </p:sp>
      <p:pic>
        <p:nvPicPr>
          <p:cNvPr id="102404" name="Picture 4" descr="aasp"/>
          <p:cNvPicPr>
            <a:picLocks noChangeAspect="1" noChangeArrowheads="1"/>
          </p:cNvPicPr>
          <p:nvPr/>
        </p:nvPicPr>
        <p:blipFill>
          <a:blip r:embed="rId3" cstate="print"/>
          <a:srcRect/>
          <a:stretch>
            <a:fillRect/>
          </a:stretch>
        </p:blipFill>
        <p:spPr bwMode="auto">
          <a:xfrm>
            <a:off x="0" y="0"/>
            <a:ext cx="979488"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p:cNvSpPr>
          <p:nvPr>
            <p:ph type="title"/>
          </p:nvPr>
        </p:nvSpPr>
        <p:spPr bwMode="auto">
          <a:xfrm>
            <a:off x="1143000" y="0"/>
            <a:ext cx="7772400" cy="750888"/>
          </a:xfrm>
        </p:spPr>
        <p:txBody>
          <a:bodyPr wrap="square" lIns="91440" tIns="45720" rIns="91440" bIns="45720" numCol="1" compatLnSpc="1">
            <a:prstTxWarp prst="textNoShape">
              <a:avLst/>
            </a:prstTxWarp>
          </a:bodyPr>
          <a:lstStyle/>
          <a:p>
            <a:pPr eaLnBrk="1" hangingPunct="1">
              <a:defRPr/>
            </a:pPr>
            <a:r>
              <a:rPr lang="en-US" sz="3800" smtClean="0">
                <a:effectLst/>
              </a:rPr>
              <a:t>Appendix A – “Special Conditions”</a:t>
            </a:r>
          </a:p>
        </p:txBody>
      </p:sp>
      <p:sp>
        <p:nvSpPr>
          <p:cNvPr id="103427" name="Rectangle 3"/>
          <p:cNvSpPr>
            <a:spLocks noGrp="1"/>
          </p:cNvSpPr>
          <p:nvPr>
            <p:ph type="body" idx="1"/>
          </p:nvPr>
        </p:nvSpPr>
        <p:spPr>
          <a:xfrm>
            <a:off x="990600" y="838200"/>
            <a:ext cx="7772400" cy="4375150"/>
          </a:xfrm>
        </p:spPr>
        <p:txBody>
          <a:bodyPr/>
          <a:lstStyle/>
          <a:p>
            <a:pPr marL="533400" indent="-533400" eaLnBrk="1" hangingPunct="1">
              <a:buClr>
                <a:srgbClr val="C32D2E"/>
              </a:buClr>
              <a:buFont typeface="Wingdings" pitchFamily="2" charset="2"/>
              <a:buNone/>
            </a:pPr>
            <a:r>
              <a:rPr lang="en-US" sz="2600" smtClean="0"/>
              <a:t>B.</a:t>
            </a:r>
            <a:r>
              <a:rPr lang="en-US" sz="2100" smtClean="0"/>
              <a:t> </a:t>
            </a:r>
            <a:r>
              <a:rPr lang="en-US" sz="2600" u="sng" smtClean="0"/>
              <a:t>Requirements for Discharges to Certain Waters</a:t>
            </a:r>
          </a:p>
          <a:p>
            <a:pPr marL="952500" lvl="1" indent="-495300" eaLnBrk="1" hangingPunct="1">
              <a:buClr>
                <a:srgbClr val="FED46C"/>
              </a:buClr>
              <a:buFont typeface="Wingdings" pitchFamily="2" charset="2"/>
              <a:buNone/>
            </a:pPr>
            <a:r>
              <a:rPr lang="en-US" sz="2200" u="sng" smtClean="0"/>
              <a:t> </a:t>
            </a:r>
            <a:r>
              <a:rPr lang="en-US" sz="2000" u="sng" smtClean="0"/>
              <a:t>Special Waters</a:t>
            </a:r>
            <a:r>
              <a:rPr lang="en-US" sz="2000" smtClean="0"/>
              <a:t>:</a:t>
            </a:r>
          </a:p>
          <a:p>
            <a:pPr marL="1352550" lvl="2" indent="-438150" eaLnBrk="1" hangingPunct="1"/>
            <a:r>
              <a:rPr lang="en-US" sz="2000" b="1" smtClean="0"/>
              <a:t>Wilderness areas…………….. (MN Rules 7050.0180)</a:t>
            </a:r>
          </a:p>
          <a:p>
            <a:pPr marL="1352550" lvl="2" indent="-438150" eaLnBrk="1" hangingPunct="1"/>
            <a:r>
              <a:rPr lang="en-US" sz="2000" b="1" smtClean="0"/>
              <a:t>Mississippi River… …………….(MN Rules 7050.0180)</a:t>
            </a:r>
          </a:p>
          <a:p>
            <a:pPr marL="1352550" lvl="2" indent="-438150" eaLnBrk="1" hangingPunct="1"/>
            <a:r>
              <a:rPr lang="en-US" sz="2000" b="1" smtClean="0"/>
              <a:t>Scenic/rec. river segments.(MN Rules 7050.0180) </a:t>
            </a:r>
            <a:r>
              <a:rPr lang="en-US" sz="2000" smtClean="0"/>
              <a:t>       </a:t>
            </a:r>
            <a:endParaRPr lang="en-US" sz="2000" b="1" smtClean="0"/>
          </a:p>
          <a:p>
            <a:pPr marL="1352550" lvl="2" indent="-438150" eaLnBrk="1" hangingPunct="1"/>
            <a:r>
              <a:rPr lang="en-US" sz="2000" b="1" smtClean="0"/>
              <a:t>Lake Superior …………….......(MN Rules 7050.0180)</a:t>
            </a:r>
          </a:p>
          <a:p>
            <a:pPr marL="1352550" lvl="2" indent="-438150" eaLnBrk="1" hangingPunct="1"/>
            <a:r>
              <a:rPr lang="en-US" sz="2000" b="1" smtClean="0"/>
              <a:t>Scientific and natural areas.(MN Rules 7050.0180)</a:t>
            </a:r>
          </a:p>
          <a:p>
            <a:pPr marL="1352550" lvl="2" indent="-438150" eaLnBrk="1" hangingPunct="1"/>
            <a:r>
              <a:rPr lang="en-US" sz="2000" b="1" smtClean="0"/>
              <a:t>Lake trout lakes………… .......(MN Rules 7050.0470)</a:t>
            </a:r>
          </a:p>
          <a:p>
            <a:pPr marL="1352550" lvl="2" indent="-438150" eaLnBrk="1" hangingPunct="1"/>
            <a:r>
              <a:rPr lang="en-US" sz="2000" b="1" smtClean="0"/>
              <a:t>Trout lakes…………………………..(MN Rules 6264.0050)</a:t>
            </a:r>
          </a:p>
          <a:p>
            <a:pPr marL="1352550" lvl="2" indent="-438150" eaLnBrk="1" hangingPunct="1"/>
            <a:r>
              <a:rPr lang="en-US" sz="2000" b="1" smtClean="0"/>
              <a:t>Trout streams…………………….…(MN Rules 6264.0050)</a:t>
            </a:r>
          </a:p>
        </p:txBody>
      </p:sp>
      <p:pic>
        <p:nvPicPr>
          <p:cNvPr id="103428" name="Picture 4" descr="aasp"/>
          <p:cNvPicPr>
            <a:picLocks noChangeAspect="1" noChangeArrowheads="1"/>
          </p:cNvPicPr>
          <p:nvPr/>
        </p:nvPicPr>
        <p:blipFill>
          <a:blip r:embed="rId3" cstate="print"/>
          <a:srcRect/>
          <a:stretch>
            <a:fillRect/>
          </a:stretch>
        </p:blipFill>
        <p:spPr bwMode="auto">
          <a:xfrm>
            <a:off x="0" y="0"/>
            <a:ext cx="979488" cy="6858000"/>
          </a:xfrm>
          <a:prstGeom prst="rect">
            <a:avLst/>
          </a:prstGeom>
          <a:noFill/>
          <a:ln w="9525">
            <a:noFill/>
            <a:miter lim="800000"/>
            <a:headEnd/>
            <a:tailEnd/>
          </a:ln>
        </p:spPr>
      </p:pic>
      <p:sp>
        <p:nvSpPr>
          <p:cNvPr id="103429" name="Rectangle 5"/>
          <p:cNvSpPr>
            <a:spLocks/>
          </p:cNvSpPr>
          <p:nvPr/>
        </p:nvSpPr>
        <p:spPr bwMode="auto">
          <a:xfrm>
            <a:off x="914400" y="4267200"/>
            <a:ext cx="7772400" cy="4375150"/>
          </a:xfrm>
          <a:prstGeom prst="rect">
            <a:avLst/>
          </a:prstGeom>
          <a:noFill/>
          <a:ln w="9525">
            <a:noFill/>
            <a:miter lim="800000"/>
            <a:headEnd/>
            <a:tailEnd/>
          </a:ln>
        </p:spPr>
        <p:txBody>
          <a:bodyPr/>
          <a:lstStyle/>
          <a:p>
            <a:pPr marL="533400" indent="-533400">
              <a:spcBef>
                <a:spcPts val="700"/>
              </a:spcBef>
              <a:buClr>
                <a:srgbClr val="C32D2E"/>
              </a:buClr>
              <a:buSzPct val="100000"/>
              <a:buFont typeface="Wingdings" pitchFamily="2" charset="2"/>
              <a:buNone/>
              <a:tabLst>
                <a:tab pos="342900" algn="l"/>
              </a:tabLst>
            </a:pPr>
            <a:endParaRPr lang="en-US" sz="2600" u="sng">
              <a:latin typeface="Trebuchet MS" pitchFamily="34" charset="0"/>
            </a:endParaRPr>
          </a:p>
          <a:p>
            <a:pPr marL="952500" lvl="1" indent="-495300">
              <a:spcBef>
                <a:spcPct val="20000"/>
              </a:spcBef>
              <a:buClr>
                <a:srgbClr val="FED46C"/>
              </a:buClr>
              <a:buSzPct val="100000"/>
              <a:buFont typeface="Wingdings" pitchFamily="2" charset="2"/>
              <a:buNone/>
              <a:tabLst>
                <a:tab pos="342900" algn="l"/>
              </a:tabLst>
            </a:pPr>
            <a:r>
              <a:rPr lang="en-US" sz="2000" u="sng">
                <a:latin typeface="Trebuchet MS" pitchFamily="34" charset="0"/>
              </a:rPr>
              <a:t>Waters impaired for</a:t>
            </a:r>
            <a:r>
              <a:rPr lang="en-US" sz="2000">
                <a:latin typeface="Trebuchet MS" pitchFamily="34" charset="0"/>
              </a:rPr>
              <a:t>:</a:t>
            </a:r>
          </a:p>
          <a:p>
            <a:pPr marL="1352550" lvl="2" indent="-438150">
              <a:spcBef>
                <a:spcPct val="20000"/>
              </a:spcBef>
              <a:buClr>
                <a:schemeClr val="accent2"/>
              </a:buClr>
              <a:buFont typeface="Wingdings 2" pitchFamily="18" charset="2"/>
              <a:buChar char=""/>
              <a:tabLst>
                <a:tab pos="342900" algn="l"/>
              </a:tabLst>
            </a:pPr>
            <a:r>
              <a:rPr lang="en-US" sz="2000" b="1">
                <a:latin typeface="Trebuchet MS" pitchFamily="34" charset="0"/>
              </a:rPr>
              <a:t>Phosphorus (other nutrients)</a:t>
            </a:r>
          </a:p>
          <a:p>
            <a:pPr marL="1352550" lvl="2" indent="-438150">
              <a:spcBef>
                <a:spcPct val="20000"/>
              </a:spcBef>
              <a:buClr>
                <a:schemeClr val="accent2"/>
              </a:buClr>
              <a:buFont typeface="Wingdings 2" pitchFamily="18" charset="2"/>
              <a:buChar char=""/>
              <a:tabLst>
                <a:tab pos="342900" algn="l"/>
              </a:tabLst>
            </a:pPr>
            <a:r>
              <a:rPr lang="en-US" sz="2000" b="1">
                <a:latin typeface="Trebuchet MS" pitchFamily="34" charset="0"/>
              </a:rPr>
              <a:t>Turbidity</a:t>
            </a:r>
          </a:p>
          <a:p>
            <a:pPr marL="1352550" lvl="2" indent="-438150">
              <a:spcBef>
                <a:spcPct val="20000"/>
              </a:spcBef>
              <a:buClr>
                <a:schemeClr val="accent2"/>
              </a:buClr>
              <a:buFont typeface="Wingdings 2" pitchFamily="18" charset="2"/>
              <a:buChar char=""/>
              <a:tabLst>
                <a:tab pos="342900" algn="l"/>
              </a:tabLst>
            </a:pPr>
            <a:r>
              <a:rPr lang="en-US" sz="2000" b="1">
                <a:latin typeface="Trebuchet MS" pitchFamily="34" charset="0"/>
              </a:rPr>
              <a:t>Dissolved Oxygen</a:t>
            </a:r>
          </a:p>
          <a:p>
            <a:pPr marL="1352550" lvl="2" indent="-438150">
              <a:spcBef>
                <a:spcPct val="20000"/>
              </a:spcBef>
              <a:buClr>
                <a:schemeClr val="accent2"/>
              </a:buClr>
              <a:buFont typeface="Wingdings 2" pitchFamily="18" charset="2"/>
              <a:buChar char=""/>
              <a:tabLst>
                <a:tab pos="342900" algn="l"/>
              </a:tabLst>
            </a:pPr>
            <a:r>
              <a:rPr lang="en-US" sz="2000" b="1">
                <a:latin typeface="Trebuchet MS" pitchFamily="34" charset="0"/>
              </a:rPr>
              <a:t>Biotic impairment (fish, plant or macroinvertebrate  bioassessment)</a:t>
            </a:r>
          </a:p>
          <a:p>
            <a:pPr marL="1352550" lvl="2" indent="-438150">
              <a:spcBef>
                <a:spcPct val="20000"/>
              </a:spcBef>
              <a:buClr>
                <a:schemeClr val="accent2"/>
              </a:buClr>
              <a:buFont typeface="Wingdings 2" pitchFamily="18" charset="2"/>
              <a:buChar char=""/>
              <a:tabLst>
                <a:tab pos="342900" algn="l"/>
              </a:tabLst>
            </a:pPr>
            <a:endParaRPr lang="en-US" sz="2000" b="1">
              <a:latin typeface="Trebuchet MS" pitchFamily="34" charset="0"/>
            </a:endParaRPr>
          </a:p>
        </p:txBody>
      </p:sp>
    </p:spTree>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p:cNvSpPr>
          <p:nvPr>
            <p:ph type="title"/>
          </p:nvPr>
        </p:nvSpPr>
        <p:spPr bwMode="auto">
          <a:xfrm>
            <a:off x="914400" y="142875"/>
            <a:ext cx="7772400" cy="1284288"/>
          </a:xfrm>
        </p:spPr>
        <p:txBody>
          <a:bodyPr wrap="square" lIns="91440" tIns="45720" rIns="91440" bIns="45720" numCol="1" compatLnSpc="1">
            <a:prstTxWarp prst="textNoShape">
              <a:avLst/>
            </a:prstTxWarp>
          </a:bodyPr>
          <a:lstStyle/>
          <a:p>
            <a:pPr eaLnBrk="1" hangingPunct="1">
              <a:defRPr/>
            </a:pPr>
            <a:r>
              <a:rPr lang="en-US" sz="3800" smtClean="0">
                <a:effectLst/>
              </a:rPr>
              <a:t>Appendix A – “Special Conditions”</a:t>
            </a:r>
          </a:p>
        </p:txBody>
      </p:sp>
      <p:sp>
        <p:nvSpPr>
          <p:cNvPr id="104451" name="Rectangle 3"/>
          <p:cNvSpPr>
            <a:spLocks noGrp="1"/>
          </p:cNvSpPr>
          <p:nvPr>
            <p:ph type="body" idx="1"/>
          </p:nvPr>
        </p:nvSpPr>
        <p:spPr>
          <a:xfrm>
            <a:off x="914400" y="1371600"/>
            <a:ext cx="8229600" cy="4114800"/>
          </a:xfrm>
        </p:spPr>
        <p:txBody>
          <a:bodyPr/>
          <a:lstStyle/>
          <a:p>
            <a:pPr marL="533400" indent="-533400" eaLnBrk="1" hangingPunct="1">
              <a:buClr>
                <a:srgbClr val="C32D2E"/>
              </a:buClr>
              <a:buFont typeface="Wingdings" pitchFamily="2" charset="2"/>
              <a:buNone/>
            </a:pPr>
            <a:r>
              <a:rPr lang="en-US" smtClean="0"/>
              <a:t>C. </a:t>
            </a:r>
            <a:r>
              <a:rPr lang="en-US" u="sng" smtClean="0"/>
              <a:t>Additional BMPs for Special Waters</a:t>
            </a:r>
          </a:p>
          <a:p>
            <a:pPr marL="952500" lvl="1" indent="-495300" eaLnBrk="1" hangingPunct="1">
              <a:buClr>
                <a:srgbClr val="FED46C"/>
              </a:buClr>
              <a:buFont typeface="Wingdings" pitchFamily="2" charset="2"/>
              <a:buNone/>
            </a:pPr>
            <a:r>
              <a:rPr lang="en-US" smtClean="0"/>
              <a:t>There are exemptions for bedrock and road projects</a:t>
            </a:r>
          </a:p>
          <a:p>
            <a:pPr marL="952500" lvl="1" indent="-495300" eaLnBrk="1" hangingPunct="1">
              <a:buClr>
                <a:srgbClr val="FED46C"/>
              </a:buClr>
              <a:buFont typeface="Wingdings" pitchFamily="2" charset="2"/>
              <a:buNone/>
            </a:pPr>
            <a:r>
              <a:rPr lang="en-US" smtClean="0"/>
              <a:t> 1. During construction:</a:t>
            </a:r>
          </a:p>
          <a:p>
            <a:pPr marL="1352550" lvl="2" indent="-438150" eaLnBrk="1" hangingPunct="1">
              <a:buFont typeface="Wingdings 2" pitchFamily="18" charset="2"/>
              <a:buNone/>
            </a:pPr>
            <a:endParaRPr lang="en-US" smtClean="0"/>
          </a:p>
          <a:p>
            <a:pPr marL="1352550" lvl="2" indent="-438150" eaLnBrk="1" hangingPunct="1"/>
            <a:r>
              <a:rPr lang="en-US" smtClean="0"/>
              <a:t>All exposed soil areas must have cover within </a:t>
            </a:r>
            <a:r>
              <a:rPr lang="en-US" u="sng" smtClean="0"/>
              <a:t>7 days</a:t>
            </a:r>
          </a:p>
          <a:p>
            <a:pPr marL="1352550" lvl="2" indent="-438150" eaLnBrk="1" hangingPunct="1"/>
            <a:r>
              <a:rPr lang="en-US" smtClean="0"/>
              <a:t>Temporary sedimentation basins for </a:t>
            </a:r>
            <a:r>
              <a:rPr lang="en-US" u="sng" smtClean="0"/>
              <a:t>5 or more acres</a:t>
            </a:r>
            <a:r>
              <a:rPr lang="en-US" smtClean="0"/>
              <a:t> of disturbed soil that drain to a common point </a:t>
            </a:r>
          </a:p>
          <a:p>
            <a:pPr marL="952500" lvl="1" indent="-495300" eaLnBrk="1" hangingPunct="1">
              <a:buClr>
                <a:srgbClr val="FED46C"/>
              </a:buClr>
            </a:pPr>
            <a:endParaRPr lang="en-US" u="sng" smtClean="0"/>
          </a:p>
        </p:txBody>
      </p:sp>
      <p:pic>
        <p:nvPicPr>
          <p:cNvPr id="104452" name="Picture 4" descr="aasp"/>
          <p:cNvPicPr>
            <a:picLocks noChangeAspect="1" noChangeArrowheads="1"/>
          </p:cNvPicPr>
          <p:nvPr/>
        </p:nvPicPr>
        <p:blipFill>
          <a:blip r:embed="rId3" cstate="print"/>
          <a:srcRect/>
          <a:stretch>
            <a:fillRect/>
          </a:stretch>
        </p:blipFill>
        <p:spPr bwMode="auto">
          <a:xfrm>
            <a:off x="0" y="0"/>
            <a:ext cx="979488"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p:cNvSpPr>
          <p:nvPr>
            <p:ph type="title"/>
          </p:nvPr>
        </p:nvSpPr>
        <p:spPr bwMode="auto">
          <a:xfrm>
            <a:off x="914400" y="-642938"/>
            <a:ext cx="7772400" cy="1284288"/>
          </a:xfrm>
        </p:spPr>
        <p:txBody>
          <a:bodyPr wrap="square" lIns="91440" tIns="45720" rIns="91440" bIns="45720" numCol="1" compatLnSpc="1">
            <a:prstTxWarp prst="textNoShape">
              <a:avLst/>
            </a:prstTxWarp>
          </a:bodyPr>
          <a:lstStyle/>
          <a:p>
            <a:pPr eaLnBrk="1" hangingPunct="1">
              <a:defRPr/>
            </a:pPr>
            <a:r>
              <a:rPr lang="en-US" sz="3800" smtClean="0">
                <a:effectLst/>
              </a:rPr>
              <a:t>Appendix A – “Special Conditions”</a:t>
            </a:r>
          </a:p>
        </p:txBody>
      </p:sp>
      <p:sp>
        <p:nvSpPr>
          <p:cNvPr id="105475" name="Rectangle 3"/>
          <p:cNvSpPr>
            <a:spLocks noGrp="1"/>
          </p:cNvSpPr>
          <p:nvPr>
            <p:ph type="subTitle" idx="4294967295"/>
          </p:nvPr>
        </p:nvSpPr>
        <p:spPr>
          <a:xfrm>
            <a:off x="990600" y="609600"/>
            <a:ext cx="8153400" cy="5105400"/>
          </a:xfrm>
        </p:spPr>
        <p:txBody>
          <a:bodyPr/>
          <a:lstStyle/>
          <a:p>
            <a:pPr marL="533400" indent="-533400" eaLnBrk="1" hangingPunct="1">
              <a:buFont typeface="Wingdings" pitchFamily="2" charset="2"/>
              <a:buNone/>
            </a:pPr>
            <a:endParaRPr lang="en-US" sz="2400" dirty="0" smtClean="0"/>
          </a:p>
          <a:p>
            <a:pPr marL="533400" indent="-533400" eaLnBrk="1" hangingPunct="1">
              <a:buFont typeface="Wingdings" pitchFamily="2" charset="2"/>
              <a:buNone/>
            </a:pPr>
            <a:r>
              <a:rPr lang="en-US" sz="2400" dirty="0" smtClean="0"/>
              <a:t>C. </a:t>
            </a:r>
            <a:r>
              <a:rPr lang="en-US" sz="2400" u="sng" dirty="0" smtClean="0"/>
              <a:t>Additional BMPs for Special Waters</a:t>
            </a:r>
            <a:endParaRPr lang="en-US" sz="2400" dirty="0" smtClean="0"/>
          </a:p>
          <a:p>
            <a:pPr marL="952500" lvl="1" indent="-495300" eaLnBrk="1" hangingPunct="1">
              <a:buFont typeface="Wingdings" pitchFamily="2" charset="2"/>
              <a:buNone/>
            </a:pPr>
            <a:r>
              <a:rPr lang="en-US" dirty="0" smtClean="0"/>
              <a:t>2. Post construction:</a:t>
            </a:r>
          </a:p>
          <a:p>
            <a:pPr marL="952500" lvl="1" indent="-495300" eaLnBrk="1" hangingPunct="1">
              <a:buFont typeface="Wingdings" pitchFamily="2" charset="2"/>
              <a:buNone/>
            </a:pPr>
            <a:endParaRPr lang="en-US" dirty="0" smtClean="0"/>
          </a:p>
          <a:p>
            <a:pPr marL="1352550" lvl="2" indent="-438150" eaLnBrk="1" hangingPunct="1">
              <a:buFont typeface="Wingdings 2" pitchFamily="18" charset="2"/>
              <a:buNone/>
            </a:pPr>
            <a:r>
              <a:rPr lang="en-US" sz="2000" dirty="0" smtClean="0"/>
              <a:t>The water quality volume retained on site by the permanent stormwater management system shall be </a:t>
            </a:r>
            <a:r>
              <a:rPr lang="en-US" sz="2000" u="sng" dirty="0" smtClean="0"/>
              <a:t>1 inch</a:t>
            </a:r>
            <a:r>
              <a:rPr lang="en-US" sz="2000" dirty="0" smtClean="0"/>
              <a:t> of runoff from the new impervious surface created by the project</a:t>
            </a:r>
          </a:p>
          <a:p>
            <a:pPr marL="1352550" lvl="2" indent="-438150" eaLnBrk="1" hangingPunct="1">
              <a:buFont typeface="Wingdings 2" pitchFamily="18" charset="2"/>
              <a:buNone/>
            </a:pPr>
            <a:endParaRPr lang="en-US" sz="2000" dirty="0" smtClean="0"/>
          </a:p>
        </p:txBody>
      </p:sp>
      <p:pic>
        <p:nvPicPr>
          <p:cNvPr id="105476" name="Picture 8" descr="aasp"/>
          <p:cNvPicPr>
            <a:picLocks noChangeAspect="1" noChangeArrowheads="1"/>
          </p:cNvPicPr>
          <p:nvPr/>
        </p:nvPicPr>
        <p:blipFill>
          <a:blip r:embed="rId3" cstate="print"/>
          <a:srcRect/>
          <a:stretch>
            <a:fillRect/>
          </a:stretch>
        </p:blipFill>
        <p:spPr bwMode="auto">
          <a:xfrm>
            <a:off x="0" y="0"/>
            <a:ext cx="979488" cy="6858000"/>
          </a:xfrm>
          <a:prstGeom prst="rect">
            <a:avLst/>
          </a:prstGeom>
          <a:noFill/>
          <a:ln w="9525">
            <a:noFill/>
            <a:miter lim="800000"/>
            <a:headEnd/>
            <a:tailEnd/>
          </a:ln>
        </p:spPr>
      </p:pic>
      <p:sp>
        <p:nvSpPr>
          <p:cNvPr id="299017" name="Text Box 9"/>
          <p:cNvSpPr txBox="1">
            <a:spLocks noChangeArrowheads="1"/>
          </p:cNvSpPr>
          <p:nvPr/>
        </p:nvSpPr>
        <p:spPr bwMode="auto">
          <a:xfrm>
            <a:off x="1224517" y="4114800"/>
            <a:ext cx="7772400" cy="1200329"/>
          </a:xfrm>
          <a:prstGeom prst="rect">
            <a:avLst/>
          </a:prstGeom>
          <a:noFill/>
          <a:ln w="76200">
            <a:solidFill>
              <a:srgbClr val="000066"/>
            </a:solidFill>
            <a:miter lim="800000"/>
            <a:headEnd/>
            <a:tailEnd/>
          </a:ln>
        </p:spPr>
        <p:txBody>
          <a:bodyPr>
            <a:spAutoFit/>
          </a:bodyPr>
          <a:lstStyle/>
          <a:p>
            <a:pPr>
              <a:spcBef>
                <a:spcPct val="50000"/>
              </a:spcBef>
            </a:pPr>
            <a:r>
              <a:rPr lang="en-US" dirty="0" smtClean="0"/>
              <a:t>This requirement is the same treatment requirement outlined in Part III.D (for all projects) and includes all of the prohibitions and site limitation factors described in that section in addition to the considerations for discharges to trout streams.</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90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7"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2"/>
          <p:cNvSpPr>
            <a:spLocks noGrp="1"/>
          </p:cNvSpPr>
          <p:nvPr>
            <p:ph type="title"/>
          </p:nvPr>
        </p:nvSpPr>
        <p:spPr bwMode="auto"/>
        <p:txBody>
          <a:bodyPr wrap="square" lIns="91440" tIns="45720" rIns="91440" bIns="45720" numCol="1" compatLnSpc="1">
            <a:prstTxWarp prst="textNoShape">
              <a:avLst/>
            </a:prstTxWarp>
          </a:bodyPr>
          <a:lstStyle/>
          <a:p>
            <a:pPr eaLnBrk="1" hangingPunct="1">
              <a:defRPr/>
            </a:pPr>
            <a:r>
              <a:rPr lang="en-US" sz="3800" smtClean="0">
                <a:effectLst/>
              </a:rPr>
              <a:t>Appendix A – “Special Conditions”</a:t>
            </a:r>
          </a:p>
        </p:txBody>
      </p:sp>
      <p:sp>
        <p:nvSpPr>
          <p:cNvPr id="106499" name="Rectangle 3"/>
          <p:cNvSpPr>
            <a:spLocks noGrp="1"/>
          </p:cNvSpPr>
          <p:nvPr>
            <p:ph type="subTitle" idx="4294967295"/>
          </p:nvPr>
        </p:nvSpPr>
        <p:spPr>
          <a:xfrm>
            <a:off x="990600" y="1752600"/>
            <a:ext cx="8153400" cy="5105400"/>
          </a:xfrm>
        </p:spPr>
        <p:txBody>
          <a:bodyPr/>
          <a:lstStyle/>
          <a:p>
            <a:pPr marL="533400" indent="-533400" eaLnBrk="1" hangingPunct="1">
              <a:buFont typeface="Wingdings" pitchFamily="2" charset="2"/>
              <a:buNone/>
            </a:pPr>
            <a:r>
              <a:rPr lang="en-US" smtClean="0"/>
              <a:t>C. </a:t>
            </a:r>
            <a:r>
              <a:rPr lang="en-US" u="sng" smtClean="0"/>
              <a:t>Additional BMPs for Special Waters</a:t>
            </a:r>
            <a:endParaRPr lang="en-US" smtClean="0"/>
          </a:p>
          <a:p>
            <a:pPr marL="952500" lvl="1" indent="-495300" eaLnBrk="1" hangingPunct="1">
              <a:buFont typeface="Wingdings" pitchFamily="2" charset="2"/>
              <a:buNone/>
            </a:pPr>
            <a:endParaRPr lang="en-US" smtClean="0"/>
          </a:p>
          <a:p>
            <a:pPr marL="952500" lvl="1" indent="-495300" eaLnBrk="1" hangingPunct="1">
              <a:buFont typeface="Wingdings" pitchFamily="2" charset="2"/>
              <a:buNone/>
            </a:pPr>
            <a:r>
              <a:rPr lang="en-US" smtClean="0"/>
              <a:t>3. Buffer zone:</a:t>
            </a:r>
          </a:p>
          <a:p>
            <a:pPr marL="1352550" lvl="2" indent="-438150" eaLnBrk="1" hangingPunct="1">
              <a:buFont typeface="Wingdings 2" pitchFamily="18" charset="2"/>
              <a:buNone/>
            </a:pPr>
            <a:r>
              <a:rPr lang="en-US" u="sng" smtClean="0"/>
              <a:t>100 feet or greater</a:t>
            </a:r>
            <a:r>
              <a:rPr lang="en-US" smtClean="0"/>
              <a:t> from special water (not tributaries) at all times</a:t>
            </a:r>
          </a:p>
          <a:p>
            <a:pPr marL="1352550" lvl="2" indent="-438150" eaLnBrk="1" hangingPunct="1">
              <a:buFont typeface="Wingdings 2" pitchFamily="18" charset="2"/>
              <a:buNone/>
            </a:pPr>
            <a:r>
              <a:rPr lang="en-US" smtClean="0"/>
              <a:t>Document exceptions in SWPPP</a:t>
            </a:r>
          </a:p>
          <a:p>
            <a:pPr marL="1352550" lvl="2" indent="-438150" eaLnBrk="1" hangingPunct="1">
              <a:buFont typeface="Wingdings 2" pitchFamily="18" charset="2"/>
              <a:buNone/>
            </a:pPr>
            <a:endParaRPr lang="en-US" smtClean="0"/>
          </a:p>
          <a:p>
            <a:pPr marL="1352550" lvl="2" indent="-438150" eaLnBrk="1" hangingPunct="1">
              <a:buFont typeface="Wingdings 2" pitchFamily="18" charset="2"/>
              <a:buNone/>
            </a:pPr>
            <a:r>
              <a:rPr lang="en-US" smtClean="0"/>
              <a:t>Other guidance for buffer zones available on MPCA website.</a:t>
            </a:r>
          </a:p>
          <a:p>
            <a:pPr marL="1352550" lvl="2" indent="-438150" eaLnBrk="1" hangingPunct="1">
              <a:buFont typeface="Wingdings 2" pitchFamily="18" charset="2"/>
              <a:buNone/>
            </a:pPr>
            <a:endParaRPr lang="en-US" smtClean="0"/>
          </a:p>
        </p:txBody>
      </p:sp>
      <p:pic>
        <p:nvPicPr>
          <p:cNvPr id="106500" name="Picture 4" descr="aasp"/>
          <p:cNvPicPr>
            <a:picLocks noChangeAspect="1" noChangeArrowheads="1"/>
          </p:cNvPicPr>
          <p:nvPr/>
        </p:nvPicPr>
        <p:blipFill>
          <a:blip r:embed="rId3" cstate="print"/>
          <a:srcRect/>
          <a:stretch>
            <a:fillRect/>
          </a:stretch>
        </p:blipFill>
        <p:spPr bwMode="auto">
          <a:xfrm>
            <a:off x="0" y="0"/>
            <a:ext cx="979488"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2"/>
          <p:cNvSpPr>
            <a:spLocks noGrp="1"/>
          </p:cNvSpPr>
          <p:nvPr>
            <p:ph type="title"/>
          </p:nvPr>
        </p:nvSpPr>
        <p:spPr bwMode="auto">
          <a:xfrm>
            <a:off x="914400" y="142875"/>
            <a:ext cx="7772400" cy="1284288"/>
          </a:xfrm>
        </p:spPr>
        <p:txBody>
          <a:bodyPr wrap="square" lIns="91440" tIns="45720" rIns="91440" bIns="45720" numCol="1" compatLnSpc="1">
            <a:prstTxWarp prst="textNoShape">
              <a:avLst/>
            </a:prstTxWarp>
          </a:bodyPr>
          <a:lstStyle/>
          <a:p>
            <a:pPr eaLnBrk="1" hangingPunct="1">
              <a:defRPr/>
            </a:pPr>
            <a:r>
              <a:rPr lang="en-US" sz="3800" smtClean="0">
                <a:effectLst/>
              </a:rPr>
              <a:t>Appendix A – “Special Conditions”</a:t>
            </a:r>
          </a:p>
        </p:txBody>
      </p:sp>
      <p:sp>
        <p:nvSpPr>
          <p:cNvPr id="108547" name="Rectangle 3"/>
          <p:cNvSpPr>
            <a:spLocks noGrp="1"/>
          </p:cNvSpPr>
          <p:nvPr>
            <p:ph type="body" idx="1"/>
          </p:nvPr>
        </p:nvSpPr>
        <p:spPr>
          <a:xfrm>
            <a:off x="914400" y="1981200"/>
            <a:ext cx="7772400" cy="4375150"/>
          </a:xfrm>
        </p:spPr>
        <p:txBody>
          <a:bodyPr/>
          <a:lstStyle/>
          <a:p>
            <a:pPr marL="342900" indent="-342900" eaLnBrk="1" hangingPunct="1">
              <a:lnSpc>
                <a:spcPct val="90000"/>
              </a:lnSpc>
              <a:buClr>
                <a:srgbClr val="C32D2E"/>
              </a:buClr>
              <a:buFont typeface="Wingdings" pitchFamily="2" charset="2"/>
              <a:buNone/>
            </a:pPr>
            <a:r>
              <a:rPr lang="en-US" dirty="0" smtClean="0"/>
              <a:t>C. </a:t>
            </a:r>
            <a:r>
              <a:rPr lang="en-US" u="sng" dirty="0" smtClean="0"/>
              <a:t>Additional BMPs for Special Waters</a:t>
            </a:r>
          </a:p>
          <a:p>
            <a:pPr marL="742950" lvl="1" eaLnBrk="1" hangingPunct="1">
              <a:lnSpc>
                <a:spcPct val="90000"/>
              </a:lnSpc>
              <a:buClr>
                <a:srgbClr val="FED46C"/>
              </a:buClr>
              <a:buFont typeface="Wingdings" pitchFamily="2" charset="2"/>
              <a:buNone/>
            </a:pPr>
            <a:endParaRPr lang="en-US" u="sng" dirty="0" smtClean="0"/>
          </a:p>
          <a:p>
            <a:pPr marL="742950" lvl="1" eaLnBrk="1" hangingPunct="1">
              <a:lnSpc>
                <a:spcPct val="90000"/>
              </a:lnSpc>
              <a:buClr>
                <a:srgbClr val="FED46C"/>
              </a:buClr>
              <a:buFont typeface="Wingdings" pitchFamily="2" charset="2"/>
              <a:buNone/>
            </a:pPr>
            <a:r>
              <a:rPr lang="en-US" dirty="0" smtClean="0"/>
              <a:t>4. Temperature controls:</a:t>
            </a:r>
          </a:p>
          <a:p>
            <a:pPr marL="742950" lvl="1" eaLnBrk="1" hangingPunct="1">
              <a:lnSpc>
                <a:spcPct val="90000"/>
              </a:lnSpc>
              <a:buClr>
                <a:srgbClr val="FED46C"/>
              </a:buClr>
              <a:buFont typeface="Wingdings" pitchFamily="2" charset="2"/>
              <a:buNone/>
            </a:pPr>
            <a:endParaRPr lang="en-US" dirty="0" smtClean="0"/>
          </a:p>
          <a:p>
            <a:pPr marL="1143000" lvl="2" eaLnBrk="1" hangingPunct="1">
              <a:lnSpc>
                <a:spcPct val="90000"/>
              </a:lnSpc>
            </a:pPr>
            <a:r>
              <a:rPr lang="en-US" dirty="0" smtClean="0"/>
              <a:t>Permanent stormwater management system designed so discharge from the project to the trout stream will minimize temperature increase resulting from </a:t>
            </a:r>
            <a:r>
              <a:rPr lang="en-US" u="sng" dirty="0" smtClean="0"/>
              <a:t>1 and 2-year 24-hour precipitation events</a:t>
            </a:r>
            <a:r>
              <a:rPr lang="en-US" dirty="0" smtClean="0"/>
              <a:t> – includes tributaries to trout stream</a:t>
            </a:r>
          </a:p>
          <a:p>
            <a:pPr marL="1143000" lvl="2" eaLnBrk="1" hangingPunct="1">
              <a:lnSpc>
                <a:spcPct val="90000"/>
              </a:lnSpc>
              <a:buFont typeface="Wingdings 2" pitchFamily="18" charset="2"/>
              <a:buNone/>
            </a:pPr>
            <a:endParaRPr lang="en-US" dirty="0" smtClean="0"/>
          </a:p>
        </p:txBody>
      </p:sp>
      <p:pic>
        <p:nvPicPr>
          <p:cNvPr id="108548" name="Picture 4" descr="aasp"/>
          <p:cNvPicPr>
            <a:picLocks noChangeAspect="1" noChangeArrowheads="1"/>
          </p:cNvPicPr>
          <p:nvPr/>
        </p:nvPicPr>
        <p:blipFill>
          <a:blip r:embed="rId3" cstate="print"/>
          <a:srcRect/>
          <a:stretch>
            <a:fillRect/>
          </a:stretch>
        </p:blipFill>
        <p:spPr bwMode="auto">
          <a:xfrm>
            <a:off x="0" y="0"/>
            <a:ext cx="979488"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9" name="Picture 3" descr="D:\My Pictures\St. Croix 2007 Alex Steph Sara raingardens\IMG_0672.JPG"/>
          <p:cNvPicPr>
            <a:picLocks noChangeAspect="1" noChangeArrowheads="1"/>
          </p:cNvPicPr>
          <p:nvPr/>
        </p:nvPicPr>
        <p:blipFill>
          <a:blip r:embed="rId3" cstate="print"/>
          <a:srcRect/>
          <a:stretch>
            <a:fillRect/>
          </a:stretch>
        </p:blipFill>
        <p:spPr bwMode="auto">
          <a:xfrm>
            <a:off x="0" y="0"/>
            <a:ext cx="9144000" cy="6858698"/>
          </a:xfrm>
          <a:prstGeom prst="rect">
            <a:avLst/>
          </a:prstGeom>
          <a:noFill/>
        </p:spPr>
      </p:pic>
      <p:sp>
        <p:nvSpPr>
          <p:cNvPr id="303106" name="Rectangle 2"/>
          <p:cNvSpPr>
            <a:spLocks noGrp="1"/>
          </p:cNvSpPr>
          <p:nvPr>
            <p:ph type="title"/>
          </p:nvPr>
        </p:nvSpPr>
        <p:spPr bwMode="auto">
          <a:xfrm>
            <a:off x="0" y="914400"/>
            <a:ext cx="9144000" cy="762000"/>
          </a:xfrm>
          <a:solidFill>
            <a:schemeClr val="accent1">
              <a:lumMod val="50000"/>
              <a:alpha val="81000"/>
            </a:schemeClr>
          </a:solidFill>
        </p:spPr>
        <p:txBody>
          <a:bodyPr wrap="square" lIns="91440" tIns="45720" rIns="91440" bIns="45720" numCol="1" compatLnSpc="1">
            <a:prstTxWarp prst="textNoShape">
              <a:avLst/>
            </a:prstTxWarp>
          </a:bodyPr>
          <a:lstStyle/>
          <a:p>
            <a:pPr algn="ctr" eaLnBrk="1" hangingPunct="1">
              <a:defRPr/>
            </a:pPr>
            <a:r>
              <a:rPr lang="en-US" dirty="0" smtClean="0">
                <a:effectLst/>
              </a:rPr>
              <a:t>Is this water special ?</a:t>
            </a: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Everything Folder\Pictures and Videos\i000770_big.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14338" name="Rectangle 2"/>
          <p:cNvSpPr>
            <a:spLocks noGrp="1"/>
          </p:cNvSpPr>
          <p:nvPr>
            <p:ph type="body" sz="half" idx="1"/>
          </p:nvPr>
        </p:nvSpPr>
        <p:spPr>
          <a:xfrm>
            <a:off x="0" y="1676400"/>
            <a:ext cx="9296400" cy="1295400"/>
          </a:xfrm>
          <a:solidFill>
            <a:schemeClr val="accent1">
              <a:lumMod val="50000"/>
              <a:alpha val="89000"/>
            </a:schemeClr>
          </a:solidFill>
        </p:spPr>
        <p:txBody>
          <a:bodyPr/>
          <a:lstStyle/>
          <a:p>
            <a:pPr eaLnBrk="1" hangingPunct="1">
              <a:buFont typeface="Wingdings" pitchFamily="2" charset="2"/>
              <a:buNone/>
            </a:pPr>
            <a:r>
              <a:rPr lang="en-US" sz="3500" dirty="0" smtClean="0">
                <a:solidFill>
                  <a:srgbClr val="FF0000"/>
                </a:solidFill>
              </a:rPr>
              <a:t>Apply online and receive permit coverage in</a:t>
            </a:r>
          </a:p>
          <a:p>
            <a:pPr algn="ctr" eaLnBrk="1" hangingPunct="1">
              <a:buFont typeface="Wingdings" pitchFamily="2" charset="2"/>
              <a:buNone/>
            </a:pPr>
            <a:r>
              <a:rPr lang="en-US" sz="3500" dirty="0" smtClean="0">
                <a:solidFill>
                  <a:srgbClr val="FF0000"/>
                </a:solidFill>
              </a:rPr>
              <a:t>7 days.</a:t>
            </a:r>
          </a:p>
          <a:p>
            <a:pPr algn="ctr" eaLnBrk="1" hangingPunct="1">
              <a:buFont typeface="Wingdings" pitchFamily="2" charset="2"/>
              <a:buNone/>
            </a:pPr>
            <a:endParaRPr lang="en-US" sz="3500" dirty="0" smtClean="0"/>
          </a:p>
          <a:p>
            <a:pPr eaLnBrk="1" hangingPunct="1">
              <a:buFont typeface="Wingdings" pitchFamily="2" charset="2"/>
              <a:buNone/>
            </a:pPr>
            <a:r>
              <a:rPr lang="en-US" sz="2600" dirty="0" smtClean="0"/>
              <a:t>                          </a:t>
            </a:r>
            <a:endParaRPr lang="en-US" sz="2600" dirty="0" smtClean="0">
              <a:solidFill>
                <a:srgbClr val="CC0000"/>
              </a:solidFill>
            </a:endParaRPr>
          </a:p>
        </p:txBody>
      </p:sp>
      <p:sp>
        <p:nvSpPr>
          <p:cNvPr id="18435" name="Text Box 3"/>
          <p:cNvSpPr txBox="1">
            <a:spLocks noChangeArrowheads="1"/>
          </p:cNvSpPr>
          <p:nvPr/>
        </p:nvSpPr>
        <p:spPr bwMode="auto">
          <a:xfrm>
            <a:off x="914400" y="3962400"/>
            <a:ext cx="7772400" cy="366713"/>
          </a:xfrm>
          <a:prstGeom prst="rect">
            <a:avLst/>
          </a:prstGeom>
          <a:noFill/>
          <a:ln w="9525">
            <a:noFill/>
            <a:miter lim="800000"/>
            <a:headEnd/>
            <a:tailEnd/>
          </a:ln>
        </p:spPr>
        <p:txBody>
          <a:bodyPr>
            <a:spAutoFit/>
          </a:bodyPr>
          <a:lstStyle/>
          <a:p>
            <a:pPr eaLnBrk="0" hangingPunct="0">
              <a:spcBef>
                <a:spcPct val="50000"/>
              </a:spcBef>
            </a:pPr>
            <a:endParaRPr lang="en-US">
              <a:latin typeface="Tahoma" pitchFamily="34" charset="0"/>
            </a:endParaRPr>
          </a:p>
        </p:txBody>
      </p:sp>
      <p:sp>
        <p:nvSpPr>
          <p:cNvPr id="14341" name="Text Box 5"/>
          <p:cNvSpPr txBox="1">
            <a:spLocks noChangeArrowheads="1"/>
          </p:cNvSpPr>
          <p:nvPr/>
        </p:nvSpPr>
        <p:spPr bwMode="auto">
          <a:xfrm>
            <a:off x="609600" y="4114800"/>
            <a:ext cx="7848600" cy="1985159"/>
          </a:xfrm>
          <a:prstGeom prst="rect">
            <a:avLst/>
          </a:prstGeom>
          <a:solidFill>
            <a:schemeClr val="accent1">
              <a:lumMod val="50000"/>
              <a:alpha val="89000"/>
            </a:schemeClr>
          </a:solidFill>
          <a:ln w="9525">
            <a:noFill/>
            <a:miter lim="800000"/>
            <a:headEnd/>
            <a:tailEnd/>
          </a:ln>
        </p:spPr>
        <p:txBody>
          <a:bodyPr wrap="square">
            <a:spAutoFit/>
          </a:bodyPr>
          <a:lstStyle/>
          <a:p>
            <a:pPr eaLnBrk="0" hangingPunct="0">
              <a:spcBef>
                <a:spcPct val="50000"/>
              </a:spcBef>
              <a:buFontTx/>
              <a:buChar char="•"/>
            </a:pPr>
            <a:r>
              <a:rPr lang="en-US" sz="2400" dirty="0" smtClean="0">
                <a:latin typeface="Tahoma" pitchFamily="34" charset="0"/>
              </a:rPr>
              <a:t>    Project </a:t>
            </a:r>
            <a:r>
              <a:rPr lang="en-US" sz="2400" dirty="0">
                <a:latin typeface="Tahoma" pitchFamily="34" charset="0"/>
              </a:rPr>
              <a:t>must not qualify for mandatory plan review</a:t>
            </a:r>
          </a:p>
          <a:p>
            <a:pPr eaLnBrk="0" hangingPunct="0">
              <a:spcBef>
                <a:spcPct val="50000"/>
              </a:spcBef>
              <a:buFontTx/>
              <a:buChar char="•"/>
            </a:pPr>
            <a:r>
              <a:rPr lang="en-US" sz="2400" dirty="0">
                <a:latin typeface="Tahoma" pitchFamily="34" charset="0"/>
              </a:rPr>
              <a:t>   </a:t>
            </a:r>
            <a:r>
              <a:rPr lang="en-US" sz="2400" dirty="0" smtClean="0">
                <a:latin typeface="Tahoma" pitchFamily="34" charset="0"/>
              </a:rPr>
              <a:t> Project </a:t>
            </a:r>
            <a:r>
              <a:rPr lang="en-US" sz="2400" dirty="0">
                <a:latin typeface="Tahoma" pitchFamily="34" charset="0"/>
              </a:rPr>
              <a:t>must not be on tribal land</a:t>
            </a:r>
          </a:p>
          <a:p>
            <a:pPr eaLnBrk="0" hangingPunct="0">
              <a:spcBef>
                <a:spcPct val="50000"/>
              </a:spcBef>
              <a:buFontTx/>
              <a:buChar char="•"/>
            </a:pPr>
            <a:r>
              <a:rPr lang="en-US" sz="2400" dirty="0">
                <a:latin typeface="Tahoma" pitchFamily="34" charset="0"/>
              </a:rPr>
              <a:t>    Can be done by a third party</a:t>
            </a:r>
          </a:p>
          <a:p>
            <a:pPr eaLnBrk="0" hangingPunct="0">
              <a:spcBef>
                <a:spcPct val="50000"/>
              </a:spcBef>
              <a:buFontTx/>
              <a:buChar char="•"/>
            </a:pPr>
            <a:endParaRPr lang="en-US" dirty="0">
              <a:latin typeface="Tahoma" pitchFamily="34" charset="0"/>
            </a:endParaRPr>
          </a:p>
        </p:txBody>
      </p:sp>
      <p:pic>
        <p:nvPicPr>
          <p:cNvPr id="18437" name="Picture 6" descr="MPCA Online Serv Logo-final"/>
          <p:cNvPicPr>
            <a:picLocks noGrp="1" noChangeAspect="1" noChangeArrowheads="1"/>
          </p:cNvPicPr>
          <p:nvPr>
            <p:ph sz="half" idx="2"/>
          </p:nvPr>
        </p:nvPicPr>
        <p:blipFill>
          <a:blip r:embed="rId4" cstate="print"/>
          <a:srcRect/>
          <a:stretch>
            <a:fillRect/>
          </a:stretch>
        </p:blipFill>
        <p:spPr>
          <a:xfrm>
            <a:off x="304800" y="228600"/>
            <a:ext cx="3200400" cy="1220788"/>
          </a:xfrm>
        </p:spPr>
      </p:pic>
      <p:sp>
        <p:nvSpPr>
          <p:cNvPr id="12" name="Text Box 5"/>
          <p:cNvSpPr txBox="1">
            <a:spLocks noChangeArrowheads="1"/>
          </p:cNvSpPr>
          <p:nvPr/>
        </p:nvSpPr>
        <p:spPr bwMode="auto">
          <a:xfrm>
            <a:off x="609600" y="3124200"/>
            <a:ext cx="7848600" cy="1015663"/>
          </a:xfrm>
          <a:prstGeom prst="rect">
            <a:avLst/>
          </a:prstGeom>
          <a:solidFill>
            <a:schemeClr val="accent1">
              <a:lumMod val="50000"/>
              <a:alpha val="89000"/>
            </a:schemeClr>
          </a:solidFill>
          <a:ln w="9525">
            <a:noFill/>
            <a:miter lim="800000"/>
            <a:headEnd/>
            <a:tailEnd/>
          </a:ln>
        </p:spPr>
        <p:txBody>
          <a:bodyPr wrap="square">
            <a:spAutoFit/>
          </a:bodyPr>
          <a:lstStyle/>
          <a:p>
            <a:pPr eaLnBrk="0" hangingPunct="0">
              <a:spcBef>
                <a:spcPct val="50000"/>
              </a:spcBef>
              <a:buFontTx/>
              <a:buChar char="•"/>
            </a:pPr>
            <a:r>
              <a:rPr lang="en-US" sz="2400" dirty="0">
                <a:latin typeface="Tahoma" pitchFamily="34" charset="0"/>
              </a:rPr>
              <a:t>   </a:t>
            </a:r>
            <a:r>
              <a:rPr lang="en-US" sz="2400" dirty="0" smtClean="0">
                <a:latin typeface="Tahoma" pitchFamily="34" charset="0"/>
              </a:rPr>
              <a:t>Payment can now be made by credit card or checking</a:t>
            </a:r>
          </a:p>
          <a:p>
            <a:pPr eaLnBrk="0" hangingPunct="0">
              <a:spcBef>
                <a:spcPct val="50000"/>
              </a:spcBef>
            </a:pPr>
            <a:r>
              <a:rPr lang="en-US" sz="2400" dirty="0" smtClean="0">
                <a:latin typeface="Tahoma" pitchFamily="34" charset="0"/>
              </a:rPr>
              <a:t>    account </a:t>
            </a:r>
            <a:r>
              <a:rPr lang="en-US" sz="1400" dirty="0" smtClean="0">
                <a:latin typeface="Tahoma" pitchFamily="34" charset="0"/>
              </a:rPr>
              <a:t>(Visa and </a:t>
            </a:r>
            <a:r>
              <a:rPr lang="en-US" sz="1400" dirty="0" err="1" smtClean="0">
                <a:latin typeface="Tahoma" pitchFamily="34" charset="0"/>
              </a:rPr>
              <a:t>Mastercard</a:t>
            </a:r>
            <a:r>
              <a:rPr lang="en-US" sz="1400" dirty="0" smtClean="0">
                <a:latin typeface="Tahoma" pitchFamily="34" charset="0"/>
              </a:rPr>
              <a:t> only) </a:t>
            </a:r>
            <a:endParaRPr lang="en-US" sz="1400" dirty="0">
              <a:latin typeface="Tahoma" pitchFamily="34" charset="0"/>
            </a:endParaRPr>
          </a:p>
        </p:txBody>
      </p:sp>
      <p:pic>
        <p:nvPicPr>
          <p:cNvPr id="10" name="Content Placeholder 4" descr="payment-315.gif"/>
          <p:cNvPicPr>
            <a:picLocks noChangeAspect="1"/>
          </p:cNvPicPr>
          <p:nvPr/>
        </p:nvPicPr>
        <p:blipFill>
          <a:blip r:embed="rId5" cstate="print"/>
          <a:stretch>
            <a:fillRect/>
          </a:stretch>
        </p:blipFill>
        <p:spPr bwMode="auto">
          <a:xfrm>
            <a:off x="4419600" y="4317206"/>
            <a:ext cx="4191000" cy="2139157"/>
          </a:xfrm>
          <a:prstGeom prst="rect">
            <a:avLst/>
          </a:prstGeom>
          <a:noFill/>
          <a:ln w="9525">
            <a:noFill/>
            <a:miter lim="800000"/>
            <a:headEnd/>
            <a:tailEnd/>
          </a:ln>
        </p:spPr>
      </p:pic>
      <p:pic>
        <p:nvPicPr>
          <p:cNvPr id="11" name="Picture 7" descr="C:\Documents and Settings\lzdon\Desktop\e-services-header.gif"/>
          <p:cNvPicPr>
            <a:picLocks noChangeAspect="1" noChangeArrowheads="1"/>
          </p:cNvPicPr>
          <p:nvPr/>
        </p:nvPicPr>
        <p:blipFill>
          <a:blip r:embed="rId6" cstate="print"/>
          <a:srcRect/>
          <a:stretch>
            <a:fillRect/>
          </a:stretch>
        </p:blipFill>
        <p:spPr bwMode="auto">
          <a:xfrm>
            <a:off x="4572000" y="381000"/>
            <a:ext cx="3446463" cy="9144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10"/>
                                        </p:tgtEl>
                                      </p:cBhvr>
                                    </p:animEffect>
                                    <p:set>
                                      <p:cBhvr>
                                        <p:cTn id="15" dur="1" fill="hold">
                                          <p:stCondLst>
                                            <p:cond delay="1999"/>
                                          </p:stCondLst>
                                        </p:cTn>
                                        <p:tgtEl>
                                          <p:spTgt spid="10"/>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4341"/>
                                        </p:tgtEl>
                                        <p:attrNameLst>
                                          <p:attrName>style.visibility</p:attrName>
                                        </p:attrNameLst>
                                      </p:cBhvr>
                                      <p:to>
                                        <p:strVal val="visible"/>
                                      </p:to>
                                    </p:set>
                                    <p:animEffect transition="in" filter="fade">
                                      <p:cBhvr>
                                        <p:cTn id="18" dur="2000"/>
                                        <p:tgtEl>
                                          <p:spTgt spid="1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p:bldP spid="12"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D:\My Pictures\St. Croix 2007 Alex Steph Sara raingardens\IMG_0672.JPG"/>
          <p:cNvPicPr>
            <a:picLocks noChangeAspect="1" noChangeArrowheads="1"/>
          </p:cNvPicPr>
          <p:nvPr/>
        </p:nvPicPr>
        <p:blipFill>
          <a:blip r:embed="rId3" cstate="print"/>
          <a:srcRect/>
          <a:stretch>
            <a:fillRect/>
          </a:stretch>
        </p:blipFill>
        <p:spPr bwMode="auto">
          <a:xfrm>
            <a:off x="0" y="0"/>
            <a:ext cx="9144000" cy="6858698"/>
          </a:xfrm>
          <a:prstGeom prst="rect">
            <a:avLst/>
          </a:prstGeom>
          <a:noFill/>
        </p:spPr>
      </p:pic>
      <p:sp>
        <p:nvSpPr>
          <p:cNvPr id="304130" name="Rectangle 2"/>
          <p:cNvSpPr>
            <a:spLocks noGrp="1"/>
          </p:cNvSpPr>
          <p:nvPr>
            <p:ph type="title"/>
          </p:nvPr>
        </p:nvSpPr>
        <p:spPr bwMode="auto">
          <a:xfrm>
            <a:off x="0" y="838200"/>
            <a:ext cx="9144000" cy="827088"/>
          </a:xfrm>
          <a:solidFill>
            <a:schemeClr val="accent1">
              <a:lumMod val="50000"/>
              <a:alpha val="84000"/>
            </a:schemeClr>
          </a:solidFill>
        </p:spPr>
        <p:txBody>
          <a:bodyPr wrap="square" lIns="91440" tIns="45720" rIns="91440" bIns="45720" numCol="1" compatLnSpc="1">
            <a:prstTxWarp prst="textNoShape">
              <a:avLst/>
            </a:prstTxWarp>
          </a:bodyPr>
          <a:lstStyle/>
          <a:p>
            <a:pPr algn="ctr" eaLnBrk="1" hangingPunct="1">
              <a:defRPr/>
            </a:pPr>
            <a:r>
              <a:rPr lang="en-US" sz="3800" b="1" dirty="0" smtClean="0">
                <a:effectLst/>
              </a:rPr>
              <a:t>Construction stormwater web site</a:t>
            </a:r>
            <a:endParaRPr lang="en-US" sz="3800" dirty="0" smtClean="0">
              <a:effectLst/>
            </a:endParaRPr>
          </a:p>
        </p:txBody>
      </p:sp>
      <p:sp>
        <p:nvSpPr>
          <p:cNvPr id="112643" name="Rectangle 3"/>
          <p:cNvSpPr>
            <a:spLocks noGrp="1"/>
          </p:cNvSpPr>
          <p:nvPr>
            <p:ph type="body" sz="half" idx="1"/>
          </p:nvPr>
        </p:nvSpPr>
        <p:spPr>
          <a:xfrm>
            <a:off x="0" y="5559425"/>
            <a:ext cx="9143999" cy="1298575"/>
          </a:xfrm>
          <a:solidFill>
            <a:schemeClr val="accent1">
              <a:lumMod val="50000"/>
              <a:alpha val="80000"/>
            </a:schemeClr>
          </a:solidFill>
        </p:spPr>
        <p:txBody>
          <a:bodyPr/>
          <a:lstStyle/>
          <a:p>
            <a:pPr eaLnBrk="1" hangingPunct="1">
              <a:buFont typeface="Wingdings" pitchFamily="2" charset="2"/>
              <a:buNone/>
            </a:pPr>
            <a:endParaRPr lang="en-US" sz="2200" dirty="0" smtClean="0"/>
          </a:p>
          <a:p>
            <a:pPr marL="742950" lvl="1" algn="ctr" eaLnBrk="1" hangingPunct="1">
              <a:buFont typeface="Wingdings" pitchFamily="2" charset="2"/>
              <a:buNone/>
            </a:pPr>
            <a:r>
              <a:rPr lang="en-US" sz="2000" dirty="0" smtClean="0">
                <a:hlinkClick r:id="rId4"/>
              </a:rPr>
              <a:t>http://www.pca.state.mn.us/water/stormwater/stormwater-c.html</a:t>
            </a:r>
            <a:endParaRPr lang="en-US" sz="2000" dirty="0" smtClean="0"/>
          </a:p>
          <a:p>
            <a:pPr marL="742950" lvl="1" eaLnBrk="1" hangingPunct="1"/>
            <a:endParaRPr lang="en-US" sz="2000" dirty="0" smtClean="0"/>
          </a:p>
          <a:p>
            <a:pPr marL="742950" lvl="1" eaLnBrk="1" hangingPunct="1"/>
            <a:endParaRPr lang="en-US" sz="2000" dirty="0" smtClean="0"/>
          </a:p>
          <a:p>
            <a:pPr marL="742950" lvl="1" eaLnBrk="1" hangingPunct="1"/>
            <a:endParaRPr lang="en-US" sz="2000" dirty="0" smtClean="0"/>
          </a:p>
          <a:p>
            <a:pPr marL="742950" lvl="1" eaLnBrk="1" hangingPunct="1"/>
            <a:endParaRPr lang="en-US" sz="2000" dirty="0" smtClean="0"/>
          </a:p>
          <a:p>
            <a:pPr marL="742950" lvl="1" eaLnBrk="1" hangingPunct="1"/>
            <a:endParaRPr lang="en-US" sz="2000" dirty="0" smtClean="0"/>
          </a:p>
          <a:p>
            <a:pPr marL="742950" lvl="1" eaLnBrk="1" hangingPunct="1"/>
            <a:endParaRPr lang="en-US" sz="2000" dirty="0" smtClean="0"/>
          </a:p>
          <a:p>
            <a:pPr marL="742950" lvl="1" eaLnBrk="1" hangingPunct="1">
              <a:buFont typeface="Wingdings" pitchFamily="2" charset="2"/>
              <a:buNone/>
            </a:pPr>
            <a:endParaRPr lang="en-US" sz="2000" dirty="0" smtClean="0"/>
          </a:p>
        </p:txBody>
      </p:sp>
      <p:pic>
        <p:nvPicPr>
          <p:cNvPr id="151554" name="Picture 2"/>
          <p:cNvPicPr>
            <a:picLocks noChangeAspect="1" noChangeArrowheads="1"/>
          </p:cNvPicPr>
          <p:nvPr/>
        </p:nvPicPr>
        <p:blipFill>
          <a:blip r:embed="rId5" cstate="print"/>
          <a:srcRect/>
          <a:stretch>
            <a:fillRect/>
          </a:stretch>
        </p:blipFill>
        <p:spPr bwMode="auto">
          <a:xfrm>
            <a:off x="2286000" y="1752600"/>
            <a:ext cx="5410200" cy="3838773"/>
          </a:xfrm>
          <a:prstGeom prst="rect">
            <a:avLst/>
          </a:prstGeom>
          <a:noFill/>
          <a:ln w="50800">
            <a:solidFill>
              <a:schemeClr val="bg1"/>
            </a:solidFill>
            <a:miter lim="800000"/>
            <a:headEnd/>
            <a:tailEnd/>
          </a:ln>
        </p:spPr>
      </p:pic>
    </p:spTree>
  </p:cSld>
  <p:clrMapOvr>
    <a:masterClrMapping/>
  </p:clrMapOvr>
  <p:transition>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D:\My Pictures\St. Croix 2007 Alex Steph Sara raingardens\IMG_0672.JPG"/>
          <p:cNvPicPr>
            <a:picLocks noChangeAspect="1" noChangeArrowheads="1"/>
          </p:cNvPicPr>
          <p:nvPr/>
        </p:nvPicPr>
        <p:blipFill>
          <a:blip r:embed="rId3" cstate="print"/>
          <a:srcRect/>
          <a:stretch>
            <a:fillRect/>
          </a:stretch>
        </p:blipFill>
        <p:spPr bwMode="auto">
          <a:xfrm>
            <a:off x="0" y="0"/>
            <a:ext cx="9144000" cy="6858698"/>
          </a:xfrm>
          <a:prstGeom prst="rect">
            <a:avLst/>
          </a:prstGeom>
          <a:noFill/>
        </p:spPr>
      </p:pic>
      <p:sp>
        <p:nvSpPr>
          <p:cNvPr id="306178" name="Rectangle 2"/>
          <p:cNvSpPr>
            <a:spLocks noGrp="1"/>
          </p:cNvSpPr>
          <p:nvPr>
            <p:ph type="title"/>
          </p:nvPr>
        </p:nvSpPr>
        <p:spPr bwMode="auto">
          <a:xfrm>
            <a:off x="0" y="457200"/>
            <a:ext cx="9144000" cy="674688"/>
          </a:xfrm>
          <a:solidFill>
            <a:schemeClr val="accent1">
              <a:lumMod val="50000"/>
              <a:alpha val="78000"/>
            </a:schemeClr>
          </a:solidFill>
        </p:spPr>
        <p:txBody>
          <a:bodyPr wrap="square" lIns="91440" tIns="45720" rIns="91440" bIns="45720" numCol="1" compatLnSpc="1">
            <a:prstTxWarp prst="textNoShape">
              <a:avLst/>
            </a:prstTxWarp>
          </a:bodyPr>
          <a:lstStyle/>
          <a:p>
            <a:pPr algn="ctr" eaLnBrk="1" hangingPunct="1">
              <a:defRPr/>
            </a:pPr>
            <a:r>
              <a:rPr lang="en-US" sz="3600" dirty="0" smtClean="0">
                <a:effectLst/>
              </a:rPr>
              <a:t>Finding  special and impaired waters </a:t>
            </a:r>
          </a:p>
        </p:txBody>
      </p:sp>
      <p:pic>
        <p:nvPicPr>
          <p:cNvPr id="6" name="Picture 2"/>
          <p:cNvPicPr>
            <a:picLocks noChangeAspect="1" noChangeArrowheads="1"/>
          </p:cNvPicPr>
          <p:nvPr/>
        </p:nvPicPr>
        <p:blipFill>
          <a:blip r:embed="rId4" cstate="print"/>
          <a:srcRect l="50000" t="14444" r="9184"/>
          <a:stretch>
            <a:fillRect/>
          </a:stretch>
        </p:blipFill>
        <p:spPr bwMode="auto">
          <a:xfrm>
            <a:off x="533400" y="1447800"/>
            <a:ext cx="7620000" cy="48895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pic>
        <p:nvPicPr>
          <p:cNvPr id="46082" name="Picture 1"/>
          <p:cNvPicPr>
            <a:picLocks noChangeAspect="1" noChangeArrowheads="1"/>
          </p:cNvPicPr>
          <p:nvPr/>
        </p:nvPicPr>
        <p:blipFill>
          <a:blip r:embed="rId2" cstate="print"/>
          <a:srcRect l="59415" t="13684" r="8368" b="12019"/>
          <a:stretch>
            <a:fillRect/>
          </a:stretch>
        </p:blipFill>
        <p:spPr bwMode="auto">
          <a:xfrm>
            <a:off x="381000" y="838200"/>
            <a:ext cx="8610600" cy="5638800"/>
          </a:xfrm>
          <a:prstGeom prst="rect">
            <a:avLst/>
          </a:prstGeom>
          <a:noFill/>
          <a:ln w="9525">
            <a:noFill/>
            <a:miter lim="800000"/>
            <a:headEnd/>
            <a:tailEnd/>
          </a:ln>
        </p:spPr>
      </p:pic>
      <p:sp>
        <p:nvSpPr>
          <p:cNvPr id="46083" name="Title 2"/>
          <p:cNvSpPr>
            <a:spLocks noGrp="1"/>
          </p:cNvSpPr>
          <p:nvPr>
            <p:ph type="title"/>
          </p:nvPr>
        </p:nvSpPr>
        <p:spPr>
          <a:xfrm>
            <a:off x="838200" y="0"/>
            <a:ext cx="9144000" cy="838200"/>
          </a:xfrm>
        </p:spPr>
        <p:txBody>
          <a:bodyPr/>
          <a:lstStyle/>
          <a:p>
            <a:r>
              <a:rPr lang="en-US" sz="3600" dirty="0" smtClean="0">
                <a:solidFill>
                  <a:schemeClr val="tx1"/>
                </a:solidFill>
              </a:rPr>
              <a:t>Zoom in…USGS Quad…Color Coded Waters</a:t>
            </a:r>
          </a:p>
        </p:txBody>
      </p:sp>
    </p:spTree>
  </p:cSld>
  <p:clrMapOvr>
    <a:masterClrMapping/>
  </p:clrMapOvr>
  <p:transition>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noChangeArrowheads="1"/>
          </p:cNvPicPr>
          <p:nvPr/>
        </p:nvPicPr>
        <p:blipFill>
          <a:blip r:embed="rId2" cstate="print"/>
          <a:srcRect l="59415" t="13333" r="7950" b="13333"/>
          <a:stretch>
            <a:fillRect/>
          </a:stretch>
        </p:blipFill>
        <p:spPr bwMode="auto">
          <a:xfrm>
            <a:off x="304800" y="914400"/>
            <a:ext cx="8610600" cy="5638800"/>
          </a:xfrm>
          <a:prstGeom prst="rect">
            <a:avLst/>
          </a:prstGeom>
          <a:noFill/>
          <a:ln w="9525">
            <a:noFill/>
            <a:miter lim="800000"/>
            <a:headEnd/>
            <a:tailEnd/>
          </a:ln>
        </p:spPr>
      </p:pic>
      <p:sp>
        <p:nvSpPr>
          <p:cNvPr id="47107" name="Title 2"/>
          <p:cNvSpPr>
            <a:spLocks noGrp="1"/>
          </p:cNvSpPr>
          <p:nvPr>
            <p:ph type="title"/>
          </p:nvPr>
        </p:nvSpPr>
        <p:spPr>
          <a:xfrm>
            <a:off x="457200" y="0"/>
            <a:ext cx="9144000" cy="914400"/>
          </a:xfrm>
        </p:spPr>
        <p:txBody>
          <a:bodyPr/>
          <a:lstStyle/>
          <a:p>
            <a:r>
              <a:rPr lang="en-US" sz="3200" dirty="0" smtClean="0">
                <a:solidFill>
                  <a:schemeClr val="tx1"/>
                </a:solidFill>
              </a:rPr>
              <a:t>     </a:t>
            </a:r>
            <a:r>
              <a:rPr lang="en-US" sz="3600" dirty="0" smtClean="0">
                <a:solidFill>
                  <a:schemeClr val="tx1"/>
                </a:solidFill>
              </a:rPr>
              <a:t>Click to Identify Impaired Streams (</a:t>
            </a:r>
            <a:r>
              <a:rPr lang="en-US" sz="3600" dirty="0" smtClean="0">
                <a:solidFill>
                  <a:srgbClr val="FF0000"/>
                </a:solidFill>
              </a:rPr>
              <a:t>red</a:t>
            </a:r>
            <a:r>
              <a:rPr lang="en-US" sz="3600" dirty="0" smtClean="0">
                <a:solidFill>
                  <a:schemeClr val="tx1"/>
                </a:solidFill>
              </a:rPr>
              <a:t>)</a:t>
            </a:r>
          </a:p>
        </p:txBody>
      </p:sp>
    </p:spTree>
  </p:cSld>
  <p:clrMapOvr>
    <a:masterClrMapping/>
  </p:clrMapOvr>
  <p:transition>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2" cstate="print"/>
          <a:srcRect l="59583" t="14444" r="8749" b="4445"/>
          <a:stretch>
            <a:fillRect/>
          </a:stretch>
        </p:blipFill>
        <p:spPr bwMode="auto">
          <a:xfrm>
            <a:off x="152400" y="990600"/>
            <a:ext cx="8763000" cy="5715000"/>
          </a:xfrm>
          <a:prstGeom prst="rect">
            <a:avLst/>
          </a:prstGeom>
          <a:noFill/>
          <a:ln w="9525">
            <a:noFill/>
            <a:miter lim="800000"/>
            <a:headEnd/>
            <a:tailEnd/>
          </a:ln>
        </p:spPr>
      </p:pic>
      <p:sp>
        <p:nvSpPr>
          <p:cNvPr id="48131" name="Title 2"/>
          <p:cNvSpPr>
            <a:spLocks noGrp="1"/>
          </p:cNvSpPr>
          <p:nvPr>
            <p:ph type="title"/>
          </p:nvPr>
        </p:nvSpPr>
        <p:spPr>
          <a:xfrm>
            <a:off x="609600" y="0"/>
            <a:ext cx="9144000" cy="914400"/>
          </a:xfrm>
        </p:spPr>
        <p:txBody>
          <a:bodyPr/>
          <a:lstStyle/>
          <a:p>
            <a:r>
              <a:rPr lang="en-US" sz="3200" dirty="0" smtClean="0">
                <a:solidFill>
                  <a:schemeClr val="tx1"/>
                </a:solidFill>
              </a:rPr>
              <a:t>    </a:t>
            </a:r>
            <a:r>
              <a:rPr lang="en-US" sz="3600" dirty="0" smtClean="0">
                <a:solidFill>
                  <a:schemeClr val="tx1"/>
                </a:solidFill>
              </a:rPr>
              <a:t>Click to Identify Impaired Lakes (</a:t>
            </a:r>
            <a:r>
              <a:rPr lang="en-US" sz="3600" dirty="0" smtClean="0">
                <a:solidFill>
                  <a:srgbClr val="C00000"/>
                </a:solidFill>
              </a:rPr>
              <a:t>red</a:t>
            </a:r>
            <a:r>
              <a:rPr lang="en-US" sz="3600" dirty="0" smtClean="0">
                <a:solidFill>
                  <a:schemeClr val="tx1"/>
                </a:solidFill>
              </a:rPr>
              <a:t>)</a:t>
            </a:r>
          </a:p>
        </p:txBody>
      </p:sp>
    </p:spTree>
  </p:cSld>
  <p:clrMapOvr>
    <a:masterClrMapping/>
  </p:clrMapOvr>
  <p:transition>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p:cNvPicPr>
            <a:picLocks noChangeAspect="1" noChangeArrowheads="1"/>
          </p:cNvPicPr>
          <p:nvPr/>
        </p:nvPicPr>
        <p:blipFill>
          <a:blip r:embed="rId2" cstate="print"/>
          <a:srcRect l="60252" t="13234" r="7532" b="17285"/>
          <a:stretch>
            <a:fillRect/>
          </a:stretch>
        </p:blipFill>
        <p:spPr bwMode="auto">
          <a:xfrm>
            <a:off x="228600" y="914400"/>
            <a:ext cx="8686800" cy="5791200"/>
          </a:xfrm>
          <a:prstGeom prst="rect">
            <a:avLst/>
          </a:prstGeom>
          <a:noFill/>
          <a:ln w="9525">
            <a:noFill/>
            <a:miter lim="800000"/>
            <a:headEnd/>
            <a:tailEnd/>
          </a:ln>
        </p:spPr>
      </p:pic>
      <p:sp>
        <p:nvSpPr>
          <p:cNvPr id="3" name="Title 2"/>
          <p:cNvSpPr>
            <a:spLocks noGrp="1"/>
          </p:cNvSpPr>
          <p:nvPr>
            <p:ph type="title"/>
          </p:nvPr>
        </p:nvSpPr>
        <p:spPr>
          <a:xfrm>
            <a:off x="762000" y="152400"/>
            <a:ext cx="9144000" cy="914400"/>
          </a:xfrm>
        </p:spPr>
        <p:txBody>
          <a:bodyPr/>
          <a:lstStyle/>
          <a:p>
            <a:pPr>
              <a:defRPr/>
            </a:pPr>
            <a:r>
              <a:rPr lang="en-US" sz="3200" dirty="0" smtClean="0">
                <a:solidFill>
                  <a:schemeClr val="tx1"/>
                </a:solidFill>
              </a:rPr>
              <a:t>  </a:t>
            </a:r>
            <a:r>
              <a:rPr lang="en-US" sz="3600" dirty="0" smtClean="0">
                <a:solidFill>
                  <a:schemeClr val="tx1"/>
                </a:solidFill>
              </a:rPr>
              <a:t>Click to Identify Special Waters (</a:t>
            </a:r>
            <a:r>
              <a:rPr lang="en-US" sz="3600" dirty="0" smtClean="0">
                <a:solidFill>
                  <a:schemeClr val="accent1">
                    <a:lumMod val="60000"/>
                    <a:lumOff val="40000"/>
                  </a:schemeClr>
                </a:solidFill>
              </a:rPr>
              <a:t>Blue</a:t>
            </a:r>
            <a:r>
              <a:rPr lang="en-US" sz="3600" dirty="0" smtClean="0">
                <a:solidFill>
                  <a:schemeClr val="tx1"/>
                </a:solidFill>
              </a:rPr>
              <a:t> for        trout streams)</a:t>
            </a:r>
            <a:endParaRPr lang="en-US" sz="3600" dirty="0">
              <a:solidFill>
                <a:schemeClr val="tx1"/>
              </a:solidFill>
            </a:endParaRPr>
          </a:p>
        </p:txBody>
      </p:sp>
    </p:spTree>
  </p:cSld>
  <p:clrMapOvr>
    <a:masterClrMapping/>
  </p:clrMapOvr>
  <p:transition>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p:cNvPicPr>
            <a:picLocks noChangeAspect="1" noChangeArrowheads="1"/>
          </p:cNvPicPr>
          <p:nvPr/>
        </p:nvPicPr>
        <p:blipFill>
          <a:blip r:embed="rId2" cstate="print"/>
          <a:srcRect l="50000" t="38023" r="19167" b="-3703"/>
          <a:stretch>
            <a:fillRect/>
          </a:stretch>
        </p:blipFill>
        <p:spPr bwMode="auto">
          <a:xfrm>
            <a:off x="228600" y="914400"/>
            <a:ext cx="8686800" cy="5943600"/>
          </a:xfrm>
          <a:prstGeom prst="rect">
            <a:avLst/>
          </a:prstGeom>
          <a:noFill/>
          <a:ln w="9525">
            <a:noFill/>
            <a:miter lim="800000"/>
            <a:headEnd/>
            <a:tailEnd/>
          </a:ln>
        </p:spPr>
      </p:pic>
      <p:sp>
        <p:nvSpPr>
          <p:cNvPr id="50179" name="Title 2"/>
          <p:cNvSpPr>
            <a:spLocks noGrp="1"/>
          </p:cNvSpPr>
          <p:nvPr>
            <p:ph type="title"/>
          </p:nvPr>
        </p:nvSpPr>
        <p:spPr>
          <a:xfrm>
            <a:off x="838200" y="0"/>
            <a:ext cx="9144000" cy="914400"/>
          </a:xfrm>
        </p:spPr>
        <p:txBody>
          <a:bodyPr/>
          <a:lstStyle/>
          <a:p>
            <a:r>
              <a:rPr lang="en-US" sz="3200" dirty="0" smtClean="0">
                <a:solidFill>
                  <a:schemeClr val="tx1"/>
                </a:solidFill>
              </a:rPr>
              <a:t>   </a:t>
            </a:r>
            <a:r>
              <a:rPr lang="en-US" sz="3600" dirty="0" smtClean="0">
                <a:solidFill>
                  <a:schemeClr val="tx1"/>
                </a:solidFill>
              </a:rPr>
              <a:t>Draw your site…Calculates area </a:t>
            </a:r>
          </a:p>
        </p:txBody>
      </p:sp>
    </p:spTree>
  </p:cSld>
  <p:clrMapOvr>
    <a:masterClrMapping/>
  </p:clrMapOvr>
  <p:transition>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p:cNvPicPr>
            <a:picLocks noChangeAspect="1" noChangeArrowheads="1"/>
          </p:cNvPicPr>
          <p:nvPr/>
        </p:nvPicPr>
        <p:blipFill>
          <a:blip r:embed="rId2" cstate="print"/>
          <a:srcRect l="49792" t="45555" r="22594"/>
          <a:stretch>
            <a:fillRect/>
          </a:stretch>
        </p:blipFill>
        <p:spPr bwMode="auto">
          <a:xfrm>
            <a:off x="152400" y="838200"/>
            <a:ext cx="8839200" cy="5791200"/>
          </a:xfrm>
          <a:prstGeom prst="rect">
            <a:avLst/>
          </a:prstGeom>
          <a:noFill/>
          <a:ln w="9525">
            <a:noFill/>
            <a:miter lim="800000"/>
            <a:headEnd/>
            <a:tailEnd/>
          </a:ln>
        </p:spPr>
      </p:pic>
      <p:sp>
        <p:nvSpPr>
          <p:cNvPr id="51203" name="Title 2"/>
          <p:cNvSpPr>
            <a:spLocks noGrp="1"/>
          </p:cNvSpPr>
          <p:nvPr>
            <p:ph type="title"/>
          </p:nvPr>
        </p:nvSpPr>
        <p:spPr>
          <a:xfrm>
            <a:off x="762000" y="0"/>
            <a:ext cx="9144000" cy="838200"/>
          </a:xfrm>
        </p:spPr>
        <p:txBody>
          <a:bodyPr/>
          <a:lstStyle/>
          <a:p>
            <a:r>
              <a:rPr lang="en-US" sz="3200" dirty="0" smtClean="0">
                <a:solidFill>
                  <a:schemeClr val="tx1"/>
                </a:solidFill>
              </a:rPr>
              <a:t>  Will show the Latitude and Longitude of Site</a:t>
            </a:r>
          </a:p>
        </p:txBody>
      </p:sp>
    </p:spTree>
  </p:cSld>
  <p:clrMapOvr>
    <a:masterClrMapping/>
  </p:clrMapOvr>
  <p:transition>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p:cNvPicPr>
            <a:picLocks noChangeAspect="1" noChangeArrowheads="1"/>
          </p:cNvPicPr>
          <p:nvPr/>
        </p:nvPicPr>
        <p:blipFill>
          <a:blip r:embed="rId2" cstate="print"/>
          <a:srcRect l="50000" t="12222"/>
          <a:stretch>
            <a:fillRect/>
          </a:stretch>
        </p:blipFill>
        <p:spPr bwMode="auto">
          <a:xfrm>
            <a:off x="152400" y="1066800"/>
            <a:ext cx="8839200" cy="5562600"/>
          </a:xfrm>
          <a:prstGeom prst="rect">
            <a:avLst/>
          </a:prstGeom>
          <a:noFill/>
          <a:ln w="9525">
            <a:noFill/>
            <a:miter lim="800000"/>
            <a:headEnd/>
            <a:tailEnd/>
          </a:ln>
        </p:spPr>
      </p:pic>
      <p:sp>
        <p:nvSpPr>
          <p:cNvPr id="53251" name="Title 2"/>
          <p:cNvSpPr>
            <a:spLocks noGrp="1"/>
          </p:cNvSpPr>
          <p:nvPr>
            <p:ph type="title"/>
          </p:nvPr>
        </p:nvSpPr>
        <p:spPr>
          <a:xfrm>
            <a:off x="457200" y="0"/>
            <a:ext cx="8686800" cy="1066800"/>
          </a:xfrm>
        </p:spPr>
        <p:txBody>
          <a:bodyPr/>
          <a:lstStyle/>
          <a:p>
            <a:pPr algn="ctr"/>
            <a:r>
              <a:rPr lang="en-US" sz="3200" dirty="0" smtClean="0">
                <a:solidFill>
                  <a:schemeClr val="tx1"/>
                </a:solidFill>
              </a:rPr>
              <a:t>Show a One Mile Circle Around Site to Find Special or Impaired Waters</a:t>
            </a:r>
          </a:p>
        </p:txBody>
      </p:sp>
    </p:spTree>
  </p:cSld>
  <p:clrMapOvr>
    <a:masterClrMapping/>
  </p:clrMapOvr>
  <p:transition>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p:cNvPicPr>
            <a:picLocks noChangeAspect="1" noChangeArrowheads="1"/>
          </p:cNvPicPr>
          <p:nvPr/>
        </p:nvPicPr>
        <p:blipFill>
          <a:blip r:embed="rId2" cstate="print"/>
          <a:srcRect l="57500" t="47777" r="21667" b="6667"/>
          <a:stretch>
            <a:fillRect/>
          </a:stretch>
        </p:blipFill>
        <p:spPr bwMode="auto">
          <a:xfrm>
            <a:off x="304800" y="990600"/>
            <a:ext cx="8610600" cy="5715000"/>
          </a:xfrm>
          <a:prstGeom prst="rect">
            <a:avLst/>
          </a:prstGeom>
          <a:noFill/>
          <a:ln w="50800">
            <a:solidFill>
              <a:srgbClr val="C00000"/>
            </a:solidFill>
            <a:miter lim="800000"/>
            <a:headEnd/>
            <a:tailEnd/>
          </a:ln>
        </p:spPr>
      </p:pic>
      <p:sp>
        <p:nvSpPr>
          <p:cNvPr id="52227" name="Title 2"/>
          <p:cNvSpPr>
            <a:spLocks noGrp="1"/>
          </p:cNvSpPr>
          <p:nvPr>
            <p:ph type="title"/>
          </p:nvPr>
        </p:nvSpPr>
        <p:spPr>
          <a:xfrm>
            <a:off x="1066800" y="0"/>
            <a:ext cx="9144000" cy="914400"/>
          </a:xfrm>
        </p:spPr>
        <p:txBody>
          <a:bodyPr/>
          <a:lstStyle/>
          <a:p>
            <a:r>
              <a:rPr lang="en-US" sz="3200" dirty="0" smtClean="0">
                <a:solidFill>
                  <a:schemeClr val="tx1"/>
                </a:solidFill>
              </a:rPr>
              <a:t>Measure Distance to Waters from Site</a:t>
            </a:r>
          </a:p>
        </p:txBody>
      </p:sp>
      <p:sp>
        <p:nvSpPr>
          <p:cNvPr id="5" name="Freeform 4"/>
          <p:cNvSpPr/>
          <p:nvPr/>
        </p:nvSpPr>
        <p:spPr>
          <a:xfrm>
            <a:off x="6655981" y="2634728"/>
            <a:ext cx="1435396" cy="878409"/>
          </a:xfrm>
          <a:custGeom>
            <a:avLst/>
            <a:gdLst>
              <a:gd name="connsiteX0" fmla="*/ 0 w 1435396"/>
              <a:gd name="connsiteY0" fmla="*/ 108472 h 878409"/>
              <a:gd name="connsiteX1" fmla="*/ 53163 w 1435396"/>
              <a:gd name="connsiteY1" fmla="*/ 55309 h 878409"/>
              <a:gd name="connsiteX2" fmla="*/ 106326 w 1435396"/>
              <a:gd name="connsiteY2" fmla="*/ 2146 h 878409"/>
              <a:gd name="connsiteX3" fmla="*/ 159489 w 1435396"/>
              <a:gd name="connsiteY3" fmla="*/ 12779 h 878409"/>
              <a:gd name="connsiteX4" fmla="*/ 180754 w 1435396"/>
              <a:gd name="connsiteY4" fmla="*/ 76574 h 878409"/>
              <a:gd name="connsiteX5" fmla="*/ 191386 w 1435396"/>
              <a:gd name="connsiteY5" fmla="*/ 236063 h 878409"/>
              <a:gd name="connsiteX6" fmla="*/ 202019 w 1435396"/>
              <a:gd name="connsiteY6" fmla="*/ 267960 h 878409"/>
              <a:gd name="connsiteX7" fmla="*/ 244549 w 1435396"/>
              <a:gd name="connsiteY7" fmla="*/ 278593 h 878409"/>
              <a:gd name="connsiteX8" fmla="*/ 318977 w 1435396"/>
              <a:gd name="connsiteY8" fmla="*/ 267960 h 878409"/>
              <a:gd name="connsiteX9" fmla="*/ 350875 w 1435396"/>
              <a:gd name="connsiteY9" fmla="*/ 246695 h 878409"/>
              <a:gd name="connsiteX10" fmla="*/ 404038 w 1435396"/>
              <a:gd name="connsiteY10" fmla="*/ 204165 h 878409"/>
              <a:gd name="connsiteX11" fmla="*/ 510363 w 1435396"/>
              <a:gd name="connsiteY11" fmla="*/ 172267 h 878409"/>
              <a:gd name="connsiteX12" fmla="*/ 616689 w 1435396"/>
              <a:gd name="connsiteY12" fmla="*/ 204165 h 878409"/>
              <a:gd name="connsiteX13" fmla="*/ 627321 w 1435396"/>
              <a:gd name="connsiteY13" fmla="*/ 257328 h 878409"/>
              <a:gd name="connsiteX14" fmla="*/ 637954 w 1435396"/>
              <a:gd name="connsiteY14" fmla="*/ 353021 h 878409"/>
              <a:gd name="connsiteX15" fmla="*/ 648586 w 1435396"/>
              <a:gd name="connsiteY15" fmla="*/ 533774 h 878409"/>
              <a:gd name="connsiteX16" fmla="*/ 669852 w 1435396"/>
              <a:gd name="connsiteY16" fmla="*/ 565672 h 878409"/>
              <a:gd name="connsiteX17" fmla="*/ 893135 w 1435396"/>
              <a:gd name="connsiteY17" fmla="*/ 555039 h 878409"/>
              <a:gd name="connsiteX18" fmla="*/ 978196 w 1435396"/>
              <a:gd name="connsiteY18" fmla="*/ 512509 h 878409"/>
              <a:gd name="connsiteX19" fmla="*/ 1010093 w 1435396"/>
              <a:gd name="connsiteY19" fmla="*/ 480612 h 878409"/>
              <a:gd name="connsiteX20" fmla="*/ 1041991 w 1435396"/>
              <a:gd name="connsiteY20" fmla="*/ 469979 h 878409"/>
              <a:gd name="connsiteX21" fmla="*/ 1073889 w 1435396"/>
              <a:gd name="connsiteY21" fmla="*/ 448714 h 878409"/>
              <a:gd name="connsiteX22" fmla="*/ 1105786 w 1435396"/>
              <a:gd name="connsiteY22" fmla="*/ 480612 h 878409"/>
              <a:gd name="connsiteX23" fmla="*/ 1127052 w 1435396"/>
              <a:gd name="connsiteY23" fmla="*/ 544407 h 878409"/>
              <a:gd name="connsiteX24" fmla="*/ 1137684 w 1435396"/>
              <a:gd name="connsiteY24" fmla="*/ 757058 h 878409"/>
              <a:gd name="connsiteX25" fmla="*/ 1148317 w 1435396"/>
              <a:gd name="connsiteY25" fmla="*/ 820853 h 878409"/>
              <a:gd name="connsiteX26" fmla="*/ 1169582 w 1435396"/>
              <a:gd name="connsiteY26" fmla="*/ 842119 h 878409"/>
              <a:gd name="connsiteX27" fmla="*/ 1392866 w 1435396"/>
              <a:gd name="connsiteY27" fmla="*/ 810221 h 878409"/>
              <a:gd name="connsiteX28" fmla="*/ 1414131 w 1435396"/>
              <a:gd name="connsiteY28" fmla="*/ 778323 h 878409"/>
              <a:gd name="connsiteX29" fmla="*/ 1424763 w 1435396"/>
              <a:gd name="connsiteY29" fmla="*/ 735793 h 878409"/>
              <a:gd name="connsiteX30" fmla="*/ 1435396 w 1435396"/>
              <a:gd name="connsiteY30" fmla="*/ 703895 h 87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35396" h="878409">
                <a:moveTo>
                  <a:pt x="0" y="108472"/>
                </a:moveTo>
                <a:cubicBezTo>
                  <a:pt x="85063" y="87206"/>
                  <a:pt x="10633" y="119105"/>
                  <a:pt x="53163" y="55309"/>
                </a:cubicBezTo>
                <a:cubicBezTo>
                  <a:pt x="67064" y="34457"/>
                  <a:pt x="106326" y="2146"/>
                  <a:pt x="106326" y="2146"/>
                </a:cubicBezTo>
                <a:cubicBezTo>
                  <a:pt x="124047" y="5690"/>
                  <a:pt x="146710" y="0"/>
                  <a:pt x="159489" y="12779"/>
                </a:cubicBezTo>
                <a:cubicBezTo>
                  <a:pt x="175339" y="28629"/>
                  <a:pt x="180754" y="76574"/>
                  <a:pt x="180754" y="76574"/>
                </a:cubicBezTo>
                <a:cubicBezTo>
                  <a:pt x="184298" y="129737"/>
                  <a:pt x="185502" y="183108"/>
                  <a:pt x="191386" y="236063"/>
                </a:cubicBezTo>
                <a:cubicBezTo>
                  <a:pt x="192624" y="247202"/>
                  <a:pt x="193267" y="260959"/>
                  <a:pt x="202019" y="267960"/>
                </a:cubicBezTo>
                <a:cubicBezTo>
                  <a:pt x="213430" y="277089"/>
                  <a:pt x="230372" y="275049"/>
                  <a:pt x="244549" y="278593"/>
                </a:cubicBezTo>
                <a:cubicBezTo>
                  <a:pt x="269358" y="275049"/>
                  <a:pt x="294973" y="275161"/>
                  <a:pt x="318977" y="267960"/>
                </a:cubicBezTo>
                <a:cubicBezTo>
                  <a:pt x="331217" y="264288"/>
                  <a:pt x="340652" y="254362"/>
                  <a:pt x="350875" y="246695"/>
                </a:cubicBezTo>
                <a:cubicBezTo>
                  <a:pt x="369030" y="233079"/>
                  <a:pt x="384115" y="215032"/>
                  <a:pt x="404038" y="204165"/>
                </a:cubicBezTo>
                <a:cubicBezTo>
                  <a:pt x="425940" y="192219"/>
                  <a:pt x="482436" y="179249"/>
                  <a:pt x="510363" y="172267"/>
                </a:cubicBezTo>
                <a:cubicBezTo>
                  <a:pt x="528440" y="175280"/>
                  <a:pt x="599983" y="180777"/>
                  <a:pt x="616689" y="204165"/>
                </a:cubicBezTo>
                <a:cubicBezTo>
                  <a:pt x="627193" y="218871"/>
                  <a:pt x="624765" y="239438"/>
                  <a:pt x="627321" y="257328"/>
                </a:cubicBezTo>
                <a:cubicBezTo>
                  <a:pt x="631860" y="289099"/>
                  <a:pt x="634410" y="321123"/>
                  <a:pt x="637954" y="353021"/>
                </a:cubicBezTo>
                <a:cubicBezTo>
                  <a:pt x="613409" y="426654"/>
                  <a:pt x="617068" y="399826"/>
                  <a:pt x="648586" y="533774"/>
                </a:cubicBezTo>
                <a:cubicBezTo>
                  <a:pt x="651513" y="546213"/>
                  <a:pt x="662763" y="555039"/>
                  <a:pt x="669852" y="565672"/>
                </a:cubicBezTo>
                <a:cubicBezTo>
                  <a:pt x="744280" y="562128"/>
                  <a:pt x="819114" y="563580"/>
                  <a:pt x="893135" y="555039"/>
                </a:cubicBezTo>
                <a:cubicBezTo>
                  <a:pt x="915818" y="552422"/>
                  <a:pt x="958769" y="528698"/>
                  <a:pt x="978196" y="512509"/>
                </a:cubicBezTo>
                <a:cubicBezTo>
                  <a:pt x="989747" y="502883"/>
                  <a:pt x="997582" y="488953"/>
                  <a:pt x="1010093" y="480612"/>
                </a:cubicBezTo>
                <a:cubicBezTo>
                  <a:pt x="1019418" y="474395"/>
                  <a:pt x="1031966" y="474991"/>
                  <a:pt x="1041991" y="469979"/>
                </a:cubicBezTo>
                <a:cubicBezTo>
                  <a:pt x="1053421" y="464264"/>
                  <a:pt x="1063256" y="455802"/>
                  <a:pt x="1073889" y="448714"/>
                </a:cubicBezTo>
                <a:cubicBezTo>
                  <a:pt x="1084521" y="459347"/>
                  <a:pt x="1098484" y="467468"/>
                  <a:pt x="1105786" y="480612"/>
                </a:cubicBezTo>
                <a:cubicBezTo>
                  <a:pt x="1116672" y="500207"/>
                  <a:pt x="1127052" y="544407"/>
                  <a:pt x="1127052" y="544407"/>
                </a:cubicBezTo>
                <a:cubicBezTo>
                  <a:pt x="1130596" y="615291"/>
                  <a:pt x="1132241" y="686295"/>
                  <a:pt x="1137684" y="757058"/>
                </a:cubicBezTo>
                <a:cubicBezTo>
                  <a:pt x="1139337" y="778553"/>
                  <a:pt x="1140747" y="800667"/>
                  <a:pt x="1148317" y="820853"/>
                </a:cubicBezTo>
                <a:cubicBezTo>
                  <a:pt x="1151837" y="830239"/>
                  <a:pt x="1162494" y="835030"/>
                  <a:pt x="1169582" y="842119"/>
                </a:cubicBezTo>
                <a:cubicBezTo>
                  <a:pt x="1284761" y="836057"/>
                  <a:pt x="1338315" y="878409"/>
                  <a:pt x="1392866" y="810221"/>
                </a:cubicBezTo>
                <a:cubicBezTo>
                  <a:pt x="1400849" y="800242"/>
                  <a:pt x="1407043" y="788956"/>
                  <a:pt x="1414131" y="778323"/>
                </a:cubicBezTo>
                <a:cubicBezTo>
                  <a:pt x="1417675" y="764146"/>
                  <a:pt x="1420749" y="749844"/>
                  <a:pt x="1424763" y="735793"/>
                </a:cubicBezTo>
                <a:cubicBezTo>
                  <a:pt x="1427842" y="725016"/>
                  <a:pt x="1435396" y="703895"/>
                  <a:pt x="1435396" y="703895"/>
                </a:cubicBezTo>
              </a:path>
            </a:pathLst>
          </a:custGeom>
          <a:ln w="317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Oval 5"/>
          <p:cNvSpPr/>
          <p:nvPr/>
        </p:nvSpPr>
        <p:spPr>
          <a:xfrm>
            <a:off x="5943600" y="1371600"/>
            <a:ext cx="381000" cy="152400"/>
          </a:xfrm>
          <a:prstGeom prst="ellipse">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352800" y="2362200"/>
            <a:ext cx="2133600" cy="646331"/>
          </a:xfrm>
          <a:prstGeom prst="rect">
            <a:avLst/>
          </a:prstGeom>
          <a:solidFill>
            <a:srgbClr val="000066">
              <a:alpha val="74000"/>
            </a:srgbClr>
          </a:solidFill>
        </p:spPr>
        <p:txBody>
          <a:bodyPr wrap="square" rtlCol="0">
            <a:spAutoFit/>
          </a:bodyPr>
          <a:lstStyle/>
          <a:p>
            <a:r>
              <a:rPr lang="en-US" dirty="0" smtClean="0"/>
              <a:t>Stormwater Pond</a:t>
            </a:r>
          </a:p>
          <a:p>
            <a:endParaRPr lang="en-US" dirty="0"/>
          </a:p>
        </p:txBody>
      </p:sp>
      <p:cxnSp>
        <p:nvCxnSpPr>
          <p:cNvPr id="9" name="Straight Arrow Connector 8"/>
          <p:cNvCxnSpPr/>
          <p:nvPr/>
        </p:nvCxnSpPr>
        <p:spPr>
          <a:xfrm flipV="1">
            <a:off x="5486400" y="1600200"/>
            <a:ext cx="457200" cy="762000"/>
          </a:xfrm>
          <a:prstGeom prst="straightConnector1">
            <a:avLst/>
          </a:prstGeom>
          <a:ln w="28575">
            <a:solidFill>
              <a:srgbClr val="000066"/>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6" idx="6"/>
          </p:cNvCxnSpPr>
          <p:nvPr/>
        </p:nvCxnSpPr>
        <p:spPr>
          <a:xfrm>
            <a:off x="6324600" y="1447800"/>
            <a:ext cx="2438400" cy="8382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629400" y="1676400"/>
            <a:ext cx="2514600" cy="369332"/>
          </a:xfrm>
          <a:prstGeom prst="rect">
            <a:avLst/>
          </a:prstGeom>
          <a:noFill/>
          <a:ln w="0">
            <a:solidFill>
              <a:schemeClr val="tx1"/>
            </a:solidFill>
          </a:ln>
          <a:scene3d>
            <a:camera prst="orthographicFront">
              <a:rot lat="0" lon="0" rev="20400000"/>
            </a:camera>
            <a:lightRig rig="threePt" dir="t"/>
          </a:scene3d>
        </p:spPr>
        <p:txBody>
          <a:bodyPr wrap="square" rtlCol="0">
            <a:spAutoFit/>
          </a:bodyPr>
          <a:lstStyle/>
          <a:p>
            <a:r>
              <a:rPr lang="en-US" b="1" dirty="0" smtClean="0">
                <a:solidFill>
                  <a:srgbClr val="000099"/>
                </a:solidFill>
              </a:rPr>
              <a:t>Measure Here</a:t>
            </a:r>
            <a:endParaRPr lang="en-US" b="1" dirty="0">
              <a:solidFill>
                <a:srgbClr val="000099"/>
              </a:solidFill>
            </a:endParaRPr>
          </a:p>
        </p:txBody>
      </p:sp>
      <p:sp>
        <p:nvSpPr>
          <p:cNvPr id="18" name="Freeform 17"/>
          <p:cNvSpPr/>
          <p:nvPr/>
        </p:nvSpPr>
        <p:spPr>
          <a:xfrm>
            <a:off x="4625163" y="1271503"/>
            <a:ext cx="574575" cy="355278"/>
          </a:xfrm>
          <a:custGeom>
            <a:avLst/>
            <a:gdLst>
              <a:gd name="connsiteX0" fmla="*/ 0 w 574575"/>
              <a:gd name="connsiteY0" fmla="*/ 89464 h 355278"/>
              <a:gd name="connsiteX1" fmla="*/ 31897 w 574575"/>
              <a:gd name="connsiteY1" fmla="*/ 78832 h 355278"/>
              <a:gd name="connsiteX2" fmla="*/ 74428 w 574575"/>
              <a:gd name="connsiteY2" fmla="*/ 15037 h 355278"/>
              <a:gd name="connsiteX3" fmla="*/ 106325 w 574575"/>
              <a:gd name="connsiteY3" fmla="*/ 4404 h 355278"/>
              <a:gd name="connsiteX4" fmla="*/ 159488 w 574575"/>
              <a:gd name="connsiteY4" fmla="*/ 15037 h 355278"/>
              <a:gd name="connsiteX5" fmla="*/ 148856 w 574575"/>
              <a:gd name="connsiteY5" fmla="*/ 68199 h 355278"/>
              <a:gd name="connsiteX6" fmla="*/ 159488 w 574575"/>
              <a:gd name="connsiteY6" fmla="*/ 121362 h 355278"/>
              <a:gd name="connsiteX7" fmla="*/ 191386 w 574575"/>
              <a:gd name="connsiteY7" fmla="*/ 131995 h 355278"/>
              <a:gd name="connsiteX8" fmla="*/ 223284 w 574575"/>
              <a:gd name="connsiteY8" fmla="*/ 110730 h 355278"/>
              <a:gd name="connsiteX9" fmla="*/ 276446 w 574575"/>
              <a:gd name="connsiteY9" fmla="*/ 57567 h 355278"/>
              <a:gd name="connsiteX10" fmla="*/ 350874 w 574575"/>
              <a:gd name="connsiteY10" fmla="*/ 78832 h 355278"/>
              <a:gd name="connsiteX11" fmla="*/ 414670 w 574575"/>
              <a:gd name="connsiteY11" fmla="*/ 100097 h 355278"/>
              <a:gd name="connsiteX12" fmla="*/ 361507 w 574575"/>
              <a:gd name="connsiteY12" fmla="*/ 195790 h 355278"/>
              <a:gd name="connsiteX13" fmla="*/ 372139 w 574575"/>
              <a:gd name="connsiteY13" fmla="*/ 238320 h 355278"/>
              <a:gd name="connsiteX14" fmla="*/ 457200 w 574575"/>
              <a:gd name="connsiteY14" fmla="*/ 248953 h 355278"/>
              <a:gd name="connsiteX15" fmla="*/ 489097 w 574575"/>
              <a:gd name="connsiteY15" fmla="*/ 227688 h 355278"/>
              <a:gd name="connsiteX16" fmla="*/ 531628 w 574575"/>
              <a:gd name="connsiteY16" fmla="*/ 185157 h 355278"/>
              <a:gd name="connsiteX17" fmla="*/ 552893 w 574575"/>
              <a:gd name="connsiteY17" fmla="*/ 206423 h 355278"/>
              <a:gd name="connsiteX18" fmla="*/ 552893 w 574575"/>
              <a:gd name="connsiteY18" fmla="*/ 323381 h 355278"/>
              <a:gd name="connsiteX19" fmla="*/ 542260 w 574575"/>
              <a:gd name="connsiteY19" fmla="*/ 355278 h 35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4575" h="355278">
                <a:moveTo>
                  <a:pt x="0" y="89464"/>
                </a:moveTo>
                <a:cubicBezTo>
                  <a:pt x="10632" y="85920"/>
                  <a:pt x="23972" y="86757"/>
                  <a:pt x="31897" y="78832"/>
                </a:cubicBezTo>
                <a:cubicBezTo>
                  <a:pt x="49969" y="60760"/>
                  <a:pt x="50182" y="23119"/>
                  <a:pt x="74428" y="15037"/>
                </a:cubicBezTo>
                <a:lnTo>
                  <a:pt x="106325" y="4404"/>
                </a:lnTo>
                <a:cubicBezTo>
                  <a:pt x="124046" y="7948"/>
                  <a:pt x="149463" y="0"/>
                  <a:pt x="159488" y="15037"/>
                </a:cubicBezTo>
                <a:cubicBezTo>
                  <a:pt x="169512" y="30073"/>
                  <a:pt x="148856" y="50127"/>
                  <a:pt x="148856" y="68199"/>
                </a:cubicBezTo>
                <a:cubicBezTo>
                  <a:pt x="148856" y="86271"/>
                  <a:pt x="149464" y="106325"/>
                  <a:pt x="159488" y="121362"/>
                </a:cubicBezTo>
                <a:cubicBezTo>
                  <a:pt x="165705" y="130688"/>
                  <a:pt x="180753" y="128451"/>
                  <a:pt x="191386" y="131995"/>
                </a:cubicBezTo>
                <a:cubicBezTo>
                  <a:pt x="202019" y="124907"/>
                  <a:pt x="214248" y="119766"/>
                  <a:pt x="223284" y="110730"/>
                </a:cubicBezTo>
                <a:cubicBezTo>
                  <a:pt x="294170" y="39844"/>
                  <a:pt x="191384" y="114276"/>
                  <a:pt x="276446" y="57567"/>
                </a:cubicBezTo>
                <a:cubicBezTo>
                  <a:pt x="301255" y="64655"/>
                  <a:pt x="326213" y="71244"/>
                  <a:pt x="350874" y="78832"/>
                </a:cubicBezTo>
                <a:cubicBezTo>
                  <a:pt x="372298" y="85424"/>
                  <a:pt x="414670" y="100097"/>
                  <a:pt x="414670" y="100097"/>
                </a:cubicBezTo>
                <a:cubicBezTo>
                  <a:pt x="365922" y="173217"/>
                  <a:pt x="380221" y="139646"/>
                  <a:pt x="361507" y="195790"/>
                </a:cubicBezTo>
                <a:cubicBezTo>
                  <a:pt x="365051" y="209967"/>
                  <a:pt x="364033" y="226161"/>
                  <a:pt x="372139" y="238320"/>
                </a:cubicBezTo>
                <a:cubicBezTo>
                  <a:pt x="396066" y="274211"/>
                  <a:pt x="424044" y="255584"/>
                  <a:pt x="457200" y="248953"/>
                </a:cubicBezTo>
                <a:cubicBezTo>
                  <a:pt x="467832" y="241865"/>
                  <a:pt x="479395" y="236004"/>
                  <a:pt x="489097" y="227688"/>
                </a:cubicBezTo>
                <a:cubicBezTo>
                  <a:pt x="504320" y="214640"/>
                  <a:pt x="531628" y="185157"/>
                  <a:pt x="531628" y="185157"/>
                </a:cubicBezTo>
                <a:cubicBezTo>
                  <a:pt x="538716" y="192246"/>
                  <a:pt x="547735" y="197827"/>
                  <a:pt x="552893" y="206423"/>
                </a:cubicBezTo>
                <a:cubicBezTo>
                  <a:pt x="574575" y="242560"/>
                  <a:pt x="559780" y="285502"/>
                  <a:pt x="552893" y="323381"/>
                </a:cubicBezTo>
                <a:cubicBezTo>
                  <a:pt x="550888" y="334408"/>
                  <a:pt x="542260" y="355278"/>
                  <a:pt x="542260" y="355278"/>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Everything Folder\Pictures and Videos\i000770_big.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18435" name="Text Box 3"/>
          <p:cNvSpPr txBox="1">
            <a:spLocks noChangeArrowheads="1"/>
          </p:cNvSpPr>
          <p:nvPr/>
        </p:nvSpPr>
        <p:spPr bwMode="auto">
          <a:xfrm>
            <a:off x="914400" y="3962400"/>
            <a:ext cx="7772400" cy="366713"/>
          </a:xfrm>
          <a:prstGeom prst="rect">
            <a:avLst/>
          </a:prstGeom>
          <a:noFill/>
          <a:ln w="9525">
            <a:noFill/>
            <a:miter lim="800000"/>
            <a:headEnd/>
            <a:tailEnd/>
          </a:ln>
        </p:spPr>
        <p:txBody>
          <a:bodyPr>
            <a:spAutoFit/>
          </a:bodyPr>
          <a:lstStyle/>
          <a:p>
            <a:pPr eaLnBrk="0" hangingPunct="0">
              <a:spcBef>
                <a:spcPct val="50000"/>
              </a:spcBef>
            </a:pPr>
            <a:endParaRPr lang="en-US">
              <a:latin typeface="Tahoma" pitchFamily="34" charset="0"/>
            </a:endParaRPr>
          </a:p>
        </p:txBody>
      </p:sp>
      <p:pic>
        <p:nvPicPr>
          <p:cNvPr id="18437" name="Picture 6" descr="MPCA Online Serv Logo-final"/>
          <p:cNvPicPr>
            <a:picLocks noGrp="1" noChangeAspect="1" noChangeArrowheads="1"/>
          </p:cNvPicPr>
          <p:nvPr>
            <p:ph sz="half" idx="2"/>
          </p:nvPr>
        </p:nvPicPr>
        <p:blipFill>
          <a:blip r:embed="rId4" cstate="print"/>
          <a:srcRect/>
          <a:stretch>
            <a:fillRect/>
          </a:stretch>
        </p:blipFill>
        <p:spPr>
          <a:xfrm>
            <a:off x="304800" y="304800"/>
            <a:ext cx="3200400" cy="1220788"/>
          </a:xfrm>
        </p:spPr>
      </p:pic>
      <p:sp>
        <p:nvSpPr>
          <p:cNvPr id="8" name="Rectangle 2"/>
          <p:cNvSpPr txBox="1">
            <a:spLocks/>
          </p:cNvSpPr>
          <p:nvPr/>
        </p:nvSpPr>
        <p:spPr bwMode="auto">
          <a:xfrm>
            <a:off x="0" y="1828800"/>
            <a:ext cx="9144000" cy="1295400"/>
          </a:xfrm>
          <a:prstGeom prst="rect">
            <a:avLst/>
          </a:prstGeom>
          <a:solidFill>
            <a:schemeClr val="accent1">
              <a:lumMod val="50000"/>
              <a:alpha val="79000"/>
            </a:schemeClr>
          </a:solidFill>
          <a:ln w="9525">
            <a:noFill/>
            <a:miter lim="800000"/>
            <a:headEnd/>
            <a:tailEnd/>
          </a:ln>
        </p:spPr>
        <p:txBody>
          <a:bodyPr/>
          <a:lstStyle/>
          <a:p>
            <a:pPr marL="342900" indent="-342900" algn="ctr">
              <a:spcBef>
                <a:spcPts val="700"/>
              </a:spcBef>
              <a:buClr>
                <a:srgbClr val="C32D2E"/>
              </a:buClr>
              <a:buSzPct val="100000"/>
              <a:buFont typeface="Wingdings" pitchFamily="2" charset="2"/>
              <a:buNone/>
              <a:tabLst>
                <a:tab pos="342900" algn="l"/>
              </a:tabLst>
            </a:pPr>
            <a:r>
              <a:rPr lang="en-US" sz="3500" dirty="0">
                <a:solidFill>
                  <a:srgbClr val="FF0000"/>
                </a:solidFill>
                <a:latin typeface="Trebuchet MS" pitchFamily="34" charset="0"/>
              </a:rPr>
              <a:t>Look up permits </a:t>
            </a:r>
            <a:r>
              <a:rPr lang="en-US" sz="3500" dirty="0" smtClean="0">
                <a:solidFill>
                  <a:srgbClr val="FF0000"/>
                </a:solidFill>
                <a:latin typeface="Trebuchet MS" pitchFamily="34" charset="0"/>
              </a:rPr>
              <a:t>online</a:t>
            </a:r>
            <a:r>
              <a:rPr lang="en-US" sz="3500" dirty="0">
                <a:solidFill>
                  <a:srgbClr val="FF0000"/>
                </a:solidFill>
                <a:latin typeface="Trebuchet MS" pitchFamily="34" charset="0"/>
              </a:rPr>
              <a:t>, both active </a:t>
            </a:r>
            <a:r>
              <a:rPr lang="en-US" sz="3500" dirty="0" smtClean="0">
                <a:solidFill>
                  <a:srgbClr val="FF0000"/>
                </a:solidFill>
                <a:latin typeface="Trebuchet MS" pitchFamily="34" charset="0"/>
              </a:rPr>
              <a:t>and terminated permits.  </a:t>
            </a:r>
            <a:r>
              <a:rPr lang="en-US" sz="3500" dirty="0">
                <a:solidFill>
                  <a:srgbClr val="FF0000"/>
                </a:solidFill>
                <a:latin typeface="Trebuchet MS" pitchFamily="34" charset="0"/>
              </a:rPr>
              <a:t>Search by:</a:t>
            </a:r>
            <a:r>
              <a:rPr lang="en-US" sz="2600" dirty="0">
                <a:solidFill>
                  <a:srgbClr val="FF0000"/>
                </a:solidFill>
                <a:latin typeface="Trebuchet MS" pitchFamily="34" charset="0"/>
              </a:rPr>
              <a:t>                      </a:t>
            </a:r>
          </a:p>
        </p:txBody>
      </p:sp>
      <p:pic>
        <p:nvPicPr>
          <p:cNvPr id="10" name="Picture 7" descr="C:\Documents and Settings\lzdon\Desktop\e-services-header.gif"/>
          <p:cNvPicPr>
            <a:picLocks noChangeAspect="1" noChangeArrowheads="1"/>
          </p:cNvPicPr>
          <p:nvPr/>
        </p:nvPicPr>
        <p:blipFill>
          <a:blip r:embed="rId5" cstate="print"/>
          <a:srcRect/>
          <a:stretch>
            <a:fillRect/>
          </a:stretch>
        </p:blipFill>
        <p:spPr bwMode="auto">
          <a:xfrm>
            <a:off x="4800600" y="533400"/>
            <a:ext cx="3446463" cy="914400"/>
          </a:xfrm>
          <a:prstGeom prst="rect">
            <a:avLst/>
          </a:prstGeom>
          <a:noFill/>
          <a:ln w="9525">
            <a:noFill/>
            <a:miter lim="800000"/>
            <a:headEnd/>
            <a:tailEnd/>
          </a:ln>
        </p:spPr>
      </p:pic>
      <p:pic>
        <p:nvPicPr>
          <p:cNvPr id="11" name="Picture 3"/>
          <p:cNvPicPr>
            <a:picLocks noChangeAspect="1" noChangeArrowheads="1"/>
          </p:cNvPicPr>
          <p:nvPr/>
        </p:nvPicPr>
        <p:blipFill>
          <a:blip r:embed="rId6" cstate="print"/>
          <a:srcRect l="1479" t="26888" r="47250" b="3384"/>
          <a:stretch>
            <a:fillRect/>
          </a:stretch>
        </p:blipFill>
        <p:spPr bwMode="auto">
          <a:xfrm>
            <a:off x="1828800" y="3200400"/>
            <a:ext cx="5415148" cy="36576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l="50000" t="13333"/>
          <a:stretch>
            <a:fillRect/>
          </a:stretch>
        </p:blipFill>
        <p:spPr bwMode="auto">
          <a:xfrm>
            <a:off x="228600" y="914400"/>
            <a:ext cx="8763000" cy="5715000"/>
          </a:xfrm>
          <a:prstGeom prst="rect">
            <a:avLst/>
          </a:prstGeom>
          <a:noFill/>
          <a:ln w="9525">
            <a:noFill/>
            <a:miter lim="800000"/>
            <a:headEnd/>
            <a:tailEnd/>
          </a:ln>
        </p:spPr>
      </p:pic>
      <p:sp>
        <p:nvSpPr>
          <p:cNvPr id="54275" name="Title 3"/>
          <p:cNvSpPr>
            <a:spLocks noGrp="1"/>
          </p:cNvSpPr>
          <p:nvPr>
            <p:ph type="title"/>
          </p:nvPr>
        </p:nvSpPr>
        <p:spPr>
          <a:xfrm>
            <a:off x="914400" y="0"/>
            <a:ext cx="8229600" cy="914400"/>
          </a:xfrm>
        </p:spPr>
        <p:txBody>
          <a:bodyPr/>
          <a:lstStyle/>
          <a:p>
            <a:r>
              <a:rPr lang="en-US" smtClean="0">
                <a:solidFill>
                  <a:schemeClr val="tx1"/>
                </a:solidFill>
              </a:rPr>
              <a:t>Can Use the Satellite Photo View</a:t>
            </a:r>
          </a:p>
        </p:txBody>
      </p:sp>
    </p:spTree>
  </p:cSld>
  <p:clrMapOvr>
    <a:masterClrMapping/>
  </p:clrMapOvr>
  <p:transition>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3"/>
          <p:cNvSpPr>
            <a:spLocks noGrp="1"/>
          </p:cNvSpPr>
          <p:nvPr>
            <p:ph type="title"/>
          </p:nvPr>
        </p:nvSpPr>
        <p:spPr>
          <a:xfrm>
            <a:off x="1447800" y="0"/>
            <a:ext cx="8153400" cy="914400"/>
          </a:xfrm>
        </p:spPr>
        <p:txBody>
          <a:bodyPr/>
          <a:lstStyle/>
          <a:p>
            <a:r>
              <a:rPr lang="en-US" dirty="0" smtClean="0">
                <a:solidFill>
                  <a:schemeClr val="tx1"/>
                </a:solidFill>
              </a:rPr>
              <a:t>Or Use Just a Simple View</a:t>
            </a:r>
          </a:p>
        </p:txBody>
      </p:sp>
      <p:sp>
        <p:nvSpPr>
          <p:cNvPr id="55299" name="Content Placeholder 4"/>
          <p:cNvSpPr>
            <a:spLocks noGrp="1"/>
          </p:cNvSpPr>
          <p:nvPr>
            <p:ph idx="1"/>
          </p:nvPr>
        </p:nvSpPr>
        <p:spPr>
          <a:xfrm>
            <a:off x="0" y="914400"/>
            <a:ext cx="9144000" cy="5791200"/>
          </a:xfrm>
        </p:spPr>
        <p:txBody>
          <a:bodyPr/>
          <a:lstStyle/>
          <a:p>
            <a:endParaRPr lang="en-US" smtClean="0"/>
          </a:p>
        </p:txBody>
      </p:sp>
      <p:pic>
        <p:nvPicPr>
          <p:cNvPr id="55300" name="Picture 5"/>
          <p:cNvPicPr>
            <a:picLocks noChangeAspect="1" noChangeArrowheads="1"/>
          </p:cNvPicPr>
          <p:nvPr/>
        </p:nvPicPr>
        <p:blipFill>
          <a:blip r:embed="rId2" cstate="print"/>
          <a:srcRect/>
          <a:stretch>
            <a:fillRect/>
          </a:stretch>
        </p:blipFill>
        <p:spPr bwMode="auto">
          <a:xfrm>
            <a:off x="152400" y="990600"/>
            <a:ext cx="8839200" cy="5638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p:cNvSpPr>
          <p:nvPr>
            <p:ph type="title"/>
          </p:nvPr>
        </p:nvSpPr>
        <p:spPr bwMode="auto">
          <a:xfrm>
            <a:off x="914400" y="142875"/>
            <a:ext cx="7772400" cy="1284288"/>
          </a:xfrm>
        </p:spPr>
        <p:txBody>
          <a:bodyPr wrap="square" lIns="91440" tIns="45720" rIns="91440" bIns="45720" numCol="1" compatLnSpc="1">
            <a:prstTxWarp prst="textNoShape">
              <a:avLst/>
            </a:prstTxWarp>
          </a:bodyPr>
          <a:lstStyle/>
          <a:p>
            <a:pPr eaLnBrk="1" hangingPunct="1">
              <a:defRPr/>
            </a:pPr>
            <a:r>
              <a:rPr lang="en-US" sz="3600" smtClean="0">
                <a:effectLst/>
              </a:rPr>
              <a:t>New Stormwater Rule: 7090.2010</a:t>
            </a:r>
          </a:p>
        </p:txBody>
      </p:sp>
      <p:sp>
        <p:nvSpPr>
          <p:cNvPr id="125955" name="Rectangle 3"/>
          <p:cNvSpPr>
            <a:spLocks noGrp="1"/>
          </p:cNvSpPr>
          <p:nvPr>
            <p:ph type="body" idx="1"/>
          </p:nvPr>
        </p:nvSpPr>
        <p:spPr>
          <a:xfrm>
            <a:off x="914400" y="1981200"/>
            <a:ext cx="7772400" cy="4375150"/>
          </a:xfrm>
        </p:spPr>
        <p:txBody>
          <a:bodyPr/>
          <a:lstStyle/>
          <a:p>
            <a:pPr marL="342900" indent="-342900" eaLnBrk="1" hangingPunct="1">
              <a:buClr>
                <a:srgbClr val="C32D2E"/>
              </a:buClr>
            </a:pPr>
            <a:r>
              <a:rPr lang="en-US" smtClean="0"/>
              <a:t>Complete inclusion of all permit language</a:t>
            </a:r>
          </a:p>
          <a:p>
            <a:pPr marL="342900" indent="-342900" eaLnBrk="1" hangingPunct="1">
              <a:buClr>
                <a:srgbClr val="C32D2E"/>
              </a:buClr>
            </a:pPr>
            <a:r>
              <a:rPr lang="en-US" smtClean="0"/>
              <a:t>Anyone performing construction activity can be sited for permit violations </a:t>
            </a:r>
            <a:r>
              <a:rPr lang="en-US" u="sng" smtClean="0"/>
              <a:t>even if no permit has been obtained!</a:t>
            </a:r>
          </a:p>
          <a:p>
            <a:pPr marL="342900" indent="-342900" eaLnBrk="1" hangingPunct="1">
              <a:buClr>
                <a:srgbClr val="C32D2E"/>
              </a:buClr>
            </a:pPr>
            <a:r>
              <a:rPr lang="en-US" smtClean="0"/>
              <a:t>Allows for emergency construction</a:t>
            </a:r>
          </a:p>
          <a:p>
            <a:pPr marL="342900" indent="-342900" eaLnBrk="1" hangingPunct="1">
              <a:buClr>
                <a:srgbClr val="C32D2E"/>
              </a:buClr>
            </a:pPr>
            <a:r>
              <a:rPr lang="en-US" smtClean="0"/>
              <a:t>Does more for the MS4 and industrial program</a:t>
            </a:r>
          </a:p>
          <a:p>
            <a:pPr marL="342900" indent="-342900" eaLnBrk="1" hangingPunct="1">
              <a:buClr>
                <a:srgbClr val="C32D2E"/>
              </a:buClr>
              <a:buFont typeface="Wingdings" pitchFamily="2" charset="2"/>
              <a:buNone/>
            </a:pPr>
            <a:endParaRPr lang="en-US" smtClean="0"/>
          </a:p>
          <a:p>
            <a:pPr marL="342900" indent="-342900" eaLnBrk="1" hangingPunct="1">
              <a:buClr>
                <a:srgbClr val="C32D2E"/>
              </a:buClr>
            </a:pPr>
            <a:endParaRPr lang="en-US" smtClean="0"/>
          </a:p>
        </p:txBody>
      </p:sp>
      <p:pic>
        <p:nvPicPr>
          <p:cNvPr id="125956" name="Picture 4" descr="D:\My Pictures\St. Croix 2007 Alex Steph Sara raingardens\IMG_0666.JPG"/>
          <p:cNvPicPr>
            <a:picLocks noChangeAspect="1" noChangeArrowheads="1"/>
          </p:cNvPicPr>
          <p:nvPr/>
        </p:nvPicPr>
        <p:blipFill>
          <a:blip r:embed="rId3" cstate="print"/>
          <a:srcRect/>
          <a:stretch>
            <a:fillRect/>
          </a:stretch>
        </p:blipFill>
        <p:spPr bwMode="auto">
          <a:xfrm>
            <a:off x="0" y="1"/>
            <a:ext cx="9143999" cy="6858697"/>
          </a:xfrm>
          <a:prstGeom prst="rect">
            <a:avLst/>
          </a:prstGeom>
          <a:noFill/>
        </p:spPr>
      </p:pic>
      <p:sp>
        <p:nvSpPr>
          <p:cNvPr id="5" name="Rectangle 8"/>
          <p:cNvSpPr>
            <a:spLocks/>
          </p:cNvSpPr>
          <p:nvPr/>
        </p:nvSpPr>
        <p:spPr bwMode="auto">
          <a:xfrm>
            <a:off x="1752600" y="381000"/>
            <a:ext cx="7772400" cy="1284288"/>
          </a:xfrm>
          <a:prstGeom prst="rect">
            <a:avLst/>
          </a:prstGeom>
          <a:noFill/>
          <a:ln w="9525">
            <a:noFill/>
            <a:miter lim="800000"/>
            <a:headEnd/>
            <a:tailEnd/>
          </a:ln>
        </p:spPr>
        <p:txBody>
          <a:bodyPr anchor="b"/>
          <a:lstStyle/>
          <a:p>
            <a:r>
              <a:rPr lang="en-US" sz="5400" b="1" dirty="0">
                <a:solidFill>
                  <a:schemeClr val="accent2">
                    <a:lumMod val="50000"/>
                  </a:schemeClr>
                </a:solidFill>
                <a:latin typeface="Trebuchet MS" pitchFamily="34" charset="0"/>
              </a:rPr>
              <a:t>QUESTIONS ?</a:t>
            </a:r>
          </a:p>
        </p:txBody>
      </p:sp>
      <p:sp>
        <p:nvSpPr>
          <p:cNvPr id="6" name="Text Box 9"/>
          <p:cNvSpPr txBox="1">
            <a:spLocks noChangeArrowheads="1"/>
          </p:cNvSpPr>
          <p:nvPr/>
        </p:nvSpPr>
        <p:spPr bwMode="auto">
          <a:xfrm>
            <a:off x="7391400" y="5723700"/>
            <a:ext cx="5105400" cy="1138773"/>
          </a:xfrm>
          <a:prstGeom prst="rect">
            <a:avLst/>
          </a:prstGeom>
          <a:noFill/>
          <a:ln w="9525">
            <a:noFill/>
            <a:miter lim="800000"/>
            <a:headEnd/>
            <a:tailEnd/>
          </a:ln>
        </p:spPr>
        <p:txBody>
          <a:bodyPr>
            <a:spAutoFit/>
          </a:bodyPr>
          <a:lstStyle/>
          <a:p>
            <a:pPr>
              <a:spcBef>
                <a:spcPct val="50000"/>
              </a:spcBef>
            </a:pPr>
            <a:r>
              <a:rPr lang="en-US" sz="800" dirty="0"/>
              <a:t>Photo’s courtesy of:</a:t>
            </a:r>
          </a:p>
          <a:p>
            <a:pPr>
              <a:spcBef>
                <a:spcPct val="50000"/>
              </a:spcBef>
            </a:pPr>
            <a:r>
              <a:rPr lang="en-US" sz="800" dirty="0"/>
              <a:t>Dwayne Stenlund, </a:t>
            </a:r>
            <a:r>
              <a:rPr lang="en-US" sz="800" dirty="0" err="1"/>
              <a:t>MnDOT</a:t>
            </a:r>
            <a:endParaRPr lang="en-US" sz="800" dirty="0"/>
          </a:p>
          <a:p>
            <a:pPr>
              <a:spcBef>
                <a:spcPct val="50000"/>
              </a:spcBef>
            </a:pPr>
            <a:r>
              <a:rPr lang="en-US" sz="800" dirty="0"/>
              <a:t>MPCA Staff</a:t>
            </a:r>
          </a:p>
          <a:p>
            <a:pPr>
              <a:spcBef>
                <a:spcPct val="50000"/>
              </a:spcBef>
            </a:pPr>
            <a:r>
              <a:rPr lang="en-US" sz="800" dirty="0" err="1"/>
              <a:t>Neaton</a:t>
            </a:r>
            <a:r>
              <a:rPr lang="en-US" sz="800" dirty="0"/>
              <a:t> </a:t>
            </a:r>
            <a:r>
              <a:rPr lang="en-US" sz="800" dirty="0" smtClean="0"/>
              <a:t>Brothers</a:t>
            </a:r>
          </a:p>
          <a:p>
            <a:pPr>
              <a:spcBef>
                <a:spcPct val="50000"/>
              </a:spcBef>
            </a:pPr>
            <a:r>
              <a:rPr lang="en-US" sz="800" dirty="0" smtClean="0"/>
              <a:t>Faircloth Skimmer R</a:t>
            </a:r>
            <a:endParaRPr lang="en-US" sz="800" dirty="0"/>
          </a:p>
          <a:p>
            <a:pPr>
              <a:spcBef>
                <a:spcPct val="50000"/>
              </a:spcBef>
            </a:pPr>
            <a:r>
              <a:rPr lang="en-US" sz="800" dirty="0"/>
              <a:t>constructionphotographs.com</a:t>
            </a: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Everything Folder\Pictures and Videos\i000770_big.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18435" name="Text Box 3"/>
          <p:cNvSpPr txBox="1">
            <a:spLocks noChangeArrowheads="1"/>
          </p:cNvSpPr>
          <p:nvPr/>
        </p:nvSpPr>
        <p:spPr bwMode="auto">
          <a:xfrm>
            <a:off x="914400" y="3962400"/>
            <a:ext cx="7772400" cy="366713"/>
          </a:xfrm>
          <a:prstGeom prst="rect">
            <a:avLst/>
          </a:prstGeom>
          <a:noFill/>
          <a:ln w="9525">
            <a:noFill/>
            <a:miter lim="800000"/>
            <a:headEnd/>
            <a:tailEnd/>
          </a:ln>
        </p:spPr>
        <p:txBody>
          <a:bodyPr>
            <a:spAutoFit/>
          </a:bodyPr>
          <a:lstStyle/>
          <a:p>
            <a:pPr eaLnBrk="0" hangingPunct="0">
              <a:spcBef>
                <a:spcPct val="50000"/>
              </a:spcBef>
            </a:pPr>
            <a:endParaRPr lang="en-US">
              <a:latin typeface="Tahoma" pitchFamily="34" charset="0"/>
            </a:endParaRPr>
          </a:p>
        </p:txBody>
      </p:sp>
      <p:pic>
        <p:nvPicPr>
          <p:cNvPr id="18437" name="Picture 6" descr="MPCA Online Serv Logo-final"/>
          <p:cNvPicPr>
            <a:picLocks noGrp="1" noChangeAspect="1" noChangeArrowheads="1"/>
          </p:cNvPicPr>
          <p:nvPr>
            <p:ph sz="half" idx="2"/>
          </p:nvPr>
        </p:nvPicPr>
        <p:blipFill>
          <a:blip r:embed="rId4" cstate="print"/>
          <a:srcRect/>
          <a:stretch>
            <a:fillRect/>
          </a:stretch>
        </p:blipFill>
        <p:spPr>
          <a:xfrm>
            <a:off x="381000" y="381000"/>
            <a:ext cx="3200400" cy="1220788"/>
          </a:xfrm>
        </p:spPr>
      </p:pic>
      <p:sp>
        <p:nvSpPr>
          <p:cNvPr id="7" name="Text Box 5"/>
          <p:cNvSpPr txBox="1">
            <a:spLocks noChangeArrowheads="1"/>
          </p:cNvSpPr>
          <p:nvPr/>
        </p:nvSpPr>
        <p:spPr bwMode="auto">
          <a:xfrm>
            <a:off x="1371600" y="3429000"/>
            <a:ext cx="6858000" cy="2123658"/>
          </a:xfrm>
          <a:prstGeom prst="rect">
            <a:avLst/>
          </a:prstGeom>
          <a:solidFill>
            <a:schemeClr val="accent1">
              <a:lumMod val="50000"/>
              <a:alpha val="88000"/>
            </a:schemeClr>
          </a:solidFill>
          <a:ln w="9525">
            <a:noFill/>
            <a:miter lim="800000"/>
            <a:headEnd/>
            <a:tailEnd/>
          </a:ln>
        </p:spPr>
        <p:txBody>
          <a:bodyPr wrap="square">
            <a:spAutoFit/>
          </a:bodyPr>
          <a:lstStyle/>
          <a:p>
            <a:pPr eaLnBrk="0" hangingPunct="0">
              <a:spcBef>
                <a:spcPct val="50000"/>
              </a:spcBef>
              <a:buFontTx/>
              <a:buChar char="•"/>
            </a:pPr>
            <a:r>
              <a:rPr lang="en-US" dirty="0">
                <a:latin typeface="Tahoma" pitchFamily="34" charset="0"/>
              </a:rPr>
              <a:t>    </a:t>
            </a:r>
            <a:r>
              <a:rPr lang="en-US" sz="2400" dirty="0" smtClean="0">
                <a:latin typeface="Tahoma" pitchFamily="34" charset="0"/>
              </a:rPr>
              <a:t>Most information provided on the application</a:t>
            </a:r>
          </a:p>
          <a:p>
            <a:pPr eaLnBrk="0" hangingPunct="0">
              <a:spcBef>
                <a:spcPct val="50000"/>
              </a:spcBef>
              <a:buFontTx/>
              <a:buChar char="•"/>
            </a:pPr>
            <a:r>
              <a:rPr lang="en-US" sz="2400" dirty="0" smtClean="0">
                <a:latin typeface="Tahoma" pitchFamily="34" charset="0"/>
              </a:rPr>
              <a:t>   Coverage letter for both owner and operator</a:t>
            </a:r>
            <a:endParaRPr lang="en-US" sz="2400" dirty="0">
              <a:latin typeface="Tahoma" pitchFamily="34" charset="0"/>
            </a:endParaRPr>
          </a:p>
          <a:p>
            <a:pPr eaLnBrk="0" hangingPunct="0">
              <a:spcBef>
                <a:spcPct val="50000"/>
              </a:spcBef>
              <a:buFontTx/>
              <a:buChar char="•"/>
            </a:pPr>
            <a:r>
              <a:rPr lang="en-US" sz="2400" dirty="0">
                <a:latin typeface="Tahoma" pitchFamily="34" charset="0"/>
              </a:rPr>
              <a:t>   </a:t>
            </a:r>
            <a:r>
              <a:rPr lang="en-US" sz="2400" dirty="0" smtClean="0">
                <a:latin typeface="Tahoma" pitchFamily="34" charset="0"/>
              </a:rPr>
              <a:t>Coverage card</a:t>
            </a:r>
            <a:endParaRPr lang="en-US" sz="2400" dirty="0">
              <a:latin typeface="Tahoma" pitchFamily="34" charset="0"/>
            </a:endParaRPr>
          </a:p>
          <a:p>
            <a:pPr eaLnBrk="0" hangingPunct="0">
              <a:spcBef>
                <a:spcPct val="50000"/>
              </a:spcBef>
              <a:buFontTx/>
              <a:buChar char="•"/>
            </a:pPr>
            <a:r>
              <a:rPr lang="en-US" sz="2400" dirty="0">
                <a:latin typeface="Tahoma" pitchFamily="34" charset="0"/>
              </a:rPr>
              <a:t>   </a:t>
            </a:r>
            <a:r>
              <a:rPr lang="en-US" sz="2400" dirty="0" smtClean="0">
                <a:latin typeface="Tahoma" pitchFamily="34" charset="0"/>
              </a:rPr>
              <a:t>Permit status (open or terminated)</a:t>
            </a:r>
            <a:endParaRPr lang="en-US" sz="2400" dirty="0">
              <a:latin typeface="Tahoma" pitchFamily="34" charset="0"/>
            </a:endParaRPr>
          </a:p>
        </p:txBody>
      </p:sp>
      <p:sp>
        <p:nvSpPr>
          <p:cNvPr id="8" name="Rectangle 2"/>
          <p:cNvSpPr txBox="1">
            <a:spLocks/>
          </p:cNvSpPr>
          <p:nvPr/>
        </p:nvSpPr>
        <p:spPr bwMode="auto">
          <a:xfrm>
            <a:off x="0" y="1828800"/>
            <a:ext cx="9144000" cy="838200"/>
          </a:xfrm>
          <a:prstGeom prst="rect">
            <a:avLst/>
          </a:prstGeom>
          <a:solidFill>
            <a:schemeClr val="accent1">
              <a:lumMod val="50000"/>
              <a:alpha val="79000"/>
            </a:schemeClr>
          </a:solidFill>
          <a:ln w="9525">
            <a:noFill/>
            <a:miter lim="800000"/>
            <a:headEnd/>
            <a:tailEnd/>
          </a:ln>
        </p:spPr>
        <p:txBody>
          <a:bodyPr/>
          <a:lstStyle/>
          <a:p>
            <a:pPr marL="342900" indent="-342900" algn="ctr">
              <a:spcBef>
                <a:spcPts val="700"/>
              </a:spcBef>
              <a:buClr>
                <a:srgbClr val="C32D2E"/>
              </a:buClr>
              <a:buSzPct val="100000"/>
              <a:buFont typeface="Wingdings" pitchFamily="2" charset="2"/>
              <a:buNone/>
              <a:tabLst>
                <a:tab pos="342900" algn="l"/>
              </a:tabLst>
            </a:pPr>
            <a:r>
              <a:rPr lang="en-US" sz="3500" dirty="0">
                <a:solidFill>
                  <a:srgbClr val="FF0000"/>
                </a:solidFill>
                <a:latin typeface="Trebuchet MS" pitchFamily="34" charset="0"/>
              </a:rPr>
              <a:t>Look up </a:t>
            </a:r>
            <a:r>
              <a:rPr lang="en-US" sz="3500" dirty="0" smtClean="0">
                <a:solidFill>
                  <a:srgbClr val="FF0000"/>
                </a:solidFill>
                <a:latin typeface="Trebuchet MS" pitchFamily="34" charset="0"/>
              </a:rPr>
              <a:t>site specific information:</a:t>
            </a:r>
            <a:r>
              <a:rPr lang="en-US" sz="2600" dirty="0" smtClean="0">
                <a:solidFill>
                  <a:srgbClr val="FF0000"/>
                </a:solidFill>
                <a:latin typeface="Trebuchet MS" pitchFamily="34" charset="0"/>
              </a:rPr>
              <a:t>                      </a:t>
            </a:r>
            <a:endParaRPr lang="en-US" sz="2600" dirty="0">
              <a:solidFill>
                <a:srgbClr val="FF0000"/>
              </a:solidFill>
              <a:latin typeface="Trebuchet MS" pitchFamily="34" charset="0"/>
            </a:endParaRPr>
          </a:p>
        </p:txBody>
      </p:sp>
      <p:pic>
        <p:nvPicPr>
          <p:cNvPr id="10" name="Picture 7" descr="C:\Documents and Settings\lzdon\Desktop\e-services-header.gif"/>
          <p:cNvPicPr>
            <a:picLocks noChangeAspect="1" noChangeArrowheads="1"/>
          </p:cNvPicPr>
          <p:nvPr/>
        </p:nvPicPr>
        <p:blipFill>
          <a:blip r:embed="rId5" cstate="print"/>
          <a:srcRect/>
          <a:stretch>
            <a:fillRect/>
          </a:stretch>
        </p:blipFill>
        <p:spPr bwMode="auto">
          <a:xfrm>
            <a:off x="4876800" y="533400"/>
            <a:ext cx="3446463" cy="9144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Everything Folder\Pictures and Videos\i000770_big.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14018" name="Rectangle 2"/>
          <p:cNvSpPr>
            <a:spLocks noGrp="1"/>
          </p:cNvSpPr>
          <p:nvPr>
            <p:ph type="title"/>
          </p:nvPr>
        </p:nvSpPr>
        <p:spPr bwMode="auto">
          <a:xfrm>
            <a:off x="0" y="761999"/>
            <a:ext cx="9144000" cy="665163"/>
          </a:xfrm>
          <a:solidFill>
            <a:schemeClr val="accent1">
              <a:lumMod val="50000"/>
              <a:alpha val="68000"/>
            </a:schemeClr>
          </a:solidFill>
        </p:spPr>
        <p:txBody>
          <a:bodyPr wrap="square" lIns="91440" tIns="45720" rIns="91440" bIns="45720" numCol="1" compatLnSpc="1">
            <a:prstTxWarp prst="textNoShape">
              <a:avLst/>
            </a:prstTxWarp>
          </a:bodyPr>
          <a:lstStyle/>
          <a:p>
            <a:pPr algn="ctr" eaLnBrk="1" hangingPunct="1">
              <a:defRPr/>
            </a:pPr>
            <a:r>
              <a:rPr lang="en-US" sz="3800" dirty="0" smtClean="0">
                <a:effectLst/>
              </a:rPr>
              <a:t>Part II: Submitting the Application</a:t>
            </a:r>
          </a:p>
        </p:txBody>
      </p:sp>
      <p:sp>
        <p:nvSpPr>
          <p:cNvPr id="20483" name="Rectangle 3"/>
          <p:cNvSpPr>
            <a:spLocks noGrp="1"/>
          </p:cNvSpPr>
          <p:nvPr>
            <p:ph type="body" idx="1"/>
          </p:nvPr>
        </p:nvSpPr>
        <p:spPr>
          <a:xfrm>
            <a:off x="152400" y="1981200"/>
            <a:ext cx="8915400" cy="3657600"/>
          </a:xfrm>
          <a:solidFill>
            <a:schemeClr val="accent1">
              <a:lumMod val="50000"/>
              <a:alpha val="74000"/>
            </a:schemeClr>
          </a:solidFill>
        </p:spPr>
        <p:txBody>
          <a:bodyPr/>
          <a:lstStyle/>
          <a:p>
            <a:pPr marL="952500" lvl="1" indent="-495300" eaLnBrk="1" hangingPunct="1">
              <a:buClr>
                <a:srgbClr val="FED46C"/>
              </a:buClr>
              <a:buFont typeface="Wingdings" pitchFamily="2" charset="2"/>
              <a:buNone/>
            </a:pPr>
            <a:r>
              <a:rPr lang="en-US" sz="2400" u="sng" dirty="0" smtClean="0"/>
              <a:t>Change of Coverage :  Use the Permit modification Form</a:t>
            </a:r>
            <a:endParaRPr lang="en-US" sz="2400" dirty="0" smtClean="0"/>
          </a:p>
          <a:p>
            <a:pPr marL="952500" lvl="1" indent="-495300" eaLnBrk="1" hangingPunct="1">
              <a:buClr>
                <a:srgbClr val="FED46C"/>
              </a:buClr>
              <a:buFont typeface="Wingdings" pitchFamily="2" charset="2"/>
              <a:buAutoNum type="arabicPeriod"/>
            </a:pPr>
            <a:endParaRPr lang="en-US" sz="2300" u="sng" dirty="0" smtClean="0"/>
          </a:p>
          <a:p>
            <a:pPr marL="800100" lvl="1" indent="-342900" eaLnBrk="1" hangingPunct="1">
              <a:buClr>
                <a:srgbClr val="FED46C"/>
              </a:buClr>
            </a:pPr>
            <a:r>
              <a:rPr lang="en-US" sz="2300" dirty="0" smtClean="0"/>
              <a:t>Available on CSW web page</a:t>
            </a:r>
          </a:p>
          <a:p>
            <a:pPr marL="800100" lvl="1" indent="-342900" eaLnBrk="1" hangingPunct="1">
              <a:buClr>
                <a:srgbClr val="FED46C"/>
              </a:buClr>
            </a:pPr>
            <a:r>
              <a:rPr lang="en-US" sz="2300" dirty="0" smtClean="0"/>
              <a:t>Use anytime there is a change of owner or operator on a permitted project.</a:t>
            </a:r>
          </a:p>
          <a:p>
            <a:pPr marL="800100" lvl="1" indent="-342900" eaLnBrk="1" hangingPunct="1">
              <a:buClr>
                <a:srgbClr val="FED46C"/>
              </a:buClr>
            </a:pPr>
            <a:r>
              <a:rPr lang="en-US" sz="2300" dirty="0" smtClean="0"/>
              <a:t>Use when a portion of a project has a change of  ownership</a:t>
            </a:r>
          </a:p>
          <a:p>
            <a:pPr marL="457200" lvl="1" indent="0" eaLnBrk="1" hangingPunct="1">
              <a:buClr>
                <a:srgbClr val="FED46C"/>
              </a:buClr>
              <a:buNone/>
            </a:pPr>
            <a:endParaRPr lang="en-US" sz="2300" dirty="0" smtClean="0"/>
          </a:p>
          <a:p>
            <a:pPr marL="457200" lvl="1" indent="0" eaLnBrk="1" hangingPunct="1">
              <a:buClr>
                <a:srgbClr val="FED46C"/>
              </a:buClr>
              <a:buNone/>
            </a:pPr>
            <a:r>
              <a:rPr lang="en-US" sz="2300" dirty="0" smtClean="0"/>
              <a:t>Example:  original residential developer sells empty lots to various homebuilders</a:t>
            </a:r>
          </a:p>
          <a:p>
            <a:pPr marL="952500" lvl="1" indent="-495300" eaLnBrk="1" hangingPunct="1">
              <a:buClr>
                <a:srgbClr val="FED46C"/>
              </a:buClr>
              <a:buFont typeface="Wingdings" pitchFamily="2" charset="2"/>
              <a:buNone/>
            </a:pPr>
            <a:r>
              <a:rPr lang="en-US" sz="2300" dirty="0" smtClean="0"/>
              <a:t>   </a:t>
            </a:r>
          </a:p>
          <a:p>
            <a:pPr marL="952500" lvl="1" indent="-495300" eaLnBrk="1" hangingPunct="1">
              <a:buClr>
                <a:srgbClr val="FED46C"/>
              </a:buClr>
              <a:buFont typeface="Wingdings" pitchFamily="2" charset="2"/>
              <a:buNone/>
            </a:pPr>
            <a:endParaRPr lang="en-US" sz="2300" dirty="0" smtClean="0"/>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1026" name="Object 4"/>
          <p:cNvGraphicFramePr>
            <a:graphicFrameLocks noGrp="1" noChangeAspect="1"/>
          </p:cNvGraphicFramePr>
          <p:nvPr>
            <p:ph idx="1"/>
          </p:nvPr>
        </p:nvGraphicFramePr>
        <p:xfrm>
          <a:off x="838200" y="381000"/>
          <a:ext cx="6281738" cy="6619875"/>
        </p:xfrm>
        <a:graphic>
          <a:graphicData uri="http://schemas.openxmlformats.org/presentationml/2006/ole">
            <mc:AlternateContent xmlns:mc="http://schemas.openxmlformats.org/markup-compatibility/2006">
              <mc:Choice xmlns:v="urn:schemas-microsoft-com:vml" Requires="v">
                <p:oleObj spid="_x0000_s1054" name="Document" r:id="rId4" imgW="7705844" imgH="8122121" progId="Word.Document.8">
                  <p:embed/>
                </p:oleObj>
              </mc:Choice>
              <mc:Fallback>
                <p:oleObj name="Document" r:id="rId4" imgW="7705844" imgH="8122121" progId="Word.Documen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381000"/>
                        <a:ext cx="6281738" cy="6619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4" name="Rectangle 16"/>
          <p:cNvSpPr>
            <a:spLocks noChangeArrowheads="1"/>
          </p:cNvSpPr>
          <p:nvPr/>
        </p:nvSpPr>
        <p:spPr bwMode="auto">
          <a:xfrm>
            <a:off x="8153400" y="0"/>
            <a:ext cx="990600" cy="6858000"/>
          </a:xfrm>
          <a:prstGeom prst="rect">
            <a:avLst/>
          </a:prstGeom>
          <a:solidFill>
            <a:srgbClr val="000066"/>
          </a:solidFill>
          <a:ln w="9525">
            <a:noFill/>
            <a:miter lim="800000"/>
            <a:headEnd/>
            <a:tailEnd/>
          </a:ln>
        </p:spPr>
        <p:txBody>
          <a:bodyPr wrap="none" anchor="ctr"/>
          <a:lstStyle/>
          <a:p>
            <a:endParaRPr lang="en-US"/>
          </a:p>
        </p:txBody>
      </p:sp>
      <p:sp>
        <p:nvSpPr>
          <p:cNvPr id="1035" name="Rectangle 17"/>
          <p:cNvSpPr>
            <a:spLocks noChangeArrowheads="1"/>
          </p:cNvSpPr>
          <p:nvPr/>
        </p:nvSpPr>
        <p:spPr bwMode="auto">
          <a:xfrm>
            <a:off x="0" y="0"/>
            <a:ext cx="914400" cy="6858000"/>
          </a:xfrm>
          <a:prstGeom prst="rect">
            <a:avLst/>
          </a:prstGeom>
          <a:solidFill>
            <a:srgbClr val="000066"/>
          </a:solidFill>
          <a:ln w="9525">
            <a:noFill/>
            <a:miter lim="800000"/>
            <a:headEnd/>
            <a:tailEnd/>
          </a:ln>
        </p:spPr>
        <p:txBody>
          <a:bodyPr wrap="none" anchor="ctr"/>
          <a:lstStyle/>
          <a:p>
            <a:endParaRPr lang="en-US"/>
          </a:p>
        </p:txBody>
      </p:sp>
      <p:pic>
        <p:nvPicPr>
          <p:cNvPr id="15" name="Picture 14" descr="C:\AEverything Folder\Pictures and Videos\i000770_big.jpg"/>
          <p:cNvPicPr>
            <a:picLocks noChangeAspect="1" noChangeArrowheads="1"/>
          </p:cNvPicPr>
          <p:nvPr/>
        </p:nvPicPr>
        <p:blipFill>
          <a:blip r:embed="rId6" cstate="print"/>
          <a:srcRect/>
          <a:stretch>
            <a:fillRect/>
          </a:stretch>
        </p:blipFill>
        <p:spPr bwMode="auto">
          <a:xfrm>
            <a:off x="0" y="0"/>
            <a:ext cx="914400" cy="6858000"/>
          </a:xfrm>
          <a:prstGeom prst="rect">
            <a:avLst/>
          </a:prstGeom>
          <a:noFill/>
        </p:spPr>
      </p:pic>
      <p:pic>
        <p:nvPicPr>
          <p:cNvPr id="16" name="Picture 15" descr="C:\AEverything Folder\Pictures and Videos\i000770_big.jpg"/>
          <p:cNvPicPr>
            <a:picLocks noChangeAspect="1" noChangeArrowheads="1"/>
          </p:cNvPicPr>
          <p:nvPr/>
        </p:nvPicPr>
        <p:blipFill>
          <a:blip r:embed="rId6" cstate="print"/>
          <a:srcRect/>
          <a:stretch>
            <a:fillRect/>
          </a:stretch>
        </p:blipFill>
        <p:spPr bwMode="auto">
          <a:xfrm>
            <a:off x="8153400" y="0"/>
            <a:ext cx="990600"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p:cNvSpPr>
          <p:nvPr>
            <p:ph type="title"/>
          </p:nvPr>
        </p:nvSpPr>
        <p:spPr bwMode="auto">
          <a:xfrm>
            <a:off x="914400" y="76200"/>
            <a:ext cx="7772400" cy="512763"/>
          </a:xfrm>
        </p:spPr>
        <p:txBody>
          <a:bodyPr wrap="square" lIns="91440" tIns="45720" rIns="91440" bIns="45720" numCol="1" compatLnSpc="1">
            <a:prstTxWarp prst="textNoShape">
              <a:avLst/>
            </a:prstTxWarp>
          </a:bodyPr>
          <a:lstStyle/>
          <a:p>
            <a:pPr eaLnBrk="1" hangingPunct="1">
              <a:defRPr/>
            </a:pPr>
            <a:r>
              <a:rPr lang="en-US" sz="2800" dirty="0" smtClean="0">
                <a:effectLst/>
              </a:rPr>
              <a:t>Part III: Stormwater Discharge Design Requirements</a:t>
            </a:r>
          </a:p>
        </p:txBody>
      </p:sp>
      <p:sp>
        <p:nvSpPr>
          <p:cNvPr id="24579" name="Rectangle 3"/>
          <p:cNvSpPr>
            <a:spLocks noGrp="1"/>
          </p:cNvSpPr>
          <p:nvPr>
            <p:ph type="body" idx="1"/>
          </p:nvPr>
        </p:nvSpPr>
        <p:spPr>
          <a:xfrm>
            <a:off x="1143000" y="914400"/>
            <a:ext cx="7620000" cy="4375150"/>
          </a:xfrm>
        </p:spPr>
        <p:txBody>
          <a:bodyPr/>
          <a:lstStyle/>
          <a:p>
            <a:pPr marL="0" indent="0" eaLnBrk="1" hangingPunct="1">
              <a:buClr>
                <a:srgbClr val="C32D2E"/>
              </a:buClr>
              <a:buNone/>
            </a:pPr>
            <a:r>
              <a:rPr lang="en-US" sz="2600" dirty="0" smtClean="0"/>
              <a:t>A.  The owner is responsible for creating the   </a:t>
            </a:r>
          </a:p>
          <a:p>
            <a:pPr marL="0" indent="0" eaLnBrk="1" hangingPunct="1">
              <a:buClr>
                <a:srgbClr val="C32D2E"/>
              </a:buClr>
              <a:buNone/>
            </a:pPr>
            <a:r>
              <a:rPr lang="en-US" sz="2600" dirty="0"/>
              <a:t> </a:t>
            </a:r>
            <a:r>
              <a:rPr lang="en-US" sz="2600" dirty="0" smtClean="0"/>
              <a:t>    Stormwater Pollution Prevention Plan (SWPPP)</a:t>
            </a:r>
          </a:p>
          <a:p>
            <a:pPr marL="0" indent="0" eaLnBrk="1" hangingPunct="1">
              <a:buClr>
                <a:srgbClr val="C32D2E"/>
              </a:buClr>
              <a:buNone/>
            </a:pPr>
            <a:endParaRPr lang="en-US" sz="2600" dirty="0" smtClean="0"/>
          </a:p>
          <a:p>
            <a:pPr marL="952500" lvl="1" indent="-495300" eaLnBrk="1" hangingPunct="1">
              <a:buClr>
                <a:srgbClr val="FED46C"/>
              </a:buClr>
            </a:pPr>
            <a:r>
              <a:rPr lang="en-US" sz="1800" dirty="0" smtClean="0"/>
              <a:t>Include a description of </a:t>
            </a:r>
            <a:r>
              <a:rPr lang="en-US" sz="1800" dirty="0"/>
              <a:t>the nature of the project and the potential for discharge of sediment and other pollutants from the site using </a:t>
            </a:r>
            <a:r>
              <a:rPr lang="en-US" sz="1800" u="sng" dirty="0"/>
              <a:t>narrative descriptions, plan sheets, standard detail sheets</a:t>
            </a:r>
          </a:p>
          <a:p>
            <a:pPr marL="952500" lvl="1" indent="-495300" eaLnBrk="1" hangingPunct="1">
              <a:buClr>
                <a:srgbClr val="FED46C"/>
              </a:buClr>
              <a:buFont typeface="Wingdings" pitchFamily="2" charset="2"/>
              <a:buNone/>
            </a:pPr>
            <a:endParaRPr lang="en-US" sz="1800" dirty="0" smtClean="0"/>
          </a:p>
          <a:p>
            <a:pPr marL="952500" lvl="1" indent="-495300" eaLnBrk="1" hangingPunct="1">
              <a:buClr>
                <a:srgbClr val="FED46C"/>
              </a:buClr>
            </a:pPr>
            <a:r>
              <a:rPr lang="en-US" sz="1800" dirty="0" smtClean="0"/>
              <a:t>Must identify a knowledgeable person who will oversee the implementation of the SWPPP including installing, inspecting and maintaining the SWPPP - chain of responsibility</a:t>
            </a:r>
          </a:p>
          <a:p>
            <a:pPr marL="952500" lvl="1" indent="-495300" eaLnBrk="1" hangingPunct="1">
              <a:buClr>
                <a:srgbClr val="FED46C"/>
              </a:buClr>
            </a:pPr>
            <a:endParaRPr lang="en-US" sz="1800" dirty="0"/>
          </a:p>
          <a:p>
            <a:pPr marL="952500" lvl="1" indent="-495300" eaLnBrk="1" hangingPunct="1">
              <a:buClr>
                <a:srgbClr val="FED46C"/>
              </a:buClr>
            </a:pPr>
            <a:r>
              <a:rPr lang="en-US" sz="1800" dirty="0" smtClean="0"/>
              <a:t>Documentation of training including names of personnel that are required to have training as per Part III.F. </a:t>
            </a:r>
            <a:endParaRPr lang="en-US" sz="1800" dirty="0"/>
          </a:p>
          <a:p>
            <a:pPr marL="952500" lvl="1" indent="-495300" eaLnBrk="1" hangingPunct="1">
              <a:buClr>
                <a:srgbClr val="FED46C"/>
              </a:buClr>
            </a:pPr>
            <a:endParaRPr lang="en-US" sz="1800" dirty="0" smtClean="0"/>
          </a:p>
          <a:p>
            <a:pPr marL="952500" lvl="1" indent="-495300" eaLnBrk="1" hangingPunct="1">
              <a:buClr>
                <a:srgbClr val="FED46C"/>
              </a:buClr>
            </a:pPr>
            <a:r>
              <a:rPr lang="en-US" sz="1800" dirty="0" smtClean="0"/>
              <a:t>Design calculations for the permanent </a:t>
            </a:r>
            <a:r>
              <a:rPr lang="en-US" sz="1800" dirty="0" err="1" smtClean="0"/>
              <a:t>stormwater</a:t>
            </a:r>
            <a:r>
              <a:rPr lang="en-US" sz="1800" dirty="0" smtClean="0"/>
              <a:t> treatment system and the erosion prevention and sediment control BMP’s as required in Part III and Part IV.</a:t>
            </a:r>
          </a:p>
          <a:p>
            <a:pPr marL="952500" lvl="1" indent="-495300" eaLnBrk="1" hangingPunct="1">
              <a:buClr>
                <a:srgbClr val="FED46C"/>
              </a:buClr>
              <a:buFont typeface="Wingdings" pitchFamily="2" charset="2"/>
              <a:buNone/>
            </a:pPr>
            <a:endParaRPr lang="en-US" sz="1800" u="sng" dirty="0" smtClean="0"/>
          </a:p>
        </p:txBody>
      </p:sp>
      <p:pic>
        <p:nvPicPr>
          <p:cNvPr id="4" name="Picture 3" descr="C:\AEverything Folder\Pictures and Videos\i000770_big.jpg"/>
          <p:cNvPicPr>
            <a:picLocks noChangeAspect="1" noChangeArrowheads="1"/>
          </p:cNvPicPr>
          <p:nvPr/>
        </p:nvPicPr>
        <p:blipFill>
          <a:blip r:embed="rId3" cstate="print"/>
          <a:srcRect/>
          <a:stretch>
            <a:fillRect/>
          </a:stretch>
        </p:blipFill>
        <p:spPr bwMode="auto">
          <a:xfrm>
            <a:off x="0" y="0"/>
            <a:ext cx="914400"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p:cNvSpPr>
          <p:nvPr>
            <p:ph type="title"/>
          </p:nvPr>
        </p:nvSpPr>
        <p:spPr bwMode="auto">
          <a:xfrm>
            <a:off x="914400" y="142875"/>
            <a:ext cx="7772400" cy="1284288"/>
          </a:xfrm>
        </p:spPr>
        <p:txBody>
          <a:bodyPr wrap="square" lIns="91440" tIns="45720" rIns="91440" bIns="45720" numCol="1" compatLnSpc="1">
            <a:prstTxWarp prst="textNoShape">
              <a:avLst/>
            </a:prstTxWarp>
          </a:bodyPr>
          <a:lstStyle/>
          <a:p>
            <a:pPr eaLnBrk="1" hangingPunct="1">
              <a:defRPr/>
            </a:pPr>
            <a:r>
              <a:rPr lang="en-US" sz="3400" dirty="0" smtClean="0">
                <a:effectLst/>
              </a:rPr>
              <a:t>Part III: stormwater Discharge           Design Requirements</a:t>
            </a:r>
          </a:p>
        </p:txBody>
      </p:sp>
      <p:sp>
        <p:nvSpPr>
          <p:cNvPr id="32771" name="Rectangle 3"/>
          <p:cNvSpPr>
            <a:spLocks noGrp="1"/>
          </p:cNvSpPr>
          <p:nvPr>
            <p:ph type="body" idx="1"/>
          </p:nvPr>
        </p:nvSpPr>
        <p:spPr>
          <a:xfrm>
            <a:off x="838200" y="1371600"/>
            <a:ext cx="7924800" cy="4375150"/>
          </a:xfrm>
        </p:spPr>
        <p:txBody>
          <a:bodyPr/>
          <a:lstStyle/>
          <a:p>
            <a:pPr marL="571500" indent="-571500" eaLnBrk="1" hangingPunct="1">
              <a:lnSpc>
                <a:spcPct val="90000"/>
              </a:lnSpc>
              <a:buClr>
                <a:srgbClr val="C32D2E"/>
              </a:buClr>
              <a:buFont typeface="Wingdings" pitchFamily="2" charset="2"/>
              <a:buNone/>
            </a:pPr>
            <a:r>
              <a:rPr lang="en-US" sz="2600" dirty="0" smtClean="0"/>
              <a:t>S</a:t>
            </a:r>
            <a:r>
              <a:rPr lang="en-US" sz="2600" u="sng" dirty="0" smtClean="0"/>
              <a:t>tormwater Pollution Prevention Plan</a:t>
            </a:r>
          </a:p>
          <a:p>
            <a:pPr marL="571500" indent="-571500" eaLnBrk="1" hangingPunct="1">
              <a:lnSpc>
                <a:spcPct val="90000"/>
              </a:lnSpc>
              <a:buClr>
                <a:srgbClr val="C32D2E"/>
              </a:buClr>
              <a:buFont typeface="Wingdings" pitchFamily="2" charset="2"/>
              <a:buNone/>
            </a:pPr>
            <a:r>
              <a:rPr lang="en-US" sz="2600" dirty="0" smtClean="0"/>
              <a:t>   </a:t>
            </a:r>
          </a:p>
          <a:p>
            <a:pPr marL="1371600" lvl="2" indent="-457200" eaLnBrk="1" hangingPunct="1">
              <a:lnSpc>
                <a:spcPct val="90000"/>
              </a:lnSpc>
            </a:pPr>
            <a:r>
              <a:rPr lang="en-US" sz="2200" dirty="0" smtClean="0"/>
              <a:t>location and types of all temporary and permanent erosion prevention and sediment control BMP’s</a:t>
            </a:r>
          </a:p>
        </p:txBody>
      </p:sp>
      <p:pic>
        <p:nvPicPr>
          <p:cNvPr id="4" name="Picture 3" descr="C:\AEverything Folder\Pictures and Videos\i000770_big.jpg"/>
          <p:cNvPicPr>
            <a:picLocks noChangeAspect="1" noChangeArrowheads="1"/>
          </p:cNvPicPr>
          <p:nvPr/>
        </p:nvPicPr>
        <p:blipFill>
          <a:blip r:embed="rId3" cstate="print"/>
          <a:srcRect/>
          <a:stretch>
            <a:fillRect/>
          </a:stretch>
        </p:blipFill>
        <p:spPr bwMode="auto">
          <a:xfrm>
            <a:off x="0" y="0"/>
            <a:ext cx="838200"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p:cNvSpPr>
          <p:nvPr>
            <p:ph type="title"/>
          </p:nvPr>
        </p:nvSpPr>
        <p:spPr bwMode="auto">
          <a:xfrm>
            <a:off x="914400" y="142875"/>
            <a:ext cx="7772400" cy="1284288"/>
          </a:xfrm>
        </p:spPr>
        <p:txBody>
          <a:bodyPr wrap="square" lIns="91440" tIns="45720" rIns="91440" bIns="45720" numCol="1" compatLnSpc="1">
            <a:prstTxWarp prst="textNoShape">
              <a:avLst/>
            </a:prstTxWarp>
          </a:bodyPr>
          <a:lstStyle/>
          <a:p>
            <a:pPr eaLnBrk="1" hangingPunct="1">
              <a:defRPr/>
            </a:pPr>
            <a:r>
              <a:rPr lang="en-US" sz="3400" dirty="0" smtClean="0">
                <a:effectLst/>
              </a:rPr>
              <a:t>Part III: stormwater Discharge           Design Requirements</a:t>
            </a:r>
          </a:p>
        </p:txBody>
      </p:sp>
      <p:sp>
        <p:nvSpPr>
          <p:cNvPr id="32771" name="Rectangle 3"/>
          <p:cNvSpPr>
            <a:spLocks noGrp="1"/>
          </p:cNvSpPr>
          <p:nvPr>
            <p:ph type="body" idx="1"/>
          </p:nvPr>
        </p:nvSpPr>
        <p:spPr>
          <a:xfrm>
            <a:off x="838200" y="1371600"/>
            <a:ext cx="7924800" cy="4375150"/>
          </a:xfrm>
        </p:spPr>
        <p:txBody>
          <a:bodyPr/>
          <a:lstStyle/>
          <a:p>
            <a:pPr marL="571500" indent="-571500" eaLnBrk="1" hangingPunct="1">
              <a:lnSpc>
                <a:spcPct val="90000"/>
              </a:lnSpc>
              <a:buClr>
                <a:srgbClr val="C32D2E"/>
              </a:buClr>
              <a:buFont typeface="Wingdings" pitchFamily="2" charset="2"/>
              <a:buNone/>
            </a:pPr>
            <a:r>
              <a:rPr lang="en-US" sz="2600" dirty="0" smtClean="0"/>
              <a:t>S</a:t>
            </a:r>
            <a:r>
              <a:rPr lang="en-US" sz="2600" u="sng" dirty="0" smtClean="0"/>
              <a:t>tormwater Pollution Prevention Plan</a:t>
            </a:r>
          </a:p>
          <a:p>
            <a:pPr marL="571500" indent="-571500" eaLnBrk="1" hangingPunct="1">
              <a:lnSpc>
                <a:spcPct val="90000"/>
              </a:lnSpc>
              <a:buClr>
                <a:srgbClr val="C32D2E"/>
              </a:buClr>
              <a:buFont typeface="Wingdings" pitchFamily="2" charset="2"/>
              <a:buNone/>
            </a:pPr>
            <a:r>
              <a:rPr lang="en-US" sz="2600" dirty="0" smtClean="0"/>
              <a:t>   </a:t>
            </a:r>
          </a:p>
          <a:p>
            <a:pPr marL="1371600" lvl="2" indent="-457200" eaLnBrk="1" hangingPunct="1">
              <a:lnSpc>
                <a:spcPct val="90000"/>
              </a:lnSpc>
            </a:pPr>
            <a:r>
              <a:rPr lang="en-US" sz="2200" dirty="0" smtClean="0"/>
              <a:t>location and types of all temporary and permanent erosion prevention and sediment control BMP’s</a:t>
            </a:r>
          </a:p>
          <a:p>
            <a:pPr marL="1371600" lvl="2" indent="-457200" eaLnBrk="1" hangingPunct="1">
              <a:lnSpc>
                <a:spcPct val="90000"/>
              </a:lnSpc>
            </a:pPr>
            <a:r>
              <a:rPr lang="en-US" sz="2200" dirty="0" smtClean="0"/>
              <a:t>Estimated preliminary quantity tabulation </a:t>
            </a:r>
          </a:p>
        </p:txBody>
      </p:sp>
      <p:pic>
        <p:nvPicPr>
          <p:cNvPr id="4" name="Picture 3" descr="C:\AEverything Folder\Pictures and Videos\i000770_big.jpg"/>
          <p:cNvPicPr>
            <a:picLocks noChangeAspect="1" noChangeArrowheads="1"/>
          </p:cNvPicPr>
          <p:nvPr/>
        </p:nvPicPr>
        <p:blipFill>
          <a:blip r:embed="rId3" cstate="print"/>
          <a:srcRect/>
          <a:stretch>
            <a:fillRect/>
          </a:stretch>
        </p:blipFill>
        <p:spPr bwMode="auto">
          <a:xfrm>
            <a:off x="0" y="0"/>
            <a:ext cx="838200" cy="6858000"/>
          </a:xfrm>
          <a:prstGeom prst="rect">
            <a:avLst/>
          </a:prstGeom>
          <a:noFill/>
        </p:spPr>
      </p:pic>
    </p:spTree>
    <p:extLst>
      <p:ext uri="{BB962C8B-B14F-4D97-AF65-F5344CB8AC3E}">
        <p14:creationId xmlns:p14="http://schemas.microsoft.com/office/powerpoint/2010/main" val="2270934196"/>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AEverything Folder\Pictures and Videos\i000770_big.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11266" name="Rectangle 2"/>
          <p:cNvSpPr>
            <a:spLocks/>
          </p:cNvSpPr>
          <p:nvPr/>
        </p:nvSpPr>
        <p:spPr bwMode="auto">
          <a:xfrm>
            <a:off x="990600" y="304800"/>
            <a:ext cx="9144000" cy="1828800"/>
          </a:xfrm>
          <a:prstGeom prst="rect">
            <a:avLst/>
          </a:prstGeom>
          <a:noFill/>
          <a:ln w="12700">
            <a:noFill/>
            <a:miter lim="800000"/>
            <a:headEnd/>
            <a:tailEnd/>
          </a:ln>
        </p:spPr>
        <p:txBody>
          <a:bodyPr lIns="93663" tIns="47625" rIns="93663" bIns="47625" anchor="ctr"/>
          <a:lstStyle/>
          <a:p>
            <a:pPr defTabSz="933450">
              <a:lnSpc>
                <a:spcPct val="90000"/>
              </a:lnSpc>
              <a:buSzPct val="75000"/>
            </a:pPr>
            <a:endParaRPr lang="en-US" sz="4400" dirty="0">
              <a:solidFill>
                <a:srgbClr val="F6E4BA"/>
              </a:solidFill>
              <a:latin typeface="Trebuchet MS" pitchFamily="34" charset="0"/>
            </a:endParaRPr>
          </a:p>
        </p:txBody>
      </p:sp>
      <p:sp>
        <p:nvSpPr>
          <p:cNvPr id="11267" name="Rectangle 3"/>
          <p:cNvSpPr>
            <a:spLocks/>
          </p:cNvSpPr>
          <p:nvPr/>
        </p:nvSpPr>
        <p:spPr bwMode="auto">
          <a:xfrm>
            <a:off x="304800" y="381000"/>
            <a:ext cx="8305800" cy="6172200"/>
          </a:xfrm>
          <a:prstGeom prst="rect">
            <a:avLst/>
          </a:prstGeom>
          <a:solidFill>
            <a:schemeClr val="accent1">
              <a:lumMod val="50000"/>
              <a:alpha val="91000"/>
            </a:schemeClr>
          </a:solidFill>
          <a:ln w="12700">
            <a:noFill/>
            <a:miter lim="800000"/>
            <a:headEnd/>
            <a:tailEnd/>
          </a:ln>
        </p:spPr>
        <p:txBody>
          <a:bodyPr lIns="93663" tIns="47625" rIns="93663" bIns="47625"/>
          <a:lstStyle/>
          <a:p>
            <a:pPr marL="292100" indent="-292100" defTabSz="933450">
              <a:lnSpc>
                <a:spcPct val="90000"/>
              </a:lnSpc>
              <a:spcBef>
                <a:spcPts val="700"/>
              </a:spcBef>
              <a:buClr>
                <a:srgbClr val="C32D2E"/>
              </a:buClr>
              <a:buSzPct val="75000"/>
              <a:tabLst>
                <a:tab pos="342900" algn="l"/>
              </a:tabLst>
            </a:pPr>
            <a:r>
              <a:rPr lang="en-US" sz="2800" dirty="0" smtClean="0">
                <a:solidFill>
                  <a:schemeClr val="accent2">
                    <a:lumMod val="20000"/>
                    <a:lumOff val="80000"/>
                  </a:schemeClr>
                </a:solidFill>
              </a:rPr>
              <a:t>            </a:t>
            </a:r>
            <a:r>
              <a:rPr lang="en-US" sz="3600" u="sng" dirty="0" smtClean="0">
                <a:solidFill>
                  <a:schemeClr val="accent2">
                    <a:lumMod val="20000"/>
                    <a:lumOff val="80000"/>
                  </a:schemeClr>
                </a:solidFill>
              </a:rPr>
              <a:t>NPDES is a national program</a:t>
            </a:r>
          </a:p>
          <a:p>
            <a:pPr marL="292100" indent="-292100" defTabSz="933450">
              <a:lnSpc>
                <a:spcPct val="90000"/>
              </a:lnSpc>
              <a:spcBef>
                <a:spcPts val="700"/>
              </a:spcBef>
              <a:buClr>
                <a:srgbClr val="C32D2E"/>
              </a:buClr>
              <a:buSzPct val="75000"/>
              <a:buFontTx/>
              <a:buChar char="•"/>
              <a:tabLst>
                <a:tab pos="342900" algn="l"/>
              </a:tabLst>
            </a:pPr>
            <a:endParaRPr lang="en-US" sz="2800" dirty="0">
              <a:solidFill>
                <a:schemeClr val="accent2">
                  <a:lumMod val="20000"/>
                  <a:lumOff val="80000"/>
                </a:schemeClr>
              </a:solidFill>
            </a:endParaRPr>
          </a:p>
          <a:p>
            <a:pPr marL="292100" indent="-292100" defTabSz="933450">
              <a:lnSpc>
                <a:spcPct val="90000"/>
              </a:lnSpc>
              <a:spcBef>
                <a:spcPts val="700"/>
              </a:spcBef>
              <a:buClr>
                <a:srgbClr val="C32D2E"/>
              </a:buClr>
              <a:buSzPct val="75000"/>
              <a:buFontTx/>
              <a:buChar char="•"/>
              <a:tabLst>
                <a:tab pos="342900" algn="l"/>
              </a:tabLst>
            </a:pPr>
            <a:r>
              <a:rPr lang="en-US" sz="2800" dirty="0" smtClean="0">
                <a:solidFill>
                  <a:schemeClr val="accent2">
                    <a:lumMod val="20000"/>
                    <a:lumOff val="80000"/>
                  </a:schemeClr>
                </a:solidFill>
              </a:rPr>
              <a:t>Delegation </a:t>
            </a:r>
            <a:r>
              <a:rPr lang="en-US" sz="2800" dirty="0">
                <a:solidFill>
                  <a:schemeClr val="accent2">
                    <a:lumMod val="20000"/>
                    <a:lumOff val="80000"/>
                  </a:schemeClr>
                </a:solidFill>
              </a:rPr>
              <a:t>agreement between </a:t>
            </a:r>
            <a:r>
              <a:rPr lang="en-US" sz="2800" dirty="0" smtClean="0">
                <a:solidFill>
                  <a:schemeClr val="accent2">
                    <a:lumMod val="20000"/>
                    <a:lumOff val="80000"/>
                  </a:schemeClr>
                </a:solidFill>
              </a:rPr>
              <a:t>each state </a:t>
            </a:r>
            <a:r>
              <a:rPr lang="en-US" sz="2800" dirty="0">
                <a:solidFill>
                  <a:schemeClr val="accent2">
                    <a:lumMod val="20000"/>
                    <a:lumOff val="80000"/>
                  </a:schemeClr>
                </a:solidFill>
              </a:rPr>
              <a:t>and U.S. EPA  </a:t>
            </a:r>
            <a:endParaRPr lang="en-US" sz="2800" dirty="0" smtClean="0">
              <a:solidFill>
                <a:schemeClr val="accent2">
                  <a:lumMod val="20000"/>
                  <a:lumOff val="80000"/>
                </a:schemeClr>
              </a:solidFill>
            </a:endParaRPr>
          </a:p>
          <a:p>
            <a:pPr marL="292100" indent="-292100" defTabSz="933450">
              <a:lnSpc>
                <a:spcPct val="90000"/>
              </a:lnSpc>
              <a:spcBef>
                <a:spcPts val="700"/>
              </a:spcBef>
              <a:buClr>
                <a:srgbClr val="C32D2E"/>
              </a:buClr>
              <a:buSzPct val="75000"/>
              <a:buFontTx/>
              <a:buChar char="•"/>
              <a:tabLst>
                <a:tab pos="342900" algn="l"/>
              </a:tabLst>
            </a:pPr>
            <a:endParaRPr lang="en-US" sz="2800" dirty="0">
              <a:solidFill>
                <a:schemeClr val="accent2">
                  <a:lumMod val="20000"/>
                  <a:lumOff val="80000"/>
                </a:schemeClr>
              </a:solidFill>
            </a:endParaRPr>
          </a:p>
          <a:p>
            <a:pPr marL="292100" indent="-292100" defTabSz="933450">
              <a:lnSpc>
                <a:spcPct val="90000"/>
              </a:lnSpc>
              <a:spcBef>
                <a:spcPts val="700"/>
              </a:spcBef>
              <a:buClr>
                <a:srgbClr val="C32D2E"/>
              </a:buClr>
              <a:buSzPct val="75000"/>
              <a:buFontTx/>
              <a:buChar char="•"/>
              <a:tabLst>
                <a:tab pos="342900" algn="l"/>
              </a:tabLst>
            </a:pPr>
            <a:r>
              <a:rPr lang="en-US" sz="2800" dirty="0" smtClean="0">
                <a:solidFill>
                  <a:schemeClr val="accent2">
                    <a:lumMod val="20000"/>
                    <a:lumOff val="80000"/>
                  </a:schemeClr>
                </a:solidFill>
              </a:rPr>
              <a:t>Most states have been given </a:t>
            </a:r>
            <a:r>
              <a:rPr lang="en-US" sz="2800" dirty="0">
                <a:solidFill>
                  <a:schemeClr val="accent2">
                    <a:lumMod val="20000"/>
                    <a:lumOff val="80000"/>
                  </a:schemeClr>
                </a:solidFill>
              </a:rPr>
              <a:t>the authority to administer </a:t>
            </a:r>
            <a:r>
              <a:rPr lang="en-US" sz="2800" dirty="0" smtClean="0">
                <a:solidFill>
                  <a:schemeClr val="accent2">
                    <a:lumMod val="20000"/>
                    <a:lumOff val="80000"/>
                  </a:schemeClr>
                </a:solidFill>
              </a:rPr>
              <a:t>this federal program</a:t>
            </a:r>
          </a:p>
          <a:p>
            <a:pPr marL="292100" indent="-292100" defTabSz="933450">
              <a:lnSpc>
                <a:spcPct val="90000"/>
              </a:lnSpc>
              <a:spcBef>
                <a:spcPts val="700"/>
              </a:spcBef>
              <a:buClr>
                <a:srgbClr val="C32D2E"/>
              </a:buClr>
              <a:buSzPct val="75000"/>
              <a:buFontTx/>
              <a:buChar char="•"/>
              <a:tabLst>
                <a:tab pos="342900" algn="l"/>
              </a:tabLst>
            </a:pPr>
            <a:endParaRPr lang="en-US" sz="2800" dirty="0">
              <a:solidFill>
                <a:schemeClr val="accent2">
                  <a:lumMod val="20000"/>
                  <a:lumOff val="80000"/>
                </a:schemeClr>
              </a:solidFill>
            </a:endParaRPr>
          </a:p>
          <a:p>
            <a:pPr marL="292100" indent="-292100" defTabSz="933450">
              <a:lnSpc>
                <a:spcPct val="90000"/>
              </a:lnSpc>
              <a:spcBef>
                <a:spcPts val="700"/>
              </a:spcBef>
              <a:buClr>
                <a:srgbClr val="C32D2E"/>
              </a:buClr>
              <a:buSzPct val="75000"/>
              <a:buFontTx/>
              <a:buChar char="•"/>
              <a:tabLst>
                <a:tab pos="342900" algn="l"/>
              </a:tabLst>
            </a:pPr>
            <a:r>
              <a:rPr lang="en-US" sz="2800" dirty="0" smtClean="0">
                <a:solidFill>
                  <a:schemeClr val="accent2">
                    <a:lumMod val="20000"/>
                    <a:lumOff val="80000"/>
                  </a:schemeClr>
                </a:solidFill>
              </a:rPr>
              <a:t>EPA  audits each state’s program</a:t>
            </a:r>
          </a:p>
          <a:p>
            <a:pPr marL="292100" indent="-292100" defTabSz="933450">
              <a:lnSpc>
                <a:spcPct val="90000"/>
              </a:lnSpc>
              <a:spcBef>
                <a:spcPts val="700"/>
              </a:spcBef>
              <a:buClr>
                <a:srgbClr val="C32D2E"/>
              </a:buClr>
              <a:buSzPct val="75000"/>
              <a:buFontTx/>
              <a:buChar char="•"/>
              <a:tabLst>
                <a:tab pos="342900" algn="l"/>
              </a:tabLst>
            </a:pPr>
            <a:endParaRPr lang="en-US" sz="2800" dirty="0">
              <a:solidFill>
                <a:schemeClr val="accent2">
                  <a:lumMod val="20000"/>
                  <a:lumOff val="80000"/>
                </a:schemeClr>
              </a:solidFill>
            </a:endParaRPr>
          </a:p>
          <a:p>
            <a:pPr marL="292100" indent="-292100" defTabSz="933450">
              <a:lnSpc>
                <a:spcPct val="90000"/>
              </a:lnSpc>
              <a:spcBef>
                <a:spcPts val="700"/>
              </a:spcBef>
              <a:buClr>
                <a:srgbClr val="C32D2E"/>
              </a:buClr>
              <a:buSzPct val="75000"/>
              <a:buFontTx/>
              <a:buChar char="•"/>
              <a:tabLst>
                <a:tab pos="342900" algn="l"/>
              </a:tabLst>
            </a:pPr>
            <a:r>
              <a:rPr lang="en-US" sz="2800" dirty="0" smtClean="0">
                <a:solidFill>
                  <a:schemeClr val="accent2">
                    <a:lumMod val="20000"/>
                    <a:lumOff val="80000"/>
                  </a:schemeClr>
                </a:solidFill>
              </a:rPr>
              <a:t>NPDES for construction started in 1994</a:t>
            </a:r>
          </a:p>
          <a:p>
            <a:pPr marL="292100" indent="-292100" defTabSz="933450">
              <a:lnSpc>
                <a:spcPct val="90000"/>
              </a:lnSpc>
              <a:spcBef>
                <a:spcPts val="700"/>
              </a:spcBef>
              <a:buClr>
                <a:srgbClr val="C32D2E"/>
              </a:buClr>
              <a:buSzPct val="75000"/>
              <a:buFontTx/>
              <a:buChar char="•"/>
              <a:tabLst>
                <a:tab pos="342900" algn="l"/>
              </a:tabLst>
            </a:pPr>
            <a:endParaRPr lang="en-US" sz="2800" dirty="0">
              <a:solidFill>
                <a:schemeClr val="accent2">
                  <a:lumMod val="20000"/>
                  <a:lumOff val="80000"/>
                </a:schemeClr>
              </a:solidFill>
            </a:endParaRPr>
          </a:p>
          <a:p>
            <a:pPr marL="292100" indent="-292100" defTabSz="933450">
              <a:lnSpc>
                <a:spcPct val="90000"/>
              </a:lnSpc>
              <a:spcBef>
                <a:spcPts val="700"/>
              </a:spcBef>
              <a:buClr>
                <a:srgbClr val="C32D2E"/>
              </a:buClr>
              <a:buSzPct val="75000"/>
              <a:buFontTx/>
              <a:buChar char="•"/>
              <a:tabLst>
                <a:tab pos="342900" algn="l"/>
              </a:tabLst>
            </a:pPr>
            <a:r>
              <a:rPr lang="en-US" sz="2800" u="sng" dirty="0" smtClean="0">
                <a:solidFill>
                  <a:schemeClr val="accent2">
                    <a:lumMod val="20000"/>
                    <a:lumOff val="80000"/>
                  </a:schemeClr>
                </a:solidFill>
              </a:rPr>
              <a:t>New CSW permit issued in August 2013!</a:t>
            </a:r>
            <a:endParaRPr lang="en-US" sz="4300" u="sng" dirty="0">
              <a:solidFill>
                <a:schemeClr val="accent2">
                  <a:lumMod val="20000"/>
                  <a:lumOff val="80000"/>
                </a:schemeClr>
              </a:solidFill>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p:cNvSpPr>
          <p:nvPr>
            <p:ph type="title"/>
          </p:nvPr>
        </p:nvSpPr>
        <p:spPr bwMode="auto">
          <a:xfrm>
            <a:off x="914400" y="142875"/>
            <a:ext cx="7772400" cy="1284288"/>
          </a:xfrm>
        </p:spPr>
        <p:txBody>
          <a:bodyPr wrap="square" lIns="91440" tIns="45720" rIns="91440" bIns="45720" numCol="1" compatLnSpc="1">
            <a:prstTxWarp prst="textNoShape">
              <a:avLst/>
            </a:prstTxWarp>
          </a:bodyPr>
          <a:lstStyle/>
          <a:p>
            <a:pPr eaLnBrk="1" hangingPunct="1">
              <a:defRPr/>
            </a:pPr>
            <a:r>
              <a:rPr lang="en-US" sz="3400" dirty="0" smtClean="0">
                <a:effectLst/>
              </a:rPr>
              <a:t>Part III: stormwater Discharge           Design Requirements</a:t>
            </a:r>
          </a:p>
        </p:txBody>
      </p:sp>
      <p:sp>
        <p:nvSpPr>
          <p:cNvPr id="32771" name="Rectangle 3"/>
          <p:cNvSpPr>
            <a:spLocks noGrp="1"/>
          </p:cNvSpPr>
          <p:nvPr>
            <p:ph type="body" idx="1"/>
          </p:nvPr>
        </p:nvSpPr>
        <p:spPr>
          <a:xfrm>
            <a:off x="838200" y="1371600"/>
            <a:ext cx="7924800" cy="4375150"/>
          </a:xfrm>
        </p:spPr>
        <p:txBody>
          <a:bodyPr/>
          <a:lstStyle/>
          <a:p>
            <a:pPr marL="571500" indent="-571500" eaLnBrk="1" hangingPunct="1">
              <a:lnSpc>
                <a:spcPct val="90000"/>
              </a:lnSpc>
              <a:buClr>
                <a:srgbClr val="C32D2E"/>
              </a:buClr>
              <a:buFont typeface="Wingdings" pitchFamily="2" charset="2"/>
              <a:buNone/>
            </a:pPr>
            <a:r>
              <a:rPr lang="en-US" sz="2600" dirty="0" smtClean="0"/>
              <a:t>S</a:t>
            </a:r>
            <a:r>
              <a:rPr lang="en-US" sz="2600" u="sng" dirty="0" smtClean="0"/>
              <a:t>tormwater Pollution Prevention Plan</a:t>
            </a:r>
          </a:p>
          <a:p>
            <a:pPr marL="571500" indent="-571500" eaLnBrk="1" hangingPunct="1">
              <a:lnSpc>
                <a:spcPct val="90000"/>
              </a:lnSpc>
              <a:buClr>
                <a:srgbClr val="C32D2E"/>
              </a:buClr>
              <a:buFont typeface="Wingdings" pitchFamily="2" charset="2"/>
              <a:buNone/>
            </a:pPr>
            <a:r>
              <a:rPr lang="en-US" sz="2600" dirty="0" smtClean="0"/>
              <a:t>   </a:t>
            </a:r>
          </a:p>
          <a:p>
            <a:pPr marL="1371600" lvl="2" indent="-457200" eaLnBrk="1" hangingPunct="1">
              <a:lnSpc>
                <a:spcPct val="90000"/>
              </a:lnSpc>
            </a:pPr>
            <a:r>
              <a:rPr lang="en-US" sz="2200" dirty="0" smtClean="0"/>
              <a:t>location and types of all temporary and permanent erosion prevention and sediment control BMP’s</a:t>
            </a:r>
          </a:p>
          <a:p>
            <a:pPr marL="1371600" lvl="2" indent="-457200" eaLnBrk="1" hangingPunct="1">
              <a:lnSpc>
                <a:spcPct val="90000"/>
              </a:lnSpc>
            </a:pPr>
            <a:r>
              <a:rPr lang="en-US" sz="2200" dirty="0" smtClean="0"/>
              <a:t>Estimated preliminary quantity tabulation </a:t>
            </a:r>
          </a:p>
          <a:p>
            <a:pPr marL="1371600" lvl="2" indent="-457200" eaLnBrk="1" hangingPunct="1">
              <a:lnSpc>
                <a:spcPct val="90000"/>
              </a:lnSpc>
            </a:pPr>
            <a:r>
              <a:rPr lang="en-US" sz="2200" dirty="0" smtClean="0"/>
              <a:t>impervious surfaces, pre and post construction</a:t>
            </a:r>
          </a:p>
        </p:txBody>
      </p:sp>
      <p:pic>
        <p:nvPicPr>
          <p:cNvPr id="4" name="Picture 3" descr="C:\AEverything Folder\Pictures and Videos\i000770_big.jpg"/>
          <p:cNvPicPr>
            <a:picLocks noChangeAspect="1" noChangeArrowheads="1"/>
          </p:cNvPicPr>
          <p:nvPr/>
        </p:nvPicPr>
        <p:blipFill>
          <a:blip r:embed="rId3" cstate="print"/>
          <a:srcRect/>
          <a:stretch>
            <a:fillRect/>
          </a:stretch>
        </p:blipFill>
        <p:spPr bwMode="auto">
          <a:xfrm>
            <a:off x="0" y="0"/>
            <a:ext cx="838200" cy="6858000"/>
          </a:xfrm>
          <a:prstGeom prst="rect">
            <a:avLst/>
          </a:prstGeom>
          <a:noFill/>
        </p:spPr>
      </p:pic>
    </p:spTree>
    <p:extLst>
      <p:ext uri="{BB962C8B-B14F-4D97-AF65-F5344CB8AC3E}">
        <p14:creationId xmlns:p14="http://schemas.microsoft.com/office/powerpoint/2010/main" val="2270934196"/>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p:cNvSpPr>
          <p:nvPr>
            <p:ph type="title"/>
          </p:nvPr>
        </p:nvSpPr>
        <p:spPr bwMode="auto">
          <a:xfrm>
            <a:off x="914400" y="142875"/>
            <a:ext cx="7772400" cy="1284288"/>
          </a:xfrm>
        </p:spPr>
        <p:txBody>
          <a:bodyPr wrap="square" lIns="91440" tIns="45720" rIns="91440" bIns="45720" numCol="1" compatLnSpc="1">
            <a:prstTxWarp prst="textNoShape">
              <a:avLst/>
            </a:prstTxWarp>
          </a:bodyPr>
          <a:lstStyle/>
          <a:p>
            <a:pPr eaLnBrk="1" hangingPunct="1">
              <a:defRPr/>
            </a:pPr>
            <a:r>
              <a:rPr lang="en-US" sz="3400" dirty="0" smtClean="0">
                <a:effectLst/>
              </a:rPr>
              <a:t>Part III: stormwater Discharge           Design Requirements</a:t>
            </a:r>
          </a:p>
        </p:txBody>
      </p:sp>
      <p:sp>
        <p:nvSpPr>
          <p:cNvPr id="32771" name="Rectangle 3"/>
          <p:cNvSpPr>
            <a:spLocks noGrp="1"/>
          </p:cNvSpPr>
          <p:nvPr>
            <p:ph type="body" idx="1"/>
          </p:nvPr>
        </p:nvSpPr>
        <p:spPr>
          <a:xfrm>
            <a:off x="838200" y="1371600"/>
            <a:ext cx="7924800" cy="4375150"/>
          </a:xfrm>
        </p:spPr>
        <p:txBody>
          <a:bodyPr/>
          <a:lstStyle/>
          <a:p>
            <a:pPr marL="571500" indent="-571500" eaLnBrk="1" hangingPunct="1">
              <a:lnSpc>
                <a:spcPct val="90000"/>
              </a:lnSpc>
              <a:buClr>
                <a:srgbClr val="C32D2E"/>
              </a:buClr>
              <a:buFont typeface="Wingdings" pitchFamily="2" charset="2"/>
              <a:buNone/>
            </a:pPr>
            <a:r>
              <a:rPr lang="en-US" sz="2600" dirty="0" smtClean="0"/>
              <a:t>S</a:t>
            </a:r>
            <a:r>
              <a:rPr lang="en-US" sz="2600" u="sng" dirty="0" smtClean="0"/>
              <a:t>tormwater Pollution Prevention Plan</a:t>
            </a:r>
          </a:p>
          <a:p>
            <a:pPr marL="571500" indent="-571500" eaLnBrk="1" hangingPunct="1">
              <a:lnSpc>
                <a:spcPct val="90000"/>
              </a:lnSpc>
              <a:buClr>
                <a:srgbClr val="C32D2E"/>
              </a:buClr>
              <a:buFont typeface="Wingdings" pitchFamily="2" charset="2"/>
              <a:buNone/>
            </a:pPr>
            <a:r>
              <a:rPr lang="en-US" sz="2600" dirty="0" smtClean="0"/>
              <a:t>   </a:t>
            </a:r>
          </a:p>
          <a:p>
            <a:pPr marL="1371600" lvl="2" indent="-457200" eaLnBrk="1" hangingPunct="1">
              <a:lnSpc>
                <a:spcPct val="90000"/>
              </a:lnSpc>
            </a:pPr>
            <a:r>
              <a:rPr lang="en-US" sz="2200" dirty="0" smtClean="0"/>
              <a:t>location and types of all temporary and permanent erosion prevention and sediment control BMP’s</a:t>
            </a:r>
          </a:p>
          <a:p>
            <a:pPr marL="1371600" lvl="2" indent="-457200" eaLnBrk="1" hangingPunct="1">
              <a:lnSpc>
                <a:spcPct val="90000"/>
              </a:lnSpc>
            </a:pPr>
            <a:r>
              <a:rPr lang="en-US" sz="2200" dirty="0" smtClean="0"/>
              <a:t>Estimated preliminary quantity tabulation </a:t>
            </a:r>
          </a:p>
          <a:p>
            <a:pPr marL="1371600" lvl="2" indent="-457200" eaLnBrk="1" hangingPunct="1">
              <a:lnSpc>
                <a:spcPct val="90000"/>
              </a:lnSpc>
            </a:pPr>
            <a:r>
              <a:rPr lang="en-US" sz="2200" dirty="0" smtClean="0"/>
              <a:t>impervious surfaces, pre and post construction</a:t>
            </a:r>
          </a:p>
          <a:p>
            <a:pPr marL="1371600" lvl="2" indent="-457200" eaLnBrk="1" hangingPunct="1">
              <a:lnSpc>
                <a:spcPct val="90000"/>
              </a:lnSpc>
            </a:pPr>
            <a:r>
              <a:rPr lang="en-US" sz="2200" dirty="0" smtClean="0"/>
              <a:t>A site map with existing and proposed grades and areas of steep slopes</a:t>
            </a:r>
          </a:p>
        </p:txBody>
      </p:sp>
      <p:pic>
        <p:nvPicPr>
          <p:cNvPr id="4" name="Picture 3" descr="C:\AEverything Folder\Pictures and Videos\i000770_big.jpg"/>
          <p:cNvPicPr>
            <a:picLocks noChangeAspect="1" noChangeArrowheads="1"/>
          </p:cNvPicPr>
          <p:nvPr/>
        </p:nvPicPr>
        <p:blipFill>
          <a:blip r:embed="rId3" cstate="print"/>
          <a:srcRect/>
          <a:stretch>
            <a:fillRect/>
          </a:stretch>
        </p:blipFill>
        <p:spPr bwMode="auto">
          <a:xfrm>
            <a:off x="0" y="0"/>
            <a:ext cx="838200" cy="6858000"/>
          </a:xfrm>
          <a:prstGeom prst="rect">
            <a:avLst/>
          </a:prstGeom>
          <a:noFill/>
        </p:spPr>
      </p:pic>
    </p:spTree>
    <p:extLst>
      <p:ext uri="{BB962C8B-B14F-4D97-AF65-F5344CB8AC3E}">
        <p14:creationId xmlns:p14="http://schemas.microsoft.com/office/powerpoint/2010/main" val="2270934196"/>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p:cNvSpPr>
          <p:nvPr>
            <p:ph type="title"/>
          </p:nvPr>
        </p:nvSpPr>
        <p:spPr bwMode="auto">
          <a:xfrm>
            <a:off x="914400" y="142875"/>
            <a:ext cx="7772400" cy="1284288"/>
          </a:xfrm>
        </p:spPr>
        <p:txBody>
          <a:bodyPr wrap="square" lIns="91440" tIns="45720" rIns="91440" bIns="45720" numCol="1" compatLnSpc="1">
            <a:prstTxWarp prst="textNoShape">
              <a:avLst/>
            </a:prstTxWarp>
          </a:bodyPr>
          <a:lstStyle/>
          <a:p>
            <a:pPr eaLnBrk="1" hangingPunct="1">
              <a:defRPr/>
            </a:pPr>
            <a:r>
              <a:rPr lang="en-US" sz="3400" dirty="0" smtClean="0">
                <a:effectLst/>
              </a:rPr>
              <a:t>Part III: stormwater Discharge           Design Requirements</a:t>
            </a:r>
          </a:p>
        </p:txBody>
      </p:sp>
      <p:sp>
        <p:nvSpPr>
          <p:cNvPr id="32771" name="Rectangle 3"/>
          <p:cNvSpPr>
            <a:spLocks noGrp="1"/>
          </p:cNvSpPr>
          <p:nvPr>
            <p:ph type="body" idx="1"/>
          </p:nvPr>
        </p:nvSpPr>
        <p:spPr>
          <a:xfrm>
            <a:off x="838200" y="1371600"/>
            <a:ext cx="7924800" cy="4375150"/>
          </a:xfrm>
        </p:spPr>
        <p:txBody>
          <a:bodyPr/>
          <a:lstStyle/>
          <a:p>
            <a:pPr marL="571500" indent="-571500" eaLnBrk="1" hangingPunct="1">
              <a:lnSpc>
                <a:spcPct val="90000"/>
              </a:lnSpc>
              <a:buClr>
                <a:srgbClr val="C32D2E"/>
              </a:buClr>
              <a:buFont typeface="Wingdings" pitchFamily="2" charset="2"/>
              <a:buNone/>
            </a:pPr>
            <a:r>
              <a:rPr lang="en-US" sz="2600" dirty="0" smtClean="0"/>
              <a:t>S</a:t>
            </a:r>
            <a:r>
              <a:rPr lang="en-US" sz="2600" u="sng" dirty="0" smtClean="0"/>
              <a:t>tormwater Pollution Prevention Plan</a:t>
            </a:r>
          </a:p>
          <a:p>
            <a:pPr marL="571500" indent="-571500" eaLnBrk="1" hangingPunct="1">
              <a:lnSpc>
                <a:spcPct val="90000"/>
              </a:lnSpc>
              <a:buClr>
                <a:srgbClr val="C32D2E"/>
              </a:buClr>
              <a:buFont typeface="Wingdings" pitchFamily="2" charset="2"/>
              <a:buNone/>
            </a:pPr>
            <a:r>
              <a:rPr lang="en-US" sz="2600" dirty="0" smtClean="0"/>
              <a:t>   </a:t>
            </a:r>
          </a:p>
          <a:p>
            <a:pPr marL="1371600" lvl="2" indent="-457200" eaLnBrk="1" hangingPunct="1">
              <a:lnSpc>
                <a:spcPct val="90000"/>
              </a:lnSpc>
            </a:pPr>
            <a:r>
              <a:rPr lang="en-US" sz="2200" dirty="0" smtClean="0"/>
              <a:t>location and types of all temporary and permanent erosion prevention and sediment control BMP’s</a:t>
            </a:r>
          </a:p>
          <a:p>
            <a:pPr marL="1371600" lvl="2" indent="-457200" eaLnBrk="1" hangingPunct="1">
              <a:lnSpc>
                <a:spcPct val="90000"/>
              </a:lnSpc>
            </a:pPr>
            <a:r>
              <a:rPr lang="en-US" sz="2200" dirty="0" smtClean="0"/>
              <a:t>Estimated preliminary quantity tabulation </a:t>
            </a:r>
          </a:p>
          <a:p>
            <a:pPr marL="1371600" lvl="2" indent="-457200" eaLnBrk="1" hangingPunct="1">
              <a:lnSpc>
                <a:spcPct val="90000"/>
              </a:lnSpc>
            </a:pPr>
            <a:r>
              <a:rPr lang="en-US" sz="2200" dirty="0" smtClean="0"/>
              <a:t>impervious surfaces, pre and post construction</a:t>
            </a:r>
          </a:p>
          <a:p>
            <a:pPr marL="1371600" lvl="2" indent="-457200" eaLnBrk="1" hangingPunct="1">
              <a:lnSpc>
                <a:spcPct val="90000"/>
              </a:lnSpc>
            </a:pPr>
            <a:r>
              <a:rPr lang="en-US" sz="2200" dirty="0" smtClean="0"/>
              <a:t>A site map with existing and proposed grades and areas of steep slopes</a:t>
            </a:r>
          </a:p>
          <a:p>
            <a:pPr marL="1371600" lvl="2" indent="-457200" eaLnBrk="1" hangingPunct="1">
              <a:lnSpc>
                <a:spcPct val="90000"/>
              </a:lnSpc>
            </a:pPr>
            <a:r>
              <a:rPr lang="en-US" sz="2200" dirty="0" smtClean="0"/>
              <a:t>areas not to be disturbed including required buffer zones </a:t>
            </a:r>
          </a:p>
        </p:txBody>
      </p:sp>
      <p:pic>
        <p:nvPicPr>
          <p:cNvPr id="4" name="Picture 3" descr="C:\AEverything Folder\Pictures and Videos\i000770_big.jpg"/>
          <p:cNvPicPr>
            <a:picLocks noChangeAspect="1" noChangeArrowheads="1"/>
          </p:cNvPicPr>
          <p:nvPr/>
        </p:nvPicPr>
        <p:blipFill>
          <a:blip r:embed="rId3" cstate="print"/>
          <a:srcRect/>
          <a:stretch>
            <a:fillRect/>
          </a:stretch>
        </p:blipFill>
        <p:spPr bwMode="auto">
          <a:xfrm>
            <a:off x="0" y="0"/>
            <a:ext cx="838200" cy="6858000"/>
          </a:xfrm>
          <a:prstGeom prst="rect">
            <a:avLst/>
          </a:prstGeom>
          <a:noFill/>
        </p:spPr>
      </p:pic>
    </p:spTree>
    <p:extLst>
      <p:ext uri="{BB962C8B-B14F-4D97-AF65-F5344CB8AC3E}">
        <p14:creationId xmlns:p14="http://schemas.microsoft.com/office/powerpoint/2010/main" val="2270934196"/>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p:cNvSpPr>
          <p:nvPr>
            <p:ph type="title"/>
          </p:nvPr>
        </p:nvSpPr>
        <p:spPr bwMode="auto">
          <a:xfrm>
            <a:off x="914400" y="142875"/>
            <a:ext cx="7772400" cy="1284288"/>
          </a:xfrm>
        </p:spPr>
        <p:txBody>
          <a:bodyPr wrap="square" lIns="91440" tIns="45720" rIns="91440" bIns="45720" numCol="1" compatLnSpc="1">
            <a:prstTxWarp prst="textNoShape">
              <a:avLst/>
            </a:prstTxWarp>
          </a:bodyPr>
          <a:lstStyle/>
          <a:p>
            <a:pPr eaLnBrk="1" hangingPunct="1">
              <a:defRPr/>
            </a:pPr>
            <a:r>
              <a:rPr lang="en-US" sz="3400" dirty="0" smtClean="0">
                <a:effectLst/>
              </a:rPr>
              <a:t>Part III: stormwater Discharge           Design Requirements</a:t>
            </a:r>
          </a:p>
        </p:txBody>
      </p:sp>
      <p:sp>
        <p:nvSpPr>
          <p:cNvPr id="32771" name="Rectangle 3"/>
          <p:cNvSpPr>
            <a:spLocks noGrp="1"/>
          </p:cNvSpPr>
          <p:nvPr>
            <p:ph type="body" idx="1"/>
          </p:nvPr>
        </p:nvSpPr>
        <p:spPr>
          <a:xfrm>
            <a:off x="838200" y="1371600"/>
            <a:ext cx="7924800" cy="4375150"/>
          </a:xfrm>
        </p:spPr>
        <p:txBody>
          <a:bodyPr/>
          <a:lstStyle/>
          <a:p>
            <a:pPr marL="571500" indent="-571500" eaLnBrk="1" hangingPunct="1">
              <a:lnSpc>
                <a:spcPct val="90000"/>
              </a:lnSpc>
              <a:buClr>
                <a:srgbClr val="C32D2E"/>
              </a:buClr>
              <a:buFont typeface="Wingdings" pitchFamily="2" charset="2"/>
              <a:buNone/>
            </a:pPr>
            <a:r>
              <a:rPr lang="en-US" sz="2600" dirty="0" smtClean="0"/>
              <a:t>S</a:t>
            </a:r>
            <a:r>
              <a:rPr lang="en-US" sz="2600" u="sng" dirty="0" smtClean="0"/>
              <a:t>tormwater Pollution Prevention Plan</a:t>
            </a:r>
          </a:p>
          <a:p>
            <a:pPr marL="571500" indent="-571500" eaLnBrk="1" hangingPunct="1">
              <a:lnSpc>
                <a:spcPct val="90000"/>
              </a:lnSpc>
              <a:buClr>
                <a:srgbClr val="C32D2E"/>
              </a:buClr>
              <a:buFont typeface="Wingdings" pitchFamily="2" charset="2"/>
              <a:buNone/>
            </a:pPr>
            <a:r>
              <a:rPr lang="en-US" sz="2600" dirty="0" smtClean="0"/>
              <a:t>   </a:t>
            </a:r>
          </a:p>
          <a:p>
            <a:pPr marL="1371600" lvl="2" indent="-457200" eaLnBrk="1" hangingPunct="1">
              <a:lnSpc>
                <a:spcPct val="90000"/>
              </a:lnSpc>
            </a:pPr>
            <a:r>
              <a:rPr lang="en-US" sz="2200" dirty="0" smtClean="0"/>
              <a:t>location and types of all temporary and permanent erosion prevention and sediment control BMP’s</a:t>
            </a:r>
          </a:p>
          <a:p>
            <a:pPr marL="1371600" lvl="2" indent="-457200" eaLnBrk="1" hangingPunct="1">
              <a:lnSpc>
                <a:spcPct val="90000"/>
              </a:lnSpc>
            </a:pPr>
            <a:r>
              <a:rPr lang="en-US" sz="2200" dirty="0" smtClean="0"/>
              <a:t>Estimated preliminary quantity tabulation </a:t>
            </a:r>
          </a:p>
          <a:p>
            <a:pPr marL="1371600" lvl="2" indent="-457200" eaLnBrk="1" hangingPunct="1">
              <a:lnSpc>
                <a:spcPct val="90000"/>
              </a:lnSpc>
            </a:pPr>
            <a:r>
              <a:rPr lang="en-US" sz="2200" dirty="0" smtClean="0"/>
              <a:t>impervious surfaces, pre and post construction</a:t>
            </a:r>
          </a:p>
          <a:p>
            <a:pPr marL="1371600" lvl="2" indent="-457200" eaLnBrk="1" hangingPunct="1">
              <a:lnSpc>
                <a:spcPct val="90000"/>
              </a:lnSpc>
            </a:pPr>
            <a:r>
              <a:rPr lang="en-US" sz="2200" dirty="0" smtClean="0"/>
              <a:t>A site map with existing and proposed grades and areas of steep slopes</a:t>
            </a:r>
          </a:p>
          <a:p>
            <a:pPr marL="1371600" lvl="2" indent="-457200" eaLnBrk="1" hangingPunct="1">
              <a:lnSpc>
                <a:spcPct val="90000"/>
              </a:lnSpc>
            </a:pPr>
            <a:r>
              <a:rPr lang="en-US" sz="2200" dirty="0" smtClean="0"/>
              <a:t>areas not to be disturbed including required buffer zones </a:t>
            </a:r>
          </a:p>
          <a:p>
            <a:pPr marL="1371600" lvl="2" indent="-457200" eaLnBrk="1" hangingPunct="1">
              <a:lnSpc>
                <a:spcPct val="90000"/>
              </a:lnSpc>
            </a:pPr>
            <a:r>
              <a:rPr lang="en-US" sz="2200" dirty="0" smtClean="0"/>
              <a:t>phased construction areas</a:t>
            </a:r>
          </a:p>
        </p:txBody>
      </p:sp>
      <p:pic>
        <p:nvPicPr>
          <p:cNvPr id="4" name="Picture 3" descr="C:\AEverything Folder\Pictures and Videos\i000770_big.jpg"/>
          <p:cNvPicPr>
            <a:picLocks noChangeAspect="1" noChangeArrowheads="1"/>
          </p:cNvPicPr>
          <p:nvPr/>
        </p:nvPicPr>
        <p:blipFill>
          <a:blip r:embed="rId3" cstate="print"/>
          <a:srcRect/>
          <a:stretch>
            <a:fillRect/>
          </a:stretch>
        </p:blipFill>
        <p:spPr bwMode="auto">
          <a:xfrm>
            <a:off x="0" y="0"/>
            <a:ext cx="838200" cy="6858000"/>
          </a:xfrm>
          <a:prstGeom prst="rect">
            <a:avLst/>
          </a:prstGeom>
          <a:noFill/>
        </p:spPr>
      </p:pic>
    </p:spTree>
    <p:extLst>
      <p:ext uri="{BB962C8B-B14F-4D97-AF65-F5344CB8AC3E}">
        <p14:creationId xmlns:p14="http://schemas.microsoft.com/office/powerpoint/2010/main" val="2270934196"/>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p:cNvSpPr>
          <p:nvPr>
            <p:ph type="title"/>
          </p:nvPr>
        </p:nvSpPr>
        <p:spPr bwMode="auto">
          <a:xfrm>
            <a:off x="914400" y="142875"/>
            <a:ext cx="7772400" cy="1284288"/>
          </a:xfrm>
        </p:spPr>
        <p:txBody>
          <a:bodyPr wrap="square" lIns="91440" tIns="45720" rIns="91440" bIns="45720" numCol="1" compatLnSpc="1">
            <a:prstTxWarp prst="textNoShape">
              <a:avLst/>
            </a:prstTxWarp>
          </a:bodyPr>
          <a:lstStyle/>
          <a:p>
            <a:pPr eaLnBrk="1" hangingPunct="1">
              <a:defRPr/>
            </a:pPr>
            <a:r>
              <a:rPr lang="en-US" sz="3400" dirty="0" smtClean="0">
                <a:effectLst/>
              </a:rPr>
              <a:t>Part III: stormwater Discharge           Design Requirements</a:t>
            </a:r>
          </a:p>
        </p:txBody>
      </p:sp>
      <p:sp>
        <p:nvSpPr>
          <p:cNvPr id="32771" name="Rectangle 3"/>
          <p:cNvSpPr>
            <a:spLocks noGrp="1"/>
          </p:cNvSpPr>
          <p:nvPr>
            <p:ph type="body" idx="1"/>
          </p:nvPr>
        </p:nvSpPr>
        <p:spPr>
          <a:xfrm>
            <a:off x="838200" y="1371600"/>
            <a:ext cx="7924800" cy="4375150"/>
          </a:xfrm>
        </p:spPr>
        <p:txBody>
          <a:bodyPr/>
          <a:lstStyle/>
          <a:p>
            <a:pPr marL="571500" indent="-571500" eaLnBrk="1" hangingPunct="1">
              <a:lnSpc>
                <a:spcPct val="90000"/>
              </a:lnSpc>
              <a:buClr>
                <a:srgbClr val="C32D2E"/>
              </a:buClr>
              <a:buFont typeface="Wingdings" pitchFamily="2" charset="2"/>
              <a:buNone/>
            </a:pPr>
            <a:r>
              <a:rPr lang="en-US" sz="2600" dirty="0" smtClean="0"/>
              <a:t>S</a:t>
            </a:r>
            <a:r>
              <a:rPr lang="en-US" sz="2600" u="sng" dirty="0" smtClean="0"/>
              <a:t>tormwater Pollution Prevention Plan</a:t>
            </a:r>
          </a:p>
          <a:p>
            <a:pPr marL="571500" indent="-571500" eaLnBrk="1" hangingPunct="1">
              <a:lnSpc>
                <a:spcPct val="90000"/>
              </a:lnSpc>
              <a:buClr>
                <a:srgbClr val="C32D2E"/>
              </a:buClr>
              <a:buFont typeface="Wingdings" pitchFamily="2" charset="2"/>
              <a:buNone/>
            </a:pPr>
            <a:r>
              <a:rPr lang="en-US" sz="2600" dirty="0" smtClean="0"/>
              <a:t>   </a:t>
            </a:r>
          </a:p>
          <a:p>
            <a:pPr marL="1371600" lvl="2" indent="-457200" eaLnBrk="1" hangingPunct="1">
              <a:lnSpc>
                <a:spcPct val="90000"/>
              </a:lnSpc>
            </a:pPr>
            <a:r>
              <a:rPr lang="en-US" sz="2200" dirty="0" smtClean="0"/>
              <a:t>location and types of all temporary and permanent erosion prevention and sediment control BMP’s</a:t>
            </a:r>
          </a:p>
          <a:p>
            <a:pPr marL="1371600" lvl="2" indent="-457200" eaLnBrk="1" hangingPunct="1">
              <a:lnSpc>
                <a:spcPct val="90000"/>
              </a:lnSpc>
            </a:pPr>
            <a:r>
              <a:rPr lang="en-US" sz="2200" dirty="0" smtClean="0"/>
              <a:t>Estimated preliminary quantity tabulation </a:t>
            </a:r>
          </a:p>
          <a:p>
            <a:pPr marL="1371600" lvl="2" indent="-457200" eaLnBrk="1" hangingPunct="1">
              <a:lnSpc>
                <a:spcPct val="90000"/>
              </a:lnSpc>
            </a:pPr>
            <a:r>
              <a:rPr lang="en-US" sz="2200" dirty="0" smtClean="0"/>
              <a:t>impervious surfaces, pre and post construction</a:t>
            </a:r>
          </a:p>
          <a:p>
            <a:pPr marL="1371600" lvl="2" indent="-457200" eaLnBrk="1" hangingPunct="1">
              <a:lnSpc>
                <a:spcPct val="90000"/>
              </a:lnSpc>
            </a:pPr>
            <a:r>
              <a:rPr lang="en-US" sz="2200" dirty="0" smtClean="0"/>
              <a:t>A site map with existing and proposed grades and areas of steep slopes</a:t>
            </a:r>
          </a:p>
          <a:p>
            <a:pPr marL="1371600" lvl="2" indent="-457200" eaLnBrk="1" hangingPunct="1">
              <a:lnSpc>
                <a:spcPct val="90000"/>
              </a:lnSpc>
            </a:pPr>
            <a:r>
              <a:rPr lang="en-US" sz="2200" dirty="0" smtClean="0"/>
              <a:t>areas not to be disturbed including required buffer zones </a:t>
            </a:r>
          </a:p>
          <a:p>
            <a:pPr marL="1371600" lvl="2" indent="-457200" eaLnBrk="1" hangingPunct="1">
              <a:lnSpc>
                <a:spcPct val="90000"/>
              </a:lnSpc>
            </a:pPr>
            <a:r>
              <a:rPr lang="en-US" sz="2200" dirty="0" smtClean="0"/>
              <a:t>phased construction areas</a:t>
            </a:r>
          </a:p>
          <a:p>
            <a:pPr marL="1371600" lvl="2" indent="-457200" eaLnBrk="1" hangingPunct="1">
              <a:lnSpc>
                <a:spcPct val="90000"/>
              </a:lnSpc>
            </a:pPr>
            <a:r>
              <a:rPr lang="en-US" sz="2200" dirty="0" smtClean="0"/>
              <a:t> surface waters, including existing wetlands, within </a:t>
            </a:r>
            <a:r>
              <a:rPr lang="en-US" sz="2200" u="sng" dirty="0" smtClean="0"/>
              <a:t>1 mile</a:t>
            </a:r>
            <a:r>
              <a:rPr lang="en-US" sz="2200" dirty="0" smtClean="0"/>
              <a:t> of project which will receive </a:t>
            </a:r>
            <a:r>
              <a:rPr lang="en-US" sz="2200" dirty="0" err="1" smtClean="0"/>
              <a:t>stormwater</a:t>
            </a:r>
            <a:r>
              <a:rPr lang="en-US" sz="2200" dirty="0" smtClean="0"/>
              <a:t> runoff</a:t>
            </a:r>
          </a:p>
        </p:txBody>
      </p:sp>
      <p:pic>
        <p:nvPicPr>
          <p:cNvPr id="4" name="Picture 3" descr="C:\AEverything Folder\Pictures and Videos\i000770_big.jpg"/>
          <p:cNvPicPr>
            <a:picLocks noChangeAspect="1" noChangeArrowheads="1"/>
          </p:cNvPicPr>
          <p:nvPr/>
        </p:nvPicPr>
        <p:blipFill>
          <a:blip r:embed="rId3" cstate="print"/>
          <a:srcRect/>
          <a:stretch>
            <a:fillRect/>
          </a:stretch>
        </p:blipFill>
        <p:spPr bwMode="auto">
          <a:xfrm>
            <a:off x="0" y="0"/>
            <a:ext cx="838200" cy="6858000"/>
          </a:xfrm>
          <a:prstGeom prst="rect">
            <a:avLst/>
          </a:prstGeom>
          <a:noFill/>
        </p:spPr>
      </p:pic>
    </p:spTree>
    <p:extLst>
      <p:ext uri="{BB962C8B-B14F-4D97-AF65-F5344CB8AC3E}">
        <p14:creationId xmlns:p14="http://schemas.microsoft.com/office/powerpoint/2010/main" val="2270934196"/>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p:cNvSpPr>
            <a:spLocks noGrp="1"/>
          </p:cNvSpPr>
          <p:nvPr>
            <p:ph type="title"/>
          </p:nvPr>
        </p:nvSpPr>
        <p:spPr bwMode="auto">
          <a:xfrm>
            <a:off x="914400" y="142875"/>
            <a:ext cx="7772400" cy="1284288"/>
          </a:xfrm>
        </p:spPr>
        <p:txBody>
          <a:bodyPr wrap="square" lIns="91440" tIns="45720" rIns="91440" bIns="45720" numCol="1" compatLnSpc="1">
            <a:prstTxWarp prst="textNoShape">
              <a:avLst/>
            </a:prstTxWarp>
          </a:bodyPr>
          <a:lstStyle/>
          <a:p>
            <a:pPr eaLnBrk="1" hangingPunct="1">
              <a:defRPr/>
            </a:pPr>
            <a:r>
              <a:rPr lang="en-US" sz="3400" dirty="0" smtClean="0">
                <a:effectLst/>
              </a:rPr>
              <a:t>Part III: stormwater Discharge           Design Requirements</a:t>
            </a:r>
          </a:p>
        </p:txBody>
      </p:sp>
      <p:sp>
        <p:nvSpPr>
          <p:cNvPr id="37891" name="Rectangle 3"/>
          <p:cNvSpPr>
            <a:spLocks noGrp="1"/>
          </p:cNvSpPr>
          <p:nvPr>
            <p:ph type="body" idx="1"/>
          </p:nvPr>
        </p:nvSpPr>
        <p:spPr>
          <a:xfrm>
            <a:off x="838200" y="1447800"/>
            <a:ext cx="7315200" cy="4375150"/>
          </a:xfrm>
        </p:spPr>
        <p:txBody>
          <a:bodyPr/>
          <a:lstStyle/>
          <a:p>
            <a:pPr marL="571500" indent="-571500" eaLnBrk="1" hangingPunct="1">
              <a:lnSpc>
                <a:spcPct val="90000"/>
              </a:lnSpc>
              <a:buClr>
                <a:srgbClr val="C32D2E"/>
              </a:buClr>
              <a:buFont typeface="Wingdings" pitchFamily="2" charset="2"/>
              <a:buNone/>
            </a:pPr>
            <a:r>
              <a:rPr lang="en-US" sz="2600" dirty="0" smtClean="0"/>
              <a:t>S</a:t>
            </a:r>
            <a:r>
              <a:rPr lang="en-US" sz="2600" u="sng" dirty="0" smtClean="0"/>
              <a:t>tormwater Pollution Prevention Plan</a:t>
            </a:r>
          </a:p>
          <a:p>
            <a:pPr marL="571500" indent="-571500" eaLnBrk="1" hangingPunct="1">
              <a:lnSpc>
                <a:spcPct val="90000"/>
              </a:lnSpc>
              <a:buClr>
                <a:srgbClr val="C32D2E"/>
              </a:buClr>
              <a:buFont typeface="Wingdings" pitchFamily="2" charset="2"/>
              <a:buNone/>
            </a:pPr>
            <a:r>
              <a:rPr lang="en-US" sz="2600" dirty="0" smtClean="0"/>
              <a:t>   </a:t>
            </a:r>
          </a:p>
          <a:p>
            <a:pPr marL="914400" lvl="2" indent="0" eaLnBrk="1" hangingPunct="1">
              <a:lnSpc>
                <a:spcPct val="90000"/>
              </a:lnSpc>
              <a:buNone/>
            </a:pPr>
            <a:r>
              <a:rPr lang="en-US" sz="2200" u="sng" dirty="0" smtClean="0"/>
              <a:t>BMP design factors</a:t>
            </a:r>
            <a:r>
              <a:rPr lang="en-US" sz="2200" dirty="0" smtClean="0"/>
              <a:t>:</a:t>
            </a:r>
          </a:p>
          <a:p>
            <a:pPr marL="914400" lvl="2" indent="0" eaLnBrk="1" hangingPunct="1">
              <a:lnSpc>
                <a:spcPct val="90000"/>
              </a:lnSpc>
              <a:buNone/>
            </a:pPr>
            <a:endParaRPr lang="en-US" sz="2200" dirty="0" smtClean="0"/>
          </a:p>
          <a:p>
            <a:pPr marL="914400" lvl="2" indent="0" eaLnBrk="1" hangingPunct="1">
              <a:lnSpc>
                <a:spcPct val="90000"/>
              </a:lnSpc>
              <a:buNone/>
            </a:pPr>
            <a:r>
              <a:rPr lang="en-US" sz="2200" dirty="0" err="1" smtClean="0"/>
              <a:t>i</a:t>
            </a:r>
            <a:r>
              <a:rPr lang="en-US" sz="2200" dirty="0" smtClean="0"/>
              <a:t>.  expected amount, frequency, </a:t>
            </a:r>
            <a:r>
              <a:rPr lang="en-US" sz="2200" dirty="0" err="1" smtClean="0"/>
              <a:t>intesity</a:t>
            </a:r>
            <a:r>
              <a:rPr lang="en-US" sz="2200" dirty="0" smtClean="0"/>
              <a:t> and duration of precipitation</a:t>
            </a:r>
          </a:p>
          <a:p>
            <a:pPr marL="914400" lvl="2" indent="0" eaLnBrk="1" hangingPunct="1">
              <a:lnSpc>
                <a:spcPct val="90000"/>
              </a:lnSpc>
              <a:buNone/>
            </a:pPr>
            <a:endParaRPr lang="en-US" sz="2200" dirty="0" smtClean="0"/>
          </a:p>
          <a:p>
            <a:pPr marL="914400" lvl="2" indent="0" eaLnBrk="1" hangingPunct="1">
              <a:lnSpc>
                <a:spcPct val="90000"/>
              </a:lnSpc>
              <a:buNone/>
            </a:pPr>
            <a:r>
              <a:rPr lang="en-US" sz="2200" dirty="0" smtClean="0"/>
              <a:t>ii. expected flow from impervious surfaces, slopes and site drainage features</a:t>
            </a:r>
          </a:p>
          <a:p>
            <a:pPr marL="914400" lvl="2" indent="0" eaLnBrk="1" hangingPunct="1">
              <a:lnSpc>
                <a:spcPct val="90000"/>
              </a:lnSpc>
              <a:buNone/>
            </a:pPr>
            <a:endParaRPr lang="en-US" sz="2200" dirty="0" smtClean="0"/>
          </a:p>
          <a:p>
            <a:pPr marL="914400" lvl="2" indent="0" eaLnBrk="1" hangingPunct="1">
              <a:lnSpc>
                <a:spcPct val="90000"/>
              </a:lnSpc>
              <a:buNone/>
            </a:pPr>
            <a:r>
              <a:rPr lang="en-US" sz="2200" dirty="0" smtClean="0"/>
              <a:t>iii. if channelized flow, design BMP’s to control both peak flow and volume of flow</a:t>
            </a:r>
          </a:p>
          <a:p>
            <a:pPr marL="914400" lvl="2" indent="0" eaLnBrk="1" hangingPunct="1">
              <a:lnSpc>
                <a:spcPct val="90000"/>
              </a:lnSpc>
              <a:buNone/>
            </a:pPr>
            <a:endParaRPr lang="en-US" sz="2200" dirty="0" smtClean="0"/>
          </a:p>
          <a:p>
            <a:pPr marL="914400" lvl="2" indent="0" eaLnBrk="1" hangingPunct="1">
              <a:lnSpc>
                <a:spcPct val="90000"/>
              </a:lnSpc>
              <a:buNone/>
            </a:pPr>
            <a:r>
              <a:rPr lang="en-US" sz="2200" dirty="0" smtClean="0"/>
              <a:t>iv.  the range of soil particle sizes expected to be present at the site</a:t>
            </a:r>
          </a:p>
          <a:p>
            <a:pPr marL="1371600" lvl="2" indent="-457200" eaLnBrk="1" hangingPunct="1">
              <a:lnSpc>
                <a:spcPct val="90000"/>
              </a:lnSpc>
            </a:pPr>
            <a:endParaRPr lang="en-US" sz="2200" dirty="0" smtClean="0"/>
          </a:p>
        </p:txBody>
      </p:sp>
      <p:pic>
        <p:nvPicPr>
          <p:cNvPr id="4" name="Picture 3" descr="C:\AEverything Folder\Pictures and Videos\i000770_big.jpg"/>
          <p:cNvPicPr>
            <a:picLocks noChangeAspect="1" noChangeArrowheads="1"/>
          </p:cNvPicPr>
          <p:nvPr/>
        </p:nvPicPr>
        <p:blipFill>
          <a:blip r:embed="rId3" cstate="print"/>
          <a:srcRect/>
          <a:stretch>
            <a:fillRect/>
          </a:stretch>
        </p:blipFill>
        <p:spPr bwMode="auto">
          <a:xfrm>
            <a:off x="-533400" y="0"/>
            <a:ext cx="1371600"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p:cNvSpPr>
          <p:nvPr>
            <p:ph type="title"/>
          </p:nvPr>
        </p:nvSpPr>
        <p:spPr bwMode="auto">
          <a:xfrm>
            <a:off x="914400" y="142875"/>
            <a:ext cx="7772400" cy="1284288"/>
          </a:xfrm>
        </p:spPr>
        <p:txBody>
          <a:bodyPr wrap="square" lIns="91440" tIns="45720" rIns="91440" bIns="45720" numCol="1" compatLnSpc="1">
            <a:prstTxWarp prst="textNoShape">
              <a:avLst/>
            </a:prstTxWarp>
          </a:bodyPr>
          <a:lstStyle/>
          <a:p>
            <a:pPr eaLnBrk="1" hangingPunct="1">
              <a:defRPr/>
            </a:pPr>
            <a:r>
              <a:rPr lang="en-US" sz="3400" dirty="0" smtClean="0">
                <a:effectLst/>
              </a:rPr>
              <a:t>Part III: stormwater Discharge           Design Requirements</a:t>
            </a:r>
          </a:p>
        </p:txBody>
      </p:sp>
      <p:sp>
        <p:nvSpPr>
          <p:cNvPr id="32771" name="Rectangle 3"/>
          <p:cNvSpPr>
            <a:spLocks noGrp="1"/>
          </p:cNvSpPr>
          <p:nvPr>
            <p:ph type="body" idx="1"/>
          </p:nvPr>
        </p:nvSpPr>
        <p:spPr>
          <a:xfrm>
            <a:off x="838200" y="1371600"/>
            <a:ext cx="7924800" cy="4375150"/>
          </a:xfrm>
        </p:spPr>
        <p:txBody>
          <a:bodyPr/>
          <a:lstStyle/>
          <a:p>
            <a:pPr marL="571500" indent="-571500" eaLnBrk="1" hangingPunct="1">
              <a:lnSpc>
                <a:spcPct val="90000"/>
              </a:lnSpc>
              <a:buClr>
                <a:srgbClr val="C32D2E"/>
              </a:buClr>
              <a:buFont typeface="Wingdings" pitchFamily="2" charset="2"/>
              <a:buNone/>
            </a:pPr>
            <a:r>
              <a:rPr lang="en-US" sz="2600" dirty="0" smtClean="0"/>
              <a:t>S</a:t>
            </a:r>
            <a:r>
              <a:rPr lang="en-US" sz="2600" u="sng" dirty="0" smtClean="0"/>
              <a:t>tormwater Pollution Prevention Plan</a:t>
            </a:r>
          </a:p>
          <a:p>
            <a:pPr marL="571500" indent="-571500" eaLnBrk="1" hangingPunct="1">
              <a:lnSpc>
                <a:spcPct val="90000"/>
              </a:lnSpc>
              <a:buClr>
                <a:srgbClr val="C32D2E"/>
              </a:buClr>
              <a:buFont typeface="Wingdings" pitchFamily="2" charset="2"/>
              <a:buNone/>
            </a:pPr>
            <a:r>
              <a:rPr lang="en-US" sz="2600" dirty="0" smtClean="0"/>
              <a:t>   </a:t>
            </a:r>
          </a:p>
          <a:p>
            <a:pPr marL="1371600" lvl="2" indent="-457200" eaLnBrk="1" hangingPunct="1">
              <a:lnSpc>
                <a:spcPct val="90000"/>
              </a:lnSpc>
            </a:pPr>
            <a:r>
              <a:rPr lang="en-US" sz="2200" dirty="0" smtClean="0"/>
              <a:t>Methods used to minimize soil compaction and preserve topsoil</a:t>
            </a:r>
          </a:p>
        </p:txBody>
      </p:sp>
      <p:pic>
        <p:nvPicPr>
          <p:cNvPr id="4" name="Picture 3" descr="C:\AEverything Folder\Pictures and Videos\i000770_big.jpg"/>
          <p:cNvPicPr>
            <a:picLocks noChangeAspect="1" noChangeArrowheads="1"/>
          </p:cNvPicPr>
          <p:nvPr/>
        </p:nvPicPr>
        <p:blipFill>
          <a:blip r:embed="rId3" cstate="print"/>
          <a:srcRect/>
          <a:stretch>
            <a:fillRect/>
          </a:stretch>
        </p:blipFill>
        <p:spPr bwMode="auto">
          <a:xfrm>
            <a:off x="0" y="0"/>
            <a:ext cx="838200" cy="6858000"/>
          </a:xfrm>
          <a:prstGeom prst="rect">
            <a:avLst/>
          </a:prstGeom>
          <a:noFill/>
        </p:spPr>
      </p:pic>
    </p:spTree>
    <p:extLst>
      <p:ext uri="{BB962C8B-B14F-4D97-AF65-F5344CB8AC3E}">
        <p14:creationId xmlns:p14="http://schemas.microsoft.com/office/powerpoint/2010/main" val="1652271375"/>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p:cNvSpPr>
          <p:nvPr>
            <p:ph type="title"/>
          </p:nvPr>
        </p:nvSpPr>
        <p:spPr bwMode="auto">
          <a:xfrm>
            <a:off x="914400" y="142875"/>
            <a:ext cx="7772400" cy="1284288"/>
          </a:xfrm>
        </p:spPr>
        <p:txBody>
          <a:bodyPr wrap="square" lIns="91440" tIns="45720" rIns="91440" bIns="45720" numCol="1" compatLnSpc="1">
            <a:prstTxWarp prst="textNoShape">
              <a:avLst/>
            </a:prstTxWarp>
          </a:bodyPr>
          <a:lstStyle/>
          <a:p>
            <a:pPr eaLnBrk="1" hangingPunct="1">
              <a:defRPr/>
            </a:pPr>
            <a:r>
              <a:rPr lang="en-US" sz="3400" dirty="0" smtClean="0">
                <a:effectLst/>
              </a:rPr>
              <a:t>Part III: stormwater Discharge           Design Requirements</a:t>
            </a:r>
          </a:p>
        </p:txBody>
      </p:sp>
      <p:sp>
        <p:nvSpPr>
          <p:cNvPr id="32771" name="Rectangle 3"/>
          <p:cNvSpPr>
            <a:spLocks noGrp="1"/>
          </p:cNvSpPr>
          <p:nvPr>
            <p:ph type="body" idx="1"/>
          </p:nvPr>
        </p:nvSpPr>
        <p:spPr>
          <a:xfrm>
            <a:off x="838200" y="1371600"/>
            <a:ext cx="7924800" cy="4375150"/>
          </a:xfrm>
        </p:spPr>
        <p:txBody>
          <a:bodyPr/>
          <a:lstStyle/>
          <a:p>
            <a:pPr marL="571500" indent="-571500" eaLnBrk="1" hangingPunct="1">
              <a:lnSpc>
                <a:spcPct val="90000"/>
              </a:lnSpc>
              <a:buClr>
                <a:srgbClr val="C32D2E"/>
              </a:buClr>
              <a:buFont typeface="Wingdings" pitchFamily="2" charset="2"/>
              <a:buNone/>
            </a:pPr>
            <a:r>
              <a:rPr lang="en-US" sz="2600" dirty="0" smtClean="0"/>
              <a:t>S</a:t>
            </a:r>
            <a:r>
              <a:rPr lang="en-US" sz="2600" u="sng" dirty="0" smtClean="0"/>
              <a:t>tormwater Pollution Prevention Plan</a:t>
            </a:r>
          </a:p>
          <a:p>
            <a:pPr marL="571500" indent="-571500" eaLnBrk="1" hangingPunct="1">
              <a:lnSpc>
                <a:spcPct val="90000"/>
              </a:lnSpc>
              <a:buClr>
                <a:srgbClr val="C32D2E"/>
              </a:buClr>
              <a:buFont typeface="Wingdings" pitchFamily="2" charset="2"/>
              <a:buNone/>
            </a:pPr>
            <a:r>
              <a:rPr lang="en-US" sz="2600" dirty="0" smtClean="0"/>
              <a:t>   </a:t>
            </a:r>
          </a:p>
          <a:p>
            <a:pPr marL="1371600" lvl="2" indent="-457200" eaLnBrk="1" hangingPunct="1">
              <a:lnSpc>
                <a:spcPct val="90000"/>
              </a:lnSpc>
            </a:pPr>
            <a:r>
              <a:rPr lang="en-US" sz="2200" dirty="0" smtClean="0"/>
              <a:t>Methods used to minimize soil compaction and preserve topsoil</a:t>
            </a:r>
          </a:p>
          <a:p>
            <a:pPr marL="1371600" lvl="2" indent="-457200" eaLnBrk="1" hangingPunct="1">
              <a:lnSpc>
                <a:spcPct val="90000"/>
              </a:lnSpc>
            </a:pPr>
            <a:r>
              <a:rPr lang="en-US" sz="2200" dirty="0" smtClean="0"/>
              <a:t>A maintenance plan for any permanent SW management system created by the project</a:t>
            </a:r>
          </a:p>
        </p:txBody>
      </p:sp>
      <p:pic>
        <p:nvPicPr>
          <p:cNvPr id="4" name="Picture 3" descr="C:\AEverything Folder\Pictures and Videos\i000770_big.jpg"/>
          <p:cNvPicPr>
            <a:picLocks noChangeAspect="1" noChangeArrowheads="1"/>
          </p:cNvPicPr>
          <p:nvPr/>
        </p:nvPicPr>
        <p:blipFill>
          <a:blip r:embed="rId3" cstate="print"/>
          <a:srcRect/>
          <a:stretch>
            <a:fillRect/>
          </a:stretch>
        </p:blipFill>
        <p:spPr bwMode="auto">
          <a:xfrm>
            <a:off x="0" y="0"/>
            <a:ext cx="838200" cy="6858000"/>
          </a:xfrm>
          <a:prstGeom prst="rect">
            <a:avLst/>
          </a:prstGeom>
          <a:noFill/>
        </p:spPr>
      </p:pic>
    </p:spTree>
    <p:extLst>
      <p:ext uri="{BB962C8B-B14F-4D97-AF65-F5344CB8AC3E}">
        <p14:creationId xmlns:p14="http://schemas.microsoft.com/office/powerpoint/2010/main" val="3849905366"/>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p:cNvSpPr>
          <p:nvPr>
            <p:ph type="title"/>
          </p:nvPr>
        </p:nvSpPr>
        <p:spPr bwMode="auto">
          <a:xfrm>
            <a:off x="914400" y="142875"/>
            <a:ext cx="7772400" cy="1284288"/>
          </a:xfrm>
        </p:spPr>
        <p:txBody>
          <a:bodyPr wrap="square" lIns="91440" tIns="45720" rIns="91440" bIns="45720" numCol="1" compatLnSpc="1">
            <a:prstTxWarp prst="textNoShape">
              <a:avLst/>
            </a:prstTxWarp>
          </a:bodyPr>
          <a:lstStyle/>
          <a:p>
            <a:pPr eaLnBrk="1" hangingPunct="1">
              <a:defRPr/>
            </a:pPr>
            <a:r>
              <a:rPr lang="en-US" sz="3400" dirty="0" smtClean="0">
                <a:effectLst/>
              </a:rPr>
              <a:t>Part III: stormwater Discharge           Design Requirements</a:t>
            </a:r>
          </a:p>
        </p:txBody>
      </p:sp>
      <p:sp>
        <p:nvSpPr>
          <p:cNvPr id="32771" name="Rectangle 3"/>
          <p:cNvSpPr>
            <a:spLocks noGrp="1"/>
          </p:cNvSpPr>
          <p:nvPr>
            <p:ph type="body" idx="1"/>
          </p:nvPr>
        </p:nvSpPr>
        <p:spPr>
          <a:xfrm>
            <a:off x="838200" y="1371600"/>
            <a:ext cx="7924800" cy="4375150"/>
          </a:xfrm>
        </p:spPr>
        <p:txBody>
          <a:bodyPr/>
          <a:lstStyle/>
          <a:p>
            <a:pPr marL="571500" indent="-571500" eaLnBrk="1" hangingPunct="1">
              <a:lnSpc>
                <a:spcPct val="90000"/>
              </a:lnSpc>
              <a:buClr>
                <a:srgbClr val="C32D2E"/>
              </a:buClr>
              <a:buFont typeface="Wingdings" pitchFamily="2" charset="2"/>
              <a:buNone/>
            </a:pPr>
            <a:r>
              <a:rPr lang="en-US" sz="2600" dirty="0" smtClean="0"/>
              <a:t>S</a:t>
            </a:r>
            <a:r>
              <a:rPr lang="en-US" sz="2600" u="sng" dirty="0" smtClean="0"/>
              <a:t>tormwater Pollution Prevention Plan</a:t>
            </a:r>
          </a:p>
          <a:p>
            <a:pPr marL="571500" indent="-571500" eaLnBrk="1" hangingPunct="1">
              <a:lnSpc>
                <a:spcPct val="90000"/>
              </a:lnSpc>
              <a:buClr>
                <a:srgbClr val="C32D2E"/>
              </a:buClr>
              <a:buFont typeface="Wingdings" pitchFamily="2" charset="2"/>
              <a:buNone/>
            </a:pPr>
            <a:r>
              <a:rPr lang="en-US" sz="2600" dirty="0" smtClean="0"/>
              <a:t>   </a:t>
            </a:r>
          </a:p>
          <a:p>
            <a:pPr marL="1371600" lvl="2" indent="-457200" eaLnBrk="1" hangingPunct="1">
              <a:lnSpc>
                <a:spcPct val="90000"/>
              </a:lnSpc>
            </a:pPr>
            <a:r>
              <a:rPr lang="en-US" sz="2200" dirty="0" smtClean="0"/>
              <a:t>Methods used to minimize soil compaction and preserve topsoil</a:t>
            </a:r>
          </a:p>
          <a:p>
            <a:pPr marL="1371600" lvl="2" indent="-457200" eaLnBrk="1" hangingPunct="1">
              <a:lnSpc>
                <a:spcPct val="90000"/>
              </a:lnSpc>
            </a:pPr>
            <a:r>
              <a:rPr lang="en-US" sz="2200" dirty="0" smtClean="0"/>
              <a:t>A maintenance plan for any permanent SW management system created by the project</a:t>
            </a:r>
          </a:p>
          <a:p>
            <a:pPr marL="1371600" lvl="2" indent="-457200" eaLnBrk="1" hangingPunct="1">
              <a:lnSpc>
                <a:spcPct val="90000"/>
              </a:lnSpc>
            </a:pPr>
            <a:r>
              <a:rPr lang="en-US" sz="2200" dirty="0"/>
              <a:t>Stormwater pollution mitigation measures identified in any type of environmental review</a:t>
            </a:r>
          </a:p>
          <a:p>
            <a:pPr marL="914400" lvl="2" indent="0" eaLnBrk="1" hangingPunct="1">
              <a:lnSpc>
                <a:spcPct val="90000"/>
              </a:lnSpc>
              <a:buNone/>
            </a:pPr>
            <a:endParaRPr lang="en-US" sz="2200" dirty="0" smtClean="0"/>
          </a:p>
        </p:txBody>
      </p:sp>
      <p:pic>
        <p:nvPicPr>
          <p:cNvPr id="4" name="Picture 3" descr="C:\AEverything Folder\Pictures and Videos\i000770_big.jpg"/>
          <p:cNvPicPr>
            <a:picLocks noChangeAspect="1" noChangeArrowheads="1"/>
          </p:cNvPicPr>
          <p:nvPr/>
        </p:nvPicPr>
        <p:blipFill>
          <a:blip r:embed="rId3" cstate="print"/>
          <a:srcRect/>
          <a:stretch>
            <a:fillRect/>
          </a:stretch>
        </p:blipFill>
        <p:spPr bwMode="auto">
          <a:xfrm>
            <a:off x="0" y="0"/>
            <a:ext cx="838200" cy="6858000"/>
          </a:xfrm>
          <a:prstGeom prst="rect">
            <a:avLst/>
          </a:prstGeom>
          <a:noFill/>
        </p:spPr>
      </p:pic>
    </p:spTree>
    <p:extLst>
      <p:ext uri="{BB962C8B-B14F-4D97-AF65-F5344CB8AC3E}">
        <p14:creationId xmlns:p14="http://schemas.microsoft.com/office/powerpoint/2010/main" val="3395163914"/>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p:cNvSpPr>
          <p:nvPr>
            <p:ph type="title"/>
          </p:nvPr>
        </p:nvSpPr>
        <p:spPr bwMode="auto">
          <a:xfrm>
            <a:off x="914400" y="142875"/>
            <a:ext cx="7772400" cy="1284288"/>
          </a:xfrm>
        </p:spPr>
        <p:txBody>
          <a:bodyPr wrap="square" lIns="91440" tIns="45720" rIns="91440" bIns="45720" numCol="1" compatLnSpc="1">
            <a:prstTxWarp prst="textNoShape">
              <a:avLst/>
            </a:prstTxWarp>
          </a:bodyPr>
          <a:lstStyle/>
          <a:p>
            <a:pPr eaLnBrk="1" hangingPunct="1">
              <a:defRPr/>
            </a:pPr>
            <a:r>
              <a:rPr lang="en-US" sz="3400" dirty="0" smtClean="0">
                <a:effectLst/>
              </a:rPr>
              <a:t>Part III: stormwater Discharge           Design Requirements</a:t>
            </a:r>
          </a:p>
        </p:txBody>
      </p:sp>
      <p:sp>
        <p:nvSpPr>
          <p:cNvPr id="32771" name="Rectangle 3"/>
          <p:cNvSpPr>
            <a:spLocks noGrp="1"/>
          </p:cNvSpPr>
          <p:nvPr>
            <p:ph type="body" idx="1"/>
          </p:nvPr>
        </p:nvSpPr>
        <p:spPr>
          <a:xfrm>
            <a:off x="838200" y="1371600"/>
            <a:ext cx="7924800" cy="4375150"/>
          </a:xfrm>
        </p:spPr>
        <p:txBody>
          <a:bodyPr/>
          <a:lstStyle/>
          <a:p>
            <a:pPr marL="571500" indent="-571500" eaLnBrk="1" hangingPunct="1">
              <a:lnSpc>
                <a:spcPct val="90000"/>
              </a:lnSpc>
              <a:buClr>
                <a:srgbClr val="C32D2E"/>
              </a:buClr>
              <a:buFont typeface="Wingdings" pitchFamily="2" charset="2"/>
              <a:buNone/>
            </a:pPr>
            <a:r>
              <a:rPr lang="en-US" sz="2600" dirty="0" smtClean="0"/>
              <a:t>S</a:t>
            </a:r>
            <a:r>
              <a:rPr lang="en-US" sz="2600" u="sng" dirty="0" smtClean="0"/>
              <a:t>tormwater Pollution Prevention Plan</a:t>
            </a:r>
          </a:p>
          <a:p>
            <a:pPr marL="571500" indent="-571500" eaLnBrk="1" hangingPunct="1">
              <a:lnSpc>
                <a:spcPct val="90000"/>
              </a:lnSpc>
              <a:buClr>
                <a:srgbClr val="C32D2E"/>
              </a:buClr>
              <a:buFont typeface="Wingdings" pitchFamily="2" charset="2"/>
              <a:buNone/>
            </a:pPr>
            <a:r>
              <a:rPr lang="en-US" sz="2600" dirty="0" smtClean="0"/>
              <a:t>   </a:t>
            </a:r>
          </a:p>
          <a:p>
            <a:pPr marL="1371600" lvl="2" indent="-457200" eaLnBrk="1" hangingPunct="1">
              <a:lnSpc>
                <a:spcPct val="90000"/>
              </a:lnSpc>
            </a:pPr>
            <a:r>
              <a:rPr lang="en-US" sz="2200" dirty="0" smtClean="0"/>
              <a:t>Methods used to minimize soil compaction and preserve topsoil</a:t>
            </a:r>
          </a:p>
          <a:p>
            <a:pPr marL="1371600" lvl="2" indent="-457200" eaLnBrk="1" hangingPunct="1">
              <a:lnSpc>
                <a:spcPct val="90000"/>
              </a:lnSpc>
            </a:pPr>
            <a:r>
              <a:rPr lang="en-US" sz="2200" dirty="0" smtClean="0"/>
              <a:t>A maintenance plan for any permanent SW management system created by the project</a:t>
            </a:r>
          </a:p>
          <a:p>
            <a:pPr marL="1371600" lvl="2" indent="-457200" eaLnBrk="1" hangingPunct="1">
              <a:lnSpc>
                <a:spcPct val="90000"/>
              </a:lnSpc>
            </a:pPr>
            <a:r>
              <a:rPr lang="en-US" sz="2200" dirty="0"/>
              <a:t>Stormwater pollution mitigation measures identified in any type of environmental review</a:t>
            </a:r>
          </a:p>
          <a:p>
            <a:pPr marL="1371600" lvl="2" indent="-457200" eaLnBrk="1" hangingPunct="1">
              <a:lnSpc>
                <a:spcPct val="90000"/>
              </a:lnSpc>
            </a:pPr>
            <a:r>
              <a:rPr lang="en-US" sz="2200" dirty="0" smtClean="0"/>
              <a:t>Documentation of infeasibility</a:t>
            </a:r>
          </a:p>
          <a:p>
            <a:pPr marL="914400" lvl="2" indent="0" eaLnBrk="1" hangingPunct="1">
              <a:lnSpc>
                <a:spcPct val="90000"/>
              </a:lnSpc>
              <a:buNone/>
            </a:pPr>
            <a:endParaRPr lang="en-US" sz="2200" dirty="0" smtClean="0"/>
          </a:p>
          <a:p>
            <a:pPr marL="914400" lvl="2" indent="0" eaLnBrk="1" hangingPunct="1">
              <a:lnSpc>
                <a:spcPct val="90000"/>
              </a:lnSpc>
              <a:buNone/>
            </a:pPr>
            <a:r>
              <a:rPr lang="en-US" sz="2200" dirty="0" smtClean="0"/>
              <a:t>            </a:t>
            </a:r>
          </a:p>
        </p:txBody>
      </p:sp>
      <p:pic>
        <p:nvPicPr>
          <p:cNvPr id="4" name="Picture 3" descr="C:\AEverything Folder\Pictures and Videos\i000770_big.jpg"/>
          <p:cNvPicPr>
            <a:picLocks noChangeAspect="1" noChangeArrowheads="1"/>
          </p:cNvPicPr>
          <p:nvPr/>
        </p:nvPicPr>
        <p:blipFill>
          <a:blip r:embed="rId3" cstate="print"/>
          <a:srcRect/>
          <a:stretch>
            <a:fillRect/>
          </a:stretch>
        </p:blipFill>
        <p:spPr bwMode="auto">
          <a:xfrm>
            <a:off x="0" y="0"/>
            <a:ext cx="838200" cy="6858000"/>
          </a:xfrm>
          <a:prstGeom prst="rect">
            <a:avLst/>
          </a:prstGeom>
          <a:noFill/>
        </p:spPr>
      </p:pic>
    </p:spTree>
    <p:extLst>
      <p:ext uri="{BB962C8B-B14F-4D97-AF65-F5344CB8AC3E}">
        <p14:creationId xmlns:p14="http://schemas.microsoft.com/office/powerpoint/2010/main" val="3849905366"/>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C:\AEverything Folder\Pictures and Videos\i000770_big.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10242" name="Rectangle 3"/>
          <p:cNvSpPr>
            <a:spLocks noGrp="1" noChangeArrowheads="1"/>
          </p:cNvSpPr>
          <p:nvPr>
            <p:ph type="subTitle" idx="4294967295"/>
          </p:nvPr>
        </p:nvSpPr>
        <p:spPr>
          <a:xfrm>
            <a:off x="381000" y="1524000"/>
            <a:ext cx="8382000" cy="5105400"/>
          </a:xfrm>
          <a:solidFill>
            <a:schemeClr val="accent1">
              <a:lumMod val="50000"/>
              <a:alpha val="91000"/>
            </a:schemeClr>
          </a:solidFill>
        </p:spPr>
        <p:txBody>
          <a:bodyPr/>
          <a:lstStyle/>
          <a:p>
            <a:r>
              <a:rPr lang="en-US" sz="2000" dirty="0" smtClean="0"/>
              <a:t>Public </a:t>
            </a:r>
            <a:r>
              <a:rPr lang="en-US" sz="2000" dirty="0"/>
              <a:t>informational meeting (Dec.17, 2012)</a:t>
            </a:r>
          </a:p>
          <a:p>
            <a:endParaRPr lang="en-US" sz="2000" dirty="0"/>
          </a:p>
          <a:p>
            <a:r>
              <a:rPr lang="en-US" sz="2000" dirty="0"/>
              <a:t>45-day Public Notice comment period published in the State Register (February 4 – March 20, 2013)</a:t>
            </a:r>
          </a:p>
          <a:p>
            <a:endParaRPr lang="en-US" sz="2000" dirty="0"/>
          </a:p>
          <a:p>
            <a:r>
              <a:rPr lang="en-US" sz="2000" dirty="0"/>
              <a:t>Public Informational Meeting during comment period (March 8, 2013)</a:t>
            </a:r>
          </a:p>
          <a:p>
            <a:endParaRPr lang="en-US" sz="2000" dirty="0"/>
          </a:p>
          <a:p>
            <a:r>
              <a:rPr lang="en-US" sz="2000" dirty="0"/>
              <a:t>MPCA Citizens Board Meeting (Informational Item March 26th Board meeting) </a:t>
            </a:r>
          </a:p>
          <a:p>
            <a:endParaRPr lang="en-US" sz="2000" dirty="0"/>
          </a:p>
          <a:p>
            <a:r>
              <a:rPr lang="en-US" sz="2000" dirty="0"/>
              <a:t>MPCA Citizens Board </a:t>
            </a:r>
            <a:r>
              <a:rPr lang="en-US" sz="2000" dirty="0" smtClean="0"/>
              <a:t>Meeting - June </a:t>
            </a:r>
          </a:p>
        </p:txBody>
      </p:sp>
      <p:sp>
        <p:nvSpPr>
          <p:cNvPr id="4" name="Title 3"/>
          <p:cNvSpPr>
            <a:spLocks/>
          </p:cNvSpPr>
          <p:nvPr/>
        </p:nvSpPr>
        <p:spPr bwMode="auto">
          <a:xfrm>
            <a:off x="0" y="381000"/>
            <a:ext cx="9144000" cy="741363"/>
          </a:xfrm>
          <a:prstGeom prst="rect">
            <a:avLst/>
          </a:prstGeom>
          <a:solidFill>
            <a:schemeClr val="accent1">
              <a:lumMod val="50000"/>
              <a:alpha val="49000"/>
            </a:schemeClr>
          </a:solidFill>
          <a:ln w="9525">
            <a:noFill/>
            <a:miter lim="800000"/>
            <a:headEnd/>
            <a:tailEnd/>
          </a:ln>
        </p:spPr>
        <p:txBody>
          <a:bodyPr anchor="b"/>
          <a:lstStyle/>
          <a:p>
            <a:pPr fontAlgn="auto">
              <a:spcAft>
                <a:spcPts val="0"/>
              </a:spcAft>
              <a:defRPr/>
            </a:pPr>
            <a:r>
              <a:rPr lang="en-US" sz="4000" spc="-100" dirty="0" smtClean="0">
                <a:solidFill>
                  <a:schemeClr val="tx2">
                    <a:satMod val="200000"/>
                  </a:schemeClr>
                </a:solidFill>
                <a:effectLst>
                  <a:outerShdw blurRad="38100" dist="38100" dir="2700000" algn="tl">
                    <a:srgbClr val="000000">
                      <a:alpha val="43137"/>
                    </a:srgbClr>
                  </a:outerShdw>
                </a:effectLst>
                <a:latin typeface="Trebuchet MS" pitchFamily="34" charset="0"/>
                <a:ea typeface="+mj-ea"/>
                <a:cs typeface="+mj-cs"/>
              </a:rPr>
              <a:t>     Permit writing  -  a public process</a:t>
            </a:r>
            <a:endParaRPr lang="en-US" sz="4000" spc="-100" dirty="0">
              <a:solidFill>
                <a:schemeClr val="tx2">
                  <a:satMod val="200000"/>
                </a:schemeClr>
              </a:solidFill>
              <a:effectLst>
                <a:outerShdw blurRad="38100" dist="38100" dir="2700000" algn="tl">
                  <a:srgbClr val="000000">
                    <a:alpha val="43137"/>
                  </a:srgbClr>
                </a:outerShdw>
              </a:effectLst>
              <a:latin typeface="Trebuchet MS" pitchFamily="34" charset="0"/>
              <a:ea typeface="+mj-ea"/>
              <a:cs typeface="+mj-cs"/>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p:cNvSpPr>
          <p:nvPr>
            <p:ph type="title"/>
          </p:nvPr>
        </p:nvSpPr>
        <p:spPr bwMode="auto">
          <a:xfrm>
            <a:off x="914400" y="142875"/>
            <a:ext cx="7772400" cy="1284288"/>
          </a:xfrm>
        </p:spPr>
        <p:txBody>
          <a:bodyPr wrap="square" lIns="91440" tIns="45720" rIns="91440" bIns="45720" numCol="1" compatLnSpc="1">
            <a:prstTxWarp prst="textNoShape">
              <a:avLst/>
            </a:prstTxWarp>
          </a:bodyPr>
          <a:lstStyle/>
          <a:p>
            <a:pPr eaLnBrk="1" hangingPunct="1">
              <a:defRPr/>
            </a:pPr>
            <a:r>
              <a:rPr lang="en-US" sz="3400" dirty="0" smtClean="0">
                <a:effectLst/>
              </a:rPr>
              <a:t>Part III: stormwater Discharge           Design Requirements</a:t>
            </a:r>
          </a:p>
        </p:txBody>
      </p:sp>
      <p:sp>
        <p:nvSpPr>
          <p:cNvPr id="32771" name="Rectangle 3"/>
          <p:cNvSpPr>
            <a:spLocks noGrp="1"/>
          </p:cNvSpPr>
          <p:nvPr>
            <p:ph type="body" idx="1"/>
          </p:nvPr>
        </p:nvSpPr>
        <p:spPr>
          <a:xfrm>
            <a:off x="838200" y="1371600"/>
            <a:ext cx="7924800" cy="4375150"/>
          </a:xfrm>
        </p:spPr>
        <p:txBody>
          <a:bodyPr/>
          <a:lstStyle/>
          <a:p>
            <a:pPr marL="571500" indent="-571500" eaLnBrk="1" hangingPunct="1">
              <a:lnSpc>
                <a:spcPct val="90000"/>
              </a:lnSpc>
              <a:buClr>
                <a:srgbClr val="C32D2E"/>
              </a:buClr>
              <a:buFont typeface="Wingdings" pitchFamily="2" charset="2"/>
              <a:buNone/>
            </a:pPr>
            <a:r>
              <a:rPr lang="en-US" sz="2600" dirty="0" smtClean="0"/>
              <a:t>S</a:t>
            </a:r>
            <a:r>
              <a:rPr lang="en-US" sz="2600" u="sng" dirty="0" smtClean="0"/>
              <a:t>tormwater Pollution Prevention Plan</a:t>
            </a:r>
          </a:p>
          <a:p>
            <a:pPr marL="571500" indent="-571500" eaLnBrk="1" hangingPunct="1">
              <a:lnSpc>
                <a:spcPct val="90000"/>
              </a:lnSpc>
              <a:buClr>
                <a:srgbClr val="C32D2E"/>
              </a:buClr>
              <a:buFont typeface="Wingdings" pitchFamily="2" charset="2"/>
              <a:buNone/>
            </a:pPr>
            <a:r>
              <a:rPr lang="en-US" sz="2600" dirty="0" smtClean="0"/>
              <a:t>   </a:t>
            </a:r>
          </a:p>
          <a:p>
            <a:pPr marL="1371600" lvl="2" indent="-457200" eaLnBrk="1" hangingPunct="1">
              <a:lnSpc>
                <a:spcPct val="90000"/>
              </a:lnSpc>
            </a:pPr>
            <a:r>
              <a:rPr lang="en-US" sz="2200" dirty="0" smtClean="0"/>
              <a:t>Methods used to minimize soil compaction and preserve topsoil</a:t>
            </a:r>
          </a:p>
          <a:p>
            <a:pPr marL="1371600" lvl="2" indent="-457200" eaLnBrk="1" hangingPunct="1">
              <a:lnSpc>
                <a:spcPct val="90000"/>
              </a:lnSpc>
            </a:pPr>
            <a:r>
              <a:rPr lang="en-US" sz="2200" dirty="0" smtClean="0"/>
              <a:t>A maintenance plan for any permanent SW management system created by the project</a:t>
            </a:r>
          </a:p>
          <a:p>
            <a:pPr marL="1371600" lvl="2" indent="-457200" eaLnBrk="1" hangingPunct="1">
              <a:lnSpc>
                <a:spcPct val="90000"/>
              </a:lnSpc>
            </a:pPr>
            <a:r>
              <a:rPr lang="en-US" sz="2200" dirty="0"/>
              <a:t>Stormwater pollution mitigation measures identified in any type of environmental review</a:t>
            </a:r>
          </a:p>
          <a:p>
            <a:pPr marL="1371600" lvl="2" indent="-457200" eaLnBrk="1" hangingPunct="1">
              <a:lnSpc>
                <a:spcPct val="90000"/>
              </a:lnSpc>
            </a:pPr>
            <a:r>
              <a:rPr lang="en-US" sz="2200" dirty="0" smtClean="0"/>
              <a:t>Documentation of infeasibility</a:t>
            </a:r>
          </a:p>
          <a:p>
            <a:pPr marL="914400" lvl="2" indent="0" eaLnBrk="1" hangingPunct="1">
              <a:lnSpc>
                <a:spcPct val="90000"/>
              </a:lnSpc>
              <a:buNone/>
            </a:pPr>
            <a:endParaRPr lang="en-US" sz="2200" dirty="0" smtClean="0"/>
          </a:p>
          <a:p>
            <a:pPr marL="914400" lvl="2" indent="0" eaLnBrk="1" hangingPunct="1">
              <a:lnSpc>
                <a:spcPct val="90000"/>
              </a:lnSpc>
              <a:buNone/>
            </a:pPr>
            <a:r>
              <a:rPr lang="en-US" sz="2200" dirty="0" smtClean="0"/>
              <a:t>            -  Temporary sediment basins, Part III.C</a:t>
            </a:r>
          </a:p>
          <a:p>
            <a:pPr marL="914400" lvl="2" indent="0" eaLnBrk="1" hangingPunct="1">
              <a:lnSpc>
                <a:spcPct val="90000"/>
              </a:lnSpc>
              <a:buNone/>
            </a:pPr>
            <a:r>
              <a:rPr lang="en-US" sz="2200" dirty="0" smtClean="0"/>
              <a:t>            -  Lack of right-of-way,  Part III.D</a:t>
            </a:r>
          </a:p>
          <a:p>
            <a:pPr marL="914400" lvl="2" indent="0" eaLnBrk="1" hangingPunct="1">
              <a:lnSpc>
                <a:spcPct val="90000"/>
              </a:lnSpc>
              <a:buNone/>
            </a:pPr>
            <a:endParaRPr lang="en-US" sz="2200" dirty="0" smtClean="0"/>
          </a:p>
        </p:txBody>
      </p:sp>
      <p:pic>
        <p:nvPicPr>
          <p:cNvPr id="4" name="Picture 3" descr="C:\AEverything Folder\Pictures and Videos\i000770_big.jpg"/>
          <p:cNvPicPr>
            <a:picLocks noChangeAspect="1" noChangeArrowheads="1"/>
          </p:cNvPicPr>
          <p:nvPr/>
        </p:nvPicPr>
        <p:blipFill>
          <a:blip r:embed="rId3" cstate="print"/>
          <a:srcRect/>
          <a:stretch>
            <a:fillRect/>
          </a:stretch>
        </p:blipFill>
        <p:spPr bwMode="auto">
          <a:xfrm>
            <a:off x="0" y="0"/>
            <a:ext cx="838200" cy="6858000"/>
          </a:xfrm>
          <a:prstGeom prst="rect">
            <a:avLst/>
          </a:prstGeom>
          <a:noFill/>
        </p:spPr>
      </p:pic>
    </p:spTree>
    <p:extLst>
      <p:ext uri="{BB962C8B-B14F-4D97-AF65-F5344CB8AC3E}">
        <p14:creationId xmlns:p14="http://schemas.microsoft.com/office/powerpoint/2010/main" val="3891125740"/>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p:cNvSpPr>
          <p:nvPr>
            <p:ph type="title"/>
          </p:nvPr>
        </p:nvSpPr>
        <p:spPr bwMode="auto">
          <a:xfrm>
            <a:off x="914400" y="142875"/>
            <a:ext cx="7772400" cy="1284288"/>
          </a:xfrm>
        </p:spPr>
        <p:txBody>
          <a:bodyPr wrap="square" lIns="91440" tIns="45720" rIns="91440" bIns="45720" numCol="1" compatLnSpc="1">
            <a:prstTxWarp prst="textNoShape">
              <a:avLst/>
            </a:prstTxWarp>
          </a:bodyPr>
          <a:lstStyle/>
          <a:p>
            <a:pPr eaLnBrk="1" hangingPunct="1">
              <a:defRPr/>
            </a:pPr>
            <a:r>
              <a:rPr lang="en-US" sz="3400" dirty="0" smtClean="0">
                <a:effectLst/>
              </a:rPr>
              <a:t>Part III: stormwater Discharge           Design Requirements</a:t>
            </a:r>
          </a:p>
        </p:txBody>
      </p:sp>
      <p:sp>
        <p:nvSpPr>
          <p:cNvPr id="32771" name="Rectangle 3"/>
          <p:cNvSpPr>
            <a:spLocks noGrp="1"/>
          </p:cNvSpPr>
          <p:nvPr>
            <p:ph type="body" idx="1"/>
          </p:nvPr>
        </p:nvSpPr>
        <p:spPr>
          <a:xfrm>
            <a:off x="1600200" y="1371600"/>
            <a:ext cx="7162800" cy="1447800"/>
          </a:xfrm>
        </p:spPr>
        <p:txBody>
          <a:bodyPr/>
          <a:lstStyle/>
          <a:p>
            <a:pPr marL="571500" indent="-571500" eaLnBrk="1" hangingPunct="1">
              <a:lnSpc>
                <a:spcPct val="90000"/>
              </a:lnSpc>
              <a:buClr>
                <a:srgbClr val="C32D2E"/>
              </a:buClr>
              <a:buFont typeface="Wingdings" pitchFamily="2" charset="2"/>
              <a:buNone/>
            </a:pPr>
            <a:r>
              <a:rPr lang="en-US" sz="2600" dirty="0" smtClean="0"/>
              <a:t>  </a:t>
            </a:r>
          </a:p>
          <a:p>
            <a:pPr marL="571500" indent="-571500" eaLnBrk="1" hangingPunct="1">
              <a:lnSpc>
                <a:spcPct val="90000"/>
              </a:lnSpc>
              <a:buClr>
                <a:srgbClr val="C32D2E"/>
              </a:buClr>
              <a:buFont typeface="Wingdings" pitchFamily="2" charset="2"/>
              <a:buNone/>
            </a:pPr>
            <a:r>
              <a:rPr lang="en-US" sz="2600" u="sng" dirty="0" smtClean="0"/>
              <a:t>Definition of infeasible:</a:t>
            </a:r>
          </a:p>
          <a:p>
            <a:pPr marL="571500" indent="-571500" eaLnBrk="1" hangingPunct="1">
              <a:lnSpc>
                <a:spcPct val="90000"/>
              </a:lnSpc>
              <a:buClr>
                <a:srgbClr val="C32D2E"/>
              </a:buClr>
              <a:buFont typeface="Wingdings" pitchFamily="2" charset="2"/>
              <a:buNone/>
            </a:pPr>
            <a:r>
              <a:rPr lang="en-US" sz="2600" dirty="0" smtClean="0"/>
              <a:t>   </a:t>
            </a:r>
          </a:p>
          <a:p>
            <a:pPr marL="0" indent="0">
              <a:buNone/>
            </a:pPr>
            <a:r>
              <a:rPr lang="en-US" sz="2400" dirty="0" smtClean="0"/>
              <a:t>             </a:t>
            </a:r>
          </a:p>
        </p:txBody>
      </p:sp>
      <p:pic>
        <p:nvPicPr>
          <p:cNvPr id="4" name="Picture 3" descr="C:\AEverything Folder\Pictures and Videos\i000770_big.jpg"/>
          <p:cNvPicPr>
            <a:picLocks noChangeAspect="1" noChangeArrowheads="1"/>
          </p:cNvPicPr>
          <p:nvPr/>
        </p:nvPicPr>
        <p:blipFill>
          <a:blip r:embed="rId3" cstate="print"/>
          <a:srcRect/>
          <a:stretch>
            <a:fillRect/>
          </a:stretch>
        </p:blipFill>
        <p:spPr bwMode="auto">
          <a:xfrm>
            <a:off x="0" y="0"/>
            <a:ext cx="838200" cy="6858000"/>
          </a:xfrm>
          <a:prstGeom prst="rect">
            <a:avLst/>
          </a:prstGeom>
          <a:noFill/>
        </p:spPr>
      </p:pic>
      <p:sp>
        <p:nvSpPr>
          <p:cNvPr id="5" name="Rectangle 3"/>
          <p:cNvSpPr txBox="1">
            <a:spLocks/>
          </p:cNvSpPr>
          <p:nvPr/>
        </p:nvSpPr>
        <p:spPr bwMode="auto">
          <a:xfrm>
            <a:off x="1905000" y="2133600"/>
            <a:ext cx="5715000" cy="304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1313" indent="-341313" algn="l" rtl="0" eaLnBrk="0" fontAlgn="base" hangingPunct="0">
              <a:spcBef>
                <a:spcPts val="700"/>
              </a:spcBef>
              <a:spcAft>
                <a:spcPct val="0"/>
              </a:spcAft>
              <a:buClr>
                <a:schemeClr val="accent3"/>
              </a:buClr>
              <a:buSzPct val="100000"/>
              <a:buFont typeface="Wingdings" pitchFamily="2" charset="2"/>
              <a:buChar char=""/>
              <a:tabLst>
                <a:tab pos="342900" algn="l"/>
              </a:tabLst>
              <a:defRPr sz="3000" kern="1200">
                <a:solidFill>
                  <a:schemeClr val="tx1"/>
                </a:solidFill>
                <a:latin typeface="Trebuchet MS" pitchFamily="34" charset="0"/>
                <a:ea typeface="+mn-ea"/>
                <a:cs typeface="+mn-cs"/>
              </a:defRPr>
            </a:lvl1pPr>
            <a:lvl2pPr marL="739775" indent="-285750" algn="l" rtl="0" eaLnBrk="0" fontAlgn="base" hangingPunct="0">
              <a:spcBef>
                <a:spcPct val="20000"/>
              </a:spcBef>
              <a:spcAft>
                <a:spcPct val="0"/>
              </a:spcAft>
              <a:buClr>
                <a:schemeClr val="accent2">
                  <a:lumMod val="60000"/>
                  <a:lumOff val="40000"/>
                </a:schemeClr>
              </a:buClr>
              <a:buSzPct val="100000"/>
              <a:buFont typeface="Wingdings" pitchFamily="2" charset="2"/>
              <a:buChar char=""/>
              <a:defRPr sz="2600" kern="1200">
                <a:solidFill>
                  <a:schemeClr val="tx1"/>
                </a:solidFill>
                <a:latin typeface="Trebuchet MS" pitchFamily="34" charset="0"/>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Trebuchet MS" pitchFamily="34" charset="0"/>
                <a:ea typeface="+mn-ea"/>
                <a:cs typeface="+mn-cs"/>
              </a:defRPr>
            </a:lvl3pPr>
            <a:lvl4pPr marL="1260475" indent="-228600" algn="l" rtl="0" eaLnBrk="0" fontAlgn="base" hangingPunct="0">
              <a:spcBef>
                <a:spcPct val="20000"/>
              </a:spcBef>
              <a:spcAft>
                <a:spcPct val="0"/>
              </a:spcAft>
              <a:buClr>
                <a:srgbClr val="C32D2E"/>
              </a:buClr>
              <a:buFont typeface="Wingdings 3" pitchFamily="18" charset="2"/>
              <a:buChar char=""/>
              <a:defRPr sz="2200" kern="1200">
                <a:solidFill>
                  <a:schemeClr val="tx1"/>
                </a:solidFill>
                <a:latin typeface="Trebuchet MS" pitchFamily="34" charset="0"/>
                <a:ea typeface="+mn-ea"/>
                <a:cs typeface="+mn-cs"/>
              </a:defRPr>
            </a:lvl4pPr>
            <a:lvl5pPr marL="1481138" indent="-209550" algn="l" rtl="0" eaLnBrk="0" fontAlgn="base" hangingPunct="0">
              <a:spcBef>
                <a:spcPct val="20000"/>
              </a:spcBef>
              <a:spcAft>
                <a:spcPct val="0"/>
              </a:spcAft>
              <a:buClr>
                <a:srgbClr val="C32D2E"/>
              </a:buClr>
              <a:buFont typeface="Wingdings 2" pitchFamily="18" charset="2"/>
              <a:buChar char=""/>
              <a:defRPr sz="2000" kern="1200">
                <a:solidFill>
                  <a:schemeClr val="tx1"/>
                </a:solidFill>
                <a:latin typeface="Trebuchet MS" pitchFamily="34" charset="0"/>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571500" indent="-571500" eaLnBrk="1" hangingPunct="1">
              <a:lnSpc>
                <a:spcPct val="90000"/>
              </a:lnSpc>
              <a:buClr>
                <a:srgbClr val="C32D2E"/>
              </a:buClr>
              <a:buFont typeface="Wingdings" pitchFamily="2" charset="2"/>
              <a:buNone/>
            </a:pPr>
            <a:r>
              <a:rPr lang="en-US" sz="2600" dirty="0" smtClean="0"/>
              <a:t>  </a:t>
            </a:r>
          </a:p>
          <a:p>
            <a:pPr marL="571500" indent="-571500" eaLnBrk="1" hangingPunct="1">
              <a:lnSpc>
                <a:spcPct val="90000"/>
              </a:lnSpc>
              <a:buClr>
                <a:srgbClr val="C32D2E"/>
              </a:buClr>
              <a:buFont typeface="Wingdings" pitchFamily="2" charset="2"/>
              <a:buNone/>
            </a:pPr>
            <a:endParaRPr lang="en-US" sz="2600" u="sng" dirty="0" smtClean="0"/>
          </a:p>
          <a:p>
            <a:pPr marL="571500" indent="-571500" eaLnBrk="1" hangingPunct="1">
              <a:lnSpc>
                <a:spcPct val="90000"/>
              </a:lnSpc>
              <a:buClr>
                <a:srgbClr val="C32D2E"/>
              </a:buClr>
              <a:buFont typeface="Wingdings" pitchFamily="2" charset="2"/>
              <a:buNone/>
            </a:pPr>
            <a:r>
              <a:rPr lang="en-US" sz="2600" dirty="0" smtClean="0"/>
              <a:t>   </a:t>
            </a:r>
          </a:p>
          <a:p>
            <a:pPr marL="0" indent="0">
              <a:buFont typeface="Wingdings" pitchFamily="2" charset="2"/>
              <a:buNone/>
            </a:pPr>
            <a:r>
              <a:rPr lang="en-US" sz="2400" dirty="0" smtClean="0"/>
              <a:t>“means not technologically possible or not economically practicable and achievable in light of the best industry practices”</a:t>
            </a:r>
          </a:p>
        </p:txBody>
      </p:sp>
    </p:spTree>
    <p:extLst>
      <p:ext uri="{BB962C8B-B14F-4D97-AF65-F5344CB8AC3E}">
        <p14:creationId xmlns:p14="http://schemas.microsoft.com/office/powerpoint/2010/main" val="1053901239"/>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p:cNvSpPr>
          <p:nvPr>
            <p:ph type="title"/>
          </p:nvPr>
        </p:nvSpPr>
        <p:spPr bwMode="auto">
          <a:xfrm>
            <a:off x="914400" y="142875"/>
            <a:ext cx="7772400" cy="1284288"/>
          </a:xfrm>
        </p:spPr>
        <p:txBody>
          <a:bodyPr wrap="square" lIns="91440" tIns="45720" rIns="91440" bIns="45720" numCol="1" compatLnSpc="1">
            <a:prstTxWarp prst="textNoShape">
              <a:avLst/>
            </a:prstTxWarp>
          </a:bodyPr>
          <a:lstStyle/>
          <a:p>
            <a:pPr eaLnBrk="1" hangingPunct="1">
              <a:defRPr/>
            </a:pPr>
            <a:r>
              <a:rPr lang="en-US" sz="3400" dirty="0" smtClean="0">
                <a:effectLst/>
              </a:rPr>
              <a:t>Part III: stormwater Discharge           Design Requirements</a:t>
            </a:r>
          </a:p>
        </p:txBody>
      </p:sp>
      <p:sp>
        <p:nvSpPr>
          <p:cNvPr id="32771" name="Rectangle 3"/>
          <p:cNvSpPr>
            <a:spLocks noGrp="1"/>
          </p:cNvSpPr>
          <p:nvPr>
            <p:ph type="body" idx="1"/>
          </p:nvPr>
        </p:nvSpPr>
        <p:spPr>
          <a:xfrm>
            <a:off x="838200" y="1371600"/>
            <a:ext cx="7924800" cy="4375150"/>
          </a:xfrm>
        </p:spPr>
        <p:txBody>
          <a:bodyPr/>
          <a:lstStyle/>
          <a:p>
            <a:pPr marL="571500" indent="-571500" eaLnBrk="1" hangingPunct="1">
              <a:lnSpc>
                <a:spcPct val="90000"/>
              </a:lnSpc>
              <a:buClr>
                <a:srgbClr val="C32D2E"/>
              </a:buClr>
              <a:buFont typeface="Wingdings" pitchFamily="2" charset="2"/>
              <a:buNone/>
            </a:pPr>
            <a:r>
              <a:rPr lang="en-US" sz="2600" dirty="0" smtClean="0"/>
              <a:t>S</a:t>
            </a:r>
            <a:r>
              <a:rPr lang="en-US" sz="2600" u="sng" dirty="0" smtClean="0"/>
              <a:t>tormwater Pollution Prevention Plan</a:t>
            </a:r>
          </a:p>
          <a:p>
            <a:pPr marL="571500" indent="-571500" eaLnBrk="1" hangingPunct="1">
              <a:lnSpc>
                <a:spcPct val="90000"/>
              </a:lnSpc>
              <a:buClr>
                <a:srgbClr val="C32D2E"/>
              </a:buClr>
              <a:buFont typeface="Wingdings" pitchFamily="2" charset="2"/>
              <a:buNone/>
            </a:pPr>
            <a:r>
              <a:rPr lang="en-US" sz="2600" dirty="0" smtClean="0"/>
              <a:t>   </a:t>
            </a:r>
          </a:p>
          <a:p>
            <a:pPr marL="1371600" lvl="2" indent="-457200" eaLnBrk="1" hangingPunct="1">
              <a:lnSpc>
                <a:spcPct val="90000"/>
              </a:lnSpc>
            </a:pPr>
            <a:r>
              <a:rPr lang="en-US" sz="2200" dirty="0" smtClean="0"/>
              <a:t>Methods used to protect groundwater if the project is in a Karst area</a:t>
            </a:r>
          </a:p>
        </p:txBody>
      </p:sp>
      <p:pic>
        <p:nvPicPr>
          <p:cNvPr id="4" name="Picture 3" descr="C:\AEverything Folder\Pictures and Videos\i000770_big.jpg"/>
          <p:cNvPicPr>
            <a:picLocks noChangeAspect="1" noChangeArrowheads="1"/>
          </p:cNvPicPr>
          <p:nvPr/>
        </p:nvPicPr>
        <p:blipFill>
          <a:blip r:embed="rId3" cstate="print"/>
          <a:srcRect/>
          <a:stretch>
            <a:fillRect/>
          </a:stretch>
        </p:blipFill>
        <p:spPr bwMode="auto">
          <a:xfrm>
            <a:off x="0" y="0"/>
            <a:ext cx="838200" cy="6858000"/>
          </a:xfrm>
          <a:prstGeom prst="rect">
            <a:avLst/>
          </a:prstGeom>
          <a:noFill/>
        </p:spPr>
      </p:pic>
    </p:spTree>
    <p:extLst>
      <p:ext uri="{BB962C8B-B14F-4D97-AF65-F5344CB8AC3E}">
        <p14:creationId xmlns:p14="http://schemas.microsoft.com/office/powerpoint/2010/main" val="2149075763"/>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p:cNvSpPr>
          <p:nvPr>
            <p:ph type="title"/>
          </p:nvPr>
        </p:nvSpPr>
        <p:spPr bwMode="auto">
          <a:xfrm>
            <a:off x="914400" y="142875"/>
            <a:ext cx="7772400" cy="1284288"/>
          </a:xfrm>
        </p:spPr>
        <p:txBody>
          <a:bodyPr wrap="square" lIns="91440" tIns="45720" rIns="91440" bIns="45720" numCol="1" compatLnSpc="1">
            <a:prstTxWarp prst="textNoShape">
              <a:avLst/>
            </a:prstTxWarp>
          </a:bodyPr>
          <a:lstStyle/>
          <a:p>
            <a:pPr eaLnBrk="1" hangingPunct="1">
              <a:defRPr/>
            </a:pPr>
            <a:r>
              <a:rPr lang="en-US" sz="3400" dirty="0" smtClean="0">
                <a:effectLst/>
              </a:rPr>
              <a:t>Part III: stormwater Discharge           Design Requirements</a:t>
            </a:r>
          </a:p>
        </p:txBody>
      </p:sp>
      <p:sp>
        <p:nvSpPr>
          <p:cNvPr id="32771" name="Rectangle 3"/>
          <p:cNvSpPr>
            <a:spLocks noGrp="1"/>
          </p:cNvSpPr>
          <p:nvPr>
            <p:ph type="body" idx="1"/>
          </p:nvPr>
        </p:nvSpPr>
        <p:spPr>
          <a:xfrm>
            <a:off x="838200" y="1371600"/>
            <a:ext cx="7924800" cy="4375150"/>
          </a:xfrm>
        </p:spPr>
        <p:txBody>
          <a:bodyPr/>
          <a:lstStyle/>
          <a:p>
            <a:pPr marL="571500" indent="-571500" eaLnBrk="1" hangingPunct="1">
              <a:lnSpc>
                <a:spcPct val="90000"/>
              </a:lnSpc>
              <a:buClr>
                <a:srgbClr val="C32D2E"/>
              </a:buClr>
              <a:buFont typeface="Wingdings" pitchFamily="2" charset="2"/>
              <a:buNone/>
            </a:pPr>
            <a:r>
              <a:rPr lang="en-US" sz="2600" dirty="0" smtClean="0"/>
              <a:t>S</a:t>
            </a:r>
            <a:r>
              <a:rPr lang="en-US" sz="2600" u="sng" dirty="0" smtClean="0"/>
              <a:t>tormwater Pollution Prevention Plan</a:t>
            </a:r>
          </a:p>
          <a:p>
            <a:pPr marL="571500" indent="-571500" eaLnBrk="1" hangingPunct="1">
              <a:lnSpc>
                <a:spcPct val="90000"/>
              </a:lnSpc>
              <a:buClr>
                <a:srgbClr val="C32D2E"/>
              </a:buClr>
              <a:buFont typeface="Wingdings" pitchFamily="2" charset="2"/>
              <a:buNone/>
            </a:pPr>
            <a:r>
              <a:rPr lang="en-US" sz="2600" dirty="0" smtClean="0"/>
              <a:t>   </a:t>
            </a:r>
          </a:p>
          <a:p>
            <a:pPr marL="1371600" lvl="2" indent="-457200" eaLnBrk="1" hangingPunct="1">
              <a:lnSpc>
                <a:spcPct val="90000"/>
              </a:lnSpc>
            </a:pPr>
            <a:r>
              <a:rPr lang="en-US" sz="2200" dirty="0" smtClean="0"/>
              <a:t>Methods used to protect groundwater if the project is in a Karst area</a:t>
            </a:r>
          </a:p>
          <a:p>
            <a:pPr marL="1371600" lvl="2" indent="-457200" eaLnBrk="1" hangingPunct="1">
              <a:lnSpc>
                <a:spcPct val="90000"/>
              </a:lnSpc>
            </a:pPr>
            <a:r>
              <a:rPr lang="en-US" sz="2200" dirty="0" smtClean="0"/>
              <a:t>Impaired waters and TMDL’s -  identify impaired waters within one mile and determine if the pollutant is either;</a:t>
            </a:r>
          </a:p>
          <a:p>
            <a:pPr marL="914400" lvl="2" indent="0" eaLnBrk="1" hangingPunct="1">
              <a:lnSpc>
                <a:spcPct val="90000"/>
              </a:lnSpc>
              <a:buNone/>
            </a:pPr>
            <a:r>
              <a:rPr lang="en-US" sz="2200" dirty="0"/>
              <a:t> </a:t>
            </a:r>
            <a:r>
              <a:rPr lang="en-US" sz="2200" dirty="0" smtClean="0"/>
              <a:t>  -  phosphorus (or nutrients)</a:t>
            </a:r>
          </a:p>
          <a:p>
            <a:pPr marL="914400" lvl="2" indent="0" eaLnBrk="1" hangingPunct="1">
              <a:lnSpc>
                <a:spcPct val="90000"/>
              </a:lnSpc>
              <a:buNone/>
            </a:pPr>
            <a:r>
              <a:rPr lang="en-US" sz="2200" dirty="0"/>
              <a:t> </a:t>
            </a:r>
            <a:r>
              <a:rPr lang="en-US" sz="2200" dirty="0" smtClean="0"/>
              <a:t>  -  turbidity</a:t>
            </a:r>
          </a:p>
          <a:p>
            <a:pPr marL="914400" lvl="2" indent="0" eaLnBrk="1" hangingPunct="1">
              <a:lnSpc>
                <a:spcPct val="90000"/>
              </a:lnSpc>
              <a:buNone/>
            </a:pPr>
            <a:r>
              <a:rPr lang="en-US" sz="2200" dirty="0"/>
              <a:t> </a:t>
            </a:r>
            <a:r>
              <a:rPr lang="en-US" sz="2200" dirty="0" smtClean="0"/>
              <a:t>  -  dissolved oxygen</a:t>
            </a:r>
          </a:p>
          <a:p>
            <a:pPr marL="914400" lvl="2" indent="0" eaLnBrk="1" hangingPunct="1">
              <a:lnSpc>
                <a:spcPct val="90000"/>
              </a:lnSpc>
              <a:buNone/>
            </a:pPr>
            <a:r>
              <a:rPr lang="en-US" sz="2200" dirty="0"/>
              <a:t> </a:t>
            </a:r>
            <a:r>
              <a:rPr lang="en-US" sz="2200" dirty="0" smtClean="0"/>
              <a:t>  -  aquatic biota  (fish, aquatic plant, aquatic </a:t>
            </a:r>
            <a:r>
              <a:rPr lang="en-US" sz="2200" dirty="0" err="1" smtClean="0"/>
              <a:t>macroinverterbrate</a:t>
            </a:r>
            <a:r>
              <a:rPr lang="en-US" sz="2200" dirty="0" smtClean="0"/>
              <a:t> </a:t>
            </a:r>
            <a:r>
              <a:rPr lang="en-US" sz="2200" dirty="0" err="1" smtClean="0"/>
              <a:t>bioassesment</a:t>
            </a:r>
            <a:r>
              <a:rPr lang="en-US" sz="2200" dirty="0" smtClean="0"/>
              <a:t>)</a:t>
            </a:r>
          </a:p>
        </p:txBody>
      </p:sp>
      <p:pic>
        <p:nvPicPr>
          <p:cNvPr id="4" name="Picture 3" descr="C:\AEverything Folder\Pictures and Videos\i000770_big.jpg"/>
          <p:cNvPicPr>
            <a:picLocks noChangeAspect="1" noChangeArrowheads="1"/>
          </p:cNvPicPr>
          <p:nvPr/>
        </p:nvPicPr>
        <p:blipFill>
          <a:blip r:embed="rId3" cstate="print"/>
          <a:srcRect/>
          <a:stretch>
            <a:fillRect/>
          </a:stretch>
        </p:blipFill>
        <p:spPr bwMode="auto">
          <a:xfrm>
            <a:off x="0" y="0"/>
            <a:ext cx="838200" cy="6858000"/>
          </a:xfrm>
          <a:prstGeom prst="rect">
            <a:avLst/>
          </a:prstGeom>
          <a:noFill/>
        </p:spPr>
      </p:pic>
    </p:spTree>
    <p:extLst>
      <p:ext uri="{BB962C8B-B14F-4D97-AF65-F5344CB8AC3E}">
        <p14:creationId xmlns:p14="http://schemas.microsoft.com/office/powerpoint/2010/main" val="432899330"/>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p:cNvSpPr>
          <p:nvPr>
            <p:ph type="title"/>
          </p:nvPr>
        </p:nvSpPr>
        <p:spPr bwMode="auto">
          <a:xfrm>
            <a:off x="914400" y="142875"/>
            <a:ext cx="7772400" cy="1284288"/>
          </a:xfrm>
        </p:spPr>
        <p:txBody>
          <a:bodyPr wrap="square" lIns="91440" tIns="45720" rIns="91440" bIns="45720" numCol="1" compatLnSpc="1">
            <a:prstTxWarp prst="textNoShape">
              <a:avLst/>
            </a:prstTxWarp>
          </a:bodyPr>
          <a:lstStyle/>
          <a:p>
            <a:pPr eaLnBrk="1" hangingPunct="1">
              <a:defRPr/>
            </a:pPr>
            <a:r>
              <a:rPr lang="en-US" sz="3400" dirty="0" smtClean="0">
                <a:effectLst/>
              </a:rPr>
              <a:t>Part III: stormwater Discharge           Design Requirements</a:t>
            </a:r>
          </a:p>
        </p:txBody>
      </p:sp>
      <p:sp>
        <p:nvSpPr>
          <p:cNvPr id="32771" name="Rectangle 3"/>
          <p:cNvSpPr>
            <a:spLocks noGrp="1"/>
          </p:cNvSpPr>
          <p:nvPr>
            <p:ph type="body" idx="1"/>
          </p:nvPr>
        </p:nvSpPr>
        <p:spPr>
          <a:xfrm>
            <a:off x="838200" y="1371600"/>
            <a:ext cx="7924800" cy="4375150"/>
          </a:xfrm>
        </p:spPr>
        <p:txBody>
          <a:bodyPr/>
          <a:lstStyle/>
          <a:p>
            <a:pPr marL="571500" indent="-571500" eaLnBrk="1" hangingPunct="1">
              <a:lnSpc>
                <a:spcPct val="90000"/>
              </a:lnSpc>
              <a:buClr>
                <a:srgbClr val="C32D2E"/>
              </a:buClr>
              <a:buFont typeface="Wingdings" pitchFamily="2" charset="2"/>
              <a:buNone/>
            </a:pPr>
            <a:r>
              <a:rPr lang="en-US" sz="2600" dirty="0" smtClean="0"/>
              <a:t>S</a:t>
            </a:r>
            <a:r>
              <a:rPr lang="en-US" sz="2600" u="sng" dirty="0" smtClean="0"/>
              <a:t>tormwater Pollution Prevention Plan</a:t>
            </a:r>
          </a:p>
          <a:p>
            <a:pPr marL="571500" indent="-571500" eaLnBrk="1" hangingPunct="1">
              <a:lnSpc>
                <a:spcPct val="90000"/>
              </a:lnSpc>
              <a:buClr>
                <a:srgbClr val="C32D2E"/>
              </a:buClr>
              <a:buFont typeface="Wingdings" pitchFamily="2" charset="2"/>
              <a:buNone/>
            </a:pPr>
            <a:r>
              <a:rPr lang="en-US" sz="2600" dirty="0" smtClean="0"/>
              <a:t>   </a:t>
            </a:r>
          </a:p>
          <a:p>
            <a:pPr marL="1371600" lvl="2" indent="-457200" eaLnBrk="1" hangingPunct="1">
              <a:lnSpc>
                <a:spcPct val="90000"/>
              </a:lnSpc>
            </a:pPr>
            <a:r>
              <a:rPr lang="en-US" sz="2200" dirty="0" smtClean="0"/>
              <a:t>Methods used to protect groundwater if the project is in a Karst area</a:t>
            </a:r>
          </a:p>
          <a:p>
            <a:pPr marL="1371600" lvl="2" indent="-457200" eaLnBrk="1" hangingPunct="1">
              <a:lnSpc>
                <a:spcPct val="90000"/>
              </a:lnSpc>
            </a:pPr>
            <a:r>
              <a:rPr lang="en-US" sz="2200" dirty="0" smtClean="0"/>
              <a:t>Impaired waters and TMDL’s -  identify impaired waters within one mile and determine if the pollutant is either;</a:t>
            </a:r>
          </a:p>
          <a:p>
            <a:pPr marL="914400" lvl="2" indent="0" eaLnBrk="1" hangingPunct="1">
              <a:lnSpc>
                <a:spcPct val="90000"/>
              </a:lnSpc>
              <a:buNone/>
            </a:pPr>
            <a:r>
              <a:rPr lang="en-US" sz="2200" dirty="0"/>
              <a:t> </a:t>
            </a:r>
            <a:r>
              <a:rPr lang="en-US" sz="2200" dirty="0" smtClean="0"/>
              <a:t>  -  phosphorus (or nutrients)</a:t>
            </a:r>
          </a:p>
          <a:p>
            <a:pPr marL="914400" lvl="2" indent="0" eaLnBrk="1" hangingPunct="1">
              <a:lnSpc>
                <a:spcPct val="90000"/>
              </a:lnSpc>
              <a:buNone/>
            </a:pPr>
            <a:r>
              <a:rPr lang="en-US" sz="2200" dirty="0"/>
              <a:t> </a:t>
            </a:r>
            <a:r>
              <a:rPr lang="en-US" sz="2200" dirty="0" smtClean="0"/>
              <a:t>  -  turbidity</a:t>
            </a:r>
          </a:p>
          <a:p>
            <a:pPr marL="914400" lvl="2" indent="0" eaLnBrk="1" hangingPunct="1">
              <a:lnSpc>
                <a:spcPct val="90000"/>
              </a:lnSpc>
              <a:buNone/>
            </a:pPr>
            <a:r>
              <a:rPr lang="en-US" sz="2200" dirty="0"/>
              <a:t> </a:t>
            </a:r>
            <a:r>
              <a:rPr lang="en-US" sz="2200" dirty="0" smtClean="0"/>
              <a:t>  -  dissolved oxygen</a:t>
            </a:r>
          </a:p>
          <a:p>
            <a:pPr marL="914400" lvl="2" indent="0" eaLnBrk="1" hangingPunct="1">
              <a:lnSpc>
                <a:spcPct val="90000"/>
              </a:lnSpc>
              <a:buNone/>
            </a:pPr>
            <a:r>
              <a:rPr lang="en-US" sz="2200" dirty="0"/>
              <a:t> </a:t>
            </a:r>
            <a:r>
              <a:rPr lang="en-US" sz="2200" dirty="0" smtClean="0"/>
              <a:t>  -  aquatic biota  (fish, aquatic plant, aquatic </a:t>
            </a:r>
            <a:r>
              <a:rPr lang="en-US" sz="2200" dirty="0" err="1" smtClean="0"/>
              <a:t>macroinverterbrate</a:t>
            </a:r>
            <a:r>
              <a:rPr lang="en-US" sz="2200" dirty="0" smtClean="0"/>
              <a:t> </a:t>
            </a:r>
            <a:r>
              <a:rPr lang="en-US" sz="2200" dirty="0" err="1" smtClean="0"/>
              <a:t>bioassesment</a:t>
            </a:r>
            <a:r>
              <a:rPr lang="en-US" sz="2200" dirty="0" smtClean="0"/>
              <a:t>)</a:t>
            </a:r>
          </a:p>
          <a:p>
            <a:pPr marL="1257300" lvl="2" indent="-342900" eaLnBrk="1" hangingPunct="1">
              <a:lnSpc>
                <a:spcPct val="90000"/>
              </a:lnSpc>
            </a:pPr>
            <a:r>
              <a:rPr lang="en-US" sz="2200" dirty="0" smtClean="0"/>
              <a:t>If the TMDL identifies specific BMPs or  implementation activities related to construction, they must be documented in the SWPPP, otherwise, follow Appendix A</a:t>
            </a:r>
          </a:p>
        </p:txBody>
      </p:sp>
      <p:pic>
        <p:nvPicPr>
          <p:cNvPr id="4" name="Picture 3" descr="C:\AEverything Folder\Pictures and Videos\i000770_big.jpg"/>
          <p:cNvPicPr>
            <a:picLocks noChangeAspect="1" noChangeArrowheads="1"/>
          </p:cNvPicPr>
          <p:nvPr/>
        </p:nvPicPr>
        <p:blipFill>
          <a:blip r:embed="rId3" cstate="print"/>
          <a:srcRect/>
          <a:stretch>
            <a:fillRect/>
          </a:stretch>
        </p:blipFill>
        <p:spPr bwMode="auto">
          <a:xfrm>
            <a:off x="0" y="0"/>
            <a:ext cx="838200" cy="6858000"/>
          </a:xfrm>
          <a:prstGeom prst="rect">
            <a:avLst/>
          </a:prstGeom>
          <a:noFill/>
        </p:spPr>
      </p:pic>
    </p:spTree>
    <p:extLst>
      <p:ext uri="{BB962C8B-B14F-4D97-AF65-F5344CB8AC3E}">
        <p14:creationId xmlns:p14="http://schemas.microsoft.com/office/powerpoint/2010/main" val="432899330"/>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1" descr="D:\My Pictures\St. Croix 2007 Alex Steph Sara raingardens\IMG_0672.JPG"/>
          <p:cNvPicPr>
            <a:picLocks noChangeAspect="1" noChangeArrowheads="1"/>
          </p:cNvPicPr>
          <p:nvPr/>
        </p:nvPicPr>
        <p:blipFill>
          <a:blip r:embed="rId3" cstate="print"/>
          <a:srcRect/>
          <a:stretch>
            <a:fillRect/>
          </a:stretch>
        </p:blipFill>
        <p:spPr bwMode="auto">
          <a:xfrm>
            <a:off x="1" y="0"/>
            <a:ext cx="914400" cy="6858000"/>
          </a:xfrm>
          <a:prstGeom prst="rect">
            <a:avLst/>
          </a:prstGeom>
          <a:noFill/>
        </p:spPr>
      </p:pic>
      <p:sp>
        <p:nvSpPr>
          <p:cNvPr id="489474" name="Rectangle 2"/>
          <p:cNvSpPr>
            <a:spLocks noGrp="1"/>
          </p:cNvSpPr>
          <p:nvPr>
            <p:ph type="title"/>
          </p:nvPr>
        </p:nvSpPr>
        <p:spPr bwMode="auto">
          <a:xfrm>
            <a:off x="914400" y="142875"/>
            <a:ext cx="7772400" cy="1284288"/>
          </a:xfrm>
        </p:spPr>
        <p:txBody>
          <a:bodyPr wrap="square" lIns="91440" tIns="45720" rIns="91440" bIns="45720" numCol="1" compatLnSpc="1">
            <a:prstTxWarp prst="textNoShape">
              <a:avLst/>
            </a:prstTxWarp>
          </a:bodyPr>
          <a:lstStyle/>
          <a:p>
            <a:pPr eaLnBrk="1" hangingPunct="1">
              <a:defRPr/>
            </a:pPr>
            <a:r>
              <a:rPr lang="en-US" dirty="0" smtClean="0">
                <a:effectLst/>
              </a:rPr>
              <a:t>  Part III.B SWPPP Amendments</a:t>
            </a:r>
          </a:p>
        </p:txBody>
      </p:sp>
      <p:sp>
        <p:nvSpPr>
          <p:cNvPr id="41987" name="Rectangle 3"/>
          <p:cNvSpPr>
            <a:spLocks noGrp="1"/>
          </p:cNvSpPr>
          <p:nvPr>
            <p:ph type="body" idx="1"/>
          </p:nvPr>
        </p:nvSpPr>
        <p:spPr>
          <a:xfrm>
            <a:off x="914400" y="1981200"/>
            <a:ext cx="7772400" cy="4375150"/>
          </a:xfrm>
        </p:spPr>
        <p:txBody>
          <a:bodyPr/>
          <a:lstStyle/>
          <a:p>
            <a:pPr marL="619125" indent="-619125" eaLnBrk="1" hangingPunct="1">
              <a:lnSpc>
                <a:spcPct val="90000"/>
              </a:lnSpc>
              <a:buClr>
                <a:srgbClr val="C32D2E"/>
              </a:buClr>
            </a:pPr>
            <a:r>
              <a:rPr lang="en-US" sz="2100" dirty="0" smtClean="0">
                <a:solidFill>
                  <a:schemeClr val="tx1">
                    <a:lumMod val="95000"/>
                  </a:schemeClr>
                </a:solidFill>
              </a:rPr>
              <a:t>A change in design, construction, operation or any site condition.</a:t>
            </a:r>
          </a:p>
          <a:p>
            <a:pPr marL="619125" indent="-619125" eaLnBrk="1" hangingPunct="1">
              <a:lnSpc>
                <a:spcPct val="90000"/>
              </a:lnSpc>
              <a:buClr>
                <a:srgbClr val="C32D2E"/>
              </a:buClr>
              <a:buFont typeface="Wingdings" pitchFamily="2" charset="2"/>
              <a:buNone/>
            </a:pPr>
            <a:endParaRPr lang="en-US" sz="2100" dirty="0" smtClean="0">
              <a:solidFill>
                <a:schemeClr val="tx1">
                  <a:lumMod val="95000"/>
                </a:schemeClr>
              </a:solidFill>
            </a:endParaRPr>
          </a:p>
          <a:p>
            <a:pPr marL="619125" indent="-619125" eaLnBrk="1" hangingPunct="1">
              <a:lnSpc>
                <a:spcPct val="90000"/>
              </a:lnSpc>
              <a:buClr>
                <a:srgbClr val="C32D2E"/>
              </a:buClr>
            </a:pPr>
            <a:r>
              <a:rPr lang="en-US" sz="2100" dirty="0" smtClean="0">
                <a:solidFill>
                  <a:schemeClr val="tx1">
                    <a:lumMod val="95000"/>
                  </a:schemeClr>
                </a:solidFill>
              </a:rPr>
              <a:t>Inspections by the project owners, USEPA or MPCA that indicate that the SWPPP is not effective or found to be inconsistent with the requirements.</a:t>
            </a:r>
          </a:p>
          <a:p>
            <a:pPr marL="619125" indent="-619125" eaLnBrk="1" hangingPunct="1">
              <a:lnSpc>
                <a:spcPct val="90000"/>
              </a:lnSpc>
              <a:buClr>
                <a:srgbClr val="C32D2E"/>
              </a:buClr>
              <a:buFont typeface="Wingdings" pitchFamily="2" charset="2"/>
              <a:buNone/>
            </a:pPr>
            <a:endParaRPr lang="en-US" sz="2100" dirty="0" smtClean="0">
              <a:solidFill>
                <a:schemeClr val="tx1">
                  <a:lumMod val="95000"/>
                </a:schemeClr>
              </a:solidFill>
            </a:endParaRPr>
          </a:p>
          <a:p>
            <a:pPr marL="619125" indent="-619125" eaLnBrk="1" hangingPunct="1">
              <a:lnSpc>
                <a:spcPct val="90000"/>
              </a:lnSpc>
              <a:buClr>
                <a:srgbClr val="C32D2E"/>
              </a:buClr>
            </a:pPr>
            <a:r>
              <a:rPr lang="en-US" sz="2100" dirty="0" smtClean="0">
                <a:solidFill>
                  <a:schemeClr val="tx1">
                    <a:lumMod val="95000"/>
                  </a:schemeClr>
                </a:solidFill>
              </a:rPr>
              <a:t>If the MPCA determines that project’s </a:t>
            </a:r>
            <a:r>
              <a:rPr lang="en-US" sz="2100" dirty="0" err="1" smtClean="0">
                <a:solidFill>
                  <a:schemeClr val="tx1">
                    <a:lumMod val="95000"/>
                  </a:schemeClr>
                </a:solidFill>
              </a:rPr>
              <a:t>stormwater</a:t>
            </a:r>
            <a:r>
              <a:rPr lang="en-US" sz="2100" dirty="0" smtClean="0">
                <a:solidFill>
                  <a:schemeClr val="tx1">
                    <a:lumMod val="95000"/>
                  </a:schemeClr>
                </a:solidFill>
              </a:rPr>
              <a:t> has the potential to cause non-attainment of a water quality standard</a:t>
            </a:r>
          </a:p>
          <a:p>
            <a:pPr marL="0" indent="0" eaLnBrk="1" hangingPunct="1">
              <a:lnSpc>
                <a:spcPct val="90000"/>
              </a:lnSpc>
              <a:buClr>
                <a:srgbClr val="C32D2E"/>
              </a:buClr>
              <a:buNone/>
            </a:pPr>
            <a:r>
              <a:rPr lang="en-US" sz="2100" dirty="0">
                <a:solidFill>
                  <a:schemeClr val="tx1">
                    <a:lumMod val="95000"/>
                  </a:schemeClr>
                </a:solidFill>
              </a:rPr>
              <a:t> </a:t>
            </a:r>
            <a:r>
              <a:rPr lang="en-US" sz="2100" dirty="0" smtClean="0">
                <a:solidFill>
                  <a:schemeClr val="tx1">
                    <a:lumMod val="95000"/>
                  </a:schemeClr>
                </a:solidFill>
              </a:rPr>
              <a:t>                                              Or,</a:t>
            </a:r>
          </a:p>
          <a:p>
            <a:pPr marL="0" indent="0" eaLnBrk="1" hangingPunct="1">
              <a:lnSpc>
                <a:spcPct val="90000"/>
              </a:lnSpc>
              <a:buClr>
                <a:srgbClr val="C32D2E"/>
              </a:buClr>
              <a:buNone/>
            </a:pPr>
            <a:r>
              <a:rPr lang="en-US" sz="2100" dirty="0">
                <a:solidFill>
                  <a:schemeClr val="tx1">
                    <a:lumMod val="95000"/>
                  </a:schemeClr>
                </a:solidFill>
              </a:rPr>
              <a:t> </a:t>
            </a:r>
            <a:r>
              <a:rPr lang="en-US" sz="2100" dirty="0" smtClean="0">
                <a:solidFill>
                  <a:schemeClr val="tx1">
                    <a:lumMod val="95000"/>
                  </a:schemeClr>
                </a:solidFill>
              </a:rPr>
              <a:t>       if a water quality standard changes during the course of   </a:t>
            </a:r>
          </a:p>
          <a:p>
            <a:pPr marL="0" indent="0" eaLnBrk="1" hangingPunct="1">
              <a:lnSpc>
                <a:spcPct val="90000"/>
              </a:lnSpc>
              <a:buClr>
                <a:srgbClr val="C32D2E"/>
              </a:buClr>
              <a:buNone/>
            </a:pPr>
            <a:r>
              <a:rPr lang="en-US" sz="2100" dirty="0">
                <a:solidFill>
                  <a:schemeClr val="tx1">
                    <a:lumMod val="95000"/>
                  </a:schemeClr>
                </a:solidFill>
              </a:rPr>
              <a:t> </a:t>
            </a:r>
            <a:r>
              <a:rPr lang="en-US" sz="2100" dirty="0" smtClean="0">
                <a:solidFill>
                  <a:schemeClr val="tx1">
                    <a:lumMod val="95000"/>
                  </a:schemeClr>
                </a:solidFill>
              </a:rPr>
              <a:t>       the project. </a:t>
            </a:r>
          </a:p>
        </p:txBody>
      </p:sp>
    </p:spTree>
    <p:extLst>
      <p:ext uri="{BB962C8B-B14F-4D97-AF65-F5344CB8AC3E}">
        <p14:creationId xmlns:p14="http://schemas.microsoft.com/office/powerpoint/2010/main" val="2224794268"/>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p:cNvSpPr>
          <p:nvPr>
            <p:ph type="title"/>
          </p:nvPr>
        </p:nvSpPr>
        <p:spPr bwMode="auto">
          <a:xfrm>
            <a:off x="1600200" y="228600"/>
            <a:ext cx="7772400" cy="1284288"/>
          </a:xfrm>
        </p:spPr>
        <p:txBody>
          <a:bodyPr wrap="square" lIns="91440" tIns="45720" rIns="91440" bIns="45720" numCol="1" compatLnSpc="1">
            <a:prstTxWarp prst="textNoShape">
              <a:avLst/>
            </a:prstTxWarp>
          </a:bodyPr>
          <a:lstStyle/>
          <a:p>
            <a:pPr eaLnBrk="1" hangingPunct="1">
              <a:defRPr/>
            </a:pPr>
            <a:r>
              <a:rPr lang="en-US" sz="3400" dirty="0" smtClean="0">
                <a:effectLst/>
              </a:rPr>
              <a:t>Part III.C  Requirements for temporary sediment basins</a:t>
            </a:r>
          </a:p>
        </p:txBody>
      </p:sp>
      <p:sp>
        <p:nvSpPr>
          <p:cNvPr id="45059" name="Rectangle 3"/>
          <p:cNvSpPr>
            <a:spLocks noGrp="1"/>
          </p:cNvSpPr>
          <p:nvPr>
            <p:ph type="body" idx="1"/>
          </p:nvPr>
        </p:nvSpPr>
        <p:spPr>
          <a:xfrm>
            <a:off x="1447800" y="1752600"/>
            <a:ext cx="7315200" cy="3733800"/>
          </a:xfrm>
          <a:solidFill>
            <a:schemeClr val="accent6">
              <a:lumMod val="50000"/>
            </a:schemeClr>
          </a:solidFill>
        </p:spPr>
        <p:txBody>
          <a:bodyPr/>
          <a:lstStyle/>
          <a:p>
            <a:pPr marL="742950" lvl="1" eaLnBrk="1" hangingPunct="1">
              <a:buClr>
                <a:srgbClr val="FED46C"/>
              </a:buClr>
            </a:pPr>
            <a:r>
              <a:rPr lang="en-US" sz="2000" dirty="0" smtClean="0"/>
              <a:t>Must provide where </a:t>
            </a:r>
            <a:r>
              <a:rPr lang="en-US" sz="2000" u="sng" dirty="0" smtClean="0"/>
              <a:t>10 or more acres</a:t>
            </a:r>
            <a:r>
              <a:rPr lang="en-US" sz="2000" dirty="0" smtClean="0"/>
              <a:t> of disturbed soil drain to a common location </a:t>
            </a:r>
          </a:p>
          <a:p>
            <a:pPr marL="742950" lvl="1" eaLnBrk="1" hangingPunct="1">
              <a:buClr>
                <a:srgbClr val="FED46C"/>
              </a:buClr>
            </a:pPr>
            <a:endParaRPr lang="en-US" sz="2000" dirty="0" smtClean="0"/>
          </a:p>
          <a:p>
            <a:pPr marL="742950" lvl="1" eaLnBrk="1" hangingPunct="1">
              <a:buClr>
                <a:srgbClr val="FED46C"/>
              </a:buClr>
            </a:pPr>
            <a:r>
              <a:rPr lang="en-US" sz="2000" dirty="0" smtClean="0"/>
              <a:t>Calculate basin size based on runoff from a </a:t>
            </a:r>
            <a:r>
              <a:rPr lang="en-US" sz="2000" u="sng" dirty="0" smtClean="0"/>
              <a:t>2 year, 24 hour storm</a:t>
            </a:r>
            <a:r>
              <a:rPr lang="en-US" sz="2000" dirty="0" smtClean="0"/>
              <a:t>, for each acre drained to the basin. At a minimum the basin must provide </a:t>
            </a:r>
            <a:r>
              <a:rPr lang="en-US" sz="2000" u="sng" dirty="0" smtClean="0"/>
              <a:t>1800 cubic feet</a:t>
            </a:r>
            <a:r>
              <a:rPr lang="en-US" sz="2000" dirty="0" smtClean="0"/>
              <a:t> of storage for each acre drained to the basin.</a:t>
            </a:r>
          </a:p>
          <a:p>
            <a:pPr marL="742950" lvl="1" eaLnBrk="1" hangingPunct="1">
              <a:buClr>
                <a:srgbClr val="FED46C"/>
              </a:buClr>
            </a:pPr>
            <a:endParaRPr lang="en-US" sz="2000" dirty="0" smtClean="0"/>
          </a:p>
          <a:p>
            <a:pPr marL="742950" lvl="1" eaLnBrk="1" hangingPunct="1">
              <a:buClr>
                <a:srgbClr val="FED46C"/>
              </a:buClr>
            </a:pPr>
            <a:r>
              <a:rPr lang="en-US" sz="2000" dirty="0" smtClean="0"/>
              <a:t>Without calculation, a basin with </a:t>
            </a:r>
            <a:r>
              <a:rPr lang="en-US" sz="2000" u="sng" dirty="0" smtClean="0"/>
              <a:t>3600 cubic feet</a:t>
            </a:r>
            <a:r>
              <a:rPr lang="en-US" sz="2000" dirty="0" smtClean="0"/>
              <a:t> of storage per acre drained is required </a:t>
            </a:r>
          </a:p>
        </p:txBody>
      </p:sp>
      <p:pic>
        <p:nvPicPr>
          <p:cNvPr id="45060" name="Picture 4" descr="Termination.jpg"/>
          <p:cNvPicPr>
            <a:picLocks noChangeAspect="1"/>
          </p:cNvPicPr>
          <p:nvPr/>
        </p:nvPicPr>
        <p:blipFill>
          <a:blip r:embed="rId3" cstate="print"/>
          <a:srcRect l="68613" r="23444" b="16374"/>
          <a:stretch>
            <a:fillRect/>
          </a:stretch>
        </p:blipFill>
        <p:spPr bwMode="auto">
          <a:xfrm>
            <a:off x="0" y="0"/>
            <a:ext cx="10668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p:cNvSpPr>
          <p:nvPr>
            <p:ph type="body" idx="1"/>
          </p:nvPr>
        </p:nvSpPr>
        <p:spPr>
          <a:xfrm>
            <a:off x="1447800" y="2286000"/>
            <a:ext cx="7315200" cy="3581400"/>
          </a:xfrm>
          <a:solidFill>
            <a:schemeClr val="accent6">
              <a:lumMod val="50000"/>
            </a:schemeClr>
          </a:solidFill>
        </p:spPr>
        <p:txBody>
          <a:bodyPr/>
          <a:lstStyle/>
          <a:p>
            <a:pPr marL="742950" lvl="1" eaLnBrk="1" hangingPunct="1">
              <a:buClr>
                <a:srgbClr val="FED46C"/>
              </a:buClr>
            </a:pPr>
            <a:r>
              <a:rPr lang="en-US" sz="2000" dirty="0" smtClean="0"/>
              <a:t>Prevent short-circuiting and discharge of floating debris</a:t>
            </a:r>
          </a:p>
          <a:p>
            <a:pPr marL="457200" lvl="1" indent="0" eaLnBrk="1" hangingPunct="1">
              <a:buClr>
                <a:srgbClr val="FED46C"/>
              </a:buClr>
              <a:buNone/>
            </a:pPr>
            <a:endParaRPr lang="en-US" sz="2000" dirty="0" smtClean="0"/>
          </a:p>
          <a:p>
            <a:pPr marL="742950" lvl="1" eaLnBrk="1" hangingPunct="1">
              <a:buClr>
                <a:srgbClr val="FED46C"/>
              </a:buClr>
            </a:pPr>
            <a:r>
              <a:rPr lang="en-US" sz="2000" dirty="0" smtClean="0"/>
              <a:t>Allow for complete basin drawdown for maintenance activities</a:t>
            </a:r>
          </a:p>
          <a:p>
            <a:pPr marL="457200" lvl="1" indent="0" eaLnBrk="1" hangingPunct="1">
              <a:buClr>
                <a:srgbClr val="FED46C"/>
              </a:buClr>
              <a:buNone/>
            </a:pPr>
            <a:endParaRPr lang="en-US" sz="2000" dirty="0" smtClean="0"/>
          </a:p>
          <a:p>
            <a:pPr marL="742950" lvl="1" eaLnBrk="1" hangingPunct="1">
              <a:buClr>
                <a:srgbClr val="FED46C"/>
              </a:buClr>
            </a:pPr>
            <a:r>
              <a:rPr lang="en-US" sz="2000" dirty="0" smtClean="0"/>
              <a:t>Provide stabilized emergency overflow</a:t>
            </a:r>
          </a:p>
          <a:p>
            <a:pPr marL="742950" lvl="1" eaLnBrk="1" hangingPunct="1">
              <a:buClr>
                <a:srgbClr val="FED46C"/>
              </a:buClr>
            </a:pPr>
            <a:endParaRPr lang="en-US" sz="2000" dirty="0"/>
          </a:p>
          <a:p>
            <a:pPr marL="742950" lvl="1" eaLnBrk="1" hangingPunct="1">
              <a:buClr>
                <a:srgbClr val="FED46C"/>
              </a:buClr>
            </a:pPr>
            <a:r>
              <a:rPr lang="en-US" sz="2000" dirty="0"/>
              <a:t>Energy dissipation for basin outlet</a:t>
            </a:r>
          </a:p>
          <a:p>
            <a:pPr marL="457200" lvl="1" indent="0" eaLnBrk="1" hangingPunct="1">
              <a:buClr>
                <a:srgbClr val="FED46C"/>
              </a:buClr>
              <a:buNone/>
            </a:pPr>
            <a:endParaRPr lang="en-US" sz="2000" dirty="0" smtClean="0"/>
          </a:p>
          <a:p>
            <a:pPr marL="742950" lvl="1" eaLnBrk="1" hangingPunct="1">
              <a:buClr>
                <a:srgbClr val="FED46C"/>
              </a:buClr>
            </a:pPr>
            <a:endParaRPr lang="en-US" sz="2000" dirty="0" smtClean="0"/>
          </a:p>
        </p:txBody>
      </p:sp>
      <p:pic>
        <p:nvPicPr>
          <p:cNvPr id="46084" name="Picture 4" descr="Termination.jpg"/>
          <p:cNvPicPr>
            <a:picLocks noChangeAspect="1"/>
          </p:cNvPicPr>
          <p:nvPr/>
        </p:nvPicPr>
        <p:blipFill>
          <a:blip r:embed="rId3" cstate="print"/>
          <a:srcRect l="68613" r="23444" b="16374"/>
          <a:stretch>
            <a:fillRect/>
          </a:stretch>
        </p:blipFill>
        <p:spPr bwMode="auto">
          <a:xfrm>
            <a:off x="0" y="0"/>
            <a:ext cx="1066800" cy="6858000"/>
          </a:xfrm>
          <a:prstGeom prst="rect">
            <a:avLst/>
          </a:prstGeom>
          <a:noFill/>
          <a:ln w="9525">
            <a:noFill/>
            <a:miter lim="800000"/>
            <a:headEnd/>
            <a:tailEnd/>
          </a:ln>
        </p:spPr>
      </p:pic>
      <p:sp>
        <p:nvSpPr>
          <p:cNvPr id="6" name="Rectangle 2"/>
          <p:cNvSpPr>
            <a:spLocks noGrp="1"/>
          </p:cNvSpPr>
          <p:nvPr>
            <p:ph type="title"/>
          </p:nvPr>
        </p:nvSpPr>
        <p:spPr bwMode="auto">
          <a:xfrm>
            <a:off x="1600200" y="228600"/>
            <a:ext cx="7772400" cy="1284288"/>
          </a:xfrm>
        </p:spPr>
        <p:txBody>
          <a:bodyPr wrap="square" lIns="91440" tIns="45720" rIns="91440" bIns="45720" numCol="1" compatLnSpc="1">
            <a:prstTxWarp prst="textNoShape">
              <a:avLst/>
            </a:prstTxWarp>
          </a:bodyPr>
          <a:lstStyle/>
          <a:p>
            <a:pPr eaLnBrk="1" hangingPunct="1">
              <a:defRPr/>
            </a:pPr>
            <a:r>
              <a:rPr lang="en-US" sz="3400" dirty="0" smtClean="0">
                <a:effectLst/>
              </a:rPr>
              <a:t>Part III.C  Requirements for temporary sediment basins</a:t>
            </a: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p:cNvSpPr>
          <p:nvPr>
            <p:ph type="body" idx="1"/>
          </p:nvPr>
        </p:nvSpPr>
        <p:spPr>
          <a:xfrm>
            <a:off x="1447800" y="1676400"/>
            <a:ext cx="7315200" cy="4953000"/>
          </a:xfrm>
          <a:solidFill>
            <a:schemeClr val="accent6">
              <a:lumMod val="50000"/>
            </a:schemeClr>
          </a:solidFill>
        </p:spPr>
        <p:txBody>
          <a:bodyPr/>
          <a:lstStyle/>
          <a:p>
            <a:pPr marL="457200" lvl="1" indent="0" eaLnBrk="1" hangingPunct="1">
              <a:buClr>
                <a:srgbClr val="FED46C"/>
              </a:buClr>
              <a:buNone/>
            </a:pPr>
            <a:endParaRPr lang="en-US" sz="2000" dirty="0" smtClean="0"/>
          </a:p>
          <a:p>
            <a:pPr marL="457200" lvl="1" indent="0" eaLnBrk="1" hangingPunct="1">
              <a:buClr>
                <a:srgbClr val="FED46C"/>
              </a:buClr>
              <a:buNone/>
            </a:pPr>
            <a:endParaRPr lang="en-US" sz="2000" dirty="0" smtClean="0"/>
          </a:p>
          <a:p>
            <a:pPr marL="742950" lvl="1" eaLnBrk="1" hangingPunct="1">
              <a:buClr>
                <a:srgbClr val="FED46C"/>
              </a:buClr>
            </a:pPr>
            <a:r>
              <a:rPr lang="en-US" sz="2000" dirty="0" smtClean="0"/>
              <a:t>Basins must be constructed before up-gradient land disturbing activities begin.</a:t>
            </a:r>
          </a:p>
          <a:p>
            <a:pPr marL="742950" lvl="1" eaLnBrk="1" hangingPunct="1">
              <a:buClr>
                <a:srgbClr val="FED46C"/>
              </a:buClr>
            </a:pPr>
            <a:endParaRPr lang="en-US" sz="2000" dirty="0" smtClean="0"/>
          </a:p>
          <a:p>
            <a:pPr marL="742950" lvl="1" eaLnBrk="1" hangingPunct="1">
              <a:buClr>
                <a:srgbClr val="FED46C"/>
              </a:buClr>
            </a:pPr>
            <a:r>
              <a:rPr lang="en-US" sz="2000" dirty="0" smtClean="0"/>
              <a:t>Equivalent controls allowed for site limitations  -  Must be documented in the SWPPP</a:t>
            </a:r>
          </a:p>
          <a:p>
            <a:pPr marL="742950" lvl="1" eaLnBrk="1" hangingPunct="1">
              <a:buClr>
                <a:srgbClr val="FED46C"/>
              </a:buClr>
            </a:pPr>
            <a:endParaRPr lang="en-US" sz="2000" dirty="0"/>
          </a:p>
          <a:p>
            <a:pPr marL="742950" lvl="1" eaLnBrk="1" hangingPunct="1">
              <a:buClr>
                <a:srgbClr val="FED46C"/>
              </a:buClr>
            </a:pPr>
            <a:r>
              <a:rPr lang="en-US" sz="2000" dirty="0" smtClean="0"/>
              <a:t>When determining infeasibility, must consider public safety, site soils, slope and available area on site</a:t>
            </a:r>
          </a:p>
          <a:p>
            <a:pPr marL="457200" lvl="1" indent="0" eaLnBrk="1" hangingPunct="1">
              <a:buClr>
                <a:srgbClr val="FED46C"/>
              </a:buClr>
              <a:buNone/>
            </a:pPr>
            <a:endParaRPr lang="en-US" sz="2000" dirty="0" smtClean="0"/>
          </a:p>
          <a:p>
            <a:pPr marL="742950" lvl="1" eaLnBrk="1" hangingPunct="1">
              <a:buClr>
                <a:srgbClr val="FED46C"/>
              </a:buClr>
            </a:pPr>
            <a:r>
              <a:rPr lang="en-US" sz="2000" dirty="0"/>
              <a:t>The outlet structure must be designed to withdraw water from the surface (not required in frozen conditions)</a:t>
            </a:r>
          </a:p>
          <a:p>
            <a:pPr marL="742950" lvl="1" eaLnBrk="1" hangingPunct="1">
              <a:buClr>
                <a:srgbClr val="FED46C"/>
              </a:buClr>
            </a:pPr>
            <a:endParaRPr lang="en-US" sz="2000" dirty="0" smtClean="0"/>
          </a:p>
        </p:txBody>
      </p:sp>
      <p:pic>
        <p:nvPicPr>
          <p:cNvPr id="46084" name="Picture 4" descr="Termination.jpg"/>
          <p:cNvPicPr>
            <a:picLocks noChangeAspect="1"/>
          </p:cNvPicPr>
          <p:nvPr/>
        </p:nvPicPr>
        <p:blipFill>
          <a:blip r:embed="rId3" cstate="print"/>
          <a:srcRect l="68613" r="23444" b="16374"/>
          <a:stretch>
            <a:fillRect/>
          </a:stretch>
        </p:blipFill>
        <p:spPr bwMode="auto">
          <a:xfrm>
            <a:off x="0" y="0"/>
            <a:ext cx="1066800" cy="6858000"/>
          </a:xfrm>
          <a:prstGeom prst="rect">
            <a:avLst/>
          </a:prstGeom>
          <a:noFill/>
          <a:ln w="9525">
            <a:noFill/>
            <a:miter lim="800000"/>
            <a:headEnd/>
            <a:tailEnd/>
          </a:ln>
        </p:spPr>
      </p:pic>
      <p:sp>
        <p:nvSpPr>
          <p:cNvPr id="6" name="Rectangle 2"/>
          <p:cNvSpPr>
            <a:spLocks noGrp="1"/>
          </p:cNvSpPr>
          <p:nvPr>
            <p:ph type="title"/>
          </p:nvPr>
        </p:nvSpPr>
        <p:spPr bwMode="auto">
          <a:xfrm>
            <a:off x="1600200" y="228600"/>
            <a:ext cx="7772400" cy="1284288"/>
          </a:xfrm>
        </p:spPr>
        <p:txBody>
          <a:bodyPr wrap="square" lIns="91440" tIns="45720" rIns="91440" bIns="45720" numCol="1" compatLnSpc="1">
            <a:prstTxWarp prst="textNoShape">
              <a:avLst/>
            </a:prstTxWarp>
          </a:bodyPr>
          <a:lstStyle/>
          <a:p>
            <a:pPr eaLnBrk="1" hangingPunct="1">
              <a:defRPr/>
            </a:pPr>
            <a:r>
              <a:rPr lang="en-US" sz="3400" dirty="0" smtClean="0">
                <a:effectLst/>
              </a:rPr>
              <a:t>Part III.C  Requirements for temporary sediment basins</a:t>
            </a:r>
          </a:p>
        </p:txBody>
      </p:sp>
    </p:spTree>
    <p:extLst>
      <p:ext uri="{BB962C8B-B14F-4D97-AF65-F5344CB8AC3E}">
        <p14:creationId xmlns:p14="http://schemas.microsoft.com/office/powerpoint/2010/main" val="398211882"/>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4" descr="IMG_1750"/>
          <p:cNvPicPr>
            <a:picLocks noGrp="1" noChangeAspect="1" noChangeArrowheads="1"/>
          </p:cNvPicPr>
          <p:nvPr>
            <p:ph idx="1"/>
          </p:nvPr>
        </p:nvPicPr>
        <p:blipFill>
          <a:blip r:embed="rId2" cstate="print"/>
          <a:srcRect/>
          <a:stretch>
            <a:fillRect/>
          </a:stretch>
        </p:blipFill>
        <p:spPr>
          <a:xfrm>
            <a:off x="1905000" y="1981200"/>
            <a:ext cx="5832475" cy="4375150"/>
          </a:xfrm>
        </p:spPr>
      </p:pic>
      <p:sp>
        <p:nvSpPr>
          <p:cNvPr id="48132" name="Rectangle 7"/>
          <p:cNvSpPr>
            <a:spLocks noChangeArrowheads="1"/>
          </p:cNvSpPr>
          <p:nvPr/>
        </p:nvSpPr>
        <p:spPr bwMode="auto">
          <a:xfrm>
            <a:off x="0" y="0"/>
            <a:ext cx="914400" cy="6858000"/>
          </a:xfrm>
          <a:prstGeom prst="rect">
            <a:avLst/>
          </a:prstGeom>
          <a:solidFill>
            <a:srgbClr val="000066"/>
          </a:solidFill>
          <a:ln w="9525">
            <a:noFill/>
            <a:miter lim="800000"/>
            <a:headEnd/>
            <a:tailEnd/>
          </a:ln>
        </p:spPr>
        <p:txBody>
          <a:bodyPr wrap="none" anchor="ctr"/>
          <a:lstStyle/>
          <a:p>
            <a:endParaRPr lang="en-US"/>
          </a:p>
        </p:txBody>
      </p:sp>
      <p:sp>
        <p:nvSpPr>
          <p:cNvPr id="5" name="Oval 4"/>
          <p:cNvSpPr/>
          <p:nvPr/>
        </p:nvSpPr>
        <p:spPr>
          <a:xfrm>
            <a:off x="3352800" y="3886200"/>
            <a:ext cx="1905000" cy="762000"/>
          </a:xfrm>
          <a:prstGeom prst="ellipse">
            <a:avLst/>
          </a:prstGeom>
          <a:noFill/>
          <a:ln w="444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accent3"/>
              </a:solidFill>
            </a:endParaRPr>
          </a:p>
        </p:txBody>
      </p:sp>
      <p:pic>
        <p:nvPicPr>
          <p:cNvPr id="7" name="Picture 4" descr="Termination.jpg"/>
          <p:cNvPicPr>
            <a:picLocks noChangeAspect="1"/>
          </p:cNvPicPr>
          <p:nvPr/>
        </p:nvPicPr>
        <p:blipFill>
          <a:blip r:embed="rId3" cstate="print"/>
          <a:srcRect l="68613" r="23444" b="16374"/>
          <a:stretch>
            <a:fillRect/>
          </a:stretch>
        </p:blipFill>
        <p:spPr bwMode="auto">
          <a:xfrm>
            <a:off x="0" y="0"/>
            <a:ext cx="1066800" cy="6858000"/>
          </a:xfrm>
          <a:prstGeom prst="rect">
            <a:avLst/>
          </a:prstGeom>
          <a:noFill/>
          <a:ln w="9525">
            <a:noFill/>
            <a:miter lim="800000"/>
            <a:headEnd/>
            <a:tailEnd/>
          </a:ln>
        </p:spPr>
      </p:pic>
      <p:sp>
        <p:nvSpPr>
          <p:cNvPr id="8" name="Rectangle 5"/>
          <p:cNvSpPr txBox="1">
            <a:spLocks/>
          </p:cNvSpPr>
          <p:nvPr/>
        </p:nvSpPr>
        <p:spPr bwMode="auto">
          <a:xfrm>
            <a:off x="1066800" y="381000"/>
            <a:ext cx="8077200" cy="827088"/>
          </a:xfrm>
          <a:prstGeom prst="rect">
            <a:avLst/>
          </a:prstGeom>
          <a:solidFill>
            <a:schemeClr val="accent6">
              <a:lumMod val="50000"/>
            </a:schemeClr>
          </a:solidFill>
        </p:spPr>
        <p:txBody>
          <a:bodyPr vert="horz" wrap="square" lIns="91440" tIns="45720" rIns="91440" bIns="45720" numCol="1" anchor="b"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100" normalizeH="0" baseline="0" noProof="0" dirty="0" smtClean="0">
                <a:ln>
                  <a:noFill/>
                </a:ln>
                <a:solidFill>
                  <a:srgbClr val="F6E4BA"/>
                </a:solidFill>
                <a:effectLst/>
                <a:uLnTx/>
                <a:uFillTx/>
                <a:latin typeface="Trebuchet MS" pitchFamily="34" charset="0"/>
                <a:ea typeface="+mj-ea"/>
                <a:cs typeface="+mj-cs"/>
              </a:rPr>
              <a:t>  Basin draw down : pump with floating head intake</a:t>
            </a: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C:\AEverything Folder\Pictures and Videos\i000770_big.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10242" name="Rectangle 3"/>
          <p:cNvSpPr>
            <a:spLocks noGrp="1" noChangeArrowheads="1"/>
          </p:cNvSpPr>
          <p:nvPr>
            <p:ph type="subTitle" idx="4294967295"/>
          </p:nvPr>
        </p:nvSpPr>
        <p:spPr>
          <a:xfrm>
            <a:off x="381000" y="1524000"/>
            <a:ext cx="8382000" cy="4343400"/>
          </a:xfrm>
          <a:solidFill>
            <a:schemeClr val="accent1">
              <a:lumMod val="50000"/>
              <a:alpha val="91000"/>
            </a:schemeClr>
          </a:solidFill>
        </p:spPr>
        <p:txBody>
          <a:bodyPr/>
          <a:lstStyle/>
          <a:p>
            <a:pPr marL="0" indent="0" algn="ctr" eaLnBrk="1" hangingPunct="1">
              <a:lnSpc>
                <a:spcPct val="90000"/>
              </a:lnSpc>
              <a:buFont typeface="Wingdings" pitchFamily="2" charset="2"/>
              <a:buNone/>
            </a:pPr>
            <a:r>
              <a:rPr lang="en-US" sz="2800" dirty="0" smtClean="0"/>
              <a:t>New EPA Construction and Development Point Source Category Rule – December, 2009 </a:t>
            </a:r>
          </a:p>
          <a:p>
            <a:pPr marL="0" indent="0" algn="ctr" eaLnBrk="1" hangingPunct="1">
              <a:lnSpc>
                <a:spcPct val="90000"/>
              </a:lnSpc>
              <a:buFont typeface="Wingdings" pitchFamily="2" charset="2"/>
              <a:buNone/>
            </a:pPr>
            <a:endParaRPr lang="en-US" dirty="0" smtClean="0"/>
          </a:p>
          <a:p>
            <a:pPr marL="0" indent="0">
              <a:buNone/>
            </a:pPr>
            <a:r>
              <a:rPr lang="en-US" sz="2000" dirty="0" smtClean="0"/>
              <a:t>EPA then writes their permit based on the Rule including these changes:</a:t>
            </a:r>
          </a:p>
          <a:p>
            <a:pPr marL="0" indent="0">
              <a:buNone/>
            </a:pPr>
            <a:endParaRPr lang="en-US" sz="2000" dirty="0" smtClean="0"/>
          </a:p>
          <a:p>
            <a:r>
              <a:rPr lang="en-US" sz="2000" dirty="0" smtClean="0"/>
              <a:t>Soil stabilization timelines</a:t>
            </a:r>
          </a:p>
          <a:p>
            <a:r>
              <a:rPr lang="en-US" sz="2000" dirty="0" smtClean="0"/>
              <a:t>Erosion and sediment control design parameters</a:t>
            </a:r>
          </a:p>
          <a:p>
            <a:r>
              <a:rPr lang="en-US" sz="2000" dirty="0" smtClean="0"/>
              <a:t>Preservation of natural buffers or alternative controls</a:t>
            </a:r>
          </a:p>
          <a:p>
            <a:r>
              <a:rPr lang="en-US" sz="2000" dirty="0" smtClean="0"/>
              <a:t>Dewatering requirements</a:t>
            </a:r>
          </a:p>
          <a:p>
            <a:r>
              <a:rPr lang="en-US" sz="2000" dirty="0" smtClean="0"/>
              <a:t>Additional waste control requirements</a:t>
            </a:r>
          </a:p>
        </p:txBody>
      </p:sp>
      <p:sp>
        <p:nvSpPr>
          <p:cNvPr id="4" name="Title 3"/>
          <p:cNvSpPr>
            <a:spLocks/>
          </p:cNvSpPr>
          <p:nvPr/>
        </p:nvSpPr>
        <p:spPr bwMode="auto">
          <a:xfrm>
            <a:off x="0" y="381000"/>
            <a:ext cx="9144000" cy="741363"/>
          </a:xfrm>
          <a:prstGeom prst="rect">
            <a:avLst/>
          </a:prstGeom>
          <a:solidFill>
            <a:schemeClr val="accent1">
              <a:lumMod val="50000"/>
              <a:alpha val="49000"/>
            </a:schemeClr>
          </a:solidFill>
          <a:ln w="9525">
            <a:noFill/>
            <a:miter lim="800000"/>
            <a:headEnd/>
            <a:tailEnd/>
          </a:ln>
        </p:spPr>
        <p:txBody>
          <a:bodyPr anchor="b"/>
          <a:lstStyle/>
          <a:p>
            <a:pPr fontAlgn="auto">
              <a:spcAft>
                <a:spcPts val="0"/>
              </a:spcAft>
              <a:defRPr/>
            </a:pPr>
            <a:r>
              <a:rPr lang="en-US" sz="3200" spc="-100" dirty="0" smtClean="0">
                <a:solidFill>
                  <a:schemeClr val="tx2">
                    <a:satMod val="200000"/>
                  </a:schemeClr>
                </a:solidFill>
                <a:effectLst>
                  <a:outerShdw blurRad="38100" dist="38100" dir="2700000" algn="tl">
                    <a:srgbClr val="000000">
                      <a:alpha val="43137"/>
                    </a:srgbClr>
                  </a:outerShdw>
                </a:effectLst>
                <a:latin typeface="Trebuchet MS" pitchFamily="34" charset="0"/>
                <a:ea typeface="+mj-ea"/>
                <a:cs typeface="+mj-cs"/>
              </a:rPr>
              <a:t>   Permit writing  -  new rules at the national level</a:t>
            </a:r>
            <a:endParaRPr lang="en-US" sz="3200" spc="-100" dirty="0">
              <a:solidFill>
                <a:schemeClr val="tx2">
                  <a:satMod val="200000"/>
                </a:schemeClr>
              </a:solidFill>
              <a:effectLst>
                <a:outerShdw blurRad="38100" dist="38100" dir="2700000" algn="tl">
                  <a:srgbClr val="000000">
                    <a:alpha val="43137"/>
                  </a:srgbClr>
                </a:outerShdw>
              </a:effectLst>
              <a:latin typeface="Trebuchet MS" pitchFamily="34" charset="0"/>
              <a:ea typeface="+mj-ea"/>
              <a:cs typeface="+mj-cs"/>
            </a:endParaRPr>
          </a:p>
        </p:txBody>
      </p:sp>
      <p:cxnSp>
        <p:nvCxnSpPr>
          <p:cNvPr id="7" name="Straight Connector 6"/>
          <p:cNvCxnSpPr/>
          <p:nvPr/>
        </p:nvCxnSpPr>
        <p:spPr>
          <a:xfrm>
            <a:off x="762000" y="2743200"/>
            <a:ext cx="70866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7"/>
          <p:cNvSpPr>
            <a:spLocks noChangeArrowheads="1"/>
          </p:cNvSpPr>
          <p:nvPr/>
        </p:nvSpPr>
        <p:spPr bwMode="auto">
          <a:xfrm>
            <a:off x="0" y="0"/>
            <a:ext cx="914400" cy="6858000"/>
          </a:xfrm>
          <a:prstGeom prst="rect">
            <a:avLst/>
          </a:prstGeom>
          <a:solidFill>
            <a:srgbClr val="000066"/>
          </a:solidFill>
          <a:ln w="9525">
            <a:noFill/>
            <a:miter lim="800000"/>
            <a:headEnd/>
            <a:tailEnd/>
          </a:ln>
        </p:spPr>
        <p:txBody>
          <a:bodyPr wrap="none" anchor="ctr"/>
          <a:lstStyle/>
          <a:p>
            <a:endParaRPr lang="en-US"/>
          </a:p>
        </p:txBody>
      </p:sp>
      <p:pic>
        <p:nvPicPr>
          <p:cNvPr id="7" name="Picture 4" descr="Termination.jpg"/>
          <p:cNvPicPr>
            <a:picLocks noChangeAspect="1"/>
          </p:cNvPicPr>
          <p:nvPr/>
        </p:nvPicPr>
        <p:blipFill>
          <a:blip r:embed="rId2" cstate="print"/>
          <a:srcRect l="68613" r="23444" b="16374"/>
          <a:stretch>
            <a:fillRect/>
          </a:stretch>
        </p:blipFill>
        <p:spPr bwMode="auto">
          <a:xfrm>
            <a:off x="0" y="0"/>
            <a:ext cx="1066800" cy="6858000"/>
          </a:xfrm>
          <a:prstGeom prst="rect">
            <a:avLst/>
          </a:prstGeom>
          <a:noFill/>
          <a:ln w="9525">
            <a:noFill/>
            <a:miter lim="800000"/>
            <a:headEnd/>
            <a:tailEnd/>
          </a:ln>
        </p:spPr>
      </p:pic>
      <p:sp>
        <p:nvSpPr>
          <p:cNvPr id="8" name="Rectangle 5"/>
          <p:cNvSpPr txBox="1">
            <a:spLocks/>
          </p:cNvSpPr>
          <p:nvPr/>
        </p:nvSpPr>
        <p:spPr bwMode="auto">
          <a:xfrm>
            <a:off x="1066800" y="381000"/>
            <a:ext cx="8077200" cy="827088"/>
          </a:xfrm>
          <a:prstGeom prst="rect">
            <a:avLst/>
          </a:prstGeom>
          <a:solidFill>
            <a:schemeClr val="accent6">
              <a:lumMod val="50000"/>
            </a:schemeClr>
          </a:solidFill>
        </p:spPr>
        <p:txBody>
          <a:bodyPr vert="horz" wrap="square" lIns="91440" tIns="45720" rIns="91440" bIns="45720" numCol="1" anchor="b"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100" normalizeH="0" baseline="0" noProof="0" dirty="0" smtClean="0">
                <a:ln>
                  <a:noFill/>
                </a:ln>
                <a:solidFill>
                  <a:srgbClr val="F6E4BA"/>
                </a:solidFill>
                <a:effectLst/>
                <a:uLnTx/>
                <a:uFillTx/>
                <a:latin typeface="Trebuchet MS" pitchFamily="34" charset="0"/>
                <a:ea typeface="+mj-ea"/>
                <a:cs typeface="+mj-cs"/>
              </a:rPr>
              <a:t>  Basin draw down : Faircloth Skimmer </a:t>
            </a:r>
            <a:r>
              <a:rPr kumimoji="0" lang="en-US" sz="1000" b="0" i="0" u="none" strike="noStrike" kern="1200" cap="none" spc="-100" normalizeH="0" baseline="0" noProof="0" dirty="0" smtClean="0">
                <a:ln>
                  <a:noFill/>
                </a:ln>
                <a:solidFill>
                  <a:srgbClr val="F6E4BA"/>
                </a:solidFill>
                <a:effectLst/>
                <a:uLnTx/>
                <a:uFillTx/>
                <a:latin typeface="Trebuchet MS" pitchFamily="34" charset="0"/>
                <a:ea typeface="+mj-ea"/>
                <a:cs typeface="+mj-cs"/>
              </a:rPr>
              <a:t>R</a:t>
            </a:r>
            <a:r>
              <a:rPr kumimoji="0" lang="en-US" sz="2800" b="0" i="0" u="none" strike="noStrike" kern="1200" cap="none" spc="-100" normalizeH="0" baseline="0" noProof="0" dirty="0" smtClean="0">
                <a:ln>
                  <a:noFill/>
                </a:ln>
                <a:solidFill>
                  <a:srgbClr val="F6E4BA"/>
                </a:solidFill>
                <a:effectLst/>
                <a:uLnTx/>
                <a:uFillTx/>
                <a:latin typeface="Trebuchet MS" pitchFamily="34" charset="0"/>
                <a:ea typeface="+mj-ea"/>
                <a:cs typeface="+mj-cs"/>
              </a:rPr>
              <a:t> </a:t>
            </a:r>
          </a:p>
        </p:txBody>
      </p:sp>
      <p:pic>
        <p:nvPicPr>
          <p:cNvPr id="9218" name="Picture 2" descr="Typical Faircloth Skimmer. Shown in floating position. 8 sizes avail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524000"/>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405801"/>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descr="D:\My Pictures\St. Croix 2007 Alex Steph Sara raingardens\IMG_0702.JPG"/>
          <p:cNvPicPr>
            <a:picLocks noGrp="1" noChangeAspect="1" noChangeArrowheads="1"/>
          </p:cNvPicPr>
          <p:nvPr>
            <p:ph sz="half" idx="2"/>
          </p:nvPr>
        </p:nvPicPr>
        <p:blipFill>
          <a:blip r:embed="rId3" cstate="print"/>
          <a:srcRect/>
          <a:stretch>
            <a:fillRect/>
          </a:stretch>
        </p:blipFill>
        <p:spPr bwMode="auto">
          <a:xfrm>
            <a:off x="0" y="0"/>
            <a:ext cx="9144000" cy="6858000"/>
          </a:xfrm>
          <a:prstGeom prst="rect">
            <a:avLst/>
          </a:prstGeom>
          <a:noFill/>
        </p:spPr>
      </p:pic>
      <p:sp>
        <p:nvSpPr>
          <p:cNvPr id="236546" name="Rectangle 2"/>
          <p:cNvSpPr>
            <a:spLocks noGrp="1"/>
          </p:cNvSpPr>
          <p:nvPr>
            <p:ph type="title"/>
          </p:nvPr>
        </p:nvSpPr>
        <p:spPr bwMode="auto">
          <a:xfrm>
            <a:off x="990600" y="152400"/>
            <a:ext cx="7772400" cy="1284288"/>
          </a:xfrm>
        </p:spPr>
        <p:txBody>
          <a:bodyPr wrap="square" lIns="91440" tIns="45720" rIns="91440" bIns="45720" numCol="1" compatLnSpc="1">
            <a:prstTxWarp prst="textNoShape">
              <a:avLst/>
            </a:prstTxWarp>
          </a:bodyPr>
          <a:lstStyle/>
          <a:p>
            <a:pPr eaLnBrk="1" hangingPunct="1">
              <a:defRPr/>
            </a:pPr>
            <a:r>
              <a:rPr lang="en-US" sz="3400" dirty="0" smtClean="0">
                <a:effectLst/>
              </a:rPr>
              <a:t>Part III.D   Post construction stormwater treatment system design requirements</a:t>
            </a:r>
          </a:p>
        </p:txBody>
      </p:sp>
      <p:sp>
        <p:nvSpPr>
          <p:cNvPr id="49155" name="Rectangle 3"/>
          <p:cNvSpPr>
            <a:spLocks noGrp="1"/>
          </p:cNvSpPr>
          <p:nvPr>
            <p:ph type="body" sz="half" idx="1"/>
          </p:nvPr>
        </p:nvSpPr>
        <p:spPr>
          <a:xfrm>
            <a:off x="762000" y="1905000"/>
            <a:ext cx="8001000" cy="4375150"/>
          </a:xfrm>
          <a:solidFill>
            <a:schemeClr val="accent6">
              <a:lumMod val="40000"/>
              <a:lumOff val="60000"/>
              <a:alpha val="21000"/>
            </a:schemeClr>
          </a:solidFill>
        </p:spPr>
        <p:txBody>
          <a:bodyPr/>
          <a:lstStyle/>
          <a:p>
            <a:pPr marL="742950" lvl="1" eaLnBrk="1" hangingPunct="1">
              <a:buNone/>
            </a:pPr>
            <a:endParaRPr lang="en-US" sz="2000" b="1" dirty="0" smtClean="0">
              <a:solidFill>
                <a:schemeClr val="bg1"/>
              </a:solidFill>
            </a:endParaRPr>
          </a:p>
          <a:p>
            <a:pPr marL="742950" lvl="1" eaLnBrk="1" hangingPunct="1"/>
            <a:r>
              <a:rPr lang="en-US" sz="2000" b="1" dirty="0" smtClean="0">
                <a:solidFill>
                  <a:schemeClr val="bg1"/>
                </a:solidFill>
              </a:rPr>
              <a:t>If the project is located in an Jurisdiction subject to an MS4 permit, and that </a:t>
            </a:r>
            <a:r>
              <a:rPr lang="en-US" sz="2000" b="1" dirty="0" err="1" smtClean="0">
                <a:solidFill>
                  <a:schemeClr val="bg1"/>
                </a:solidFill>
              </a:rPr>
              <a:t>permittee</a:t>
            </a:r>
            <a:r>
              <a:rPr lang="en-US" sz="2000" b="1" dirty="0" smtClean="0">
                <a:solidFill>
                  <a:schemeClr val="bg1"/>
                </a:solidFill>
              </a:rPr>
              <a:t> (MS4) has established permanent </a:t>
            </a:r>
            <a:r>
              <a:rPr lang="en-US" sz="2000" b="1" dirty="0" err="1" smtClean="0">
                <a:solidFill>
                  <a:schemeClr val="bg1"/>
                </a:solidFill>
              </a:rPr>
              <a:t>stormwater</a:t>
            </a:r>
            <a:r>
              <a:rPr lang="en-US" sz="2000" b="1" dirty="0" smtClean="0">
                <a:solidFill>
                  <a:schemeClr val="bg1"/>
                </a:solidFill>
              </a:rPr>
              <a:t> treatment system requirements that include volume control, the project’s system may be designed according to those rules in lieu of the MPCA requirements.</a:t>
            </a:r>
          </a:p>
          <a:p>
            <a:pPr marL="742950" lvl="1" eaLnBrk="1" hangingPunct="1">
              <a:buFont typeface="Wingdings" pitchFamily="2" charset="2"/>
              <a:buNone/>
            </a:pPr>
            <a:endParaRPr lang="en-US" sz="2000" b="1" dirty="0" smtClean="0">
              <a:solidFill>
                <a:schemeClr val="bg1"/>
              </a:solidFill>
            </a:endParaRPr>
          </a:p>
        </p:txBody>
      </p:sp>
    </p:spTree>
    <p:extLst>
      <p:ext uri="{BB962C8B-B14F-4D97-AF65-F5344CB8AC3E}">
        <p14:creationId xmlns:p14="http://schemas.microsoft.com/office/powerpoint/2010/main" val="734665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55">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15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descr="D:\My Pictures\St. Croix 2007 Alex Steph Sara raingardens\IMG_0702.JPG"/>
          <p:cNvPicPr>
            <a:picLocks noGrp="1" noChangeAspect="1" noChangeArrowheads="1"/>
          </p:cNvPicPr>
          <p:nvPr>
            <p:ph sz="half" idx="2"/>
          </p:nvPr>
        </p:nvPicPr>
        <p:blipFill>
          <a:blip r:embed="rId3" cstate="print"/>
          <a:srcRect/>
          <a:stretch>
            <a:fillRect/>
          </a:stretch>
        </p:blipFill>
        <p:spPr bwMode="auto">
          <a:xfrm>
            <a:off x="0" y="0"/>
            <a:ext cx="9144000" cy="6858000"/>
          </a:xfrm>
          <a:prstGeom prst="rect">
            <a:avLst/>
          </a:prstGeom>
          <a:noFill/>
        </p:spPr>
      </p:pic>
      <p:sp>
        <p:nvSpPr>
          <p:cNvPr id="236546" name="Rectangle 2"/>
          <p:cNvSpPr>
            <a:spLocks noGrp="1"/>
          </p:cNvSpPr>
          <p:nvPr>
            <p:ph type="title"/>
          </p:nvPr>
        </p:nvSpPr>
        <p:spPr bwMode="auto">
          <a:xfrm>
            <a:off x="990600" y="152400"/>
            <a:ext cx="7772400" cy="1284288"/>
          </a:xfrm>
        </p:spPr>
        <p:txBody>
          <a:bodyPr wrap="square" lIns="91440" tIns="45720" rIns="91440" bIns="45720" numCol="1" compatLnSpc="1">
            <a:prstTxWarp prst="textNoShape">
              <a:avLst/>
            </a:prstTxWarp>
          </a:bodyPr>
          <a:lstStyle/>
          <a:p>
            <a:pPr eaLnBrk="1" hangingPunct="1">
              <a:defRPr/>
            </a:pPr>
            <a:r>
              <a:rPr lang="en-US" sz="3400" dirty="0" smtClean="0">
                <a:effectLst/>
              </a:rPr>
              <a:t>Part III.D   Post construction stormwater treatment system design requirements</a:t>
            </a:r>
          </a:p>
        </p:txBody>
      </p:sp>
      <p:sp>
        <p:nvSpPr>
          <p:cNvPr id="49155" name="Rectangle 3"/>
          <p:cNvSpPr>
            <a:spLocks noGrp="1"/>
          </p:cNvSpPr>
          <p:nvPr>
            <p:ph type="body" sz="half" idx="1"/>
          </p:nvPr>
        </p:nvSpPr>
        <p:spPr>
          <a:xfrm>
            <a:off x="762000" y="1905000"/>
            <a:ext cx="8001000" cy="4375150"/>
          </a:xfrm>
          <a:solidFill>
            <a:schemeClr val="accent6">
              <a:lumMod val="40000"/>
              <a:lumOff val="60000"/>
              <a:alpha val="21000"/>
            </a:schemeClr>
          </a:solidFill>
        </p:spPr>
        <p:txBody>
          <a:bodyPr/>
          <a:lstStyle/>
          <a:p>
            <a:pPr marL="742950" lvl="1" eaLnBrk="1" hangingPunct="1">
              <a:buNone/>
            </a:pPr>
            <a:endParaRPr lang="en-US" sz="2000" b="1" dirty="0" smtClean="0">
              <a:solidFill>
                <a:schemeClr val="bg1"/>
              </a:solidFill>
            </a:endParaRPr>
          </a:p>
          <a:p>
            <a:pPr marL="742950" lvl="1" eaLnBrk="1" hangingPunct="1"/>
            <a:r>
              <a:rPr lang="en-US" sz="2000" b="1" dirty="0" smtClean="0">
                <a:solidFill>
                  <a:schemeClr val="bg1"/>
                </a:solidFill>
              </a:rPr>
              <a:t>Where </a:t>
            </a:r>
            <a:r>
              <a:rPr lang="en-US" sz="2000" b="1" u="sng" dirty="0" smtClean="0">
                <a:solidFill>
                  <a:schemeClr val="bg1"/>
                </a:solidFill>
              </a:rPr>
              <a:t>one or more acres of cumulative impervious surface</a:t>
            </a:r>
            <a:r>
              <a:rPr lang="en-US" sz="2000" b="1" dirty="0" smtClean="0">
                <a:solidFill>
                  <a:schemeClr val="bg1"/>
                </a:solidFill>
              </a:rPr>
              <a:t> is created by the project, permanent SW management is required.</a:t>
            </a:r>
          </a:p>
          <a:p>
            <a:pPr marL="742950" lvl="1" eaLnBrk="1" hangingPunct="1"/>
            <a:endParaRPr lang="en-US" sz="2000" b="1" dirty="0" smtClean="0">
              <a:solidFill>
                <a:schemeClr val="bg1"/>
              </a:solidFill>
            </a:endParaRPr>
          </a:p>
          <a:p>
            <a:pPr marL="742950" lvl="1" eaLnBrk="1" hangingPunct="1"/>
            <a:r>
              <a:rPr lang="en-US" sz="2000" b="1" dirty="0" smtClean="0">
                <a:solidFill>
                  <a:schemeClr val="bg1"/>
                </a:solidFill>
              </a:rPr>
              <a:t>Water volume of 1</a:t>
            </a:r>
            <a:r>
              <a:rPr lang="en-US" sz="2000" b="1" u="sng" dirty="0" smtClean="0">
                <a:solidFill>
                  <a:schemeClr val="bg1"/>
                </a:solidFill>
              </a:rPr>
              <a:t> inch</a:t>
            </a:r>
            <a:r>
              <a:rPr lang="en-US" sz="2000" b="1" dirty="0" smtClean="0">
                <a:solidFill>
                  <a:schemeClr val="bg1"/>
                </a:solidFill>
              </a:rPr>
              <a:t> of runoff from the new impervious surface must be </a:t>
            </a:r>
            <a:r>
              <a:rPr lang="en-US" sz="2000" b="1" u="sng" dirty="0" smtClean="0">
                <a:solidFill>
                  <a:schemeClr val="bg1"/>
                </a:solidFill>
              </a:rPr>
              <a:t>retained on site </a:t>
            </a:r>
            <a:r>
              <a:rPr lang="en-US" sz="2000" b="1" dirty="0" smtClean="0">
                <a:solidFill>
                  <a:schemeClr val="bg1"/>
                </a:solidFill>
              </a:rPr>
              <a:t>(i.e. infiltration or other volume control practices)</a:t>
            </a:r>
          </a:p>
          <a:p>
            <a:pPr marL="742950" lvl="1" eaLnBrk="1" hangingPunct="1"/>
            <a:endParaRPr lang="en-US" sz="2000" b="1" dirty="0" smtClean="0">
              <a:solidFill>
                <a:schemeClr val="bg1"/>
              </a:solidFill>
            </a:endParaRPr>
          </a:p>
          <a:p>
            <a:pPr marL="742950" lvl="1" eaLnBrk="1" hangingPunct="1"/>
            <a:r>
              <a:rPr lang="en-US" sz="2000" b="1" dirty="0" smtClean="0">
                <a:solidFill>
                  <a:schemeClr val="bg1"/>
                </a:solidFill>
              </a:rPr>
              <a:t>For those </a:t>
            </a:r>
            <a:r>
              <a:rPr lang="en-US" sz="2000" b="1" dirty="0" smtClean="0">
                <a:solidFill>
                  <a:schemeClr val="bg1"/>
                </a:solidFill>
              </a:rPr>
              <a:t>projects </a:t>
            </a:r>
            <a:r>
              <a:rPr lang="en-US" sz="2000" b="1" dirty="0" smtClean="0">
                <a:solidFill>
                  <a:schemeClr val="bg1"/>
                </a:solidFill>
              </a:rPr>
              <a:t>where infiltration is prohibited, the water quality volume must be treated by a sedimentation basin, filtration or equivalent methods.</a:t>
            </a:r>
          </a:p>
          <a:p>
            <a:pPr marL="457200" lvl="1" indent="0" eaLnBrk="1" hangingPunct="1">
              <a:buNone/>
            </a:pPr>
            <a:endParaRPr lang="en-US" sz="2000" b="1" dirty="0" smtClean="0">
              <a:solidFill>
                <a:schemeClr val="bg1"/>
              </a:solidFill>
            </a:endParaRPr>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43"/>
          <p:cNvSpPr>
            <a:spLocks noChangeArrowheads="1"/>
          </p:cNvSpPr>
          <p:nvPr/>
        </p:nvSpPr>
        <p:spPr bwMode="auto">
          <a:xfrm>
            <a:off x="0" y="0"/>
            <a:ext cx="914400" cy="6858000"/>
          </a:xfrm>
          <a:prstGeom prst="rect">
            <a:avLst/>
          </a:prstGeom>
          <a:solidFill>
            <a:srgbClr val="000036"/>
          </a:solidFill>
          <a:ln w="9525">
            <a:noFill/>
            <a:miter lim="800000"/>
            <a:headEnd/>
            <a:tailEnd/>
          </a:ln>
        </p:spPr>
        <p:txBody>
          <a:bodyPr wrap="none" anchor="ctr"/>
          <a:lstStyle/>
          <a:p>
            <a:endParaRPr lang="en-US"/>
          </a:p>
        </p:txBody>
      </p:sp>
      <p:sp>
        <p:nvSpPr>
          <p:cNvPr id="238594" name="Rectangle 2"/>
          <p:cNvSpPr>
            <a:spLocks noGrp="1"/>
          </p:cNvSpPr>
          <p:nvPr>
            <p:ph type="title"/>
          </p:nvPr>
        </p:nvSpPr>
        <p:spPr bwMode="auto">
          <a:xfrm>
            <a:off x="838200" y="914400"/>
            <a:ext cx="5718175" cy="1143000"/>
          </a:xfrm>
        </p:spPr>
        <p:txBody>
          <a:bodyPr wrap="square" lIns="91440" tIns="45720" rIns="91440" bIns="45720" numCol="1" compatLnSpc="1">
            <a:prstTxWarp prst="textNoShape">
              <a:avLst/>
            </a:prstTxWarp>
          </a:bodyPr>
          <a:lstStyle/>
          <a:p>
            <a:pPr eaLnBrk="1" hangingPunct="1">
              <a:defRPr/>
            </a:pPr>
            <a:r>
              <a:rPr lang="en-US" sz="1200" smtClean="0">
                <a:effectLst/>
              </a:rPr>
              <a:t>                 </a:t>
            </a:r>
            <a:r>
              <a:rPr lang="en-US" sz="1400" u="sng" smtClean="0">
                <a:effectLst/>
              </a:rPr>
              <a:t>Site Conditions</a:t>
            </a:r>
            <a:r>
              <a:rPr lang="en-US" sz="1200" smtClean="0">
                <a:effectLst/>
              </a:rPr>
              <a:t/>
            </a:r>
            <a:br>
              <a:rPr lang="en-US" sz="1200" smtClean="0">
                <a:effectLst/>
              </a:rPr>
            </a:br>
            <a:r>
              <a:rPr lang="en-US" sz="1200" smtClean="0">
                <a:effectLst/>
              </a:rPr>
              <a:t/>
            </a:r>
            <a:br>
              <a:rPr lang="en-US" sz="1200" smtClean="0">
                <a:effectLst/>
              </a:rPr>
            </a:br>
            <a:r>
              <a:rPr lang="en-US" sz="1200" smtClean="0">
                <a:effectLst/>
              </a:rPr>
              <a:t>Existing Impervious Area     =    8 Acres</a:t>
            </a:r>
            <a:br>
              <a:rPr lang="en-US" sz="1200" smtClean="0">
                <a:effectLst/>
              </a:rPr>
            </a:br>
            <a:r>
              <a:rPr lang="en-US" sz="1200" smtClean="0">
                <a:effectLst/>
              </a:rPr>
              <a:t>Proposed Impervious Area   =   13 Acres</a:t>
            </a:r>
            <a:br>
              <a:rPr lang="en-US" sz="1200" smtClean="0">
                <a:effectLst/>
              </a:rPr>
            </a:br>
            <a:r>
              <a:rPr lang="en-US" sz="1200" smtClean="0">
                <a:effectLst/>
              </a:rPr>
              <a:t/>
            </a:r>
            <a:br>
              <a:rPr lang="en-US" sz="1200" smtClean="0">
                <a:effectLst/>
              </a:rPr>
            </a:br>
            <a:r>
              <a:rPr lang="en-US" sz="1200" smtClean="0">
                <a:effectLst/>
              </a:rPr>
              <a:t>Net Increase in Area            =    5 Acres</a:t>
            </a:r>
          </a:p>
        </p:txBody>
      </p:sp>
      <p:sp>
        <p:nvSpPr>
          <p:cNvPr id="50180" name="Freeform 3"/>
          <p:cNvSpPr>
            <a:spLocks/>
          </p:cNvSpPr>
          <p:nvPr/>
        </p:nvSpPr>
        <p:spPr bwMode="auto">
          <a:xfrm>
            <a:off x="76200" y="5029200"/>
            <a:ext cx="9182100" cy="762000"/>
          </a:xfrm>
          <a:custGeom>
            <a:avLst/>
            <a:gdLst>
              <a:gd name="T0" fmla="*/ 0 w 5784"/>
              <a:gd name="T1" fmla="*/ 0 h 480"/>
              <a:gd name="T2" fmla="*/ 2147483647 w 5784"/>
              <a:gd name="T3" fmla="*/ 2147483647 h 480"/>
              <a:gd name="T4" fmla="*/ 2147483647 w 5784"/>
              <a:gd name="T5" fmla="*/ 2147483647 h 480"/>
              <a:gd name="T6" fmla="*/ 2147483647 w 5784"/>
              <a:gd name="T7" fmla="*/ 2147483647 h 480"/>
              <a:gd name="T8" fmla="*/ 2147483647 w 5784"/>
              <a:gd name="T9" fmla="*/ 2147483647 h 480"/>
              <a:gd name="T10" fmla="*/ 2147483647 w 5784"/>
              <a:gd name="T11" fmla="*/ 2147483647 h 480"/>
              <a:gd name="T12" fmla="*/ 2147483647 w 5784"/>
              <a:gd name="T13" fmla="*/ 2147483647 h 480"/>
              <a:gd name="T14" fmla="*/ 2147483647 w 5784"/>
              <a:gd name="T15" fmla="*/ 2147483647 h 480"/>
              <a:gd name="T16" fmla="*/ 0 60000 65536"/>
              <a:gd name="T17" fmla="*/ 0 60000 65536"/>
              <a:gd name="T18" fmla="*/ 0 60000 65536"/>
              <a:gd name="T19" fmla="*/ 0 60000 65536"/>
              <a:gd name="T20" fmla="*/ 0 60000 65536"/>
              <a:gd name="T21" fmla="*/ 0 60000 65536"/>
              <a:gd name="T22" fmla="*/ 0 60000 65536"/>
              <a:gd name="T23" fmla="*/ 0 60000 65536"/>
              <a:gd name="T24" fmla="*/ 0 w 5784"/>
              <a:gd name="T25" fmla="*/ 0 h 480"/>
              <a:gd name="T26" fmla="*/ 5784 w 5784"/>
              <a:gd name="T27" fmla="*/ 480 h 4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84" h="480">
                <a:moveTo>
                  <a:pt x="0" y="0"/>
                </a:moveTo>
                <a:cubicBezTo>
                  <a:pt x="432" y="160"/>
                  <a:pt x="864" y="320"/>
                  <a:pt x="1296" y="336"/>
                </a:cubicBezTo>
                <a:cubicBezTo>
                  <a:pt x="1728" y="352"/>
                  <a:pt x="2256" y="104"/>
                  <a:pt x="2592" y="96"/>
                </a:cubicBezTo>
                <a:cubicBezTo>
                  <a:pt x="2928" y="88"/>
                  <a:pt x="3112" y="272"/>
                  <a:pt x="3312" y="288"/>
                </a:cubicBezTo>
                <a:cubicBezTo>
                  <a:pt x="3512" y="304"/>
                  <a:pt x="3528" y="160"/>
                  <a:pt x="3792" y="192"/>
                </a:cubicBezTo>
                <a:cubicBezTo>
                  <a:pt x="4056" y="224"/>
                  <a:pt x="4584" y="480"/>
                  <a:pt x="4896" y="480"/>
                </a:cubicBezTo>
                <a:cubicBezTo>
                  <a:pt x="5208" y="480"/>
                  <a:pt x="5544" y="232"/>
                  <a:pt x="5664" y="192"/>
                </a:cubicBezTo>
                <a:cubicBezTo>
                  <a:pt x="5784" y="152"/>
                  <a:pt x="5640" y="184"/>
                  <a:pt x="5616" y="240"/>
                </a:cubicBezTo>
              </a:path>
            </a:pathLst>
          </a:custGeom>
          <a:noFill/>
          <a:ln w="9525">
            <a:solidFill>
              <a:schemeClr val="tx1"/>
            </a:solidFill>
            <a:round/>
            <a:headEnd/>
            <a:tailEnd/>
          </a:ln>
        </p:spPr>
        <p:txBody>
          <a:bodyPr/>
          <a:lstStyle/>
          <a:p>
            <a:endParaRPr lang="en-US"/>
          </a:p>
        </p:txBody>
      </p:sp>
      <p:sp>
        <p:nvSpPr>
          <p:cNvPr id="50181" name="Oval 4"/>
          <p:cNvSpPr>
            <a:spLocks noChangeArrowheads="1"/>
          </p:cNvSpPr>
          <p:nvPr/>
        </p:nvSpPr>
        <p:spPr bwMode="auto">
          <a:xfrm>
            <a:off x="4953000" y="5486400"/>
            <a:ext cx="838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0182" name="Line 5"/>
          <p:cNvSpPr>
            <a:spLocks noChangeShapeType="1"/>
          </p:cNvSpPr>
          <p:nvPr/>
        </p:nvSpPr>
        <p:spPr bwMode="auto">
          <a:xfrm>
            <a:off x="7162800" y="5638800"/>
            <a:ext cx="1295400" cy="0"/>
          </a:xfrm>
          <a:prstGeom prst="line">
            <a:avLst/>
          </a:prstGeom>
          <a:noFill/>
          <a:ln w="9525">
            <a:solidFill>
              <a:schemeClr val="tx1"/>
            </a:solidFill>
            <a:round/>
            <a:headEnd/>
            <a:tailEnd/>
          </a:ln>
        </p:spPr>
        <p:txBody>
          <a:bodyPr/>
          <a:lstStyle/>
          <a:p>
            <a:endParaRPr lang="en-US"/>
          </a:p>
        </p:txBody>
      </p:sp>
      <p:sp>
        <p:nvSpPr>
          <p:cNvPr id="50183" name="Line 6"/>
          <p:cNvSpPr>
            <a:spLocks noChangeShapeType="1"/>
          </p:cNvSpPr>
          <p:nvPr/>
        </p:nvSpPr>
        <p:spPr bwMode="auto">
          <a:xfrm>
            <a:off x="533400" y="4648200"/>
            <a:ext cx="152400" cy="0"/>
          </a:xfrm>
          <a:prstGeom prst="line">
            <a:avLst/>
          </a:prstGeom>
          <a:noFill/>
          <a:ln w="9525">
            <a:solidFill>
              <a:schemeClr val="tx1"/>
            </a:solidFill>
            <a:round/>
            <a:headEnd/>
            <a:tailEnd/>
          </a:ln>
        </p:spPr>
        <p:txBody>
          <a:bodyPr/>
          <a:lstStyle/>
          <a:p>
            <a:endParaRPr lang="en-US"/>
          </a:p>
        </p:txBody>
      </p:sp>
      <p:sp>
        <p:nvSpPr>
          <p:cNvPr id="50184" name="Line 7"/>
          <p:cNvSpPr>
            <a:spLocks noChangeShapeType="1"/>
          </p:cNvSpPr>
          <p:nvPr/>
        </p:nvSpPr>
        <p:spPr bwMode="auto">
          <a:xfrm flipH="1">
            <a:off x="8534400" y="6096000"/>
            <a:ext cx="152400" cy="0"/>
          </a:xfrm>
          <a:prstGeom prst="line">
            <a:avLst/>
          </a:prstGeom>
          <a:noFill/>
          <a:ln w="9525">
            <a:solidFill>
              <a:schemeClr val="tx1"/>
            </a:solidFill>
            <a:round/>
            <a:headEnd/>
            <a:tailEnd/>
          </a:ln>
        </p:spPr>
        <p:txBody>
          <a:bodyPr/>
          <a:lstStyle/>
          <a:p>
            <a:endParaRPr lang="en-US"/>
          </a:p>
        </p:txBody>
      </p:sp>
      <p:sp>
        <p:nvSpPr>
          <p:cNvPr id="50185" name="Oval 8"/>
          <p:cNvSpPr>
            <a:spLocks noChangeArrowheads="1"/>
          </p:cNvSpPr>
          <p:nvPr/>
        </p:nvSpPr>
        <p:spPr bwMode="auto">
          <a:xfrm>
            <a:off x="7543800" y="5715000"/>
            <a:ext cx="6858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0186" name="Line 9"/>
          <p:cNvSpPr>
            <a:spLocks noChangeShapeType="1"/>
          </p:cNvSpPr>
          <p:nvPr/>
        </p:nvSpPr>
        <p:spPr bwMode="auto">
          <a:xfrm>
            <a:off x="7620000" y="5638800"/>
            <a:ext cx="0" cy="152400"/>
          </a:xfrm>
          <a:prstGeom prst="line">
            <a:avLst/>
          </a:prstGeom>
          <a:noFill/>
          <a:ln w="9525">
            <a:solidFill>
              <a:schemeClr val="tx1"/>
            </a:solidFill>
            <a:round/>
            <a:headEnd/>
            <a:tailEnd/>
          </a:ln>
        </p:spPr>
        <p:txBody>
          <a:bodyPr/>
          <a:lstStyle/>
          <a:p>
            <a:endParaRPr lang="en-US"/>
          </a:p>
        </p:txBody>
      </p:sp>
      <p:sp>
        <p:nvSpPr>
          <p:cNvPr id="50187" name="Line 10"/>
          <p:cNvSpPr>
            <a:spLocks noChangeShapeType="1"/>
          </p:cNvSpPr>
          <p:nvPr/>
        </p:nvSpPr>
        <p:spPr bwMode="auto">
          <a:xfrm>
            <a:off x="8077200" y="5638800"/>
            <a:ext cx="0" cy="152400"/>
          </a:xfrm>
          <a:prstGeom prst="line">
            <a:avLst/>
          </a:prstGeom>
          <a:noFill/>
          <a:ln w="9525">
            <a:solidFill>
              <a:schemeClr val="tx1"/>
            </a:solidFill>
            <a:round/>
            <a:headEnd/>
            <a:tailEnd/>
          </a:ln>
        </p:spPr>
        <p:txBody>
          <a:bodyPr/>
          <a:lstStyle/>
          <a:p>
            <a:endParaRPr lang="en-US"/>
          </a:p>
        </p:txBody>
      </p:sp>
      <p:sp>
        <p:nvSpPr>
          <p:cNvPr id="50188" name="Text Box 11"/>
          <p:cNvSpPr txBox="1">
            <a:spLocks noChangeArrowheads="1"/>
          </p:cNvSpPr>
          <p:nvPr/>
        </p:nvSpPr>
        <p:spPr bwMode="auto">
          <a:xfrm>
            <a:off x="685800" y="4495800"/>
            <a:ext cx="2286000" cy="244475"/>
          </a:xfrm>
          <a:prstGeom prst="rect">
            <a:avLst/>
          </a:prstGeom>
          <a:noFill/>
          <a:ln w="9525">
            <a:noFill/>
            <a:miter lim="800000"/>
            <a:headEnd/>
            <a:tailEnd/>
          </a:ln>
        </p:spPr>
        <p:txBody>
          <a:bodyPr>
            <a:spAutoFit/>
          </a:bodyPr>
          <a:lstStyle/>
          <a:p>
            <a:pPr eaLnBrk="0" hangingPunct="0">
              <a:spcBef>
                <a:spcPct val="50000"/>
              </a:spcBef>
            </a:pPr>
            <a:r>
              <a:rPr lang="en-US" sz="1000">
                <a:latin typeface="Tahoma" pitchFamily="34" charset="0"/>
              </a:rPr>
              <a:t>Begin Construction</a:t>
            </a:r>
          </a:p>
        </p:txBody>
      </p:sp>
      <p:sp>
        <p:nvSpPr>
          <p:cNvPr id="50189" name="Text Box 12"/>
          <p:cNvSpPr txBox="1">
            <a:spLocks noChangeArrowheads="1"/>
          </p:cNvSpPr>
          <p:nvPr/>
        </p:nvSpPr>
        <p:spPr bwMode="auto">
          <a:xfrm>
            <a:off x="7315200" y="5943600"/>
            <a:ext cx="1143000" cy="244475"/>
          </a:xfrm>
          <a:prstGeom prst="rect">
            <a:avLst/>
          </a:prstGeom>
          <a:noFill/>
          <a:ln w="9525">
            <a:noFill/>
            <a:miter lim="800000"/>
            <a:headEnd/>
            <a:tailEnd/>
          </a:ln>
        </p:spPr>
        <p:txBody>
          <a:bodyPr>
            <a:spAutoFit/>
          </a:bodyPr>
          <a:lstStyle/>
          <a:p>
            <a:pPr eaLnBrk="0" hangingPunct="0">
              <a:spcBef>
                <a:spcPct val="50000"/>
              </a:spcBef>
            </a:pPr>
            <a:r>
              <a:rPr lang="en-US" sz="1000">
                <a:latin typeface="Tahoma" pitchFamily="34" charset="0"/>
              </a:rPr>
              <a:t>End Construction</a:t>
            </a:r>
          </a:p>
        </p:txBody>
      </p:sp>
      <p:sp>
        <p:nvSpPr>
          <p:cNvPr id="50190" name="Line 13"/>
          <p:cNvSpPr>
            <a:spLocks noChangeShapeType="1"/>
          </p:cNvSpPr>
          <p:nvPr/>
        </p:nvSpPr>
        <p:spPr bwMode="auto">
          <a:xfrm flipV="1">
            <a:off x="4648200" y="5562600"/>
            <a:ext cx="381000" cy="457200"/>
          </a:xfrm>
          <a:prstGeom prst="line">
            <a:avLst/>
          </a:prstGeom>
          <a:noFill/>
          <a:ln w="9525">
            <a:solidFill>
              <a:schemeClr val="tx1"/>
            </a:solidFill>
            <a:round/>
            <a:headEnd/>
            <a:tailEnd type="triangle" w="med" len="med"/>
          </a:ln>
        </p:spPr>
        <p:txBody>
          <a:bodyPr/>
          <a:lstStyle/>
          <a:p>
            <a:endParaRPr lang="en-US"/>
          </a:p>
        </p:txBody>
      </p:sp>
      <p:sp>
        <p:nvSpPr>
          <p:cNvPr id="50191" name="Line 14"/>
          <p:cNvSpPr>
            <a:spLocks noChangeShapeType="1"/>
          </p:cNvSpPr>
          <p:nvPr/>
        </p:nvSpPr>
        <p:spPr bwMode="auto">
          <a:xfrm flipH="1">
            <a:off x="0" y="4648200"/>
            <a:ext cx="533400" cy="381000"/>
          </a:xfrm>
          <a:prstGeom prst="line">
            <a:avLst/>
          </a:prstGeom>
          <a:noFill/>
          <a:ln w="9525">
            <a:solidFill>
              <a:schemeClr val="tx1"/>
            </a:solidFill>
            <a:round/>
            <a:headEnd/>
            <a:tailEnd type="triangle" w="med" len="med"/>
          </a:ln>
        </p:spPr>
        <p:txBody>
          <a:bodyPr/>
          <a:lstStyle/>
          <a:p>
            <a:endParaRPr lang="en-US"/>
          </a:p>
        </p:txBody>
      </p:sp>
      <p:sp>
        <p:nvSpPr>
          <p:cNvPr id="50192" name="Line 15"/>
          <p:cNvSpPr>
            <a:spLocks noChangeShapeType="1"/>
          </p:cNvSpPr>
          <p:nvPr/>
        </p:nvSpPr>
        <p:spPr bwMode="auto">
          <a:xfrm flipV="1">
            <a:off x="8686800" y="5334000"/>
            <a:ext cx="457200" cy="762000"/>
          </a:xfrm>
          <a:prstGeom prst="line">
            <a:avLst/>
          </a:prstGeom>
          <a:noFill/>
          <a:ln w="9525">
            <a:solidFill>
              <a:schemeClr val="tx1"/>
            </a:solidFill>
            <a:round/>
            <a:headEnd/>
            <a:tailEnd type="triangle" w="med" len="med"/>
          </a:ln>
        </p:spPr>
        <p:txBody>
          <a:bodyPr/>
          <a:lstStyle/>
          <a:p>
            <a:endParaRPr lang="en-US"/>
          </a:p>
        </p:txBody>
      </p:sp>
      <p:sp>
        <p:nvSpPr>
          <p:cNvPr id="50193" name="Line 16"/>
          <p:cNvSpPr>
            <a:spLocks noChangeShapeType="1"/>
          </p:cNvSpPr>
          <p:nvPr/>
        </p:nvSpPr>
        <p:spPr bwMode="auto">
          <a:xfrm flipH="1">
            <a:off x="4419600" y="6019800"/>
            <a:ext cx="228600" cy="0"/>
          </a:xfrm>
          <a:prstGeom prst="line">
            <a:avLst/>
          </a:prstGeom>
          <a:noFill/>
          <a:ln w="9525">
            <a:solidFill>
              <a:schemeClr val="tx1"/>
            </a:solidFill>
            <a:round/>
            <a:headEnd/>
            <a:tailEnd/>
          </a:ln>
        </p:spPr>
        <p:txBody>
          <a:bodyPr/>
          <a:lstStyle/>
          <a:p>
            <a:endParaRPr lang="en-US"/>
          </a:p>
        </p:txBody>
      </p:sp>
      <p:sp>
        <p:nvSpPr>
          <p:cNvPr id="50194" name="Line 17"/>
          <p:cNvSpPr>
            <a:spLocks noChangeShapeType="1"/>
          </p:cNvSpPr>
          <p:nvPr/>
        </p:nvSpPr>
        <p:spPr bwMode="auto">
          <a:xfrm flipV="1">
            <a:off x="7010400" y="5791200"/>
            <a:ext cx="609600" cy="228600"/>
          </a:xfrm>
          <a:prstGeom prst="line">
            <a:avLst/>
          </a:prstGeom>
          <a:noFill/>
          <a:ln w="9525">
            <a:solidFill>
              <a:schemeClr val="tx1"/>
            </a:solidFill>
            <a:round/>
            <a:headEnd/>
            <a:tailEnd type="triangle" w="med" len="med"/>
          </a:ln>
        </p:spPr>
        <p:txBody>
          <a:bodyPr/>
          <a:lstStyle/>
          <a:p>
            <a:endParaRPr lang="en-US"/>
          </a:p>
        </p:txBody>
      </p:sp>
      <p:sp>
        <p:nvSpPr>
          <p:cNvPr id="50195" name="Line 18"/>
          <p:cNvSpPr>
            <a:spLocks noChangeShapeType="1"/>
          </p:cNvSpPr>
          <p:nvPr/>
        </p:nvSpPr>
        <p:spPr bwMode="auto">
          <a:xfrm flipH="1">
            <a:off x="6858000" y="6019800"/>
            <a:ext cx="152400" cy="0"/>
          </a:xfrm>
          <a:prstGeom prst="line">
            <a:avLst/>
          </a:prstGeom>
          <a:noFill/>
          <a:ln w="9525">
            <a:solidFill>
              <a:schemeClr val="tx1"/>
            </a:solidFill>
            <a:round/>
            <a:headEnd/>
            <a:tailEnd/>
          </a:ln>
        </p:spPr>
        <p:txBody>
          <a:bodyPr/>
          <a:lstStyle/>
          <a:p>
            <a:endParaRPr lang="en-US"/>
          </a:p>
        </p:txBody>
      </p:sp>
      <p:sp>
        <p:nvSpPr>
          <p:cNvPr id="50196" name="Text Box 19"/>
          <p:cNvSpPr txBox="1">
            <a:spLocks noChangeArrowheads="1"/>
          </p:cNvSpPr>
          <p:nvPr/>
        </p:nvSpPr>
        <p:spPr bwMode="auto">
          <a:xfrm>
            <a:off x="5867400" y="5867400"/>
            <a:ext cx="2286000" cy="244475"/>
          </a:xfrm>
          <a:prstGeom prst="rect">
            <a:avLst/>
          </a:prstGeom>
          <a:noFill/>
          <a:ln w="9525">
            <a:noFill/>
            <a:miter lim="800000"/>
            <a:headEnd/>
            <a:tailEnd/>
          </a:ln>
        </p:spPr>
        <p:txBody>
          <a:bodyPr>
            <a:spAutoFit/>
          </a:bodyPr>
          <a:lstStyle/>
          <a:p>
            <a:pPr eaLnBrk="0" hangingPunct="0">
              <a:spcBef>
                <a:spcPct val="50000"/>
              </a:spcBef>
            </a:pPr>
            <a:r>
              <a:rPr lang="en-US" sz="1000">
                <a:latin typeface="Tahoma" pitchFamily="34" charset="0"/>
              </a:rPr>
              <a:t>Impaired Stream</a:t>
            </a:r>
          </a:p>
        </p:txBody>
      </p:sp>
      <p:sp>
        <p:nvSpPr>
          <p:cNvPr id="50197" name="Text Box 20"/>
          <p:cNvSpPr txBox="1">
            <a:spLocks noChangeArrowheads="1"/>
          </p:cNvSpPr>
          <p:nvPr/>
        </p:nvSpPr>
        <p:spPr bwMode="auto">
          <a:xfrm>
            <a:off x="3810000" y="5867400"/>
            <a:ext cx="2286000" cy="244475"/>
          </a:xfrm>
          <a:prstGeom prst="rect">
            <a:avLst/>
          </a:prstGeom>
          <a:noFill/>
          <a:ln w="9525">
            <a:noFill/>
            <a:miter lim="800000"/>
            <a:headEnd/>
            <a:tailEnd/>
          </a:ln>
        </p:spPr>
        <p:txBody>
          <a:bodyPr>
            <a:spAutoFit/>
          </a:bodyPr>
          <a:lstStyle/>
          <a:p>
            <a:pPr eaLnBrk="0" hangingPunct="0">
              <a:spcBef>
                <a:spcPct val="50000"/>
              </a:spcBef>
            </a:pPr>
            <a:r>
              <a:rPr lang="en-US" sz="1000">
                <a:latin typeface="Tahoma" pitchFamily="34" charset="0"/>
              </a:rPr>
              <a:t>Wetland</a:t>
            </a:r>
          </a:p>
        </p:txBody>
      </p:sp>
      <p:sp>
        <p:nvSpPr>
          <p:cNvPr id="238613" name="Line 21"/>
          <p:cNvSpPr>
            <a:spLocks noChangeShapeType="1"/>
          </p:cNvSpPr>
          <p:nvPr/>
        </p:nvSpPr>
        <p:spPr bwMode="auto">
          <a:xfrm flipV="1">
            <a:off x="0" y="2514600"/>
            <a:ext cx="0" cy="2819400"/>
          </a:xfrm>
          <a:prstGeom prst="line">
            <a:avLst/>
          </a:prstGeom>
          <a:noFill/>
          <a:ln w="9525">
            <a:solidFill>
              <a:schemeClr val="tx1"/>
            </a:solidFill>
            <a:round/>
            <a:headEnd/>
            <a:tailEnd/>
          </a:ln>
        </p:spPr>
        <p:txBody>
          <a:bodyPr/>
          <a:lstStyle/>
          <a:p>
            <a:endParaRPr lang="en-US"/>
          </a:p>
        </p:txBody>
      </p:sp>
      <p:sp>
        <p:nvSpPr>
          <p:cNvPr id="238614" name="Line 22"/>
          <p:cNvSpPr>
            <a:spLocks noChangeShapeType="1"/>
          </p:cNvSpPr>
          <p:nvPr/>
        </p:nvSpPr>
        <p:spPr bwMode="auto">
          <a:xfrm flipV="1">
            <a:off x="4267200" y="2590800"/>
            <a:ext cx="0" cy="2819400"/>
          </a:xfrm>
          <a:prstGeom prst="line">
            <a:avLst/>
          </a:prstGeom>
          <a:noFill/>
          <a:ln w="9525">
            <a:solidFill>
              <a:schemeClr val="tx1"/>
            </a:solidFill>
            <a:round/>
            <a:headEnd/>
            <a:tailEnd/>
          </a:ln>
        </p:spPr>
        <p:txBody>
          <a:bodyPr/>
          <a:lstStyle/>
          <a:p>
            <a:endParaRPr lang="en-US"/>
          </a:p>
        </p:txBody>
      </p:sp>
      <p:sp>
        <p:nvSpPr>
          <p:cNvPr id="238615" name="Line 23"/>
          <p:cNvSpPr>
            <a:spLocks noChangeShapeType="1"/>
          </p:cNvSpPr>
          <p:nvPr/>
        </p:nvSpPr>
        <p:spPr bwMode="auto">
          <a:xfrm flipV="1">
            <a:off x="5943600" y="2590800"/>
            <a:ext cx="0" cy="2971800"/>
          </a:xfrm>
          <a:prstGeom prst="line">
            <a:avLst/>
          </a:prstGeom>
          <a:noFill/>
          <a:ln w="9525">
            <a:solidFill>
              <a:schemeClr val="tx1"/>
            </a:solidFill>
            <a:round/>
            <a:headEnd/>
            <a:tailEnd/>
          </a:ln>
        </p:spPr>
        <p:txBody>
          <a:bodyPr/>
          <a:lstStyle/>
          <a:p>
            <a:endParaRPr lang="en-US"/>
          </a:p>
        </p:txBody>
      </p:sp>
      <p:sp>
        <p:nvSpPr>
          <p:cNvPr id="238616" name="Line 24"/>
          <p:cNvSpPr>
            <a:spLocks noChangeShapeType="1"/>
          </p:cNvSpPr>
          <p:nvPr/>
        </p:nvSpPr>
        <p:spPr bwMode="auto">
          <a:xfrm flipV="1">
            <a:off x="9144000" y="2590800"/>
            <a:ext cx="0" cy="3200400"/>
          </a:xfrm>
          <a:prstGeom prst="line">
            <a:avLst/>
          </a:prstGeom>
          <a:noFill/>
          <a:ln w="9525">
            <a:solidFill>
              <a:schemeClr val="tx1"/>
            </a:solidFill>
            <a:round/>
            <a:headEnd/>
            <a:tailEnd/>
          </a:ln>
        </p:spPr>
        <p:txBody>
          <a:bodyPr/>
          <a:lstStyle/>
          <a:p>
            <a:endParaRPr lang="en-US"/>
          </a:p>
        </p:txBody>
      </p:sp>
      <p:sp>
        <p:nvSpPr>
          <p:cNvPr id="238617" name="Line 25"/>
          <p:cNvSpPr>
            <a:spLocks noChangeShapeType="1"/>
          </p:cNvSpPr>
          <p:nvPr/>
        </p:nvSpPr>
        <p:spPr bwMode="auto">
          <a:xfrm>
            <a:off x="5562600" y="2819400"/>
            <a:ext cx="381000" cy="0"/>
          </a:xfrm>
          <a:prstGeom prst="line">
            <a:avLst/>
          </a:prstGeom>
          <a:noFill/>
          <a:ln w="9525">
            <a:solidFill>
              <a:schemeClr val="tx1"/>
            </a:solidFill>
            <a:round/>
            <a:headEnd/>
            <a:tailEnd type="triangle" w="med" len="med"/>
          </a:ln>
        </p:spPr>
        <p:txBody>
          <a:bodyPr/>
          <a:lstStyle/>
          <a:p>
            <a:endParaRPr lang="en-US"/>
          </a:p>
        </p:txBody>
      </p:sp>
      <p:sp>
        <p:nvSpPr>
          <p:cNvPr id="238618" name="Line 26"/>
          <p:cNvSpPr>
            <a:spLocks noChangeShapeType="1"/>
          </p:cNvSpPr>
          <p:nvPr/>
        </p:nvSpPr>
        <p:spPr bwMode="auto">
          <a:xfrm flipH="1">
            <a:off x="4267200" y="2819400"/>
            <a:ext cx="1295400" cy="0"/>
          </a:xfrm>
          <a:prstGeom prst="line">
            <a:avLst/>
          </a:prstGeom>
          <a:noFill/>
          <a:ln w="9525">
            <a:solidFill>
              <a:schemeClr val="tx1"/>
            </a:solidFill>
            <a:round/>
            <a:headEnd/>
            <a:tailEnd type="triangle" w="med" len="med"/>
          </a:ln>
        </p:spPr>
        <p:txBody>
          <a:bodyPr/>
          <a:lstStyle/>
          <a:p>
            <a:endParaRPr lang="en-US"/>
          </a:p>
        </p:txBody>
      </p:sp>
      <p:sp>
        <p:nvSpPr>
          <p:cNvPr id="238619" name="Line 27"/>
          <p:cNvSpPr>
            <a:spLocks noChangeShapeType="1"/>
          </p:cNvSpPr>
          <p:nvPr/>
        </p:nvSpPr>
        <p:spPr bwMode="auto">
          <a:xfrm>
            <a:off x="2286000" y="2819400"/>
            <a:ext cx="1981200" cy="0"/>
          </a:xfrm>
          <a:prstGeom prst="line">
            <a:avLst/>
          </a:prstGeom>
          <a:noFill/>
          <a:ln w="9525">
            <a:solidFill>
              <a:schemeClr val="tx1"/>
            </a:solidFill>
            <a:round/>
            <a:headEnd/>
            <a:tailEnd type="triangle" w="med" len="med"/>
          </a:ln>
        </p:spPr>
        <p:txBody>
          <a:bodyPr/>
          <a:lstStyle/>
          <a:p>
            <a:endParaRPr lang="en-US"/>
          </a:p>
        </p:txBody>
      </p:sp>
      <p:sp>
        <p:nvSpPr>
          <p:cNvPr id="238620" name="Line 28"/>
          <p:cNvSpPr>
            <a:spLocks noChangeShapeType="1"/>
          </p:cNvSpPr>
          <p:nvPr/>
        </p:nvSpPr>
        <p:spPr bwMode="auto">
          <a:xfrm flipH="1">
            <a:off x="0" y="2819400"/>
            <a:ext cx="2362200" cy="0"/>
          </a:xfrm>
          <a:prstGeom prst="line">
            <a:avLst/>
          </a:prstGeom>
          <a:noFill/>
          <a:ln w="9525">
            <a:solidFill>
              <a:schemeClr val="tx1"/>
            </a:solidFill>
            <a:round/>
            <a:headEnd/>
            <a:tailEnd type="triangle" w="med" len="med"/>
          </a:ln>
        </p:spPr>
        <p:txBody>
          <a:bodyPr/>
          <a:lstStyle/>
          <a:p>
            <a:endParaRPr lang="en-US"/>
          </a:p>
        </p:txBody>
      </p:sp>
      <p:sp>
        <p:nvSpPr>
          <p:cNvPr id="238621" name="Text Box 29"/>
          <p:cNvSpPr txBox="1">
            <a:spLocks noChangeArrowheads="1"/>
          </p:cNvSpPr>
          <p:nvPr/>
        </p:nvSpPr>
        <p:spPr bwMode="auto">
          <a:xfrm>
            <a:off x="4495800" y="1752600"/>
            <a:ext cx="2971800" cy="954107"/>
          </a:xfrm>
          <a:prstGeom prst="rect">
            <a:avLst/>
          </a:prstGeom>
          <a:noFill/>
          <a:ln w="9525">
            <a:noFill/>
            <a:miter lim="800000"/>
            <a:headEnd/>
            <a:tailEnd/>
          </a:ln>
        </p:spPr>
        <p:txBody>
          <a:bodyPr>
            <a:spAutoFit/>
          </a:bodyPr>
          <a:lstStyle/>
          <a:p>
            <a:pPr eaLnBrk="0" hangingPunct="0">
              <a:spcBef>
                <a:spcPct val="50000"/>
              </a:spcBef>
            </a:pPr>
            <a:r>
              <a:rPr lang="en-US" sz="1400" dirty="0">
                <a:latin typeface="Tahoma" pitchFamily="34" charset="0"/>
              </a:rPr>
              <a:t>The NPDES Permit requires that volume of runoff = to </a:t>
            </a:r>
            <a:r>
              <a:rPr lang="en-US" sz="1400" dirty="0" smtClean="0">
                <a:latin typeface="Tahoma" pitchFamily="34" charset="0"/>
              </a:rPr>
              <a:t>1” </a:t>
            </a:r>
            <a:r>
              <a:rPr lang="en-US" sz="1400" dirty="0">
                <a:latin typeface="Tahoma" pitchFamily="34" charset="0"/>
              </a:rPr>
              <a:t>times 5 acres be </a:t>
            </a:r>
            <a:r>
              <a:rPr lang="en-US" sz="1400" dirty="0" smtClean="0">
                <a:latin typeface="Tahoma" pitchFamily="34" charset="0"/>
              </a:rPr>
              <a:t>captured and retained onsite</a:t>
            </a:r>
            <a:endParaRPr lang="en-US" sz="1400" dirty="0">
              <a:latin typeface="Tahoma" pitchFamily="34" charset="0"/>
            </a:endParaRPr>
          </a:p>
        </p:txBody>
      </p:sp>
      <p:sp>
        <p:nvSpPr>
          <p:cNvPr id="238622" name="Text Box 30"/>
          <p:cNvSpPr txBox="1">
            <a:spLocks noChangeArrowheads="1"/>
          </p:cNvSpPr>
          <p:nvPr/>
        </p:nvSpPr>
        <p:spPr bwMode="auto">
          <a:xfrm>
            <a:off x="4495800" y="2590800"/>
            <a:ext cx="2286000" cy="473075"/>
          </a:xfrm>
          <a:prstGeom prst="rect">
            <a:avLst/>
          </a:prstGeom>
          <a:noFill/>
          <a:ln w="9525">
            <a:noFill/>
            <a:miter lim="800000"/>
            <a:headEnd/>
            <a:tailEnd/>
          </a:ln>
        </p:spPr>
        <p:txBody>
          <a:bodyPr>
            <a:spAutoFit/>
          </a:bodyPr>
          <a:lstStyle/>
          <a:p>
            <a:pPr eaLnBrk="0" hangingPunct="0">
              <a:spcBef>
                <a:spcPct val="50000"/>
              </a:spcBef>
            </a:pPr>
            <a:r>
              <a:rPr lang="en-US" sz="1000">
                <a:latin typeface="Tahoma" pitchFamily="34" charset="0"/>
              </a:rPr>
              <a:t>Drainage Area 2</a:t>
            </a:r>
          </a:p>
          <a:p>
            <a:pPr eaLnBrk="0" hangingPunct="0">
              <a:spcBef>
                <a:spcPct val="50000"/>
              </a:spcBef>
            </a:pPr>
            <a:endParaRPr lang="en-US" sz="1000">
              <a:latin typeface="Tahoma" pitchFamily="34" charset="0"/>
            </a:endParaRPr>
          </a:p>
        </p:txBody>
      </p:sp>
      <p:sp>
        <p:nvSpPr>
          <p:cNvPr id="238623" name="Text Box 31"/>
          <p:cNvSpPr txBox="1">
            <a:spLocks noChangeArrowheads="1"/>
          </p:cNvSpPr>
          <p:nvPr/>
        </p:nvSpPr>
        <p:spPr bwMode="auto">
          <a:xfrm>
            <a:off x="838200" y="2971800"/>
            <a:ext cx="2590800" cy="930275"/>
          </a:xfrm>
          <a:prstGeom prst="rect">
            <a:avLst/>
          </a:prstGeom>
          <a:noFill/>
          <a:ln w="9525">
            <a:noFill/>
            <a:miter lim="800000"/>
            <a:headEnd/>
            <a:tailEnd/>
          </a:ln>
        </p:spPr>
        <p:txBody>
          <a:bodyPr>
            <a:spAutoFit/>
          </a:bodyPr>
          <a:lstStyle/>
          <a:p>
            <a:pPr eaLnBrk="0" hangingPunct="0">
              <a:spcBef>
                <a:spcPct val="50000"/>
              </a:spcBef>
            </a:pPr>
            <a:r>
              <a:rPr lang="en-US" sz="1000">
                <a:latin typeface="Tahoma" pitchFamily="34" charset="0"/>
              </a:rPr>
              <a:t>Existing Impervious  =  3 Acres</a:t>
            </a:r>
          </a:p>
          <a:p>
            <a:pPr eaLnBrk="0" hangingPunct="0">
              <a:spcBef>
                <a:spcPct val="50000"/>
              </a:spcBef>
            </a:pPr>
            <a:r>
              <a:rPr lang="en-US" sz="1000">
                <a:latin typeface="Tahoma" pitchFamily="34" charset="0"/>
              </a:rPr>
              <a:t>Proposed  Impervious  =  2 Acres</a:t>
            </a:r>
          </a:p>
          <a:p>
            <a:pPr eaLnBrk="0" hangingPunct="0">
              <a:spcBef>
                <a:spcPct val="50000"/>
              </a:spcBef>
            </a:pPr>
            <a:endParaRPr lang="en-US" sz="1000">
              <a:latin typeface="Tahoma" pitchFamily="34" charset="0"/>
            </a:endParaRPr>
          </a:p>
          <a:p>
            <a:pPr eaLnBrk="0" hangingPunct="0">
              <a:spcBef>
                <a:spcPct val="50000"/>
              </a:spcBef>
            </a:pPr>
            <a:r>
              <a:rPr lang="en-US" sz="1000">
                <a:latin typeface="Tahoma" pitchFamily="34" charset="0"/>
              </a:rPr>
              <a:t>Total Impervious  =  5 Acres (new &amp; old)</a:t>
            </a:r>
          </a:p>
        </p:txBody>
      </p:sp>
      <p:sp>
        <p:nvSpPr>
          <p:cNvPr id="238624" name="Text Box 32"/>
          <p:cNvSpPr txBox="1">
            <a:spLocks noChangeArrowheads="1"/>
          </p:cNvSpPr>
          <p:nvPr/>
        </p:nvSpPr>
        <p:spPr bwMode="auto">
          <a:xfrm>
            <a:off x="7162800" y="2590800"/>
            <a:ext cx="2286000" cy="244475"/>
          </a:xfrm>
          <a:prstGeom prst="rect">
            <a:avLst/>
          </a:prstGeom>
          <a:noFill/>
          <a:ln w="9525">
            <a:noFill/>
            <a:miter lim="800000"/>
            <a:headEnd/>
            <a:tailEnd/>
          </a:ln>
        </p:spPr>
        <p:txBody>
          <a:bodyPr>
            <a:spAutoFit/>
          </a:bodyPr>
          <a:lstStyle/>
          <a:p>
            <a:pPr eaLnBrk="0" hangingPunct="0">
              <a:spcBef>
                <a:spcPct val="50000"/>
              </a:spcBef>
            </a:pPr>
            <a:r>
              <a:rPr lang="en-US" sz="1000">
                <a:latin typeface="Tahoma" pitchFamily="34" charset="0"/>
              </a:rPr>
              <a:t>Drainage Area3</a:t>
            </a:r>
          </a:p>
        </p:txBody>
      </p:sp>
      <p:sp>
        <p:nvSpPr>
          <p:cNvPr id="238625" name="Text Box 33"/>
          <p:cNvSpPr txBox="1">
            <a:spLocks noChangeArrowheads="1"/>
          </p:cNvSpPr>
          <p:nvPr/>
        </p:nvSpPr>
        <p:spPr bwMode="auto">
          <a:xfrm>
            <a:off x="1676400" y="2590800"/>
            <a:ext cx="2286000" cy="244475"/>
          </a:xfrm>
          <a:prstGeom prst="rect">
            <a:avLst/>
          </a:prstGeom>
          <a:noFill/>
          <a:ln w="9525">
            <a:noFill/>
            <a:miter lim="800000"/>
            <a:headEnd/>
            <a:tailEnd/>
          </a:ln>
        </p:spPr>
        <p:txBody>
          <a:bodyPr>
            <a:spAutoFit/>
          </a:bodyPr>
          <a:lstStyle/>
          <a:p>
            <a:pPr eaLnBrk="0" hangingPunct="0">
              <a:spcBef>
                <a:spcPct val="50000"/>
              </a:spcBef>
            </a:pPr>
            <a:r>
              <a:rPr lang="en-US" sz="1000">
                <a:latin typeface="Tahoma" pitchFamily="34" charset="0"/>
              </a:rPr>
              <a:t>Drainage Area 1</a:t>
            </a:r>
          </a:p>
        </p:txBody>
      </p:sp>
      <p:sp>
        <p:nvSpPr>
          <p:cNvPr id="238626" name="Text Box 34"/>
          <p:cNvSpPr txBox="1">
            <a:spLocks noChangeArrowheads="1"/>
          </p:cNvSpPr>
          <p:nvPr/>
        </p:nvSpPr>
        <p:spPr bwMode="auto">
          <a:xfrm>
            <a:off x="4419600" y="3124200"/>
            <a:ext cx="1676400" cy="1387475"/>
          </a:xfrm>
          <a:prstGeom prst="rect">
            <a:avLst/>
          </a:prstGeom>
          <a:noFill/>
          <a:ln w="9525">
            <a:noFill/>
            <a:miter lim="800000"/>
            <a:headEnd/>
            <a:tailEnd/>
          </a:ln>
        </p:spPr>
        <p:txBody>
          <a:bodyPr>
            <a:spAutoFit/>
          </a:bodyPr>
          <a:lstStyle/>
          <a:p>
            <a:pPr eaLnBrk="0" hangingPunct="0">
              <a:spcBef>
                <a:spcPct val="50000"/>
              </a:spcBef>
            </a:pPr>
            <a:r>
              <a:rPr lang="en-US" sz="1000">
                <a:latin typeface="Tahoma" pitchFamily="34" charset="0"/>
              </a:rPr>
              <a:t>Existing Impervious  =                               2 Acres</a:t>
            </a:r>
          </a:p>
          <a:p>
            <a:pPr eaLnBrk="0" hangingPunct="0">
              <a:spcBef>
                <a:spcPct val="50000"/>
              </a:spcBef>
            </a:pPr>
            <a:r>
              <a:rPr lang="en-US" sz="1000">
                <a:latin typeface="Tahoma" pitchFamily="34" charset="0"/>
              </a:rPr>
              <a:t>Proposed Impervious  =  1 Acres</a:t>
            </a:r>
          </a:p>
          <a:p>
            <a:pPr eaLnBrk="0" hangingPunct="0">
              <a:spcBef>
                <a:spcPct val="50000"/>
              </a:spcBef>
            </a:pPr>
            <a:endParaRPr lang="en-US" sz="1000">
              <a:latin typeface="Tahoma" pitchFamily="34" charset="0"/>
            </a:endParaRPr>
          </a:p>
          <a:p>
            <a:pPr eaLnBrk="0" hangingPunct="0">
              <a:spcBef>
                <a:spcPct val="50000"/>
              </a:spcBef>
            </a:pPr>
            <a:r>
              <a:rPr lang="en-US" sz="1000">
                <a:latin typeface="Tahoma" pitchFamily="34" charset="0"/>
              </a:rPr>
              <a:t>Total Impervious  =         3 Acres (new &amp; old)</a:t>
            </a:r>
          </a:p>
        </p:txBody>
      </p:sp>
      <p:sp>
        <p:nvSpPr>
          <p:cNvPr id="238627" name="Text Box 35"/>
          <p:cNvSpPr txBox="1">
            <a:spLocks noChangeArrowheads="1"/>
          </p:cNvSpPr>
          <p:nvPr/>
        </p:nvSpPr>
        <p:spPr bwMode="auto">
          <a:xfrm>
            <a:off x="6553200" y="3200400"/>
            <a:ext cx="2590800" cy="930275"/>
          </a:xfrm>
          <a:prstGeom prst="rect">
            <a:avLst/>
          </a:prstGeom>
          <a:noFill/>
          <a:ln w="9525">
            <a:noFill/>
            <a:miter lim="800000"/>
            <a:headEnd/>
            <a:tailEnd/>
          </a:ln>
        </p:spPr>
        <p:txBody>
          <a:bodyPr>
            <a:spAutoFit/>
          </a:bodyPr>
          <a:lstStyle/>
          <a:p>
            <a:pPr eaLnBrk="0" hangingPunct="0">
              <a:spcBef>
                <a:spcPct val="50000"/>
              </a:spcBef>
            </a:pPr>
            <a:r>
              <a:rPr lang="en-US" sz="1000">
                <a:latin typeface="Tahoma" pitchFamily="34" charset="0"/>
              </a:rPr>
              <a:t>Existing Impervious  =  3 Acres</a:t>
            </a:r>
          </a:p>
          <a:p>
            <a:pPr eaLnBrk="0" hangingPunct="0">
              <a:spcBef>
                <a:spcPct val="50000"/>
              </a:spcBef>
            </a:pPr>
            <a:r>
              <a:rPr lang="en-US" sz="1000">
                <a:latin typeface="Tahoma" pitchFamily="34" charset="0"/>
              </a:rPr>
              <a:t>Proposed Impervious  =  2 Acres</a:t>
            </a:r>
          </a:p>
          <a:p>
            <a:pPr eaLnBrk="0" hangingPunct="0">
              <a:spcBef>
                <a:spcPct val="50000"/>
              </a:spcBef>
            </a:pPr>
            <a:endParaRPr lang="en-US" sz="1000">
              <a:latin typeface="Tahoma" pitchFamily="34" charset="0"/>
            </a:endParaRPr>
          </a:p>
          <a:p>
            <a:pPr eaLnBrk="0" hangingPunct="0">
              <a:spcBef>
                <a:spcPct val="50000"/>
              </a:spcBef>
            </a:pPr>
            <a:r>
              <a:rPr lang="en-US" sz="1000">
                <a:latin typeface="Tahoma" pitchFamily="34" charset="0"/>
              </a:rPr>
              <a:t>Total Impervious  =  5 Acres (new &amp; old)</a:t>
            </a:r>
          </a:p>
        </p:txBody>
      </p:sp>
      <p:sp>
        <p:nvSpPr>
          <p:cNvPr id="238628" name="Line 36"/>
          <p:cNvSpPr>
            <a:spLocks noChangeShapeType="1"/>
          </p:cNvSpPr>
          <p:nvPr/>
        </p:nvSpPr>
        <p:spPr bwMode="auto">
          <a:xfrm flipH="1">
            <a:off x="3962400" y="1905000"/>
            <a:ext cx="457200" cy="0"/>
          </a:xfrm>
          <a:prstGeom prst="line">
            <a:avLst/>
          </a:prstGeom>
          <a:noFill/>
          <a:ln w="9525">
            <a:solidFill>
              <a:schemeClr val="tx1"/>
            </a:solidFill>
            <a:round/>
            <a:headEnd/>
            <a:tailEnd type="triangle" w="med" len="med"/>
          </a:ln>
        </p:spPr>
        <p:txBody>
          <a:bodyPr/>
          <a:lstStyle/>
          <a:p>
            <a:endParaRPr lang="en-US"/>
          </a:p>
        </p:txBody>
      </p:sp>
      <p:sp>
        <p:nvSpPr>
          <p:cNvPr id="238629" name="Oval 37"/>
          <p:cNvSpPr>
            <a:spLocks noChangeArrowheads="1"/>
          </p:cNvSpPr>
          <p:nvPr/>
        </p:nvSpPr>
        <p:spPr bwMode="auto">
          <a:xfrm>
            <a:off x="7543800" y="3886200"/>
            <a:ext cx="1600200" cy="304800"/>
          </a:xfrm>
          <a:prstGeom prst="ellipse">
            <a:avLst/>
          </a:prstGeom>
          <a:noFill/>
          <a:ln w="25400">
            <a:solidFill>
              <a:srgbClr val="FF0000"/>
            </a:solidFill>
            <a:round/>
            <a:headEnd/>
            <a:tailEnd/>
          </a:ln>
        </p:spPr>
        <p:txBody>
          <a:bodyPr wrap="none" anchor="ctr"/>
          <a:lstStyle/>
          <a:p>
            <a:endParaRPr lang="en-US"/>
          </a:p>
        </p:txBody>
      </p:sp>
      <p:sp>
        <p:nvSpPr>
          <p:cNvPr id="238630" name="Oval 38"/>
          <p:cNvSpPr>
            <a:spLocks noChangeArrowheads="1"/>
          </p:cNvSpPr>
          <p:nvPr/>
        </p:nvSpPr>
        <p:spPr bwMode="auto">
          <a:xfrm>
            <a:off x="2133600" y="1752600"/>
            <a:ext cx="1600200" cy="304800"/>
          </a:xfrm>
          <a:prstGeom prst="ellipse">
            <a:avLst/>
          </a:prstGeom>
          <a:noFill/>
          <a:ln w="25400">
            <a:solidFill>
              <a:srgbClr val="FF0000"/>
            </a:solidFill>
            <a:round/>
            <a:headEnd/>
            <a:tailEnd/>
          </a:ln>
        </p:spPr>
        <p:txBody>
          <a:bodyPr wrap="none" anchor="ctr"/>
          <a:lstStyle/>
          <a:p>
            <a:endParaRPr lang="en-US"/>
          </a:p>
        </p:txBody>
      </p:sp>
      <p:sp>
        <p:nvSpPr>
          <p:cNvPr id="238631" name="Line 39"/>
          <p:cNvSpPr>
            <a:spLocks noChangeShapeType="1"/>
          </p:cNvSpPr>
          <p:nvPr/>
        </p:nvSpPr>
        <p:spPr bwMode="auto">
          <a:xfrm>
            <a:off x="3733800" y="1905000"/>
            <a:ext cx="3810000" cy="2133600"/>
          </a:xfrm>
          <a:prstGeom prst="line">
            <a:avLst/>
          </a:prstGeom>
          <a:noFill/>
          <a:ln w="25400">
            <a:solidFill>
              <a:srgbClr val="FF0000"/>
            </a:solidFill>
            <a:round/>
            <a:headEnd/>
            <a:tailEnd/>
          </a:ln>
        </p:spPr>
        <p:txBody>
          <a:bodyPr/>
          <a:lstStyle/>
          <a:p>
            <a:endParaRPr lang="en-US"/>
          </a:p>
        </p:txBody>
      </p:sp>
      <p:sp>
        <p:nvSpPr>
          <p:cNvPr id="238632" name="Rectangle 40"/>
          <p:cNvSpPr>
            <a:spLocks noRot="1" noChangeArrowheads="1"/>
          </p:cNvSpPr>
          <p:nvPr/>
        </p:nvSpPr>
        <p:spPr bwMode="auto">
          <a:xfrm>
            <a:off x="5029200" y="838200"/>
            <a:ext cx="3505200" cy="1143000"/>
          </a:xfrm>
          <a:prstGeom prst="rect">
            <a:avLst/>
          </a:prstGeom>
          <a:noFill/>
          <a:ln w="9525">
            <a:noFill/>
            <a:miter lim="800000"/>
            <a:headEnd/>
            <a:tailEnd/>
          </a:ln>
        </p:spPr>
        <p:txBody>
          <a:bodyPr anchor="ctr"/>
          <a:lstStyle/>
          <a:p>
            <a:r>
              <a:rPr lang="en-US" sz="1200">
                <a:solidFill>
                  <a:srgbClr val="F6E4BA"/>
                </a:solidFill>
                <a:latin typeface="Trebuchet MS" pitchFamily="34" charset="0"/>
              </a:rPr>
              <a:t>You have fulfilled your permanent stormwater treatment requirements.</a:t>
            </a:r>
          </a:p>
        </p:txBody>
      </p:sp>
      <p:sp>
        <p:nvSpPr>
          <p:cNvPr id="238633" name="Line 41"/>
          <p:cNvSpPr>
            <a:spLocks noChangeShapeType="1"/>
          </p:cNvSpPr>
          <p:nvPr/>
        </p:nvSpPr>
        <p:spPr bwMode="auto">
          <a:xfrm flipH="1">
            <a:off x="5943600" y="2819400"/>
            <a:ext cx="1219200" cy="0"/>
          </a:xfrm>
          <a:prstGeom prst="line">
            <a:avLst/>
          </a:prstGeom>
          <a:noFill/>
          <a:ln w="9525">
            <a:solidFill>
              <a:schemeClr val="tx1"/>
            </a:solidFill>
            <a:round/>
            <a:headEnd/>
            <a:tailEnd type="triangle" w="med" len="med"/>
          </a:ln>
        </p:spPr>
        <p:txBody>
          <a:bodyPr/>
          <a:lstStyle/>
          <a:p>
            <a:endParaRPr lang="en-US"/>
          </a:p>
        </p:txBody>
      </p:sp>
      <p:sp>
        <p:nvSpPr>
          <p:cNvPr id="238634" name="Line 42"/>
          <p:cNvSpPr>
            <a:spLocks noChangeShapeType="1"/>
          </p:cNvSpPr>
          <p:nvPr/>
        </p:nvSpPr>
        <p:spPr bwMode="auto">
          <a:xfrm>
            <a:off x="7162800" y="2819400"/>
            <a:ext cx="1981200" cy="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8628"/>
                                        </p:tgtEl>
                                        <p:attrNameLst>
                                          <p:attrName>style.visibility</p:attrName>
                                        </p:attrNameLst>
                                      </p:cBhvr>
                                      <p:to>
                                        <p:strVal val="visible"/>
                                      </p:to>
                                    </p:set>
                                    <p:animEffect transition="in" filter="blinds(horizontal)">
                                      <p:cBhvr>
                                        <p:cTn id="7" dur="500"/>
                                        <p:tgtEl>
                                          <p:spTgt spid="23862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38621"/>
                                        </p:tgtEl>
                                        <p:attrNameLst>
                                          <p:attrName>style.visibility</p:attrName>
                                        </p:attrNameLst>
                                      </p:cBhvr>
                                      <p:to>
                                        <p:strVal val="visible"/>
                                      </p:to>
                                    </p:set>
                                    <p:animEffect transition="in" filter="blinds(horizontal)">
                                      <p:cBhvr>
                                        <p:cTn id="10" dur="500"/>
                                        <p:tgtEl>
                                          <p:spTgt spid="23862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238621"/>
                                        </p:tgtEl>
                                      </p:cBhvr>
                                    </p:animEffect>
                                    <p:set>
                                      <p:cBhvr>
                                        <p:cTn id="15" dur="1" fill="hold">
                                          <p:stCondLst>
                                            <p:cond delay="499"/>
                                          </p:stCondLst>
                                        </p:cTn>
                                        <p:tgtEl>
                                          <p:spTgt spid="238621"/>
                                        </p:tgtEl>
                                        <p:attrNameLst>
                                          <p:attrName>style.visibility</p:attrName>
                                        </p:attrNameLst>
                                      </p:cBhvr>
                                      <p:to>
                                        <p:strVal val="hidden"/>
                                      </p:to>
                                    </p:set>
                                  </p:childTnLst>
                                </p:cTn>
                              </p:par>
                              <p:par>
                                <p:cTn id="16" presetID="3" presetClass="exit" presetSubtype="10" fill="hold" grpId="1" nodeType="withEffect">
                                  <p:stCondLst>
                                    <p:cond delay="0"/>
                                  </p:stCondLst>
                                  <p:childTnLst>
                                    <p:animEffect transition="out" filter="blinds(horizontal)">
                                      <p:cBhvr>
                                        <p:cTn id="17" dur="500"/>
                                        <p:tgtEl>
                                          <p:spTgt spid="238628"/>
                                        </p:tgtEl>
                                      </p:cBhvr>
                                    </p:animEffect>
                                    <p:set>
                                      <p:cBhvr>
                                        <p:cTn id="18" dur="1" fill="hold">
                                          <p:stCondLst>
                                            <p:cond delay="499"/>
                                          </p:stCondLst>
                                        </p:cTn>
                                        <p:tgtEl>
                                          <p:spTgt spid="2386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38614"/>
                                        </p:tgtEl>
                                        <p:attrNameLst>
                                          <p:attrName>style.visibility</p:attrName>
                                        </p:attrNameLst>
                                      </p:cBhvr>
                                      <p:to>
                                        <p:strVal val="visible"/>
                                      </p:to>
                                    </p:set>
                                    <p:animEffect transition="in" filter="blinds(horizontal)">
                                      <p:cBhvr>
                                        <p:cTn id="23" dur="500"/>
                                        <p:tgtEl>
                                          <p:spTgt spid="238614"/>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38615"/>
                                        </p:tgtEl>
                                        <p:attrNameLst>
                                          <p:attrName>style.visibility</p:attrName>
                                        </p:attrNameLst>
                                      </p:cBhvr>
                                      <p:to>
                                        <p:strVal val="visible"/>
                                      </p:to>
                                    </p:set>
                                    <p:animEffect transition="in" filter="blinds(horizontal)">
                                      <p:cBhvr>
                                        <p:cTn id="26" dur="500"/>
                                        <p:tgtEl>
                                          <p:spTgt spid="238615"/>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238620"/>
                                        </p:tgtEl>
                                        <p:attrNameLst>
                                          <p:attrName>style.visibility</p:attrName>
                                        </p:attrNameLst>
                                      </p:cBhvr>
                                      <p:to>
                                        <p:strVal val="visible"/>
                                      </p:to>
                                    </p:set>
                                    <p:animEffect transition="in" filter="blinds(horizontal)">
                                      <p:cBhvr>
                                        <p:cTn id="29" dur="500"/>
                                        <p:tgtEl>
                                          <p:spTgt spid="238620"/>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238619"/>
                                        </p:tgtEl>
                                        <p:attrNameLst>
                                          <p:attrName>style.visibility</p:attrName>
                                        </p:attrNameLst>
                                      </p:cBhvr>
                                      <p:to>
                                        <p:strVal val="visible"/>
                                      </p:to>
                                    </p:set>
                                    <p:animEffect transition="in" filter="blinds(horizontal)">
                                      <p:cBhvr>
                                        <p:cTn id="32" dur="500"/>
                                        <p:tgtEl>
                                          <p:spTgt spid="238619"/>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38613"/>
                                        </p:tgtEl>
                                        <p:attrNameLst>
                                          <p:attrName>style.visibility</p:attrName>
                                        </p:attrNameLst>
                                      </p:cBhvr>
                                      <p:to>
                                        <p:strVal val="visible"/>
                                      </p:to>
                                    </p:set>
                                    <p:animEffect transition="in" filter="blinds(horizontal)">
                                      <p:cBhvr>
                                        <p:cTn id="35" dur="500"/>
                                        <p:tgtEl>
                                          <p:spTgt spid="238613"/>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38618"/>
                                        </p:tgtEl>
                                        <p:attrNameLst>
                                          <p:attrName>style.visibility</p:attrName>
                                        </p:attrNameLst>
                                      </p:cBhvr>
                                      <p:to>
                                        <p:strVal val="visible"/>
                                      </p:to>
                                    </p:set>
                                    <p:animEffect transition="in" filter="blinds(horizontal)">
                                      <p:cBhvr>
                                        <p:cTn id="38" dur="500"/>
                                        <p:tgtEl>
                                          <p:spTgt spid="238618"/>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38617"/>
                                        </p:tgtEl>
                                        <p:attrNameLst>
                                          <p:attrName>style.visibility</p:attrName>
                                        </p:attrNameLst>
                                      </p:cBhvr>
                                      <p:to>
                                        <p:strVal val="visible"/>
                                      </p:to>
                                    </p:set>
                                    <p:animEffect transition="in" filter="blinds(horizontal)">
                                      <p:cBhvr>
                                        <p:cTn id="41" dur="500"/>
                                        <p:tgtEl>
                                          <p:spTgt spid="238617"/>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238634"/>
                                        </p:tgtEl>
                                        <p:attrNameLst>
                                          <p:attrName>style.visibility</p:attrName>
                                        </p:attrNameLst>
                                      </p:cBhvr>
                                      <p:to>
                                        <p:strVal val="visible"/>
                                      </p:to>
                                    </p:set>
                                    <p:animEffect transition="in" filter="blinds(horizontal)">
                                      <p:cBhvr>
                                        <p:cTn id="44" dur="500"/>
                                        <p:tgtEl>
                                          <p:spTgt spid="238634"/>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238633"/>
                                        </p:tgtEl>
                                        <p:attrNameLst>
                                          <p:attrName>style.visibility</p:attrName>
                                        </p:attrNameLst>
                                      </p:cBhvr>
                                      <p:to>
                                        <p:strVal val="visible"/>
                                      </p:to>
                                    </p:set>
                                    <p:animEffect transition="in" filter="blinds(horizontal)">
                                      <p:cBhvr>
                                        <p:cTn id="47" dur="500"/>
                                        <p:tgtEl>
                                          <p:spTgt spid="238633"/>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38616"/>
                                        </p:tgtEl>
                                        <p:attrNameLst>
                                          <p:attrName>style.visibility</p:attrName>
                                        </p:attrNameLst>
                                      </p:cBhvr>
                                      <p:to>
                                        <p:strVal val="visible"/>
                                      </p:to>
                                    </p:set>
                                    <p:animEffect transition="in" filter="blinds(horizontal)">
                                      <p:cBhvr>
                                        <p:cTn id="50" dur="500"/>
                                        <p:tgtEl>
                                          <p:spTgt spid="238616"/>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238625"/>
                                        </p:tgtEl>
                                        <p:attrNameLst>
                                          <p:attrName>style.visibility</p:attrName>
                                        </p:attrNameLst>
                                      </p:cBhvr>
                                      <p:to>
                                        <p:strVal val="visible"/>
                                      </p:to>
                                    </p:set>
                                    <p:animEffect transition="in" filter="blinds(horizontal)">
                                      <p:cBhvr>
                                        <p:cTn id="53" dur="500"/>
                                        <p:tgtEl>
                                          <p:spTgt spid="238625"/>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238622"/>
                                        </p:tgtEl>
                                        <p:attrNameLst>
                                          <p:attrName>style.visibility</p:attrName>
                                        </p:attrNameLst>
                                      </p:cBhvr>
                                      <p:to>
                                        <p:strVal val="visible"/>
                                      </p:to>
                                    </p:set>
                                    <p:animEffect transition="in" filter="blinds(horizontal)">
                                      <p:cBhvr>
                                        <p:cTn id="56" dur="500"/>
                                        <p:tgtEl>
                                          <p:spTgt spid="238622"/>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238624"/>
                                        </p:tgtEl>
                                        <p:attrNameLst>
                                          <p:attrName>style.visibility</p:attrName>
                                        </p:attrNameLst>
                                      </p:cBhvr>
                                      <p:to>
                                        <p:strVal val="visible"/>
                                      </p:to>
                                    </p:set>
                                    <p:animEffect transition="in" filter="blinds(horizontal)">
                                      <p:cBhvr>
                                        <p:cTn id="59" dur="500"/>
                                        <p:tgtEl>
                                          <p:spTgt spid="238624"/>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238623"/>
                                        </p:tgtEl>
                                        <p:attrNameLst>
                                          <p:attrName>style.visibility</p:attrName>
                                        </p:attrNameLst>
                                      </p:cBhvr>
                                      <p:to>
                                        <p:strVal val="visible"/>
                                      </p:to>
                                    </p:set>
                                    <p:animEffect transition="in" filter="blinds(horizontal)">
                                      <p:cBhvr>
                                        <p:cTn id="64" dur="500"/>
                                        <p:tgtEl>
                                          <p:spTgt spid="238623"/>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238626"/>
                                        </p:tgtEl>
                                        <p:attrNameLst>
                                          <p:attrName>style.visibility</p:attrName>
                                        </p:attrNameLst>
                                      </p:cBhvr>
                                      <p:to>
                                        <p:strVal val="visible"/>
                                      </p:to>
                                    </p:set>
                                    <p:animEffect transition="in" filter="blinds(horizontal)">
                                      <p:cBhvr>
                                        <p:cTn id="67" dur="500"/>
                                        <p:tgtEl>
                                          <p:spTgt spid="238626"/>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238627"/>
                                        </p:tgtEl>
                                        <p:attrNameLst>
                                          <p:attrName>style.visibility</p:attrName>
                                        </p:attrNameLst>
                                      </p:cBhvr>
                                      <p:to>
                                        <p:strVal val="visible"/>
                                      </p:to>
                                    </p:set>
                                    <p:animEffect transition="in" filter="blinds(horizontal)">
                                      <p:cBhvr>
                                        <p:cTn id="70" dur="500"/>
                                        <p:tgtEl>
                                          <p:spTgt spid="238627"/>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238629"/>
                                        </p:tgtEl>
                                        <p:attrNameLst>
                                          <p:attrName>style.visibility</p:attrName>
                                        </p:attrNameLst>
                                      </p:cBhvr>
                                      <p:to>
                                        <p:strVal val="visible"/>
                                      </p:to>
                                    </p:set>
                                    <p:animEffect transition="in" filter="blinds(horizontal)">
                                      <p:cBhvr>
                                        <p:cTn id="75" dur="500"/>
                                        <p:tgtEl>
                                          <p:spTgt spid="238629"/>
                                        </p:tgtEl>
                                      </p:cBhvr>
                                    </p:animEffect>
                                  </p:childTnLst>
                                </p:cTn>
                              </p:par>
                              <p:par>
                                <p:cTn id="76" presetID="3" presetClass="entr" presetSubtype="10" fill="hold" grpId="0" nodeType="withEffect">
                                  <p:stCondLst>
                                    <p:cond delay="0"/>
                                  </p:stCondLst>
                                  <p:childTnLst>
                                    <p:set>
                                      <p:cBhvr>
                                        <p:cTn id="77" dur="1" fill="hold">
                                          <p:stCondLst>
                                            <p:cond delay="0"/>
                                          </p:stCondLst>
                                        </p:cTn>
                                        <p:tgtEl>
                                          <p:spTgt spid="238631"/>
                                        </p:tgtEl>
                                        <p:attrNameLst>
                                          <p:attrName>style.visibility</p:attrName>
                                        </p:attrNameLst>
                                      </p:cBhvr>
                                      <p:to>
                                        <p:strVal val="visible"/>
                                      </p:to>
                                    </p:set>
                                    <p:animEffect transition="in" filter="blinds(horizontal)">
                                      <p:cBhvr>
                                        <p:cTn id="78" dur="500"/>
                                        <p:tgtEl>
                                          <p:spTgt spid="238631"/>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238630"/>
                                        </p:tgtEl>
                                        <p:attrNameLst>
                                          <p:attrName>style.visibility</p:attrName>
                                        </p:attrNameLst>
                                      </p:cBhvr>
                                      <p:to>
                                        <p:strVal val="visible"/>
                                      </p:to>
                                    </p:set>
                                    <p:animEffect transition="in" filter="blinds(horizontal)">
                                      <p:cBhvr>
                                        <p:cTn id="81" dur="500"/>
                                        <p:tgtEl>
                                          <p:spTgt spid="238630"/>
                                        </p:tgtEl>
                                      </p:cBhvr>
                                    </p:animEffect>
                                  </p:childTnLst>
                                </p:cTn>
                              </p:par>
                              <p:par>
                                <p:cTn id="82" presetID="3" presetClass="exit" presetSubtype="10" fill="hold" grpId="1" nodeType="withEffect">
                                  <p:stCondLst>
                                    <p:cond delay="0"/>
                                  </p:stCondLst>
                                  <p:childTnLst>
                                    <p:animEffect transition="out" filter="blinds(horizontal)">
                                      <p:cBhvr>
                                        <p:cTn id="83" dur="500"/>
                                        <p:tgtEl>
                                          <p:spTgt spid="238626"/>
                                        </p:tgtEl>
                                      </p:cBhvr>
                                    </p:animEffect>
                                    <p:set>
                                      <p:cBhvr>
                                        <p:cTn id="84" dur="1" fill="hold">
                                          <p:stCondLst>
                                            <p:cond delay="499"/>
                                          </p:stCondLst>
                                        </p:cTn>
                                        <p:tgtEl>
                                          <p:spTgt spid="238626"/>
                                        </p:tgtEl>
                                        <p:attrNameLst>
                                          <p:attrName>style.visibility</p:attrName>
                                        </p:attrNameLst>
                                      </p:cBhvr>
                                      <p:to>
                                        <p:strVal val="hidden"/>
                                      </p:to>
                                    </p:set>
                                  </p:childTnLst>
                                </p:cTn>
                              </p:par>
                              <p:par>
                                <p:cTn id="85" presetID="3" presetClass="exit" presetSubtype="10" fill="hold" grpId="1" nodeType="withEffect">
                                  <p:stCondLst>
                                    <p:cond delay="0"/>
                                  </p:stCondLst>
                                  <p:childTnLst>
                                    <p:animEffect transition="out" filter="blinds(horizontal)">
                                      <p:cBhvr>
                                        <p:cTn id="86" dur="500"/>
                                        <p:tgtEl>
                                          <p:spTgt spid="238623"/>
                                        </p:tgtEl>
                                      </p:cBhvr>
                                    </p:animEffect>
                                    <p:set>
                                      <p:cBhvr>
                                        <p:cTn id="87" dur="1" fill="hold">
                                          <p:stCondLst>
                                            <p:cond delay="499"/>
                                          </p:stCondLst>
                                        </p:cTn>
                                        <p:tgtEl>
                                          <p:spTgt spid="238623"/>
                                        </p:tgtEl>
                                        <p:attrNameLst>
                                          <p:attrName>style.visibility</p:attrName>
                                        </p:attrNameLst>
                                      </p:cBhvr>
                                      <p:to>
                                        <p:strVal val="hidden"/>
                                      </p:to>
                                    </p:set>
                                  </p:childTnLst>
                                </p:cTn>
                              </p:par>
                              <p:par>
                                <p:cTn id="88" presetID="3" presetClass="entr" presetSubtype="10" fill="hold" grpId="0" nodeType="withEffect">
                                  <p:stCondLst>
                                    <p:cond delay="0"/>
                                  </p:stCondLst>
                                  <p:childTnLst>
                                    <p:set>
                                      <p:cBhvr>
                                        <p:cTn id="89" dur="1" fill="hold">
                                          <p:stCondLst>
                                            <p:cond delay="0"/>
                                          </p:stCondLst>
                                        </p:cTn>
                                        <p:tgtEl>
                                          <p:spTgt spid="238632"/>
                                        </p:tgtEl>
                                        <p:attrNameLst>
                                          <p:attrName>style.visibility</p:attrName>
                                        </p:attrNameLst>
                                      </p:cBhvr>
                                      <p:to>
                                        <p:strVal val="visible"/>
                                      </p:to>
                                    </p:set>
                                    <p:animEffect transition="in" filter="blinds(horizontal)">
                                      <p:cBhvr>
                                        <p:cTn id="90" dur="500"/>
                                        <p:tgtEl>
                                          <p:spTgt spid="238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613" grpId="0" animBg="1"/>
      <p:bldP spid="238614" grpId="0" animBg="1"/>
      <p:bldP spid="238615" grpId="0" animBg="1"/>
      <p:bldP spid="238616" grpId="0" animBg="1"/>
      <p:bldP spid="238617" grpId="0" animBg="1"/>
      <p:bldP spid="238618" grpId="0" animBg="1"/>
      <p:bldP spid="238619" grpId="0" animBg="1"/>
      <p:bldP spid="238620" grpId="0" animBg="1"/>
      <p:bldP spid="238621" grpId="0"/>
      <p:bldP spid="238621" grpId="1"/>
      <p:bldP spid="238622" grpId="0"/>
      <p:bldP spid="238623" grpId="0"/>
      <p:bldP spid="238623" grpId="1"/>
      <p:bldP spid="238624" grpId="0"/>
      <p:bldP spid="238625" grpId="0"/>
      <p:bldP spid="238626" grpId="0"/>
      <p:bldP spid="238626" grpId="1"/>
      <p:bldP spid="238627" grpId="0"/>
      <p:bldP spid="238628" grpId="0" animBg="1"/>
      <p:bldP spid="238628" grpId="1" animBg="1"/>
      <p:bldP spid="238629" grpId="0" animBg="1"/>
      <p:bldP spid="238630" grpId="0" animBg="1"/>
      <p:bldP spid="238631" grpId="0" animBg="1"/>
      <p:bldP spid="238632" grpId="0"/>
      <p:bldP spid="238633" grpId="0" animBg="1"/>
      <p:bldP spid="23863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descr="D:\My Pictures\St. Croix 2007 Alex Steph Sara raingardens\IMG_0702.JPG"/>
          <p:cNvPicPr>
            <a:picLocks noGrp="1" noChangeAspect="1" noChangeArrowheads="1"/>
          </p:cNvPicPr>
          <p:nvPr>
            <p:ph sz="half" idx="2"/>
          </p:nvPr>
        </p:nvPicPr>
        <p:blipFill>
          <a:blip r:embed="rId3" cstate="print"/>
          <a:srcRect/>
          <a:stretch>
            <a:fillRect/>
          </a:stretch>
        </p:blipFill>
        <p:spPr bwMode="auto">
          <a:xfrm>
            <a:off x="0" y="0"/>
            <a:ext cx="9144000" cy="6858000"/>
          </a:xfrm>
          <a:prstGeom prst="rect">
            <a:avLst/>
          </a:prstGeom>
          <a:noFill/>
        </p:spPr>
      </p:pic>
      <p:sp>
        <p:nvSpPr>
          <p:cNvPr id="236546" name="Rectangle 2"/>
          <p:cNvSpPr>
            <a:spLocks noGrp="1"/>
          </p:cNvSpPr>
          <p:nvPr>
            <p:ph type="title"/>
          </p:nvPr>
        </p:nvSpPr>
        <p:spPr bwMode="auto">
          <a:xfrm>
            <a:off x="990600" y="152400"/>
            <a:ext cx="7772400" cy="1284288"/>
          </a:xfrm>
        </p:spPr>
        <p:txBody>
          <a:bodyPr wrap="square" lIns="91440" tIns="45720" rIns="91440" bIns="45720" numCol="1" compatLnSpc="1">
            <a:prstTxWarp prst="textNoShape">
              <a:avLst/>
            </a:prstTxWarp>
          </a:bodyPr>
          <a:lstStyle/>
          <a:p>
            <a:pPr eaLnBrk="1" hangingPunct="1">
              <a:defRPr/>
            </a:pPr>
            <a:r>
              <a:rPr lang="en-US" sz="3400" dirty="0" smtClean="0">
                <a:effectLst/>
              </a:rPr>
              <a:t>Part III.D   Post construction stormwater treatment system design requirements</a:t>
            </a:r>
          </a:p>
        </p:txBody>
      </p:sp>
      <p:sp>
        <p:nvSpPr>
          <p:cNvPr id="49155" name="Rectangle 3"/>
          <p:cNvSpPr>
            <a:spLocks noGrp="1"/>
          </p:cNvSpPr>
          <p:nvPr>
            <p:ph type="body" sz="half" idx="1"/>
          </p:nvPr>
        </p:nvSpPr>
        <p:spPr>
          <a:xfrm>
            <a:off x="762000" y="1905000"/>
            <a:ext cx="8001000" cy="4375150"/>
          </a:xfrm>
          <a:solidFill>
            <a:schemeClr val="accent6">
              <a:lumMod val="40000"/>
              <a:lumOff val="60000"/>
              <a:alpha val="21000"/>
            </a:schemeClr>
          </a:solidFill>
        </p:spPr>
        <p:txBody>
          <a:bodyPr/>
          <a:lstStyle/>
          <a:p>
            <a:pPr marL="742950" lvl="1" eaLnBrk="1" hangingPunct="1">
              <a:buNone/>
            </a:pPr>
            <a:endParaRPr lang="en-US" sz="2000" b="1" dirty="0" smtClean="0">
              <a:solidFill>
                <a:schemeClr val="bg1"/>
              </a:solidFill>
            </a:endParaRPr>
          </a:p>
          <a:p>
            <a:pPr marL="742950" lvl="1" eaLnBrk="1" hangingPunct="1"/>
            <a:r>
              <a:rPr lang="en-US" sz="2000" b="1" dirty="0" smtClean="0">
                <a:solidFill>
                  <a:schemeClr val="bg1"/>
                </a:solidFill>
              </a:rPr>
              <a:t>Where the proximity to bedrock precludes the installation of </a:t>
            </a:r>
            <a:r>
              <a:rPr lang="en-US" sz="2000" b="1" u="sng" dirty="0" smtClean="0">
                <a:solidFill>
                  <a:schemeClr val="bg1"/>
                </a:solidFill>
              </a:rPr>
              <a:t>any</a:t>
            </a:r>
            <a:r>
              <a:rPr lang="en-US" sz="2000" b="1" dirty="0" smtClean="0">
                <a:solidFill>
                  <a:schemeClr val="bg1"/>
                </a:solidFill>
              </a:rPr>
              <a:t> of the systems found in Part III.D, other treatment such as grassed swales, filtration, smaller ponds or grit chambers or other prior to discharging</a:t>
            </a:r>
          </a:p>
          <a:p>
            <a:pPr marL="742950" lvl="1" eaLnBrk="1" hangingPunct="1"/>
            <a:endParaRPr lang="en-US" sz="2000" b="1" dirty="0" smtClean="0">
              <a:solidFill>
                <a:schemeClr val="bg1"/>
              </a:solidFill>
            </a:endParaRPr>
          </a:p>
          <a:p>
            <a:pPr marL="742950" lvl="1" eaLnBrk="1" hangingPunct="1"/>
            <a:r>
              <a:rPr lang="en-US" sz="2000" b="1" dirty="0" smtClean="0">
                <a:solidFill>
                  <a:schemeClr val="bg1"/>
                </a:solidFill>
              </a:rPr>
              <a:t>For linear projects where there is a lack of right-of-way precluding the installation of </a:t>
            </a:r>
            <a:r>
              <a:rPr lang="en-US" sz="2000" b="1" u="sng" dirty="0" smtClean="0">
                <a:solidFill>
                  <a:schemeClr val="bg1"/>
                </a:solidFill>
              </a:rPr>
              <a:t>any</a:t>
            </a:r>
            <a:r>
              <a:rPr lang="en-US" sz="2000" b="1" dirty="0" smtClean="0">
                <a:solidFill>
                  <a:schemeClr val="bg1"/>
                </a:solidFill>
              </a:rPr>
              <a:t> of the practices in Part III.D, </a:t>
            </a:r>
            <a:r>
              <a:rPr lang="en-US" sz="2000" b="1" dirty="0">
                <a:solidFill>
                  <a:schemeClr val="bg1"/>
                </a:solidFill>
              </a:rPr>
              <a:t>other treatment such as grassed swales, filtration, smaller ponds or grit chambers or other prior to discharging</a:t>
            </a:r>
          </a:p>
          <a:p>
            <a:pPr marL="742950" lvl="1" eaLnBrk="1" hangingPunct="1"/>
            <a:endParaRPr lang="en-US" sz="2000" b="1" dirty="0">
              <a:solidFill>
                <a:schemeClr val="bg1"/>
              </a:solidFill>
            </a:endParaRPr>
          </a:p>
          <a:p>
            <a:pPr marL="742950" lvl="1" eaLnBrk="1" hangingPunct="1"/>
            <a:endParaRPr lang="en-US" sz="2000" b="1" dirty="0" smtClean="0">
              <a:solidFill>
                <a:schemeClr val="bg1"/>
              </a:solidFill>
            </a:endParaRPr>
          </a:p>
          <a:p>
            <a:pPr marL="742950" lvl="1" eaLnBrk="1" hangingPunct="1"/>
            <a:endParaRPr lang="en-US" sz="2000" b="1" dirty="0">
              <a:solidFill>
                <a:schemeClr val="bg1"/>
              </a:solidFill>
            </a:endParaRPr>
          </a:p>
          <a:p>
            <a:pPr marL="742950" lvl="1" eaLnBrk="1" hangingPunct="1"/>
            <a:endParaRPr lang="en-US" sz="2000" b="1" dirty="0" smtClean="0">
              <a:solidFill>
                <a:schemeClr val="bg1"/>
              </a:solidFill>
            </a:endParaRPr>
          </a:p>
        </p:txBody>
      </p:sp>
    </p:spTree>
    <p:extLst>
      <p:ext uri="{BB962C8B-B14F-4D97-AF65-F5344CB8AC3E}">
        <p14:creationId xmlns:p14="http://schemas.microsoft.com/office/powerpoint/2010/main" val="2491767174"/>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descr="D:\My Pictures\St. Croix 2007 Alex Steph Sara raingardens\IMG_0702.JPG"/>
          <p:cNvPicPr>
            <a:picLocks noGrp="1" noChangeAspect="1" noChangeArrowheads="1"/>
          </p:cNvPicPr>
          <p:nvPr>
            <p:ph sz="half" idx="2"/>
          </p:nvPr>
        </p:nvPicPr>
        <p:blipFill>
          <a:blip r:embed="rId3" cstate="print"/>
          <a:srcRect/>
          <a:stretch>
            <a:fillRect/>
          </a:stretch>
        </p:blipFill>
        <p:spPr bwMode="auto">
          <a:xfrm>
            <a:off x="0" y="0"/>
            <a:ext cx="9144000" cy="6858000"/>
          </a:xfrm>
          <a:prstGeom prst="rect">
            <a:avLst/>
          </a:prstGeom>
          <a:noFill/>
        </p:spPr>
      </p:pic>
      <p:sp>
        <p:nvSpPr>
          <p:cNvPr id="236546" name="Rectangle 2"/>
          <p:cNvSpPr>
            <a:spLocks noGrp="1"/>
          </p:cNvSpPr>
          <p:nvPr>
            <p:ph type="title"/>
          </p:nvPr>
        </p:nvSpPr>
        <p:spPr bwMode="auto">
          <a:xfrm>
            <a:off x="990600" y="152400"/>
            <a:ext cx="7772400" cy="1284288"/>
          </a:xfrm>
        </p:spPr>
        <p:txBody>
          <a:bodyPr wrap="square" lIns="91440" tIns="45720" rIns="91440" bIns="45720" numCol="1" compatLnSpc="1">
            <a:prstTxWarp prst="textNoShape">
              <a:avLst/>
            </a:prstTxWarp>
          </a:bodyPr>
          <a:lstStyle/>
          <a:p>
            <a:pPr eaLnBrk="1" hangingPunct="1">
              <a:defRPr/>
            </a:pPr>
            <a:r>
              <a:rPr lang="en-US" sz="3400" dirty="0" smtClean="0">
                <a:effectLst/>
              </a:rPr>
              <a:t>Part III.D   Post construction stormwater treatment system design requirements</a:t>
            </a:r>
          </a:p>
        </p:txBody>
      </p:sp>
      <p:sp>
        <p:nvSpPr>
          <p:cNvPr id="49155" name="Rectangle 3"/>
          <p:cNvSpPr>
            <a:spLocks noGrp="1"/>
          </p:cNvSpPr>
          <p:nvPr>
            <p:ph type="body" sz="half" idx="1"/>
          </p:nvPr>
        </p:nvSpPr>
        <p:spPr>
          <a:xfrm>
            <a:off x="838200" y="2431197"/>
            <a:ext cx="8001000" cy="3436203"/>
          </a:xfrm>
          <a:solidFill>
            <a:schemeClr val="accent6">
              <a:lumMod val="40000"/>
              <a:lumOff val="60000"/>
              <a:alpha val="21000"/>
            </a:schemeClr>
          </a:solidFill>
        </p:spPr>
        <p:txBody>
          <a:bodyPr/>
          <a:lstStyle/>
          <a:p>
            <a:pPr marL="742950" lvl="1" eaLnBrk="1" hangingPunct="1">
              <a:buNone/>
            </a:pPr>
            <a:endParaRPr lang="en-US" sz="2000" b="1" dirty="0" smtClean="0">
              <a:solidFill>
                <a:schemeClr val="bg1"/>
              </a:solidFill>
            </a:endParaRPr>
          </a:p>
          <a:p>
            <a:pPr marL="742950" lvl="1" eaLnBrk="1" hangingPunct="1"/>
            <a:r>
              <a:rPr lang="en-US" sz="2000" b="1" dirty="0" smtClean="0">
                <a:solidFill>
                  <a:schemeClr val="bg1"/>
                </a:solidFill>
              </a:rPr>
              <a:t>Areas that receive discharges from vehicle fueling and maintenance</a:t>
            </a:r>
          </a:p>
          <a:p>
            <a:pPr marL="742950" lvl="1" eaLnBrk="1" hangingPunct="1"/>
            <a:r>
              <a:rPr lang="en-US" sz="2000" b="1" dirty="0" smtClean="0">
                <a:solidFill>
                  <a:schemeClr val="bg1"/>
                </a:solidFill>
              </a:rPr>
              <a:t>Areas with less than 3 feet of separation from the seasonally saturated soils or bedrock</a:t>
            </a:r>
          </a:p>
          <a:p>
            <a:pPr marL="742950" lvl="1" eaLnBrk="1" hangingPunct="1"/>
            <a:r>
              <a:rPr lang="en-US" sz="2000" b="1" dirty="0" smtClean="0">
                <a:solidFill>
                  <a:schemeClr val="bg1"/>
                </a:solidFill>
              </a:rPr>
              <a:t>Areas that receive runoff from industrial facilities which are not authorized to infiltrate under an NPDES Industrial Permit</a:t>
            </a:r>
          </a:p>
          <a:p>
            <a:pPr marL="742950" lvl="1" eaLnBrk="1" hangingPunct="1"/>
            <a:r>
              <a:rPr lang="en-US" sz="2000" b="1" dirty="0" smtClean="0">
                <a:solidFill>
                  <a:schemeClr val="bg1"/>
                </a:solidFill>
              </a:rPr>
              <a:t>Areas where of contaminated soils</a:t>
            </a:r>
          </a:p>
          <a:p>
            <a:pPr marL="457200" lvl="1" indent="0" eaLnBrk="1" hangingPunct="1">
              <a:buNone/>
            </a:pPr>
            <a:endParaRPr lang="en-US" sz="2000" b="1" dirty="0">
              <a:solidFill>
                <a:schemeClr val="bg1"/>
              </a:solidFill>
            </a:endParaRPr>
          </a:p>
          <a:p>
            <a:pPr marL="742950" lvl="1" eaLnBrk="1" hangingPunct="1"/>
            <a:endParaRPr lang="en-US" sz="2000" b="1" dirty="0">
              <a:solidFill>
                <a:schemeClr val="bg1"/>
              </a:solidFill>
            </a:endParaRPr>
          </a:p>
          <a:p>
            <a:pPr marL="742950" lvl="1" eaLnBrk="1" hangingPunct="1"/>
            <a:endParaRPr lang="en-US" sz="2000" b="1" dirty="0" smtClean="0">
              <a:solidFill>
                <a:schemeClr val="bg1"/>
              </a:solidFill>
            </a:endParaRPr>
          </a:p>
          <a:p>
            <a:pPr marL="742950" lvl="1" eaLnBrk="1" hangingPunct="1"/>
            <a:endParaRPr lang="en-US" sz="2000" b="1" dirty="0">
              <a:solidFill>
                <a:schemeClr val="bg1"/>
              </a:solidFill>
            </a:endParaRPr>
          </a:p>
          <a:p>
            <a:pPr marL="742950" lvl="1" eaLnBrk="1" hangingPunct="1"/>
            <a:endParaRPr lang="en-US" sz="2000" b="1" dirty="0" smtClean="0">
              <a:solidFill>
                <a:schemeClr val="bg1"/>
              </a:solidFill>
            </a:endParaRPr>
          </a:p>
        </p:txBody>
      </p:sp>
      <p:sp>
        <p:nvSpPr>
          <p:cNvPr id="2" name="TextBox 1"/>
          <p:cNvSpPr txBox="1"/>
          <p:nvPr/>
        </p:nvSpPr>
        <p:spPr>
          <a:xfrm>
            <a:off x="381000" y="1600200"/>
            <a:ext cx="8534400" cy="461665"/>
          </a:xfrm>
          <a:prstGeom prst="rect">
            <a:avLst/>
          </a:prstGeom>
          <a:noFill/>
        </p:spPr>
        <p:txBody>
          <a:bodyPr wrap="square" rtlCol="0">
            <a:spAutoFit/>
          </a:bodyPr>
          <a:lstStyle/>
          <a:p>
            <a:r>
              <a:rPr lang="en-US" sz="2400" dirty="0" smtClean="0"/>
              <a:t>Stormwater infiltration is prohibited in the following situations:</a:t>
            </a:r>
            <a:endParaRPr lang="en-US" sz="2400" dirty="0"/>
          </a:p>
        </p:txBody>
      </p:sp>
    </p:spTree>
    <p:extLst>
      <p:ext uri="{BB962C8B-B14F-4D97-AF65-F5344CB8AC3E}">
        <p14:creationId xmlns:p14="http://schemas.microsoft.com/office/powerpoint/2010/main" val="82747989"/>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descr="D:\My Pictures\St. Croix 2007 Alex Steph Sara raingardens\IMG_0702.JPG"/>
          <p:cNvPicPr>
            <a:picLocks noGrp="1" noChangeAspect="1" noChangeArrowheads="1"/>
          </p:cNvPicPr>
          <p:nvPr>
            <p:ph sz="half" idx="2"/>
          </p:nvPr>
        </p:nvPicPr>
        <p:blipFill>
          <a:blip r:embed="rId3" cstate="print"/>
          <a:srcRect/>
          <a:stretch>
            <a:fillRect/>
          </a:stretch>
        </p:blipFill>
        <p:spPr bwMode="auto">
          <a:xfrm>
            <a:off x="0" y="0"/>
            <a:ext cx="9144000" cy="6858000"/>
          </a:xfrm>
          <a:prstGeom prst="rect">
            <a:avLst/>
          </a:prstGeom>
          <a:noFill/>
        </p:spPr>
      </p:pic>
      <p:sp>
        <p:nvSpPr>
          <p:cNvPr id="236546" name="Rectangle 2"/>
          <p:cNvSpPr>
            <a:spLocks noGrp="1"/>
          </p:cNvSpPr>
          <p:nvPr>
            <p:ph type="title"/>
          </p:nvPr>
        </p:nvSpPr>
        <p:spPr bwMode="auto">
          <a:xfrm>
            <a:off x="990600" y="152400"/>
            <a:ext cx="7772400" cy="1284288"/>
          </a:xfrm>
        </p:spPr>
        <p:txBody>
          <a:bodyPr wrap="square" lIns="91440" tIns="45720" rIns="91440" bIns="45720" numCol="1" compatLnSpc="1">
            <a:prstTxWarp prst="textNoShape">
              <a:avLst/>
            </a:prstTxWarp>
          </a:bodyPr>
          <a:lstStyle/>
          <a:p>
            <a:pPr eaLnBrk="1" hangingPunct="1">
              <a:defRPr/>
            </a:pPr>
            <a:r>
              <a:rPr lang="en-US" sz="3400" dirty="0" smtClean="0">
                <a:effectLst/>
              </a:rPr>
              <a:t>Part III.D   Post construction stormwater treatment system design requirements</a:t>
            </a:r>
          </a:p>
        </p:txBody>
      </p:sp>
      <p:sp>
        <p:nvSpPr>
          <p:cNvPr id="49155" name="Rectangle 3"/>
          <p:cNvSpPr>
            <a:spLocks noGrp="1"/>
          </p:cNvSpPr>
          <p:nvPr>
            <p:ph type="body" sz="half" idx="1"/>
          </p:nvPr>
        </p:nvSpPr>
        <p:spPr>
          <a:xfrm>
            <a:off x="838200" y="2800529"/>
            <a:ext cx="8001000" cy="3143071"/>
          </a:xfrm>
          <a:solidFill>
            <a:schemeClr val="accent6">
              <a:lumMod val="40000"/>
              <a:lumOff val="60000"/>
              <a:alpha val="21000"/>
            </a:schemeClr>
          </a:solidFill>
        </p:spPr>
        <p:txBody>
          <a:bodyPr/>
          <a:lstStyle/>
          <a:p>
            <a:pPr marL="742950" lvl="1" eaLnBrk="1" hangingPunct="1">
              <a:buNone/>
            </a:pPr>
            <a:endParaRPr lang="en-US" sz="2000" b="1" dirty="0" smtClean="0">
              <a:solidFill>
                <a:schemeClr val="bg1"/>
              </a:solidFill>
            </a:endParaRPr>
          </a:p>
          <a:p>
            <a:pPr marL="742950" lvl="1" eaLnBrk="1" hangingPunct="1"/>
            <a:r>
              <a:rPr lang="en-US" sz="2000" b="1" dirty="0" smtClean="0">
                <a:solidFill>
                  <a:schemeClr val="bg1"/>
                </a:solidFill>
              </a:rPr>
              <a:t>Areas of predominantly Hydrologic </a:t>
            </a:r>
            <a:r>
              <a:rPr lang="en-US" sz="2000" b="1" dirty="0" err="1" smtClean="0">
                <a:solidFill>
                  <a:schemeClr val="bg1"/>
                </a:solidFill>
              </a:rPr>
              <a:t>Soiil</a:t>
            </a:r>
            <a:r>
              <a:rPr lang="en-US" sz="2000" b="1" dirty="0" smtClean="0">
                <a:solidFill>
                  <a:schemeClr val="bg1"/>
                </a:solidFill>
              </a:rPr>
              <a:t> Group D (clay) soils</a:t>
            </a:r>
          </a:p>
          <a:p>
            <a:pPr marL="742950" lvl="1" eaLnBrk="1" hangingPunct="1"/>
            <a:r>
              <a:rPr lang="en-US" sz="2000" b="1" dirty="0" smtClean="0">
                <a:solidFill>
                  <a:schemeClr val="bg1"/>
                </a:solidFill>
              </a:rPr>
              <a:t>Areas with 1,000 feet up-gradient or 100 feet down-gradient of active karst features</a:t>
            </a:r>
          </a:p>
          <a:p>
            <a:pPr marL="742950" lvl="1" eaLnBrk="1" hangingPunct="1"/>
            <a:r>
              <a:rPr lang="en-US" sz="2000" b="1" dirty="0" smtClean="0">
                <a:solidFill>
                  <a:schemeClr val="bg1"/>
                </a:solidFill>
              </a:rPr>
              <a:t>Areas within a Drinking Water Supply Management Area (</a:t>
            </a:r>
            <a:r>
              <a:rPr lang="en-US" sz="2000" b="1" dirty="0" err="1" smtClean="0">
                <a:solidFill>
                  <a:schemeClr val="bg1"/>
                </a:solidFill>
              </a:rPr>
              <a:t>Minn.R</a:t>
            </a:r>
            <a:r>
              <a:rPr lang="en-US" sz="2000" b="1" dirty="0" smtClean="0">
                <a:solidFill>
                  <a:schemeClr val="bg1"/>
                </a:solidFill>
              </a:rPr>
              <a:t>. 4720.5100, </a:t>
            </a:r>
            <a:r>
              <a:rPr lang="en-US" sz="2000" b="1" dirty="0" err="1" smtClean="0">
                <a:solidFill>
                  <a:schemeClr val="bg1"/>
                </a:solidFill>
              </a:rPr>
              <a:t>subp</a:t>
            </a:r>
            <a:r>
              <a:rPr lang="en-US" sz="2000" b="1" dirty="0" smtClean="0">
                <a:solidFill>
                  <a:schemeClr val="bg1"/>
                </a:solidFill>
              </a:rPr>
              <a:t>. 13)</a:t>
            </a:r>
          </a:p>
          <a:p>
            <a:pPr marL="742950" lvl="1" eaLnBrk="1" hangingPunct="1"/>
            <a:r>
              <a:rPr lang="en-US" sz="2000" b="1" dirty="0" smtClean="0">
                <a:solidFill>
                  <a:schemeClr val="bg1"/>
                </a:solidFill>
              </a:rPr>
              <a:t>Areas where soil infiltration rates are more than 8.3 inches per hour unless the soils are amended to slow the rate</a:t>
            </a:r>
          </a:p>
        </p:txBody>
      </p:sp>
      <p:sp>
        <p:nvSpPr>
          <p:cNvPr id="2" name="TextBox 1"/>
          <p:cNvSpPr txBox="1"/>
          <p:nvPr/>
        </p:nvSpPr>
        <p:spPr>
          <a:xfrm>
            <a:off x="381000" y="1600200"/>
            <a:ext cx="8534400" cy="1200329"/>
          </a:xfrm>
          <a:prstGeom prst="rect">
            <a:avLst/>
          </a:prstGeom>
          <a:noFill/>
        </p:spPr>
        <p:txBody>
          <a:bodyPr wrap="square" rtlCol="0">
            <a:spAutoFit/>
          </a:bodyPr>
          <a:lstStyle/>
          <a:p>
            <a:r>
              <a:rPr lang="en-US" sz="2400" dirty="0" smtClean="0"/>
              <a:t>Stormwater infiltration is prohibited in the following situations </a:t>
            </a:r>
            <a:r>
              <a:rPr lang="en-US" sz="2400" i="1" u="sng" dirty="0" smtClean="0"/>
              <a:t>unless</a:t>
            </a:r>
            <a:r>
              <a:rPr lang="en-US" sz="2400" dirty="0" smtClean="0"/>
              <a:t> allowed by a local unit of government with a current MS4 permit:</a:t>
            </a:r>
            <a:endParaRPr lang="en-US" sz="2400" dirty="0"/>
          </a:p>
        </p:txBody>
      </p:sp>
    </p:spTree>
    <p:extLst>
      <p:ext uri="{BB962C8B-B14F-4D97-AF65-F5344CB8AC3E}">
        <p14:creationId xmlns:p14="http://schemas.microsoft.com/office/powerpoint/2010/main" val="433201611"/>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D:\My Pictures\St. Croix 2007 Alex Steph Sara raingardens\IMG_070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1203" name="Rectangle 3"/>
          <p:cNvSpPr>
            <a:spLocks noGrp="1"/>
          </p:cNvSpPr>
          <p:nvPr>
            <p:ph type="body" sz="half" idx="1"/>
          </p:nvPr>
        </p:nvSpPr>
        <p:spPr>
          <a:xfrm>
            <a:off x="1219200" y="1752600"/>
            <a:ext cx="6629400" cy="4800600"/>
          </a:xfrm>
          <a:solidFill>
            <a:schemeClr val="accent6">
              <a:lumMod val="40000"/>
              <a:lumOff val="60000"/>
              <a:alpha val="21000"/>
            </a:schemeClr>
          </a:solidFill>
        </p:spPr>
        <p:txBody>
          <a:bodyPr/>
          <a:lstStyle/>
          <a:p>
            <a:pPr marL="952500" lvl="1" indent="-495300" eaLnBrk="1" hangingPunct="1">
              <a:buFont typeface="Wingdings" pitchFamily="2" charset="2"/>
              <a:buNone/>
            </a:pPr>
            <a:r>
              <a:rPr lang="en-US" sz="2800" b="1" dirty="0" smtClean="0">
                <a:solidFill>
                  <a:schemeClr val="bg1"/>
                </a:solidFill>
              </a:rPr>
              <a:t>  </a:t>
            </a:r>
            <a:r>
              <a:rPr lang="en-US" sz="2800" b="1" u="sng" dirty="0" smtClean="0">
                <a:solidFill>
                  <a:schemeClr val="bg1"/>
                </a:solidFill>
              </a:rPr>
              <a:t>Systems allowed:</a:t>
            </a:r>
          </a:p>
          <a:p>
            <a:pPr marL="952500" lvl="1" indent="-495300" eaLnBrk="1" hangingPunct="1">
              <a:buFont typeface="Wingdings" pitchFamily="2" charset="2"/>
              <a:buNone/>
            </a:pPr>
            <a:endParaRPr lang="en-US" sz="2100" dirty="0" smtClean="0">
              <a:solidFill>
                <a:schemeClr val="bg1"/>
              </a:solidFill>
            </a:endParaRPr>
          </a:p>
          <a:p>
            <a:pPr marL="952500" lvl="1" indent="-495300" eaLnBrk="1" hangingPunct="1">
              <a:buNone/>
            </a:pPr>
            <a:r>
              <a:rPr lang="en-US" sz="2200" b="1" dirty="0" smtClean="0">
                <a:solidFill>
                  <a:schemeClr val="bg1"/>
                </a:solidFill>
              </a:rPr>
              <a:t>1. Infiltration/filtration </a:t>
            </a:r>
            <a:r>
              <a:rPr lang="en-US" sz="1600" b="1" dirty="0" smtClean="0">
                <a:solidFill>
                  <a:schemeClr val="bg1"/>
                </a:solidFill>
              </a:rPr>
              <a:t>(must be considered first)</a:t>
            </a:r>
            <a:endParaRPr lang="en-US" sz="1600" b="1" dirty="0">
              <a:solidFill>
                <a:schemeClr val="bg1"/>
              </a:solidFill>
            </a:endParaRPr>
          </a:p>
          <a:p>
            <a:pPr marL="952500" lvl="1" indent="-495300" eaLnBrk="1" hangingPunct="1">
              <a:buFont typeface="Wingdings" pitchFamily="2" charset="2"/>
              <a:buAutoNum type="arabicPeriod"/>
            </a:pPr>
            <a:endParaRPr lang="en-US" sz="2200" b="1" dirty="0" smtClean="0">
              <a:solidFill>
                <a:schemeClr val="bg1"/>
              </a:solidFill>
            </a:endParaRPr>
          </a:p>
          <a:p>
            <a:pPr marL="952500" lvl="1" indent="-495300" eaLnBrk="1" hangingPunct="1">
              <a:buNone/>
            </a:pPr>
            <a:r>
              <a:rPr lang="en-US" sz="2200" b="1" dirty="0" smtClean="0">
                <a:solidFill>
                  <a:schemeClr val="bg1"/>
                </a:solidFill>
              </a:rPr>
              <a:t>2. Other volume reduction practices </a:t>
            </a:r>
            <a:r>
              <a:rPr lang="en-US" sz="1600" b="1" dirty="0" smtClean="0">
                <a:solidFill>
                  <a:schemeClr val="bg1"/>
                </a:solidFill>
              </a:rPr>
              <a:t>(must be considered first)</a:t>
            </a:r>
          </a:p>
          <a:p>
            <a:pPr marL="952500" lvl="1" indent="-495300" eaLnBrk="1" hangingPunct="1">
              <a:buNone/>
            </a:pPr>
            <a:endParaRPr lang="en-US" sz="1600" b="1" dirty="0" smtClean="0">
              <a:solidFill>
                <a:schemeClr val="bg1"/>
              </a:solidFill>
            </a:endParaRPr>
          </a:p>
          <a:p>
            <a:pPr marL="952500" lvl="1" indent="-495300" eaLnBrk="1" hangingPunct="1">
              <a:buFont typeface="Wingdings" pitchFamily="2" charset="2"/>
              <a:buNone/>
            </a:pPr>
            <a:r>
              <a:rPr lang="en-US" sz="2200" b="1" dirty="0" smtClean="0">
                <a:solidFill>
                  <a:schemeClr val="bg1"/>
                </a:solidFill>
              </a:rPr>
              <a:t>3. Wet sedimentation basins</a:t>
            </a:r>
          </a:p>
          <a:p>
            <a:pPr marL="952500" lvl="1" indent="-495300" eaLnBrk="1" hangingPunct="1">
              <a:buFont typeface="Wingdings" pitchFamily="2" charset="2"/>
              <a:buNone/>
            </a:pPr>
            <a:endParaRPr lang="en-US" sz="2200" b="1" dirty="0">
              <a:solidFill>
                <a:schemeClr val="bg1"/>
              </a:solidFill>
            </a:endParaRPr>
          </a:p>
          <a:p>
            <a:pPr marL="952500" lvl="1" indent="-495300" eaLnBrk="1" hangingPunct="1">
              <a:buFont typeface="Wingdings" pitchFamily="2" charset="2"/>
              <a:buNone/>
            </a:pPr>
            <a:r>
              <a:rPr lang="en-US" sz="2200" b="1" dirty="0" smtClean="0">
                <a:solidFill>
                  <a:schemeClr val="bg1"/>
                </a:solidFill>
              </a:rPr>
              <a:t>4.  Regional ponds</a:t>
            </a:r>
          </a:p>
          <a:p>
            <a:pPr marL="952500" lvl="1" indent="-495300" eaLnBrk="1" hangingPunct="1">
              <a:buFont typeface="Wingdings" pitchFamily="2" charset="2"/>
              <a:buNone/>
            </a:pPr>
            <a:endParaRPr lang="en-US" sz="2200" b="1" dirty="0" smtClean="0">
              <a:solidFill>
                <a:schemeClr val="bg1"/>
              </a:solidFill>
            </a:endParaRPr>
          </a:p>
          <a:p>
            <a:pPr marL="952500" lvl="1" indent="-495300" eaLnBrk="1" hangingPunct="1">
              <a:buFont typeface="Wingdings" pitchFamily="2" charset="2"/>
              <a:buNone/>
            </a:pPr>
            <a:r>
              <a:rPr lang="en-US" sz="2200" b="1" dirty="0">
                <a:solidFill>
                  <a:schemeClr val="bg1"/>
                </a:solidFill>
              </a:rPr>
              <a:t>5</a:t>
            </a:r>
            <a:r>
              <a:rPr lang="en-US" sz="2200" b="1" dirty="0" smtClean="0">
                <a:solidFill>
                  <a:schemeClr val="bg1"/>
                </a:solidFill>
              </a:rPr>
              <a:t>. Any other system!</a:t>
            </a:r>
          </a:p>
          <a:p>
            <a:pPr marL="952500" lvl="1" indent="-495300" eaLnBrk="1" hangingPunct="1">
              <a:buFont typeface="Wingdings" pitchFamily="2" charset="2"/>
              <a:buNone/>
            </a:pPr>
            <a:endParaRPr lang="en-US" sz="2200" b="1" dirty="0" smtClean="0">
              <a:solidFill>
                <a:schemeClr val="bg1"/>
              </a:solidFill>
            </a:endParaRPr>
          </a:p>
          <a:p>
            <a:pPr marL="952500" lvl="1" indent="-495300" eaLnBrk="1" hangingPunct="1">
              <a:buFont typeface="Wingdings" pitchFamily="2" charset="2"/>
              <a:buNone/>
            </a:pPr>
            <a:endParaRPr lang="en-US" sz="2200" b="1" dirty="0" smtClean="0">
              <a:solidFill>
                <a:schemeClr val="bg1"/>
              </a:solidFill>
            </a:endParaRPr>
          </a:p>
        </p:txBody>
      </p:sp>
      <p:sp>
        <p:nvSpPr>
          <p:cNvPr id="6" name="Rectangle 2"/>
          <p:cNvSpPr>
            <a:spLocks noGrp="1"/>
          </p:cNvSpPr>
          <p:nvPr>
            <p:ph type="title"/>
          </p:nvPr>
        </p:nvSpPr>
        <p:spPr bwMode="auto">
          <a:xfrm>
            <a:off x="990600" y="152400"/>
            <a:ext cx="7772400" cy="1284288"/>
          </a:xfrm>
        </p:spPr>
        <p:txBody>
          <a:bodyPr wrap="square" lIns="91440" tIns="45720" rIns="91440" bIns="45720" numCol="1" compatLnSpc="1">
            <a:prstTxWarp prst="textNoShape">
              <a:avLst/>
            </a:prstTxWarp>
          </a:bodyPr>
          <a:lstStyle/>
          <a:p>
            <a:pPr eaLnBrk="1" hangingPunct="1">
              <a:defRPr/>
            </a:pPr>
            <a:r>
              <a:rPr lang="en-US" sz="3400" dirty="0" smtClean="0">
                <a:effectLst/>
              </a:rPr>
              <a:t>Part III.D  Post construction stormwater treatment system design Requirements</a:t>
            </a:r>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D:\My Pictures\St. Croix 2007 Alex Steph Sara raingardens\IMG_070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1203" name="Rectangle 3"/>
          <p:cNvSpPr>
            <a:spLocks noGrp="1"/>
          </p:cNvSpPr>
          <p:nvPr>
            <p:ph type="body" sz="half" idx="1"/>
          </p:nvPr>
        </p:nvSpPr>
        <p:spPr>
          <a:xfrm>
            <a:off x="1219200" y="1752600"/>
            <a:ext cx="6629400" cy="4648200"/>
          </a:xfrm>
          <a:solidFill>
            <a:schemeClr val="accent6">
              <a:lumMod val="40000"/>
              <a:lumOff val="60000"/>
              <a:alpha val="21000"/>
            </a:schemeClr>
          </a:solidFill>
        </p:spPr>
        <p:txBody>
          <a:bodyPr/>
          <a:lstStyle/>
          <a:p>
            <a:pPr marL="952500" lvl="1" indent="-495300" eaLnBrk="1" hangingPunct="1">
              <a:buFont typeface="Wingdings" pitchFamily="2" charset="2"/>
              <a:buNone/>
            </a:pPr>
            <a:r>
              <a:rPr lang="en-US" sz="2800" b="1" dirty="0" smtClean="0">
                <a:solidFill>
                  <a:schemeClr val="bg1"/>
                </a:solidFill>
              </a:rPr>
              <a:t>  </a:t>
            </a:r>
            <a:r>
              <a:rPr lang="en-US" sz="2800" b="1" u="sng" dirty="0" smtClean="0">
                <a:solidFill>
                  <a:schemeClr val="bg1"/>
                </a:solidFill>
              </a:rPr>
              <a:t>Systems allowed:</a:t>
            </a:r>
          </a:p>
          <a:p>
            <a:pPr marL="952500" lvl="1" indent="-495300" eaLnBrk="1" hangingPunct="1">
              <a:buFont typeface="Wingdings" pitchFamily="2" charset="2"/>
              <a:buNone/>
            </a:pPr>
            <a:endParaRPr lang="en-US" sz="2100" dirty="0" smtClean="0">
              <a:solidFill>
                <a:schemeClr val="bg1"/>
              </a:solidFill>
            </a:endParaRPr>
          </a:p>
          <a:p>
            <a:pPr marL="952500" lvl="1" indent="-495300" eaLnBrk="1" hangingPunct="1">
              <a:buNone/>
            </a:pPr>
            <a:r>
              <a:rPr lang="en-US" sz="2200" b="1" dirty="0" smtClean="0">
                <a:solidFill>
                  <a:schemeClr val="bg1"/>
                </a:solidFill>
              </a:rPr>
              <a:t>1. Infiltration/filtration </a:t>
            </a:r>
            <a:r>
              <a:rPr lang="en-US" sz="1600" b="1" dirty="0" smtClean="0">
                <a:solidFill>
                  <a:schemeClr val="bg1"/>
                </a:solidFill>
              </a:rPr>
              <a:t>(must be considered first)</a:t>
            </a:r>
            <a:endParaRPr lang="en-US" sz="1600" b="1" dirty="0">
              <a:solidFill>
                <a:schemeClr val="bg1"/>
              </a:solidFill>
            </a:endParaRPr>
          </a:p>
          <a:p>
            <a:pPr marL="952500" lvl="1" indent="-495300" eaLnBrk="1" hangingPunct="1">
              <a:buFont typeface="Wingdings" pitchFamily="2" charset="2"/>
              <a:buAutoNum type="arabicPeriod"/>
            </a:pPr>
            <a:endParaRPr lang="en-US" sz="2200" b="1" dirty="0" smtClean="0">
              <a:solidFill>
                <a:schemeClr val="bg1"/>
              </a:solidFill>
            </a:endParaRPr>
          </a:p>
          <a:p>
            <a:pPr marL="952500" lvl="1" indent="-495300" eaLnBrk="1" hangingPunct="1">
              <a:buNone/>
            </a:pPr>
            <a:r>
              <a:rPr lang="en-US" sz="2200" b="1" dirty="0" smtClean="0">
                <a:solidFill>
                  <a:schemeClr val="bg1">
                    <a:lumMod val="65000"/>
                    <a:lumOff val="35000"/>
                  </a:schemeClr>
                </a:solidFill>
              </a:rPr>
              <a:t>2.</a:t>
            </a:r>
            <a:r>
              <a:rPr lang="en-US" sz="2200" b="1" dirty="0" smtClean="0">
                <a:solidFill>
                  <a:schemeClr val="bg1"/>
                </a:solidFill>
              </a:rPr>
              <a:t> </a:t>
            </a:r>
            <a:r>
              <a:rPr lang="en-US" sz="2200" b="1" dirty="0" smtClean="0">
                <a:solidFill>
                  <a:schemeClr val="bg1">
                    <a:lumMod val="65000"/>
                    <a:lumOff val="35000"/>
                  </a:schemeClr>
                </a:solidFill>
              </a:rPr>
              <a:t>Other volume reduction practices </a:t>
            </a:r>
            <a:r>
              <a:rPr lang="en-US" sz="1600" b="1" dirty="0" smtClean="0">
                <a:solidFill>
                  <a:schemeClr val="bg1">
                    <a:lumMod val="65000"/>
                    <a:lumOff val="35000"/>
                  </a:schemeClr>
                </a:solidFill>
              </a:rPr>
              <a:t>(must be considered first)</a:t>
            </a:r>
          </a:p>
          <a:p>
            <a:pPr marL="952500" lvl="1" indent="-495300" eaLnBrk="1" hangingPunct="1">
              <a:buFont typeface="Wingdings" pitchFamily="2" charset="2"/>
              <a:buNone/>
            </a:pPr>
            <a:r>
              <a:rPr lang="en-US" sz="2200" b="1" dirty="0" smtClean="0">
                <a:solidFill>
                  <a:schemeClr val="bg1">
                    <a:lumMod val="65000"/>
                    <a:lumOff val="35000"/>
                  </a:schemeClr>
                </a:solidFill>
              </a:rPr>
              <a:t>3. Wet sedimentation basins</a:t>
            </a:r>
          </a:p>
          <a:p>
            <a:pPr marL="952500" lvl="1" indent="-495300" eaLnBrk="1" hangingPunct="1">
              <a:buFont typeface="Wingdings" pitchFamily="2" charset="2"/>
              <a:buNone/>
            </a:pPr>
            <a:endParaRPr lang="en-US" sz="2200" b="1" dirty="0">
              <a:solidFill>
                <a:schemeClr val="bg1">
                  <a:lumMod val="65000"/>
                  <a:lumOff val="35000"/>
                </a:schemeClr>
              </a:solidFill>
            </a:endParaRPr>
          </a:p>
          <a:p>
            <a:pPr marL="952500" lvl="1" indent="-495300" eaLnBrk="1" hangingPunct="1">
              <a:buFont typeface="Wingdings" pitchFamily="2" charset="2"/>
              <a:buNone/>
            </a:pPr>
            <a:r>
              <a:rPr lang="en-US" sz="2200" b="1" dirty="0" smtClean="0">
                <a:solidFill>
                  <a:schemeClr val="bg1">
                    <a:lumMod val="65000"/>
                    <a:lumOff val="35000"/>
                  </a:schemeClr>
                </a:solidFill>
              </a:rPr>
              <a:t>4.  Regional ponds</a:t>
            </a:r>
          </a:p>
          <a:p>
            <a:pPr marL="952500" lvl="1" indent="-495300" eaLnBrk="1" hangingPunct="1">
              <a:buFont typeface="Wingdings" pitchFamily="2" charset="2"/>
              <a:buNone/>
            </a:pPr>
            <a:endParaRPr lang="en-US" sz="2200" b="1" dirty="0" smtClean="0">
              <a:solidFill>
                <a:schemeClr val="bg1">
                  <a:lumMod val="65000"/>
                  <a:lumOff val="35000"/>
                </a:schemeClr>
              </a:solidFill>
            </a:endParaRPr>
          </a:p>
          <a:p>
            <a:pPr marL="952500" lvl="1" indent="-495300" eaLnBrk="1" hangingPunct="1">
              <a:buFont typeface="Wingdings" pitchFamily="2" charset="2"/>
              <a:buNone/>
            </a:pPr>
            <a:r>
              <a:rPr lang="en-US" sz="2200" b="1" dirty="0">
                <a:solidFill>
                  <a:schemeClr val="bg1">
                    <a:lumMod val="65000"/>
                    <a:lumOff val="35000"/>
                  </a:schemeClr>
                </a:solidFill>
              </a:rPr>
              <a:t>5</a:t>
            </a:r>
            <a:r>
              <a:rPr lang="en-US" sz="2200" b="1" dirty="0" smtClean="0">
                <a:solidFill>
                  <a:schemeClr val="bg1">
                    <a:lumMod val="65000"/>
                    <a:lumOff val="35000"/>
                  </a:schemeClr>
                </a:solidFill>
              </a:rPr>
              <a:t>. Any other system!</a:t>
            </a:r>
          </a:p>
          <a:p>
            <a:pPr marL="952500" lvl="1" indent="-495300" eaLnBrk="1" hangingPunct="1">
              <a:buFont typeface="Wingdings" pitchFamily="2" charset="2"/>
              <a:buNone/>
            </a:pPr>
            <a:endParaRPr lang="en-US" sz="2200" b="1" dirty="0" smtClean="0">
              <a:solidFill>
                <a:schemeClr val="bg1"/>
              </a:solidFill>
            </a:endParaRPr>
          </a:p>
          <a:p>
            <a:pPr marL="952500" lvl="1" indent="-495300" eaLnBrk="1" hangingPunct="1">
              <a:buFont typeface="Wingdings" pitchFamily="2" charset="2"/>
              <a:buNone/>
            </a:pPr>
            <a:endParaRPr lang="en-US" sz="2200" b="1" dirty="0" smtClean="0">
              <a:solidFill>
                <a:schemeClr val="bg1"/>
              </a:solidFill>
            </a:endParaRPr>
          </a:p>
        </p:txBody>
      </p:sp>
      <p:sp>
        <p:nvSpPr>
          <p:cNvPr id="6" name="Rectangle 2"/>
          <p:cNvSpPr>
            <a:spLocks noGrp="1"/>
          </p:cNvSpPr>
          <p:nvPr>
            <p:ph type="title"/>
          </p:nvPr>
        </p:nvSpPr>
        <p:spPr bwMode="auto">
          <a:xfrm>
            <a:off x="990600" y="152400"/>
            <a:ext cx="7772400" cy="1284288"/>
          </a:xfrm>
        </p:spPr>
        <p:txBody>
          <a:bodyPr wrap="square" lIns="91440" tIns="45720" rIns="91440" bIns="45720" numCol="1" compatLnSpc="1">
            <a:prstTxWarp prst="textNoShape">
              <a:avLst/>
            </a:prstTxWarp>
          </a:bodyPr>
          <a:lstStyle/>
          <a:p>
            <a:pPr eaLnBrk="1" hangingPunct="1">
              <a:defRPr/>
            </a:pPr>
            <a:r>
              <a:rPr lang="en-US" sz="3400" dirty="0" smtClean="0">
                <a:effectLst/>
              </a:rPr>
              <a:t>Part III.D  Post construction stormwater treatment system design Requirements</a:t>
            </a:r>
          </a:p>
        </p:txBody>
      </p:sp>
    </p:spTree>
    <p:extLst>
      <p:ext uri="{BB962C8B-B14F-4D97-AF65-F5344CB8AC3E}">
        <p14:creationId xmlns:p14="http://schemas.microsoft.com/office/powerpoint/2010/main" val="2488902863"/>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descr="D:\My Pictures\LID\021 Verne A. Duncan Elementary swales 1- low res.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304800"/>
            <a:ext cx="9144000" cy="914400"/>
          </a:xfrm>
          <a:solidFill>
            <a:schemeClr val="accent1">
              <a:lumMod val="50000"/>
              <a:alpha val="88000"/>
            </a:schemeClr>
          </a:solidFill>
        </p:spPr>
        <p:txBody>
          <a:bodyPr/>
          <a:lstStyle/>
          <a:p>
            <a:pPr algn="ctr"/>
            <a:r>
              <a:rPr lang="en-US" dirty="0" smtClean="0"/>
              <a:t>Commercial infiltration trench</a:t>
            </a:r>
            <a:endParaRPr lang="en-US" dirty="0"/>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7" descr="C:\AEverything Folder\Pictures and Videos\i000770_big.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197634" name="Rectangle 2"/>
          <p:cNvSpPr>
            <a:spLocks noGrp="1"/>
          </p:cNvSpPr>
          <p:nvPr>
            <p:ph type="title"/>
          </p:nvPr>
        </p:nvSpPr>
        <p:spPr bwMode="auto">
          <a:xfrm>
            <a:off x="0" y="228600"/>
            <a:ext cx="9144000" cy="685800"/>
          </a:xfrm>
          <a:solidFill>
            <a:schemeClr val="accent1">
              <a:lumMod val="50000"/>
              <a:alpha val="91000"/>
            </a:schemeClr>
          </a:solidFill>
        </p:spPr>
        <p:txBody>
          <a:bodyPr wrap="square" lIns="91440" tIns="45720" rIns="91440" bIns="45720" numCol="1" compatLnSpc="1">
            <a:prstTxWarp prst="textNoShape">
              <a:avLst/>
            </a:prstTxWarp>
          </a:bodyPr>
          <a:lstStyle/>
          <a:p>
            <a:pPr eaLnBrk="1" hangingPunct="1">
              <a:defRPr/>
            </a:pPr>
            <a:r>
              <a:rPr lang="en-US" b="1" dirty="0" smtClean="0">
                <a:effectLst/>
              </a:rPr>
              <a:t>       2 main goals of the CSW Permit:</a:t>
            </a:r>
          </a:p>
        </p:txBody>
      </p:sp>
      <p:sp>
        <p:nvSpPr>
          <p:cNvPr id="13315" name="Rectangle 3"/>
          <p:cNvSpPr>
            <a:spLocks noGrp="1"/>
          </p:cNvSpPr>
          <p:nvPr>
            <p:ph type="body" idx="1"/>
          </p:nvPr>
        </p:nvSpPr>
        <p:spPr>
          <a:xfrm>
            <a:off x="762000" y="1371600"/>
            <a:ext cx="7772400" cy="5105400"/>
          </a:xfrm>
          <a:solidFill>
            <a:schemeClr val="accent1">
              <a:lumMod val="50000"/>
              <a:alpha val="91000"/>
            </a:schemeClr>
          </a:solidFill>
        </p:spPr>
        <p:txBody>
          <a:bodyPr/>
          <a:lstStyle/>
          <a:p>
            <a:pPr marL="342900" indent="-342900" eaLnBrk="1" hangingPunct="1">
              <a:buClr>
                <a:srgbClr val="C32D2E"/>
              </a:buClr>
            </a:pPr>
            <a:r>
              <a:rPr lang="en-US" sz="2800" dirty="0" smtClean="0"/>
              <a:t>Prevent or minimize negative impacts from construction activity both:</a:t>
            </a:r>
          </a:p>
          <a:p>
            <a:pPr marL="342900" indent="-342900" eaLnBrk="1" hangingPunct="1">
              <a:buClr>
                <a:srgbClr val="C32D2E"/>
              </a:buClr>
              <a:buFont typeface="Wingdings" pitchFamily="2" charset="2"/>
              <a:buNone/>
            </a:pPr>
            <a:endParaRPr lang="en-US" sz="2800" dirty="0" smtClean="0"/>
          </a:p>
          <a:p>
            <a:pPr marL="742950" lvl="1" eaLnBrk="1" hangingPunct="1">
              <a:buClr>
                <a:srgbClr val="FED46C"/>
              </a:buClr>
              <a:buFont typeface="Monotype Sorts" pitchFamily="2" charset="2"/>
              <a:buChar char="è"/>
            </a:pPr>
            <a:r>
              <a:rPr lang="en-US" sz="2800" dirty="0" smtClean="0"/>
              <a:t>During active construction using erosion and sediment control practices</a:t>
            </a:r>
          </a:p>
          <a:p>
            <a:pPr marL="742950" lvl="1" eaLnBrk="1" hangingPunct="1">
              <a:buClr>
                <a:srgbClr val="FED46C"/>
              </a:buClr>
              <a:buFont typeface="Monotype Sorts" pitchFamily="2" charset="2"/>
              <a:buNone/>
            </a:pPr>
            <a:endParaRPr lang="en-US" sz="2800" dirty="0" smtClean="0"/>
          </a:p>
          <a:p>
            <a:pPr marL="742950" lvl="1" eaLnBrk="1" hangingPunct="1">
              <a:buClr>
                <a:srgbClr val="FED46C"/>
              </a:buClr>
              <a:buFont typeface="Monotype Sorts" pitchFamily="2" charset="2"/>
              <a:buChar char="è"/>
            </a:pPr>
            <a:r>
              <a:rPr lang="en-US" sz="2800" dirty="0" smtClean="0"/>
              <a:t>After construction is complete by providing a permanent stormwater treatment system</a:t>
            </a: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51906" name="Picture 2" descr="X:\Programs\Stormwater\Construction_Program\CSW Staff Photos\CSW photo library\CSW site photos\underground treatment\IMG_4420.JPG"/>
          <p:cNvPicPr>
            <a:picLocks noChangeAspect="1" noChangeArrowheads="1"/>
          </p:cNvPicPr>
          <p:nvPr/>
        </p:nvPicPr>
        <p:blipFill>
          <a:blip r:embed="rId2" cstate="print"/>
          <a:srcRect/>
          <a:stretch>
            <a:fillRect/>
          </a:stretch>
        </p:blipFill>
        <p:spPr bwMode="auto">
          <a:xfrm>
            <a:off x="0" y="0"/>
            <a:ext cx="9175750" cy="6858000"/>
          </a:xfrm>
          <a:prstGeom prst="rect">
            <a:avLst/>
          </a:prstGeom>
          <a:noFill/>
        </p:spPr>
      </p:pic>
      <p:sp>
        <p:nvSpPr>
          <p:cNvPr id="3" name="Text Placeholder 2"/>
          <p:cNvSpPr>
            <a:spLocks noGrp="1"/>
          </p:cNvSpPr>
          <p:nvPr>
            <p:ph type="body" sz="half" idx="1"/>
          </p:nvPr>
        </p:nvSpPr>
        <p:spPr>
          <a:xfrm>
            <a:off x="0" y="228600"/>
            <a:ext cx="9144000" cy="914400"/>
          </a:xfrm>
          <a:solidFill>
            <a:schemeClr val="accent1">
              <a:lumMod val="50000"/>
              <a:alpha val="89000"/>
            </a:schemeClr>
          </a:solidFill>
        </p:spPr>
        <p:txBody>
          <a:bodyPr/>
          <a:lstStyle/>
          <a:p>
            <a:pPr algn="ctr">
              <a:buNone/>
            </a:pPr>
            <a:r>
              <a:rPr lang="en-US" sz="4000" dirty="0" smtClean="0">
                <a:solidFill>
                  <a:schemeClr val="accent2">
                    <a:lumMod val="20000"/>
                    <a:lumOff val="80000"/>
                  </a:schemeClr>
                </a:solidFill>
              </a:rPr>
              <a:t>Underground infiltration</a:t>
            </a:r>
            <a:endParaRPr lang="en-US" sz="4000" dirty="0">
              <a:solidFill>
                <a:schemeClr val="accent2">
                  <a:lumMod val="20000"/>
                  <a:lumOff val="80000"/>
                </a:schemeClr>
              </a:solidFill>
            </a:endParaRPr>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252931" name="Picture 3" descr="D:\My Pictures\Stormwater\Walgreens Infiltration 04.jpg"/>
          <p:cNvPicPr>
            <a:picLocks noChangeAspect="1" noChangeArrowheads="1"/>
          </p:cNvPicPr>
          <p:nvPr/>
        </p:nvPicPr>
        <p:blipFill>
          <a:blip r:embed="rId2" cstate="print"/>
          <a:srcRect/>
          <a:stretch>
            <a:fillRect/>
          </a:stretch>
        </p:blipFill>
        <p:spPr bwMode="auto">
          <a:xfrm>
            <a:off x="-337" y="0"/>
            <a:ext cx="9144337" cy="6858000"/>
          </a:xfrm>
          <a:prstGeom prst="rect">
            <a:avLst/>
          </a:prstGeom>
          <a:noFill/>
        </p:spPr>
      </p:pic>
      <p:sp>
        <p:nvSpPr>
          <p:cNvPr id="6" name="Text Placeholder 2"/>
          <p:cNvSpPr txBox="1">
            <a:spLocks/>
          </p:cNvSpPr>
          <p:nvPr/>
        </p:nvSpPr>
        <p:spPr bwMode="auto">
          <a:xfrm>
            <a:off x="0" y="228600"/>
            <a:ext cx="9144000" cy="914400"/>
          </a:xfrm>
          <a:prstGeom prst="rect">
            <a:avLst/>
          </a:prstGeom>
          <a:solidFill>
            <a:schemeClr val="accent1">
              <a:lumMod val="50000"/>
              <a:alpha val="89000"/>
            </a:schemeClr>
          </a:solid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ts val="700"/>
              </a:spcBef>
              <a:spcAft>
                <a:spcPct val="0"/>
              </a:spcAft>
              <a:buClr>
                <a:srgbClr val="C32D2E"/>
              </a:buClr>
              <a:buSzPct val="100000"/>
              <a:buFont typeface="Wingdings" pitchFamily="2" charset="2"/>
              <a:buNone/>
              <a:tabLst>
                <a:tab pos="342900" algn="l"/>
              </a:tabLst>
              <a:defRPr/>
            </a:pPr>
            <a:r>
              <a:rPr kumimoji="0" lang="en-US" sz="4000" b="0" i="0" u="none" strike="noStrike" kern="1200" cap="none" spc="0" normalizeH="0" baseline="0" noProof="0" smtClean="0">
                <a:ln>
                  <a:noFill/>
                </a:ln>
                <a:solidFill>
                  <a:schemeClr val="accent2">
                    <a:lumMod val="20000"/>
                    <a:lumOff val="80000"/>
                  </a:schemeClr>
                </a:solidFill>
                <a:effectLst/>
                <a:uLnTx/>
                <a:uFillTx/>
                <a:latin typeface="Trebuchet MS" pitchFamily="34" charset="0"/>
                <a:ea typeface="+mn-ea"/>
                <a:cs typeface="+mn-cs"/>
              </a:rPr>
              <a:t>Underground infiltration</a:t>
            </a:r>
            <a:endParaRPr kumimoji="0" lang="en-US" sz="4000" b="0" i="0" u="none" strike="noStrike" kern="1200" cap="none" spc="0" normalizeH="0" baseline="0" noProof="0" dirty="0">
              <a:ln>
                <a:noFill/>
              </a:ln>
              <a:solidFill>
                <a:schemeClr val="accent2">
                  <a:lumMod val="20000"/>
                  <a:lumOff val="80000"/>
                </a:schemeClr>
              </a:solidFill>
              <a:effectLst/>
              <a:uLnTx/>
              <a:uFillTx/>
              <a:latin typeface="Trebuchet MS" pitchFamily="34" charset="0"/>
              <a:ea typeface="+mn-ea"/>
              <a:cs typeface="+mn-cs"/>
            </a:endParaRPr>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X:\Programs\Stormwater\Construction_Program\CSW Staff Photos\CSW photo library\CSW site photos\rain gardens\raingarden-1.jpg"/>
          <p:cNvPicPr>
            <a:picLocks noChangeAspect="1" noChangeArrowheads="1"/>
          </p:cNvPicPr>
          <p:nvPr/>
        </p:nvPicPr>
        <p:blipFill>
          <a:blip r:embed="rId2" cstate="print"/>
          <a:srcRect/>
          <a:stretch>
            <a:fillRect/>
          </a:stretch>
        </p:blipFill>
        <p:spPr bwMode="auto">
          <a:xfrm>
            <a:off x="17285" y="0"/>
            <a:ext cx="9126715" cy="6858000"/>
          </a:xfrm>
          <a:prstGeom prst="rect">
            <a:avLst/>
          </a:prstGeom>
          <a:noFill/>
        </p:spPr>
      </p:pic>
      <p:sp>
        <p:nvSpPr>
          <p:cNvPr id="2" name="Title 1"/>
          <p:cNvSpPr>
            <a:spLocks noGrp="1"/>
          </p:cNvSpPr>
          <p:nvPr>
            <p:ph type="title"/>
          </p:nvPr>
        </p:nvSpPr>
        <p:spPr>
          <a:xfrm>
            <a:off x="0" y="381000"/>
            <a:ext cx="9144000" cy="741363"/>
          </a:xfrm>
          <a:solidFill>
            <a:schemeClr val="accent1">
              <a:lumMod val="50000"/>
              <a:alpha val="87000"/>
            </a:schemeClr>
          </a:solidFill>
        </p:spPr>
        <p:txBody>
          <a:bodyPr/>
          <a:lstStyle/>
          <a:p>
            <a:pPr algn="ctr"/>
            <a:r>
              <a:rPr lang="en-US" dirty="0" smtClean="0"/>
              <a:t>Residential rain garden</a:t>
            </a:r>
            <a:endParaRPr lang="en-US" dirty="0"/>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1999"/>
            <a:ext cx="9144000" cy="665163"/>
          </a:xfrm>
          <a:solidFill>
            <a:schemeClr val="accent1">
              <a:lumMod val="50000"/>
            </a:schemeClr>
          </a:solidFill>
        </p:spPr>
        <p:txBody>
          <a:bodyPr/>
          <a:lstStyle/>
          <a:p>
            <a:pPr algn="ctr"/>
            <a:r>
              <a:rPr lang="en-US" dirty="0" smtClean="0"/>
              <a:t>Sand filtration treatment</a:t>
            </a:r>
            <a:endParaRPr lang="en-US" dirty="0"/>
          </a:p>
        </p:txBody>
      </p:sp>
      <p:pic>
        <p:nvPicPr>
          <p:cNvPr id="140291" name="Picture 3"/>
          <p:cNvPicPr>
            <a:picLocks noChangeAspect="1" noChangeArrowheads="1"/>
          </p:cNvPicPr>
          <p:nvPr/>
        </p:nvPicPr>
        <p:blipFill>
          <a:blip r:embed="rId2" cstate="print"/>
          <a:srcRect/>
          <a:stretch>
            <a:fillRect/>
          </a:stretch>
        </p:blipFill>
        <p:spPr bwMode="auto">
          <a:xfrm>
            <a:off x="0" y="1371600"/>
            <a:ext cx="9144000" cy="4267200"/>
          </a:xfrm>
          <a:prstGeom prst="rect">
            <a:avLst/>
          </a:prstGeom>
          <a:noFill/>
          <a:ln w="9525">
            <a:noFill/>
            <a:miter lim="800000"/>
            <a:headEnd/>
            <a:tailEnd/>
          </a:ln>
        </p:spPr>
      </p:pic>
      <p:sp>
        <p:nvSpPr>
          <p:cNvPr id="7" name="Rectangle 6"/>
          <p:cNvSpPr/>
          <p:nvPr/>
        </p:nvSpPr>
        <p:spPr>
          <a:xfrm>
            <a:off x="0" y="0"/>
            <a:ext cx="914400" cy="762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962400" y="1371600"/>
            <a:ext cx="5105400" cy="1981200"/>
          </a:xfrm>
          <a:prstGeom prst="ellipse">
            <a:avLst/>
          </a:prstGeom>
          <a:solidFill>
            <a:schemeClr val="accent1">
              <a:alpha val="20000"/>
            </a:schemeClr>
          </a:solidFill>
          <a:ln w="666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239000" y="3200400"/>
            <a:ext cx="2133600" cy="762000"/>
          </a:xfrm>
          <a:prstGeom prst="ellipse">
            <a:avLst/>
          </a:prstGeom>
          <a:solidFill>
            <a:schemeClr val="accent1">
              <a:alpha val="20000"/>
            </a:schemeClr>
          </a:solidFill>
          <a:ln w="666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D:\My Pictures\St. Croix 2007 Alex Steph Sara raingardens\IMG_070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48834" name="Rectangle 2"/>
          <p:cNvSpPr>
            <a:spLocks noGrp="1"/>
          </p:cNvSpPr>
          <p:nvPr>
            <p:ph type="title"/>
          </p:nvPr>
        </p:nvSpPr>
        <p:spPr bwMode="auto">
          <a:xfrm>
            <a:off x="0" y="152400"/>
            <a:ext cx="9753600" cy="1284288"/>
          </a:xfrm>
        </p:spPr>
        <p:txBody>
          <a:bodyPr wrap="square" lIns="91440" tIns="45720" rIns="91440" bIns="45720" numCol="1" compatLnSpc="1">
            <a:prstTxWarp prst="textNoShape">
              <a:avLst/>
            </a:prstTxWarp>
          </a:bodyPr>
          <a:lstStyle/>
          <a:p>
            <a:pPr algn="ctr" eaLnBrk="1" hangingPunct="1">
              <a:defRPr/>
            </a:pPr>
            <a:r>
              <a:rPr lang="en-US" sz="3400" dirty="0" smtClean="0">
                <a:effectLst/>
              </a:rPr>
              <a:t>Design Requirements for infiltration/filtration systems :</a:t>
            </a:r>
          </a:p>
        </p:txBody>
      </p:sp>
      <p:sp>
        <p:nvSpPr>
          <p:cNvPr id="55299" name="Rectangle 3"/>
          <p:cNvSpPr>
            <a:spLocks noGrp="1"/>
          </p:cNvSpPr>
          <p:nvPr>
            <p:ph type="body" sz="half" idx="1"/>
          </p:nvPr>
        </p:nvSpPr>
        <p:spPr>
          <a:xfrm>
            <a:off x="762000" y="1371600"/>
            <a:ext cx="7696200" cy="4953000"/>
          </a:xfrm>
          <a:solidFill>
            <a:schemeClr val="accent6">
              <a:lumMod val="40000"/>
              <a:lumOff val="60000"/>
              <a:alpha val="18000"/>
            </a:schemeClr>
          </a:solidFill>
        </p:spPr>
        <p:txBody>
          <a:bodyPr/>
          <a:lstStyle/>
          <a:p>
            <a:pPr marL="742950" lvl="1" eaLnBrk="1" hangingPunct="1">
              <a:lnSpc>
                <a:spcPct val="80000"/>
              </a:lnSpc>
            </a:pPr>
            <a:r>
              <a:rPr lang="en-US" sz="2200" b="1" dirty="0" smtClean="0">
                <a:solidFill>
                  <a:schemeClr val="bg1"/>
                </a:solidFill>
              </a:rPr>
              <a:t>Final excavation should not occur until the drainage area has been fully stabilized.</a:t>
            </a:r>
          </a:p>
          <a:p>
            <a:pPr marL="742950" lvl="1" eaLnBrk="1" hangingPunct="1">
              <a:lnSpc>
                <a:spcPct val="80000"/>
              </a:lnSpc>
            </a:pPr>
            <a:endParaRPr lang="en-US" sz="2200" b="1" dirty="0" smtClean="0">
              <a:solidFill>
                <a:schemeClr val="bg1"/>
              </a:solidFill>
            </a:endParaRPr>
          </a:p>
          <a:p>
            <a:pPr marL="742950" lvl="1" eaLnBrk="1" hangingPunct="1">
              <a:lnSpc>
                <a:spcPct val="80000"/>
              </a:lnSpc>
            </a:pPr>
            <a:r>
              <a:rPr lang="en-US" sz="2200" b="1" dirty="0" smtClean="0">
                <a:solidFill>
                  <a:schemeClr val="bg1"/>
                </a:solidFill>
              </a:rPr>
              <a:t>Extra care should be taken to avoid runoff entering the infiltration basin and it should be clearly marked.</a:t>
            </a:r>
          </a:p>
          <a:p>
            <a:pPr marL="742950" lvl="1" eaLnBrk="1" hangingPunct="1">
              <a:lnSpc>
                <a:spcPct val="80000"/>
              </a:lnSpc>
            </a:pPr>
            <a:endParaRPr lang="en-US" sz="2200" b="1" dirty="0" smtClean="0">
              <a:solidFill>
                <a:schemeClr val="bg1"/>
              </a:solidFill>
            </a:endParaRPr>
          </a:p>
          <a:p>
            <a:pPr marL="742950" lvl="1" eaLnBrk="1" hangingPunct="1">
              <a:lnSpc>
                <a:spcPct val="80000"/>
              </a:lnSpc>
            </a:pPr>
            <a:r>
              <a:rPr lang="en-US" sz="2200" b="1" dirty="0" smtClean="0">
                <a:solidFill>
                  <a:schemeClr val="bg1"/>
                </a:solidFill>
              </a:rPr>
              <a:t>A pretreatment device must be used to prevent clogging.</a:t>
            </a:r>
          </a:p>
          <a:p>
            <a:pPr marL="742950" lvl="1" eaLnBrk="1" hangingPunct="1">
              <a:lnSpc>
                <a:spcPct val="80000"/>
              </a:lnSpc>
            </a:pPr>
            <a:endParaRPr lang="en-US" sz="2200" b="1" dirty="0" smtClean="0">
              <a:solidFill>
                <a:schemeClr val="bg1"/>
              </a:solidFill>
            </a:endParaRPr>
          </a:p>
          <a:p>
            <a:pPr marL="742950" lvl="1" eaLnBrk="1" hangingPunct="1">
              <a:lnSpc>
                <a:spcPct val="80000"/>
              </a:lnSpc>
            </a:pPr>
            <a:r>
              <a:rPr lang="en-US" sz="2200" b="1" dirty="0" smtClean="0">
                <a:solidFill>
                  <a:schemeClr val="bg1"/>
                </a:solidFill>
              </a:rPr>
              <a:t>The system must be capable of </a:t>
            </a:r>
            <a:r>
              <a:rPr lang="en-US" sz="2200" b="1" dirty="0" smtClean="0">
                <a:solidFill>
                  <a:schemeClr val="bg1"/>
                </a:solidFill>
              </a:rPr>
              <a:t>capturing 1 inch </a:t>
            </a:r>
            <a:r>
              <a:rPr lang="en-US" sz="2200" b="1" dirty="0" smtClean="0">
                <a:solidFill>
                  <a:schemeClr val="bg1"/>
                </a:solidFill>
              </a:rPr>
              <a:t>of runoff from the new impervious surface.</a:t>
            </a:r>
          </a:p>
          <a:p>
            <a:pPr marL="742950" lvl="1" eaLnBrk="1" hangingPunct="1">
              <a:lnSpc>
                <a:spcPct val="80000"/>
              </a:lnSpc>
            </a:pPr>
            <a:endParaRPr lang="en-US" sz="2200" b="1" dirty="0" smtClean="0">
              <a:solidFill>
                <a:schemeClr val="bg1"/>
              </a:solidFill>
            </a:endParaRPr>
          </a:p>
          <a:p>
            <a:pPr marL="742950" lvl="1" eaLnBrk="1" hangingPunct="1">
              <a:lnSpc>
                <a:spcPct val="80000"/>
              </a:lnSpc>
            </a:pPr>
            <a:r>
              <a:rPr lang="en-US" sz="2200" b="1" dirty="0" smtClean="0">
                <a:solidFill>
                  <a:schemeClr val="bg1"/>
                </a:solidFill>
              </a:rPr>
              <a:t>The water quality volume must discharge within 48 hrs. An emergency spillway must be provided</a:t>
            </a:r>
          </a:p>
          <a:p>
            <a:pPr marL="742950" lvl="1" eaLnBrk="1" hangingPunct="1">
              <a:lnSpc>
                <a:spcPct val="80000"/>
              </a:lnSpc>
            </a:pPr>
            <a:endParaRPr lang="en-US" sz="2200" dirty="0" smtClean="0">
              <a:solidFill>
                <a:schemeClr val="bg1"/>
              </a:solidFill>
            </a:endParaRPr>
          </a:p>
          <a:p>
            <a:pPr eaLnBrk="1" hangingPunct="1">
              <a:lnSpc>
                <a:spcPct val="80000"/>
              </a:lnSpc>
              <a:buFont typeface="Wingdings" pitchFamily="2" charset="2"/>
              <a:buNone/>
            </a:pPr>
            <a:endParaRPr lang="en-US" sz="2200" dirty="0" smtClean="0">
              <a:solidFill>
                <a:schemeClr val="bg1"/>
              </a:solidFill>
            </a:endParaRPr>
          </a:p>
          <a:p>
            <a:pPr marL="742950" lvl="1" eaLnBrk="1" hangingPunct="1">
              <a:lnSpc>
                <a:spcPct val="80000"/>
              </a:lnSpc>
            </a:pPr>
            <a:endParaRPr lang="en-US" sz="2300" u="sng" dirty="0" smtClean="0">
              <a:solidFill>
                <a:schemeClr val="bg1"/>
              </a:solidFill>
            </a:endParaRPr>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D:\My Pictures\St. Croix 2007 Alex Steph Sara raingardens\IMG_070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6323" name="Rectangle 3"/>
          <p:cNvSpPr>
            <a:spLocks noGrp="1"/>
          </p:cNvSpPr>
          <p:nvPr>
            <p:ph type="body" sz="half" idx="1"/>
          </p:nvPr>
        </p:nvSpPr>
        <p:spPr>
          <a:xfrm>
            <a:off x="838200" y="1600200"/>
            <a:ext cx="7848600" cy="4495800"/>
          </a:xfrm>
          <a:solidFill>
            <a:schemeClr val="accent6">
              <a:lumMod val="40000"/>
              <a:lumOff val="60000"/>
              <a:alpha val="24000"/>
            </a:schemeClr>
          </a:solidFill>
        </p:spPr>
        <p:txBody>
          <a:bodyPr/>
          <a:lstStyle/>
          <a:p>
            <a:pPr eaLnBrk="1" hangingPunct="1">
              <a:buFont typeface="Wingdings" pitchFamily="2" charset="2"/>
              <a:buNone/>
            </a:pPr>
            <a:endParaRPr lang="en-US" sz="2100" dirty="0" smtClean="0"/>
          </a:p>
          <a:p>
            <a:pPr marL="742950" lvl="1" eaLnBrk="1" hangingPunct="1"/>
            <a:r>
              <a:rPr lang="en-US" sz="2400" b="1" dirty="0" smtClean="0">
                <a:solidFill>
                  <a:schemeClr val="bg1"/>
                </a:solidFill>
              </a:rPr>
              <a:t>A minimum of 3’ of separation must be provided between the bottom of the basin and the ground water level. </a:t>
            </a:r>
          </a:p>
          <a:p>
            <a:pPr marL="742950" lvl="1" eaLnBrk="1" hangingPunct="1">
              <a:buNone/>
            </a:pPr>
            <a:endParaRPr lang="en-US" sz="2400" b="1" dirty="0" smtClean="0">
              <a:solidFill>
                <a:schemeClr val="bg1"/>
              </a:solidFill>
            </a:endParaRPr>
          </a:p>
          <a:p>
            <a:pPr marL="742950" lvl="1" eaLnBrk="1" hangingPunct="1"/>
            <a:r>
              <a:rPr lang="en-US" sz="2400" b="1" dirty="0" smtClean="0">
                <a:solidFill>
                  <a:schemeClr val="bg1"/>
                </a:solidFill>
              </a:rPr>
              <a:t>Maintenance access and a maintenance plan must be provided.</a:t>
            </a:r>
          </a:p>
          <a:p>
            <a:pPr marL="742950" lvl="1" eaLnBrk="1" hangingPunct="1"/>
            <a:endParaRPr lang="en-US" sz="2400" b="1" dirty="0" smtClean="0">
              <a:solidFill>
                <a:schemeClr val="bg1"/>
              </a:solidFill>
            </a:endParaRPr>
          </a:p>
          <a:p>
            <a:pPr marL="742950" lvl="1" eaLnBrk="1" hangingPunct="1"/>
            <a:r>
              <a:rPr lang="en-US" sz="2400" b="1" dirty="0" smtClean="0">
                <a:solidFill>
                  <a:schemeClr val="bg1"/>
                </a:solidFill>
              </a:rPr>
              <a:t>Use of designated infiltration systems from industrial areas, vehicle fueling or maintenance etc. is prohibited. </a:t>
            </a:r>
          </a:p>
          <a:p>
            <a:pPr eaLnBrk="1" hangingPunct="1">
              <a:buFont typeface="Wingdings" pitchFamily="2" charset="2"/>
              <a:buNone/>
            </a:pPr>
            <a:endParaRPr lang="en-US" sz="2200" dirty="0" smtClean="0"/>
          </a:p>
          <a:p>
            <a:pPr marL="742950" lvl="1" eaLnBrk="1" hangingPunct="1">
              <a:buFont typeface="Wingdings" pitchFamily="2" charset="2"/>
              <a:buNone/>
            </a:pPr>
            <a:endParaRPr lang="en-US" sz="2100" u="sng" dirty="0" smtClean="0"/>
          </a:p>
        </p:txBody>
      </p:sp>
      <p:sp>
        <p:nvSpPr>
          <p:cNvPr id="7" name="Rectangle 2"/>
          <p:cNvSpPr txBox="1">
            <a:spLocks/>
          </p:cNvSpPr>
          <p:nvPr/>
        </p:nvSpPr>
        <p:spPr bwMode="auto">
          <a:xfrm>
            <a:off x="0" y="0"/>
            <a:ext cx="9753600" cy="1284288"/>
          </a:xfrm>
          <a:prstGeom prst="rect">
            <a:avLst/>
          </a:prstGeom>
        </p:spPr>
        <p:txBody>
          <a:bodyPr vert="horz" wrap="square" lIns="91440" tIns="45720" rIns="91440" bIns="45720" numCol="1" anchor="b"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400" b="0" i="0" u="none" strike="noStrike" kern="1200" cap="none" spc="-100" normalizeH="0" baseline="0" noProof="0" dirty="0" smtClean="0">
                <a:ln>
                  <a:noFill/>
                </a:ln>
                <a:solidFill>
                  <a:srgbClr val="F6E4BA"/>
                </a:solidFill>
                <a:effectLst/>
                <a:uLnTx/>
                <a:uFillTx/>
                <a:latin typeface="Trebuchet MS" pitchFamily="34" charset="0"/>
                <a:ea typeface="+mj-ea"/>
                <a:cs typeface="+mj-cs"/>
              </a:rPr>
              <a:t>Design Requirements for infiltration/filtration systems continued:</a:t>
            </a:r>
          </a:p>
        </p:txBody>
      </p: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D:\My Pictures\St. Croix 2007 Alex Steph Sara raingardens\IMG_0702.JPG"/>
          <p:cNvPicPr>
            <a:picLocks noGrp="1" noChangeAspect="1" noChangeArrowheads="1"/>
          </p:cNvPicPr>
          <p:nvPr>
            <p:ph sz="half" idx="2"/>
          </p:nvPr>
        </p:nvPicPr>
        <p:blipFill>
          <a:blip r:embed="rId3" cstate="print"/>
          <a:srcRect/>
          <a:stretch>
            <a:fillRect/>
          </a:stretch>
        </p:blipFill>
        <p:spPr bwMode="auto">
          <a:xfrm>
            <a:off x="0" y="0"/>
            <a:ext cx="9144000" cy="6858000"/>
          </a:xfrm>
          <a:prstGeom prst="rect">
            <a:avLst/>
          </a:prstGeom>
          <a:noFill/>
        </p:spPr>
      </p:pic>
      <p:pic>
        <p:nvPicPr>
          <p:cNvPr id="57346" name="Picture 8" descr="redox.jpg"/>
          <p:cNvPicPr>
            <a:picLocks noChangeAspect="1"/>
          </p:cNvPicPr>
          <p:nvPr/>
        </p:nvPicPr>
        <p:blipFill>
          <a:blip r:embed="rId4" cstate="print"/>
          <a:srcRect/>
          <a:stretch>
            <a:fillRect/>
          </a:stretch>
        </p:blipFill>
        <p:spPr bwMode="auto">
          <a:xfrm>
            <a:off x="0" y="0"/>
            <a:ext cx="4343400" cy="5943600"/>
          </a:xfrm>
          <a:prstGeom prst="rect">
            <a:avLst/>
          </a:prstGeom>
          <a:noFill/>
          <a:ln w="9525">
            <a:noFill/>
            <a:miter lim="800000"/>
            <a:headEnd/>
            <a:tailEnd/>
          </a:ln>
        </p:spPr>
      </p:pic>
      <p:sp>
        <p:nvSpPr>
          <p:cNvPr id="13" name="Text Box 6"/>
          <p:cNvSpPr txBox="1">
            <a:spLocks noChangeArrowheads="1"/>
          </p:cNvSpPr>
          <p:nvPr/>
        </p:nvSpPr>
        <p:spPr bwMode="auto">
          <a:xfrm>
            <a:off x="4419600" y="1600200"/>
            <a:ext cx="4724400" cy="2986088"/>
          </a:xfrm>
          <a:prstGeom prst="rect">
            <a:avLst/>
          </a:prstGeom>
          <a:solidFill>
            <a:schemeClr val="accent6">
              <a:lumMod val="75000"/>
              <a:alpha val="63000"/>
            </a:schemeClr>
          </a:solidFill>
          <a:ln w="76200">
            <a:solidFill>
              <a:srgbClr val="000066"/>
            </a:solidFill>
            <a:miter lim="800000"/>
            <a:headEnd/>
            <a:tailEnd/>
          </a:ln>
        </p:spPr>
        <p:txBody>
          <a:bodyPr>
            <a:spAutoFit/>
          </a:bodyPr>
          <a:lstStyle/>
          <a:p>
            <a:pPr>
              <a:spcBef>
                <a:spcPct val="50000"/>
              </a:spcBef>
            </a:pPr>
            <a:r>
              <a:rPr lang="en-US" sz="2800" dirty="0"/>
              <a:t>Depth to Ground water and </a:t>
            </a:r>
            <a:r>
              <a:rPr lang="en-US" sz="2800" dirty="0" smtClean="0"/>
              <a:t>soil mottling</a:t>
            </a:r>
            <a:r>
              <a:rPr lang="en-US" sz="2800" dirty="0"/>
              <a:t>:</a:t>
            </a:r>
          </a:p>
          <a:p>
            <a:pPr>
              <a:spcBef>
                <a:spcPct val="50000"/>
              </a:spcBef>
            </a:pPr>
            <a:endParaRPr lang="en-US" sz="2800" dirty="0"/>
          </a:p>
          <a:p>
            <a:pPr>
              <a:spcBef>
                <a:spcPct val="50000"/>
              </a:spcBef>
            </a:pPr>
            <a:r>
              <a:rPr lang="en-US" sz="2000" dirty="0"/>
              <a:t>Color patterns in the soil formed by the oxidation and reduction of iron and/or manganese caused by saturated conditions within the soil.</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D:\My Pictures\St. Croix 2007 Alex Steph Sara raingardens\IMG_0702.JPG"/>
          <p:cNvPicPr>
            <a:picLocks noGrp="1" noChangeAspect="1" noChangeArrowheads="1"/>
          </p:cNvPicPr>
          <p:nvPr>
            <p:ph sz="half" idx="2"/>
          </p:nvPr>
        </p:nvPicPr>
        <p:blipFill>
          <a:blip r:embed="rId2" cstate="print"/>
          <a:srcRect/>
          <a:stretch>
            <a:fillRect/>
          </a:stretch>
        </p:blipFill>
        <p:spPr bwMode="auto">
          <a:xfrm>
            <a:off x="0" y="0"/>
            <a:ext cx="9144000" cy="6858000"/>
          </a:xfrm>
          <a:prstGeom prst="rect">
            <a:avLst/>
          </a:prstGeom>
          <a:noFill/>
        </p:spPr>
      </p:pic>
      <p:sp>
        <p:nvSpPr>
          <p:cNvPr id="523266" name="Rectangle 2"/>
          <p:cNvSpPr>
            <a:spLocks noGrp="1"/>
          </p:cNvSpPr>
          <p:nvPr>
            <p:ph type="title"/>
          </p:nvPr>
        </p:nvSpPr>
        <p:spPr bwMode="auto">
          <a:xfrm>
            <a:off x="1981200" y="609600"/>
            <a:ext cx="5638800" cy="827088"/>
          </a:xfrm>
          <a:noFill/>
        </p:spPr>
        <p:txBody>
          <a:bodyPr wrap="square" lIns="91440" tIns="45720" rIns="91440" bIns="45720" numCol="1" compatLnSpc="1">
            <a:prstTxWarp prst="textNoShape">
              <a:avLst/>
            </a:prstTxWarp>
          </a:bodyPr>
          <a:lstStyle/>
          <a:p>
            <a:pPr eaLnBrk="1" hangingPunct="1">
              <a:defRPr/>
            </a:pPr>
            <a:r>
              <a:rPr lang="en-US" dirty="0" smtClean="0">
                <a:effectLst/>
              </a:rPr>
              <a:t>Other things to consider:</a:t>
            </a:r>
          </a:p>
        </p:txBody>
      </p:sp>
      <p:sp>
        <p:nvSpPr>
          <p:cNvPr id="58371" name="Rectangle 3"/>
          <p:cNvSpPr>
            <a:spLocks noGrp="1"/>
          </p:cNvSpPr>
          <p:nvPr>
            <p:ph type="body" sz="half" idx="1"/>
          </p:nvPr>
        </p:nvSpPr>
        <p:spPr>
          <a:xfrm>
            <a:off x="609600" y="1752600"/>
            <a:ext cx="7162800" cy="3276600"/>
          </a:xfrm>
          <a:solidFill>
            <a:schemeClr val="accent6">
              <a:lumMod val="40000"/>
              <a:lumOff val="60000"/>
              <a:alpha val="24000"/>
            </a:schemeClr>
          </a:solidFill>
        </p:spPr>
        <p:txBody>
          <a:bodyPr/>
          <a:lstStyle/>
          <a:p>
            <a:pPr eaLnBrk="1" hangingPunct="1"/>
            <a:r>
              <a:rPr lang="en-US" sz="2600" b="1" dirty="0" smtClean="0">
                <a:solidFill>
                  <a:schemeClr val="bg1"/>
                </a:solidFill>
              </a:rPr>
              <a:t>Pond/infiltration basin location (safety)</a:t>
            </a:r>
          </a:p>
          <a:p>
            <a:pPr eaLnBrk="1" hangingPunct="1"/>
            <a:r>
              <a:rPr lang="en-US" sz="2600" b="1" dirty="0" smtClean="0">
                <a:solidFill>
                  <a:schemeClr val="bg1"/>
                </a:solidFill>
              </a:rPr>
              <a:t>Plants/landscaping</a:t>
            </a:r>
          </a:p>
          <a:p>
            <a:pPr eaLnBrk="1" hangingPunct="1"/>
            <a:r>
              <a:rPr lang="en-US" sz="2600" b="1" dirty="0" smtClean="0">
                <a:solidFill>
                  <a:schemeClr val="bg1"/>
                </a:solidFill>
              </a:rPr>
              <a:t>Shape</a:t>
            </a:r>
          </a:p>
          <a:p>
            <a:pPr eaLnBrk="1" hangingPunct="1"/>
            <a:r>
              <a:rPr lang="en-US" sz="2600" b="1" dirty="0" smtClean="0">
                <a:solidFill>
                  <a:schemeClr val="bg1"/>
                </a:solidFill>
              </a:rPr>
              <a:t>Construction techniques</a:t>
            </a:r>
          </a:p>
          <a:p>
            <a:pPr eaLnBrk="1" hangingPunct="1"/>
            <a:r>
              <a:rPr lang="en-US" sz="2600" b="1" dirty="0" smtClean="0">
                <a:solidFill>
                  <a:schemeClr val="bg1"/>
                </a:solidFill>
              </a:rPr>
              <a:t>Soil exploration</a:t>
            </a:r>
          </a:p>
          <a:p>
            <a:pPr eaLnBrk="1" hangingPunct="1"/>
            <a:r>
              <a:rPr lang="en-US" sz="2600" b="1" dirty="0" smtClean="0">
                <a:solidFill>
                  <a:schemeClr val="bg1"/>
                </a:solidFill>
              </a:rPr>
              <a:t>Pond liners</a:t>
            </a:r>
          </a:p>
          <a:p>
            <a:pPr eaLnBrk="1" hangingPunct="1">
              <a:buFont typeface="Wingdings" pitchFamily="2" charset="2"/>
              <a:buNone/>
            </a:pPr>
            <a:endParaRPr lang="en-US" sz="2600" dirty="0" smtClean="0">
              <a:solidFill>
                <a:schemeClr val="bg1"/>
              </a:solidFill>
            </a:endParaRPr>
          </a:p>
          <a:p>
            <a:pPr eaLnBrk="1" hangingPunct="1">
              <a:buFont typeface="Wingdings" pitchFamily="2" charset="2"/>
              <a:buNone/>
            </a:pPr>
            <a:endParaRPr lang="en-US" sz="2600" dirty="0" smtClean="0">
              <a:solidFill>
                <a:schemeClr val="bg1"/>
              </a:solidFill>
            </a:endParaRPr>
          </a:p>
          <a:p>
            <a:pPr eaLnBrk="1" hangingPunct="1"/>
            <a:endParaRPr lang="en-US" sz="2600" dirty="0" smtClean="0">
              <a:solidFill>
                <a:schemeClr val="bg1"/>
              </a:solidFill>
            </a:endParaRPr>
          </a:p>
          <a:p>
            <a:pPr eaLnBrk="1" hangingPunct="1"/>
            <a:endParaRPr lang="en-US" sz="2600" dirty="0" smtClean="0">
              <a:solidFill>
                <a:schemeClr val="bg1"/>
              </a:solidFill>
            </a:endParaRPr>
          </a:p>
          <a:p>
            <a:pPr eaLnBrk="1" hangingPunct="1"/>
            <a:endParaRPr lang="en-US" sz="2600" dirty="0" smtClean="0">
              <a:solidFill>
                <a:schemeClr val="bg1"/>
              </a:solidFill>
            </a:endParaRPr>
          </a:p>
        </p:txBody>
      </p:sp>
      <p:sp>
        <p:nvSpPr>
          <p:cNvPr id="5" name="Text Box 6"/>
          <p:cNvSpPr txBox="1">
            <a:spLocks noChangeArrowheads="1"/>
          </p:cNvSpPr>
          <p:nvPr/>
        </p:nvSpPr>
        <p:spPr bwMode="auto">
          <a:xfrm>
            <a:off x="1524000" y="5334000"/>
            <a:ext cx="6477000" cy="954107"/>
          </a:xfrm>
          <a:prstGeom prst="rect">
            <a:avLst/>
          </a:prstGeom>
          <a:solidFill>
            <a:schemeClr val="accent1">
              <a:lumMod val="50000"/>
              <a:alpha val="91000"/>
            </a:schemeClr>
          </a:solidFill>
          <a:ln w="76200">
            <a:solidFill>
              <a:srgbClr val="000066"/>
            </a:solidFill>
            <a:miter lim="800000"/>
            <a:headEnd/>
            <a:tailEnd/>
          </a:ln>
        </p:spPr>
        <p:txBody>
          <a:bodyPr wrap="square">
            <a:spAutoFit/>
          </a:bodyPr>
          <a:lstStyle/>
          <a:p>
            <a:pPr>
              <a:spcBef>
                <a:spcPct val="50000"/>
              </a:spcBef>
            </a:pPr>
            <a:r>
              <a:rPr lang="en-US" sz="2800" dirty="0"/>
              <a:t>Check Minnesota stormwater manual for more design </a:t>
            </a:r>
            <a:r>
              <a:rPr lang="en-US" sz="2800" dirty="0" smtClean="0"/>
              <a:t>information</a:t>
            </a:r>
            <a:endParaRPr lang="en-US" sz="28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D:\My Pictures\St. Croix 2007 Alex Steph Sara raingardens\IMG_070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1203" name="Rectangle 3"/>
          <p:cNvSpPr>
            <a:spLocks noGrp="1"/>
          </p:cNvSpPr>
          <p:nvPr>
            <p:ph type="body" sz="half" idx="1"/>
          </p:nvPr>
        </p:nvSpPr>
        <p:spPr>
          <a:xfrm>
            <a:off x="1219200" y="1752600"/>
            <a:ext cx="6629400" cy="4648200"/>
          </a:xfrm>
          <a:solidFill>
            <a:schemeClr val="accent6">
              <a:lumMod val="40000"/>
              <a:lumOff val="60000"/>
              <a:alpha val="21000"/>
            </a:schemeClr>
          </a:solidFill>
        </p:spPr>
        <p:txBody>
          <a:bodyPr/>
          <a:lstStyle/>
          <a:p>
            <a:pPr marL="952500" lvl="1" indent="-495300" eaLnBrk="1" hangingPunct="1">
              <a:buFont typeface="Wingdings" pitchFamily="2" charset="2"/>
              <a:buNone/>
            </a:pPr>
            <a:r>
              <a:rPr lang="en-US" sz="2800" b="1" dirty="0" smtClean="0">
                <a:solidFill>
                  <a:schemeClr val="bg1"/>
                </a:solidFill>
              </a:rPr>
              <a:t>  </a:t>
            </a:r>
            <a:r>
              <a:rPr lang="en-US" sz="2800" b="1" u="sng" dirty="0" smtClean="0">
                <a:solidFill>
                  <a:schemeClr val="bg1"/>
                </a:solidFill>
              </a:rPr>
              <a:t>Systems allowed:</a:t>
            </a:r>
          </a:p>
          <a:p>
            <a:pPr marL="952500" lvl="1" indent="-495300" eaLnBrk="1" hangingPunct="1">
              <a:buFont typeface="Wingdings" pitchFamily="2" charset="2"/>
              <a:buNone/>
            </a:pPr>
            <a:endParaRPr lang="en-US" sz="2100" dirty="0" smtClean="0">
              <a:solidFill>
                <a:schemeClr val="bg1"/>
              </a:solidFill>
            </a:endParaRPr>
          </a:p>
          <a:p>
            <a:pPr marL="952500" lvl="1" indent="-495300" eaLnBrk="1" hangingPunct="1">
              <a:buNone/>
            </a:pPr>
            <a:r>
              <a:rPr lang="en-US" sz="2200" b="1" dirty="0" smtClean="0">
                <a:solidFill>
                  <a:schemeClr val="bg1">
                    <a:lumMod val="65000"/>
                    <a:lumOff val="35000"/>
                  </a:schemeClr>
                </a:solidFill>
              </a:rPr>
              <a:t>1. Infiltration/filtration </a:t>
            </a:r>
            <a:r>
              <a:rPr lang="en-US" sz="1600" b="1" dirty="0" smtClean="0">
                <a:solidFill>
                  <a:schemeClr val="bg1">
                    <a:lumMod val="65000"/>
                    <a:lumOff val="35000"/>
                  </a:schemeClr>
                </a:solidFill>
              </a:rPr>
              <a:t>(must be considered first)</a:t>
            </a:r>
            <a:endParaRPr lang="en-US" sz="1600" b="1" dirty="0">
              <a:solidFill>
                <a:schemeClr val="bg1">
                  <a:lumMod val="65000"/>
                  <a:lumOff val="35000"/>
                </a:schemeClr>
              </a:solidFill>
            </a:endParaRPr>
          </a:p>
          <a:p>
            <a:pPr marL="952500" lvl="1" indent="-495300" eaLnBrk="1" hangingPunct="1">
              <a:buFont typeface="Wingdings" pitchFamily="2" charset="2"/>
              <a:buAutoNum type="arabicPeriod"/>
            </a:pPr>
            <a:endParaRPr lang="en-US" sz="2200" b="1" dirty="0" smtClean="0">
              <a:solidFill>
                <a:schemeClr val="bg1"/>
              </a:solidFill>
            </a:endParaRPr>
          </a:p>
          <a:p>
            <a:pPr marL="952500" lvl="1" indent="-495300" eaLnBrk="1" hangingPunct="1">
              <a:buNone/>
            </a:pPr>
            <a:r>
              <a:rPr lang="en-US" sz="2200" b="1" dirty="0" smtClean="0">
                <a:solidFill>
                  <a:schemeClr val="bg1"/>
                </a:solidFill>
              </a:rPr>
              <a:t>2. Other volume reduction practices </a:t>
            </a:r>
            <a:r>
              <a:rPr lang="en-US" sz="1600" b="1" dirty="0" smtClean="0">
                <a:solidFill>
                  <a:schemeClr val="bg1"/>
                </a:solidFill>
              </a:rPr>
              <a:t>(must be considered first)</a:t>
            </a:r>
          </a:p>
          <a:p>
            <a:pPr marL="952500" lvl="1" indent="-495300" eaLnBrk="1" hangingPunct="1">
              <a:buFont typeface="Wingdings" pitchFamily="2" charset="2"/>
              <a:buNone/>
            </a:pPr>
            <a:r>
              <a:rPr lang="en-US" sz="2200" b="1" dirty="0" smtClean="0">
                <a:solidFill>
                  <a:schemeClr val="bg1">
                    <a:lumMod val="65000"/>
                    <a:lumOff val="35000"/>
                  </a:schemeClr>
                </a:solidFill>
              </a:rPr>
              <a:t>3. Wet sedimentation basins</a:t>
            </a:r>
          </a:p>
          <a:p>
            <a:pPr marL="952500" lvl="1" indent="-495300" eaLnBrk="1" hangingPunct="1">
              <a:buFont typeface="Wingdings" pitchFamily="2" charset="2"/>
              <a:buNone/>
            </a:pPr>
            <a:endParaRPr lang="en-US" sz="2200" b="1" dirty="0">
              <a:solidFill>
                <a:schemeClr val="bg1">
                  <a:lumMod val="65000"/>
                  <a:lumOff val="35000"/>
                </a:schemeClr>
              </a:solidFill>
            </a:endParaRPr>
          </a:p>
          <a:p>
            <a:pPr marL="952500" lvl="1" indent="-495300" eaLnBrk="1" hangingPunct="1">
              <a:buFont typeface="Wingdings" pitchFamily="2" charset="2"/>
              <a:buNone/>
            </a:pPr>
            <a:r>
              <a:rPr lang="en-US" sz="2200" b="1" dirty="0" smtClean="0">
                <a:solidFill>
                  <a:schemeClr val="bg1">
                    <a:lumMod val="65000"/>
                    <a:lumOff val="35000"/>
                  </a:schemeClr>
                </a:solidFill>
              </a:rPr>
              <a:t>4.  Regional ponds</a:t>
            </a:r>
          </a:p>
          <a:p>
            <a:pPr marL="952500" lvl="1" indent="-495300" eaLnBrk="1" hangingPunct="1">
              <a:buFont typeface="Wingdings" pitchFamily="2" charset="2"/>
              <a:buNone/>
            </a:pPr>
            <a:endParaRPr lang="en-US" sz="2200" b="1" dirty="0" smtClean="0">
              <a:solidFill>
                <a:schemeClr val="bg1">
                  <a:lumMod val="65000"/>
                  <a:lumOff val="35000"/>
                </a:schemeClr>
              </a:solidFill>
            </a:endParaRPr>
          </a:p>
          <a:p>
            <a:pPr marL="952500" lvl="1" indent="-495300" eaLnBrk="1" hangingPunct="1">
              <a:buFont typeface="Wingdings" pitchFamily="2" charset="2"/>
              <a:buNone/>
            </a:pPr>
            <a:r>
              <a:rPr lang="en-US" sz="2200" b="1" dirty="0">
                <a:solidFill>
                  <a:schemeClr val="bg1">
                    <a:lumMod val="65000"/>
                    <a:lumOff val="35000"/>
                  </a:schemeClr>
                </a:solidFill>
              </a:rPr>
              <a:t>5</a:t>
            </a:r>
            <a:r>
              <a:rPr lang="en-US" sz="2200" b="1" dirty="0" smtClean="0">
                <a:solidFill>
                  <a:schemeClr val="bg1">
                    <a:lumMod val="65000"/>
                    <a:lumOff val="35000"/>
                  </a:schemeClr>
                </a:solidFill>
              </a:rPr>
              <a:t>. Any other system!</a:t>
            </a:r>
          </a:p>
          <a:p>
            <a:pPr marL="952500" lvl="1" indent="-495300" eaLnBrk="1" hangingPunct="1">
              <a:buFont typeface="Wingdings" pitchFamily="2" charset="2"/>
              <a:buNone/>
            </a:pPr>
            <a:endParaRPr lang="en-US" sz="2200" b="1" dirty="0" smtClean="0">
              <a:solidFill>
                <a:schemeClr val="bg1"/>
              </a:solidFill>
            </a:endParaRPr>
          </a:p>
          <a:p>
            <a:pPr marL="952500" lvl="1" indent="-495300" eaLnBrk="1" hangingPunct="1">
              <a:buFont typeface="Wingdings" pitchFamily="2" charset="2"/>
              <a:buNone/>
            </a:pPr>
            <a:endParaRPr lang="en-US" sz="2200" b="1" dirty="0" smtClean="0">
              <a:solidFill>
                <a:schemeClr val="bg1"/>
              </a:solidFill>
            </a:endParaRPr>
          </a:p>
        </p:txBody>
      </p:sp>
      <p:sp>
        <p:nvSpPr>
          <p:cNvPr id="6" name="Rectangle 2"/>
          <p:cNvSpPr>
            <a:spLocks noGrp="1"/>
          </p:cNvSpPr>
          <p:nvPr>
            <p:ph type="title"/>
          </p:nvPr>
        </p:nvSpPr>
        <p:spPr bwMode="auto">
          <a:xfrm>
            <a:off x="990600" y="152400"/>
            <a:ext cx="7772400" cy="1284288"/>
          </a:xfrm>
        </p:spPr>
        <p:txBody>
          <a:bodyPr wrap="square" lIns="91440" tIns="45720" rIns="91440" bIns="45720" numCol="1" compatLnSpc="1">
            <a:prstTxWarp prst="textNoShape">
              <a:avLst/>
            </a:prstTxWarp>
          </a:bodyPr>
          <a:lstStyle/>
          <a:p>
            <a:pPr eaLnBrk="1" hangingPunct="1">
              <a:defRPr/>
            </a:pPr>
            <a:r>
              <a:rPr lang="en-US" sz="3400" dirty="0" smtClean="0">
                <a:effectLst/>
              </a:rPr>
              <a:t>Part III.C  Post construction stormwater treatment system design Requirements</a:t>
            </a:r>
          </a:p>
        </p:txBody>
      </p:sp>
    </p:spTree>
    <p:extLst>
      <p:ext uri="{BB962C8B-B14F-4D97-AF65-F5344CB8AC3E}">
        <p14:creationId xmlns:p14="http://schemas.microsoft.com/office/powerpoint/2010/main" val="394316148"/>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D:\My Pictures\St. Croix 2007 Alex Steph Sara raingardens\IMG_070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1203" name="Rectangle 3"/>
          <p:cNvSpPr>
            <a:spLocks noGrp="1"/>
          </p:cNvSpPr>
          <p:nvPr>
            <p:ph type="body" sz="half" idx="1"/>
          </p:nvPr>
        </p:nvSpPr>
        <p:spPr>
          <a:xfrm>
            <a:off x="1219200" y="1752600"/>
            <a:ext cx="7086600" cy="4648200"/>
          </a:xfrm>
          <a:solidFill>
            <a:schemeClr val="accent6">
              <a:lumMod val="40000"/>
              <a:lumOff val="60000"/>
              <a:alpha val="21000"/>
            </a:schemeClr>
          </a:solidFill>
        </p:spPr>
        <p:txBody>
          <a:bodyPr/>
          <a:lstStyle/>
          <a:p>
            <a:pPr marL="952500" lvl="1" indent="-495300" eaLnBrk="1" hangingPunct="1">
              <a:buFont typeface="Wingdings" pitchFamily="2" charset="2"/>
              <a:buNone/>
            </a:pPr>
            <a:r>
              <a:rPr lang="en-US" sz="2800" b="1" dirty="0" smtClean="0">
                <a:solidFill>
                  <a:schemeClr val="bg1"/>
                </a:solidFill>
              </a:rPr>
              <a:t>  </a:t>
            </a:r>
            <a:r>
              <a:rPr lang="en-US" sz="2800" b="1" u="sng" dirty="0" smtClean="0">
                <a:solidFill>
                  <a:schemeClr val="bg1"/>
                </a:solidFill>
              </a:rPr>
              <a:t>Other Volume Reduction Practices:</a:t>
            </a:r>
          </a:p>
          <a:p>
            <a:pPr marL="952500" lvl="1" indent="-495300" eaLnBrk="1" hangingPunct="1">
              <a:buFont typeface="Wingdings" pitchFamily="2" charset="2"/>
              <a:buNone/>
            </a:pPr>
            <a:endParaRPr lang="en-US" sz="2100" dirty="0" smtClean="0">
              <a:solidFill>
                <a:schemeClr val="bg1"/>
              </a:solidFill>
            </a:endParaRPr>
          </a:p>
          <a:p>
            <a:pPr marL="952500" lvl="1" indent="-495300" eaLnBrk="1" hangingPunct="1">
              <a:buAutoNum type="arabicPeriod"/>
            </a:pPr>
            <a:r>
              <a:rPr lang="en-US" sz="2200" b="1" dirty="0" smtClean="0">
                <a:solidFill>
                  <a:schemeClr val="bg1"/>
                </a:solidFill>
              </a:rPr>
              <a:t>Dry Swale</a:t>
            </a:r>
          </a:p>
          <a:p>
            <a:pPr marL="952500" lvl="1" indent="-495300" eaLnBrk="1" hangingPunct="1">
              <a:buAutoNum type="arabicPeriod"/>
            </a:pPr>
            <a:r>
              <a:rPr lang="en-US" sz="2200" b="1" dirty="0" smtClean="0">
                <a:solidFill>
                  <a:schemeClr val="bg1"/>
                </a:solidFill>
              </a:rPr>
              <a:t>Infiltration basins or trenches with under drains</a:t>
            </a:r>
          </a:p>
          <a:p>
            <a:pPr marL="952500" lvl="1" indent="-495300" eaLnBrk="1" hangingPunct="1">
              <a:buAutoNum type="arabicPeriod"/>
            </a:pPr>
            <a:r>
              <a:rPr lang="en-US" sz="2200" b="1" dirty="0" smtClean="0">
                <a:solidFill>
                  <a:schemeClr val="bg1"/>
                </a:solidFill>
              </a:rPr>
              <a:t>Green roof</a:t>
            </a:r>
          </a:p>
          <a:p>
            <a:pPr marL="952500" lvl="1" indent="-495300" eaLnBrk="1" hangingPunct="1">
              <a:buAutoNum type="arabicPeriod"/>
            </a:pPr>
            <a:r>
              <a:rPr lang="en-US" sz="2200" b="1" dirty="0" smtClean="0">
                <a:solidFill>
                  <a:schemeClr val="bg1"/>
                </a:solidFill>
              </a:rPr>
              <a:t>Stormwater harvest and re-use</a:t>
            </a:r>
          </a:p>
          <a:p>
            <a:pPr marL="952500" lvl="1" indent="-495300" eaLnBrk="1" hangingPunct="1">
              <a:buAutoNum type="arabicPeriod"/>
            </a:pPr>
            <a:r>
              <a:rPr lang="en-US" sz="2200" b="1" dirty="0" smtClean="0">
                <a:solidFill>
                  <a:schemeClr val="bg1"/>
                </a:solidFill>
              </a:rPr>
              <a:t>Turf</a:t>
            </a:r>
          </a:p>
          <a:p>
            <a:pPr marL="952500" lvl="1" indent="-495300" eaLnBrk="1" hangingPunct="1">
              <a:buAutoNum type="arabicPeriod"/>
            </a:pPr>
            <a:r>
              <a:rPr lang="en-US" sz="2200" b="1" dirty="0" smtClean="0">
                <a:solidFill>
                  <a:schemeClr val="bg1"/>
                </a:solidFill>
              </a:rPr>
              <a:t>Trees (mainly tree box and trench system)</a:t>
            </a:r>
          </a:p>
          <a:p>
            <a:pPr marL="952500" lvl="1" indent="-495300" eaLnBrk="1" hangingPunct="1">
              <a:buAutoNum type="arabicPeriod"/>
            </a:pPr>
            <a:r>
              <a:rPr lang="en-US" sz="2200" b="1" dirty="0" smtClean="0">
                <a:solidFill>
                  <a:schemeClr val="bg1"/>
                </a:solidFill>
              </a:rPr>
              <a:t>Constructed </a:t>
            </a:r>
            <a:r>
              <a:rPr lang="en-US" sz="2200" b="1" dirty="0" err="1" smtClean="0">
                <a:solidFill>
                  <a:schemeClr val="bg1"/>
                </a:solidFill>
              </a:rPr>
              <a:t>stormwater</a:t>
            </a:r>
            <a:r>
              <a:rPr lang="en-US" sz="2200" b="1" dirty="0" smtClean="0">
                <a:solidFill>
                  <a:schemeClr val="bg1"/>
                </a:solidFill>
              </a:rPr>
              <a:t> wetlands</a:t>
            </a:r>
          </a:p>
          <a:p>
            <a:pPr marL="952500" lvl="1" indent="-495300" eaLnBrk="1" hangingPunct="1">
              <a:buAutoNum type="arabicPeriod"/>
            </a:pPr>
            <a:r>
              <a:rPr lang="en-US" sz="2200" b="1" dirty="0" smtClean="0">
                <a:solidFill>
                  <a:schemeClr val="bg1"/>
                </a:solidFill>
              </a:rPr>
              <a:t>Other</a:t>
            </a:r>
          </a:p>
        </p:txBody>
      </p:sp>
      <p:sp>
        <p:nvSpPr>
          <p:cNvPr id="6" name="Rectangle 2"/>
          <p:cNvSpPr>
            <a:spLocks noGrp="1"/>
          </p:cNvSpPr>
          <p:nvPr>
            <p:ph type="title"/>
          </p:nvPr>
        </p:nvSpPr>
        <p:spPr bwMode="auto">
          <a:xfrm>
            <a:off x="990600" y="152400"/>
            <a:ext cx="7772400" cy="1284288"/>
          </a:xfrm>
        </p:spPr>
        <p:txBody>
          <a:bodyPr wrap="square" lIns="91440" tIns="45720" rIns="91440" bIns="45720" numCol="1" compatLnSpc="1">
            <a:prstTxWarp prst="textNoShape">
              <a:avLst/>
            </a:prstTxWarp>
          </a:bodyPr>
          <a:lstStyle/>
          <a:p>
            <a:pPr eaLnBrk="1" hangingPunct="1">
              <a:defRPr/>
            </a:pPr>
            <a:r>
              <a:rPr lang="en-US" sz="3400" dirty="0" smtClean="0">
                <a:effectLst/>
              </a:rPr>
              <a:t>Part III.C  Post construction stormwater treatment system design Requirements</a:t>
            </a:r>
          </a:p>
        </p:txBody>
      </p:sp>
    </p:spTree>
    <p:extLst>
      <p:ext uri="{BB962C8B-B14F-4D97-AF65-F5344CB8AC3E}">
        <p14:creationId xmlns:p14="http://schemas.microsoft.com/office/powerpoint/2010/main" val="394316148"/>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AEverything Folder\Pictures and Videos\i000770_big.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01730" name="Rectangle 2"/>
          <p:cNvSpPr>
            <a:spLocks noGrp="1"/>
          </p:cNvSpPr>
          <p:nvPr>
            <p:ph type="title"/>
          </p:nvPr>
        </p:nvSpPr>
        <p:spPr bwMode="auto">
          <a:xfrm>
            <a:off x="-152400" y="533400"/>
            <a:ext cx="9296400" cy="685800"/>
          </a:xfrm>
          <a:solidFill>
            <a:schemeClr val="accent1">
              <a:lumMod val="50000"/>
              <a:alpha val="91000"/>
            </a:schemeClr>
          </a:solidFill>
        </p:spPr>
        <p:txBody>
          <a:bodyPr wrap="square" lIns="91440" tIns="45720" rIns="91440" bIns="45720" numCol="1" compatLnSpc="1">
            <a:prstTxWarp prst="textNoShape">
              <a:avLst/>
            </a:prstTxWarp>
          </a:bodyPr>
          <a:lstStyle/>
          <a:p>
            <a:pPr eaLnBrk="1" hangingPunct="1">
              <a:defRPr/>
            </a:pPr>
            <a:r>
              <a:rPr lang="en-US" sz="3400" dirty="0" smtClean="0">
                <a:effectLst/>
              </a:rPr>
              <a:t>         Part I: Permit Coverage and Limitations</a:t>
            </a:r>
            <a:endParaRPr lang="en-US" sz="3600" dirty="0" smtClean="0">
              <a:effectLst/>
            </a:endParaRPr>
          </a:p>
        </p:txBody>
      </p:sp>
      <p:sp>
        <p:nvSpPr>
          <p:cNvPr id="14339" name="Rectangle 3"/>
          <p:cNvSpPr>
            <a:spLocks noGrp="1"/>
          </p:cNvSpPr>
          <p:nvPr>
            <p:ph type="body" idx="1"/>
          </p:nvPr>
        </p:nvSpPr>
        <p:spPr>
          <a:xfrm>
            <a:off x="685800" y="1524000"/>
            <a:ext cx="7772400" cy="5181600"/>
          </a:xfrm>
          <a:solidFill>
            <a:schemeClr val="accent1">
              <a:lumMod val="50000"/>
              <a:alpha val="91000"/>
            </a:schemeClr>
          </a:solidFill>
        </p:spPr>
        <p:txBody>
          <a:bodyPr/>
          <a:lstStyle/>
          <a:p>
            <a:pPr marL="342900" indent="-342900" eaLnBrk="1" hangingPunct="1">
              <a:buClr>
                <a:srgbClr val="C32D2E"/>
              </a:buClr>
              <a:buFont typeface="Wingdings" pitchFamily="2" charset="2"/>
              <a:buNone/>
            </a:pPr>
            <a:r>
              <a:rPr lang="en-US" dirty="0" smtClean="0"/>
              <a:t>       Who needs a construction permit?</a:t>
            </a:r>
          </a:p>
          <a:p>
            <a:pPr marL="742950" lvl="1" eaLnBrk="1" hangingPunct="1">
              <a:buClr>
                <a:srgbClr val="FED46C"/>
              </a:buClr>
              <a:buFont typeface="Wingdings" pitchFamily="2" charset="2"/>
              <a:buNone/>
            </a:pPr>
            <a:r>
              <a:rPr lang="en-US" dirty="0" smtClean="0"/>
              <a:t> </a:t>
            </a:r>
          </a:p>
          <a:p>
            <a:pPr marL="1143000" lvl="2" eaLnBrk="1" hangingPunct="1"/>
            <a:r>
              <a:rPr lang="en-US" dirty="0" smtClean="0"/>
              <a:t>Any construction activity that disturbs more than 1 acre of total land area.</a:t>
            </a:r>
          </a:p>
          <a:p>
            <a:pPr marL="1143000" lvl="2" eaLnBrk="1" hangingPunct="1"/>
            <a:endParaRPr lang="en-US" dirty="0" smtClean="0"/>
          </a:p>
          <a:p>
            <a:pPr marL="1143000" lvl="2" eaLnBrk="1" hangingPunct="1"/>
            <a:r>
              <a:rPr lang="en-US" dirty="0" smtClean="0"/>
              <a:t>Exemptions for routine maintenance</a:t>
            </a:r>
          </a:p>
          <a:p>
            <a:pPr marL="914400" lvl="2" indent="0" eaLnBrk="1" hangingPunct="1">
              <a:buNone/>
            </a:pPr>
            <a:endParaRPr lang="en-US" dirty="0" smtClean="0"/>
          </a:p>
          <a:p>
            <a:pPr marL="1143000" lvl="2" eaLnBrk="1" hangingPunct="1"/>
            <a:r>
              <a:rPr lang="en-US" dirty="0" smtClean="0"/>
              <a:t>Provisions for emergency construction</a:t>
            </a:r>
          </a:p>
          <a:p>
            <a:pPr marL="1143000" lvl="2" eaLnBrk="1" hangingPunct="1"/>
            <a:endParaRPr lang="en-US" dirty="0" smtClean="0"/>
          </a:p>
          <a:p>
            <a:pPr marL="1143000" lvl="2" eaLnBrk="1" hangingPunct="1"/>
            <a:r>
              <a:rPr lang="en-US" dirty="0" smtClean="0"/>
              <a:t>If a project is part of a larger “common plan of development or sale” that disturbs more than 1 acre total.</a:t>
            </a:r>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D:\My Pictures\St. Croix 2007 Alex Steph Sara raingardens\IMG_070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1203" name="Rectangle 3"/>
          <p:cNvSpPr>
            <a:spLocks noGrp="1"/>
          </p:cNvSpPr>
          <p:nvPr>
            <p:ph type="body" sz="half" idx="1"/>
          </p:nvPr>
        </p:nvSpPr>
        <p:spPr>
          <a:xfrm>
            <a:off x="1219200" y="1752600"/>
            <a:ext cx="6629400" cy="4648200"/>
          </a:xfrm>
          <a:solidFill>
            <a:schemeClr val="accent6">
              <a:lumMod val="40000"/>
              <a:lumOff val="60000"/>
              <a:alpha val="21000"/>
            </a:schemeClr>
          </a:solidFill>
        </p:spPr>
        <p:txBody>
          <a:bodyPr/>
          <a:lstStyle/>
          <a:p>
            <a:pPr marL="952500" lvl="1" indent="-495300" eaLnBrk="1" hangingPunct="1">
              <a:buFont typeface="Wingdings" pitchFamily="2" charset="2"/>
              <a:buNone/>
            </a:pPr>
            <a:r>
              <a:rPr lang="en-US" sz="2800" b="1" dirty="0" smtClean="0">
                <a:solidFill>
                  <a:schemeClr val="bg1"/>
                </a:solidFill>
              </a:rPr>
              <a:t>  </a:t>
            </a:r>
            <a:r>
              <a:rPr lang="en-US" sz="2800" b="1" u="sng" dirty="0" smtClean="0">
                <a:solidFill>
                  <a:schemeClr val="bg1"/>
                </a:solidFill>
              </a:rPr>
              <a:t>Systems allowed:</a:t>
            </a:r>
          </a:p>
          <a:p>
            <a:pPr marL="952500" lvl="1" indent="-495300" eaLnBrk="1" hangingPunct="1">
              <a:buFont typeface="Wingdings" pitchFamily="2" charset="2"/>
              <a:buNone/>
            </a:pPr>
            <a:endParaRPr lang="en-US" sz="2100" dirty="0" smtClean="0">
              <a:solidFill>
                <a:schemeClr val="bg1"/>
              </a:solidFill>
            </a:endParaRPr>
          </a:p>
          <a:p>
            <a:pPr marL="952500" lvl="1" indent="-495300" eaLnBrk="1" hangingPunct="1">
              <a:buNone/>
            </a:pPr>
            <a:r>
              <a:rPr lang="en-US" sz="2200" b="1" dirty="0" smtClean="0">
                <a:solidFill>
                  <a:schemeClr val="bg1">
                    <a:lumMod val="65000"/>
                    <a:lumOff val="35000"/>
                  </a:schemeClr>
                </a:solidFill>
              </a:rPr>
              <a:t>1. Infiltration/filtration </a:t>
            </a:r>
            <a:r>
              <a:rPr lang="en-US" sz="1600" b="1" dirty="0" smtClean="0">
                <a:solidFill>
                  <a:schemeClr val="bg1">
                    <a:lumMod val="65000"/>
                    <a:lumOff val="35000"/>
                  </a:schemeClr>
                </a:solidFill>
              </a:rPr>
              <a:t>(must be considered first)</a:t>
            </a:r>
            <a:endParaRPr lang="en-US" sz="1600" b="1" dirty="0">
              <a:solidFill>
                <a:schemeClr val="bg1">
                  <a:lumMod val="65000"/>
                  <a:lumOff val="35000"/>
                </a:schemeClr>
              </a:solidFill>
            </a:endParaRPr>
          </a:p>
          <a:p>
            <a:pPr marL="952500" lvl="1" indent="-495300" eaLnBrk="1" hangingPunct="1">
              <a:buFont typeface="Wingdings" pitchFamily="2" charset="2"/>
              <a:buAutoNum type="arabicPeriod"/>
            </a:pPr>
            <a:endParaRPr lang="en-US" sz="2200" b="1" dirty="0" smtClean="0">
              <a:solidFill>
                <a:schemeClr val="bg1">
                  <a:lumMod val="65000"/>
                  <a:lumOff val="35000"/>
                </a:schemeClr>
              </a:solidFill>
            </a:endParaRPr>
          </a:p>
          <a:p>
            <a:pPr marL="952500" lvl="1" indent="-495300" eaLnBrk="1" hangingPunct="1">
              <a:buNone/>
            </a:pPr>
            <a:r>
              <a:rPr lang="en-US" sz="2200" b="1" dirty="0" smtClean="0">
                <a:solidFill>
                  <a:schemeClr val="bg1">
                    <a:lumMod val="65000"/>
                    <a:lumOff val="35000"/>
                  </a:schemeClr>
                </a:solidFill>
              </a:rPr>
              <a:t>2. Other volume reduction practices </a:t>
            </a:r>
            <a:r>
              <a:rPr lang="en-US" sz="1600" b="1" dirty="0" smtClean="0">
                <a:solidFill>
                  <a:schemeClr val="bg1">
                    <a:lumMod val="65000"/>
                    <a:lumOff val="35000"/>
                  </a:schemeClr>
                </a:solidFill>
              </a:rPr>
              <a:t>(must be considered first)</a:t>
            </a:r>
          </a:p>
          <a:p>
            <a:pPr marL="952500" lvl="1" indent="-495300" eaLnBrk="1" hangingPunct="1">
              <a:buFont typeface="Wingdings" pitchFamily="2" charset="2"/>
              <a:buNone/>
            </a:pPr>
            <a:r>
              <a:rPr lang="en-US" sz="2200" b="1" dirty="0" smtClean="0">
                <a:solidFill>
                  <a:schemeClr val="bg1"/>
                </a:solidFill>
              </a:rPr>
              <a:t>3. Wet sedimentation basins</a:t>
            </a:r>
          </a:p>
          <a:p>
            <a:pPr marL="952500" lvl="1" indent="-495300" eaLnBrk="1" hangingPunct="1">
              <a:buFont typeface="Wingdings" pitchFamily="2" charset="2"/>
              <a:buNone/>
            </a:pPr>
            <a:endParaRPr lang="en-US" sz="2200" b="1" dirty="0">
              <a:solidFill>
                <a:schemeClr val="bg1"/>
              </a:solidFill>
            </a:endParaRPr>
          </a:p>
          <a:p>
            <a:pPr marL="952500" lvl="1" indent="-495300" eaLnBrk="1" hangingPunct="1">
              <a:buFont typeface="Wingdings" pitchFamily="2" charset="2"/>
              <a:buNone/>
            </a:pPr>
            <a:r>
              <a:rPr lang="en-US" sz="2200" b="1" dirty="0" smtClean="0">
                <a:solidFill>
                  <a:schemeClr val="bg1">
                    <a:lumMod val="65000"/>
                    <a:lumOff val="35000"/>
                  </a:schemeClr>
                </a:solidFill>
              </a:rPr>
              <a:t>4.  Regional ponds</a:t>
            </a:r>
          </a:p>
          <a:p>
            <a:pPr marL="952500" lvl="1" indent="-495300" eaLnBrk="1" hangingPunct="1">
              <a:buFont typeface="Wingdings" pitchFamily="2" charset="2"/>
              <a:buNone/>
            </a:pPr>
            <a:endParaRPr lang="en-US" sz="2200" b="1" dirty="0" smtClean="0">
              <a:solidFill>
                <a:schemeClr val="bg1">
                  <a:lumMod val="65000"/>
                  <a:lumOff val="35000"/>
                </a:schemeClr>
              </a:solidFill>
            </a:endParaRPr>
          </a:p>
          <a:p>
            <a:pPr marL="952500" lvl="1" indent="-495300" eaLnBrk="1" hangingPunct="1">
              <a:buFont typeface="Wingdings" pitchFamily="2" charset="2"/>
              <a:buNone/>
            </a:pPr>
            <a:r>
              <a:rPr lang="en-US" sz="2200" b="1" dirty="0">
                <a:solidFill>
                  <a:schemeClr val="bg1">
                    <a:lumMod val="65000"/>
                    <a:lumOff val="35000"/>
                  </a:schemeClr>
                </a:solidFill>
              </a:rPr>
              <a:t>5</a:t>
            </a:r>
            <a:r>
              <a:rPr lang="en-US" sz="2200" b="1" dirty="0" smtClean="0">
                <a:solidFill>
                  <a:schemeClr val="bg1">
                    <a:lumMod val="65000"/>
                    <a:lumOff val="35000"/>
                  </a:schemeClr>
                </a:solidFill>
              </a:rPr>
              <a:t>. Any other system!</a:t>
            </a:r>
          </a:p>
          <a:p>
            <a:pPr marL="952500" lvl="1" indent="-495300" eaLnBrk="1" hangingPunct="1">
              <a:buFont typeface="Wingdings" pitchFamily="2" charset="2"/>
              <a:buNone/>
            </a:pPr>
            <a:endParaRPr lang="en-US" sz="2200" b="1" dirty="0" smtClean="0">
              <a:solidFill>
                <a:schemeClr val="bg1"/>
              </a:solidFill>
            </a:endParaRPr>
          </a:p>
          <a:p>
            <a:pPr marL="952500" lvl="1" indent="-495300" eaLnBrk="1" hangingPunct="1">
              <a:buFont typeface="Wingdings" pitchFamily="2" charset="2"/>
              <a:buNone/>
            </a:pPr>
            <a:endParaRPr lang="en-US" sz="2200" b="1" dirty="0" smtClean="0">
              <a:solidFill>
                <a:schemeClr val="bg1"/>
              </a:solidFill>
            </a:endParaRPr>
          </a:p>
        </p:txBody>
      </p:sp>
      <p:sp>
        <p:nvSpPr>
          <p:cNvPr id="6" name="Rectangle 2"/>
          <p:cNvSpPr>
            <a:spLocks noGrp="1"/>
          </p:cNvSpPr>
          <p:nvPr>
            <p:ph type="title"/>
          </p:nvPr>
        </p:nvSpPr>
        <p:spPr bwMode="auto">
          <a:xfrm>
            <a:off x="990600" y="152400"/>
            <a:ext cx="7772400" cy="1284288"/>
          </a:xfrm>
        </p:spPr>
        <p:txBody>
          <a:bodyPr wrap="square" lIns="91440" tIns="45720" rIns="91440" bIns="45720" numCol="1" compatLnSpc="1">
            <a:prstTxWarp prst="textNoShape">
              <a:avLst/>
            </a:prstTxWarp>
          </a:bodyPr>
          <a:lstStyle/>
          <a:p>
            <a:pPr eaLnBrk="1" hangingPunct="1">
              <a:defRPr/>
            </a:pPr>
            <a:r>
              <a:rPr lang="en-US" sz="3400" dirty="0" smtClean="0">
                <a:effectLst/>
              </a:rPr>
              <a:t>Part III.C  Post construction stormwater treatment system design Requirements</a:t>
            </a:r>
          </a:p>
        </p:txBody>
      </p:sp>
    </p:spTree>
    <p:extLst>
      <p:ext uri="{BB962C8B-B14F-4D97-AF65-F5344CB8AC3E}">
        <p14:creationId xmlns:p14="http://schemas.microsoft.com/office/powerpoint/2010/main" val="394316148"/>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D:\My Pictures\St. Croix 2007 Alex Steph Sara raingardens\IMG_070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42690" name="Rectangle 2"/>
          <p:cNvSpPr>
            <a:spLocks noGrp="1"/>
          </p:cNvSpPr>
          <p:nvPr>
            <p:ph type="title"/>
          </p:nvPr>
        </p:nvSpPr>
        <p:spPr bwMode="auto">
          <a:xfrm>
            <a:off x="381000" y="381000"/>
            <a:ext cx="8458200" cy="827088"/>
          </a:xfrm>
        </p:spPr>
        <p:txBody>
          <a:bodyPr wrap="square" lIns="91440" tIns="45720" rIns="91440" bIns="45720" numCol="1" compatLnSpc="1">
            <a:prstTxWarp prst="textNoShape">
              <a:avLst/>
            </a:prstTxWarp>
          </a:bodyPr>
          <a:lstStyle/>
          <a:p>
            <a:pPr algn="ctr" eaLnBrk="1" hangingPunct="1">
              <a:defRPr/>
            </a:pPr>
            <a:r>
              <a:rPr lang="en-US" sz="3400" dirty="0" smtClean="0">
                <a:effectLst/>
              </a:rPr>
              <a:t>Design requirements for wet </a:t>
            </a:r>
            <a:br>
              <a:rPr lang="en-US" sz="3400" dirty="0" smtClean="0">
                <a:effectLst/>
              </a:rPr>
            </a:br>
            <a:r>
              <a:rPr lang="en-US" sz="3400" dirty="0" smtClean="0">
                <a:effectLst/>
              </a:rPr>
              <a:t>sedimentation basins</a:t>
            </a:r>
          </a:p>
        </p:txBody>
      </p:sp>
      <p:sp>
        <p:nvSpPr>
          <p:cNvPr id="7" name="Rectangle 3"/>
          <p:cNvSpPr txBox="1">
            <a:spLocks/>
          </p:cNvSpPr>
          <p:nvPr/>
        </p:nvSpPr>
        <p:spPr bwMode="auto">
          <a:xfrm>
            <a:off x="609600" y="1447800"/>
            <a:ext cx="8001000" cy="5257800"/>
          </a:xfrm>
          <a:prstGeom prst="rect">
            <a:avLst/>
          </a:prstGeom>
          <a:solidFill>
            <a:schemeClr val="accent6">
              <a:lumMod val="40000"/>
              <a:lumOff val="60000"/>
              <a:alpha val="21000"/>
            </a:schemeClr>
          </a:solidFill>
          <a:ln w="9525">
            <a:noFill/>
            <a:miter lim="800000"/>
            <a:headEnd/>
            <a:tailEnd/>
          </a:ln>
        </p:spPr>
        <p:txBody>
          <a:bodyPr vert="horz" wrap="square" lIns="91440" tIns="45720" rIns="91440" bIns="45720" numCol="1" anchor="t" anchorCtr="0" compatLnSpc="1">
            <a:prstTxWarp prst="textNoShape">
              <a:avLst/>
            </a:prstTxWarp>
          </a:bodyPr>
          <a:lstStyle/>
          <a:p>
            <a:pPr marL="876300" lvl="1" indent="-419100" eaLnBrk="1" hangingPunct="1">
              <a:lnSpc>
                <a:spcPct val="80000"/>
              </a:lnSpc>
              <a:buFont typeface="Arial" pitchFamily="34" charset="0"/>
              <a:buChar char="•"/>
            </a:pPr>
            <a:r>
              <a:rPr lang="en-US" sz="2200" b="1" dirty="0" smtClean="0">
                <a:solidFill>
                  <a:schemeClr val="bg1"/>
                </a:solidFill>
              </a:rPr>
              <a:t>Permanent Volume of 1800 ft</a:t>
            </a:r>
            <a:r>
              <a:rPr lang="en-US" sz="2200" b="1" baseline="30000" dirty="0" smtClean="0">
                <a:solidFill>
                  <a:schemeClr val="bg1"/>
                </a:solidFill>
              </a:rPr>
              <a:t>3</a:t>
            </a:r>
            <a:r>
              <a:rPr lang="en-US" sz="2200" b="1" dirty="0" smtClean="0">
                <a:solidFill>
                  <a:schemeClr val="bg1"/>
                </a:solidFill>
              </a:rPr>
              <a:t>/acre of drained area below the outlet pipe. </a:t>
            </a:r>
          </a:p>
          <a:p>
            <a:pPr marL="876300" lvl="1" indent="-419100" eaLnBrk="1" hangingPunct="1">
              <a:lnSpc>
                <a:spcPct val="80000"/>
              </a:lnSpc>
              <a:buFont typeface="Arial" pitchFamily="34" charset="0"/>
              <a:buChar char="•"/>
            </a:pPr>
            <a:endParaRPr lang="en-US" sz="2200" b="1" dirty="0" smtClean="0">
              <a:solidFill>
                <a:schemeClr val="bg1"/>
              </a:solidFill>
            </a:endParaRPr>
          </a:p>
          <a:p>
            <a:pPr marL="876300" lvl="1" indent="-419100" eaLnBrk="1" hangingPunct="1">
              <a:lnSpc>
                <a:spcPct val="80000"/>
              </a:lnSpc>
              <a:buFont typeface="Arial" pitchFamily="34" charset="0"/>
              <a:buChar char="•"/>
            </a:pPr>
            <a:r>
              <a:rPr lang="en-US" sz="2200" b="1" dirty="0" smtClean="0">
                <a:solidFill>
                  <a:schemeClr val="bg1"/>
                </a:solidFill>
              </a:rPr>
              <a:t>A basins permanent depth must be between 3’ and 10’ deep  </a:t>
            </a:r>
          </a:p>
          <a:p>
            <a:pPr marL="876300" lvl="1" indent="-419100" eaLnBrk="1" hangingPunct="1">
              <a:lnSpc>
                <a:spcPct val="80000"/>
              </a:lnSpc>
              <a:buFont typeface="Arial" pitchFamily="34" charset="0"/>
              <a:buChar char="•"/>
            </a:pPr>
            <a:endParaRPr lang="en-US" sz="2200" b="1" dirty="0" smtClean="0">
              <a:solidFill>
                <a:schemeClr val="bg1"/>
              </a:solidFill>
            </a:endParaRPr>
          </a:p>
          <a:p>
            <a:pPr marL="876300" lvl="1" indent="-419100" eaLnBrk="1" hangingPunct="1">
              <a:lnSpc>
                <a:spcPct val="80000"/>
              </a:lnSpc>
              <a:buFont typeface="Arial" pitchFamily="34" charset="0"/>
              <a:buChar char="•"/>
            </a:pPr>
            <a:r>
              <a:rPr lang="en-US" sz="2200" b="1" dirty="0" smtClean="0">
                <a:solidFill>
                  <a:schemeClr val="bg1"/>
                </a:solidFill>
              </a:rPr>
              <a:t>The water quality volume is calculated as </a:t>
            </a:r>
            <a:r>
              <a:rPr lang="en-US" sz="2200" b="1" dirty="0" smtClean="0">
                <a:solidFill>
                  <a:schemeClr val="bg1"/>
                </a:solidFill>
              </a:rPr>
              <a:t>1 </a:t>
            </a:r>
            <a:r>
              <a:rPr lang="en-US" sz="2200" b="1" dirty="0" smtClean="0">
                <a:solidFill>
                  <a:schemeClr val="bg1"/>
                </a:solidFill>
              </a:rPr>
              <a:t>in of runoff from the new impervious surface.</a:t>
            </a:r>
          </a:p>
          <a:p>
            <a:pPr marL="876300" lvl="1" indent="-419100" eaLnBrk="1" hangingPunct="1">
              <a:lnSpc>
                <a:spcPct val="80000"/>
              </a:lnSpc>
              <a:buFont typeface="Arial" pitchFamily="34" charset="0"/>
              <a:buChar char="•"/>
            </a:pPr>
            <a:endParaRPr lang="en-US" sz="2200" b="1" dirty="0" smtClean="0">
              <a:solidFill>
                <a:schemeClr val="bg1"/>
              </a:solidFill>
            </a:endParaRPr>
          </a:p>
          <a:p>
            <a:pPr marL="876300" lvl="1" indent="-419100" eaLnBrk="1" hangingPunct="1">
              <a:lnSpc>
                <a:spcPct val="80000"/>
              </a:lnSpc>
              <a:buFont typeface="Arial" pitchFamily="34" charset="0"/>
              <a:buChar char="•"/>
            </a:pPr>
            <a:r>
              <a:rPr lang="en-US" sz="2200" b="1" dirty="0" smtClean="0">
                <a:solidFill>
                  <a:schemeClr val="bg1"/>
                </a:solidFill>
              </a:rPr>
              <a:t>Outlet structure must discharge at 5.66 </a:t>
            </a:r>
            <a:r>
              <a:rPr lang="en-US" sz="2200" b="1" dirty="0" err="1" smtClean="0">
                <a:solidFill>
                  <a:schemeClr val="bg1"/>
                </a:solidFill>
              </a:rPr>
              <a:t>cfs</a:t>
            </a:r>
            <a:r>
              <a:rPr lang="en-US" sz="2200" b="1" dirty="0" smtClean="0">
                <a:solidFill>
                  <a:schemeClr val="bg1"/>
                </a:solidFill>
              </a:rPr>
              <a:t> maximum per acre of pond surface area.</a:t>
            </a:r>
          </a:p>
          <a:p>
            <a:pPr marL="876300" lvl="1" indent="-419100" eaLnBrk="1" hangingPunct="1">
              <a:lnSpc>
                <a:spcPct val="80000"/>
              </a:lnSpc>
              <a:buFont typeface="Arial" pitchFamily="34" charset="0"/>
              <a:buChar char="•"/>
            </a:pPr>
            <a:endParaRPr lang="en-US" sz="2200" b="1" dirty="0" smtClean="0">
              <a:solidFill>
                <a:schemeClr val="bg1"/>
              </a:solidFill>
            </a:endParaRPr>
          </a:p>
          <a:p>
            <a:pPr marL="876300" lvl="1" indent="-419100" eaLnBrk="1" hangingPunct="1">
              <a:lnSpc>
                <a:spcPct val="80000"/>
              </a:lnSpc>
              <a:buFont typeface="Arial" pitchFamily="34" charset="0"/>
              <a:buChar char="•"/>
            </a:pPr>
            <a:r>
              <a:rPr lang="en-US" sz="2200" b="1" dirty="0" smtClean="0">
                <a:solidFill>
                  <a:schemeClr val="bg1"/>
                </a:solidFill>
              </a:rPr>
              <a:t>Outlets must be designed to prevent short circuiting, remove floating debris and must have energy dissipation.</a:t>
            </a:r>
          </a:p>
          <a:p>
            <a:pPr marL="876300" lvl="1" indent="-419100" eaLnBrk="1" hangingPunct="1">
              <a:lnSpc>
                <a:spcPct val="80000"/>
              </a:lnSpc>
              <a:buFont typeface="Arial" pitchFamily="34" charset="0"/>
              <a:buChar char="•"/>
            </a:pPr>
            <a:endParaRPr lang="en-US" sz="2200" b="1" dirty="0" smtClean="0">
              <a:solidFill>
                <a:schemeClr val="bg1"/>
              </a:solidFill>
            </a:endParaRPr>
          </a:p>
          <a:p>
            <a:pPr marL="876300" lvl="1" indent="-419100" eaLnBrk="1" hangingPunct="1">
              <a:lnSpc>
                <a:spcPct val="80000"/>
              </a:lnSpc>
              <a:buFont typeface="Arial" pitchFamily="34" charset="0"/>
              <a:buChar char="•"/>
            </a:pPr>
            <a:r>
              <a:rPr lang="en-US" sz="2200" b="1" dirty="0" smtClean="0">
                <a:solidFill>
                  <a:schemeClr val="bg1"/>
                </a:solidFill>
              </a:rPr>
              <a:t>Must have stabilized emergency spillway.</a:t>
            </a:r>
          </a:p>
          <a:p>
            <a:pPr marL="876300" lvl="1" indent="-419100" eaLnBrk="1" hangingPunct="1">
              <a:lnSpc>
                <a:spcPct val="80000"/>
              </a:lnSpc>
              <a:buFont typeface="Arial" pitchFamily="34" charset="0"/>
              <a:buChar char="•"/>
            </a:pPr>
            <a:endParaRPr lang="en-US" sz="2200" b="1" dirty="0" smtClean="0">
              <a:solidFill>
                <a:schemeClr val="bg1"/>
              </a:solidFill>
            </a:endParaRPr>
          </a:p>
          <a:p>
            <a:pPr marL="876300" lvl="1" indent="-419100" eaLnBrk="1" hangingPunct="1">
              <a:lnSpc>
                <a:spcPct val="80000"/>
              </a:lnSpc>
              <a:buFont typeface="Arial" pitchFamily="34" charset="0"/>
              <a:buChar char="•"/>
            </a:pPr>
            <a:r>
              <a:rPr lang="en-US" sz="2200" b="1" dirty="0" smtClean="0">
                <a:solidFill>
                  <a:schemeClr val="bg1"/>
                </a:solidFill>
              </a:rPr>
              <a:t>Maintenance access must be provided.</a:t>
            </a:r>
            <a:endParaRPr lang="en-US" sz="2200" b="1" u="sng" dirty="0" smtClean="0">
              <a:solidFill>
                <a:schemeClr val="bg1"/>
              </a:solidFill>
            </a:endParaRPr>
          </a:p>
          <a:p>
            <a:pPr marL="742950" marR="0" lvl="1" indent="-285750" algn="l" defTabSz="914400" rtl="0" eaLnBrk="1" fontAlgn="base" latinLnBrk="0" hangingPunct="1">
              <a:lnSpc>
                <a:spcPct val="100000"/>
              </a:lnSpc>
              <a:spcBef>
                <a:spcPct val="20000"/>
              </a:spcBef>
              <a:spcAft>
                <a:spcPct val="0"/>
              </a:spcAft>
              <a:buClr>
                <a:srgbClr val="FED46C"/>
              </a:buClr>
              <a:buSzPct val="100000"/>
              <a:tabLst/>
              <a:defRPr/>
            </a:pPr>
            <a:endParaRPr kumimoji="0" lang="en-US" sz="2000" b="1" i="0" u="none" strike="noStrike" kern="1200" cap="none" spc="0" normalizeH="0" baseline="0" noProof="0" dirty="0" smtClean="0">
              <a:ln>
                <a:noFill/>
              </a:ln>
              <a:solidFill>
                <a:schemeClr val="bg1"/>
              </a:solidFill>
              <a:effectLst/>
              <a:uLnTx/>
              <a:uFillTx/>
              <a:latin typeface="Trebuchet MS" pitchFamily="34" charset="0"/>
              <a:ea typeface="+mn-ea"/>
              <a:cs typeface="+mn-cs"/>
            </a:endParaRPr>
          </a:p>
        </p:txBody>
      </p: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reekside3"/>
          <p:cNvPicPr>
            <a:picLocks noGrp="1" noChangeAspect="1" noChangeArrowheads="1"/>
          </p:cNvPicPr>
          <p:nvPr>
            <p:ph idx="1"/>
          </p:nvPr>
        </p:nvPicPr>
        <p:blipFill>
          <a:blip r:embed="rId3" cstate="print"/>
          <a:srcRect l="63530" t="37253" b="13464"/>
          <a:stretch>
            <a:fillRect/>
          </a:stretch>
        </p:blipFill>
        <p:spPr>
          <a:xfrm>
            <a:off x="0" y="-1066800"/>
            <a:ext cx="9144000" cy="8091488"/>
          </a:xfrm>
        </p:spPr>
      </p:pic>
      <p:sp>
        <p:nvSpPr>
          <p:cNvPr id="3" name="Oval 2"/>
          <p:cNvSpPr/>
          <p:nvPr/>
        </p:nvSpPr>
        <p:spPr>
          <a:xfrm>
            <a:off x="3962400" y="3962400"/>
            <a:ext cx="685800" cy="2133600"/>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 name="Straight Arrow Connector 3"/>
          <p:cNvCxnSpPr/>
          <p:nvPr/>
        </p:nvCxnSpPr>
        <p:spPr>
          <a:xfrm rot="16200000" flipH="1">
            <a:off x="2933700" y="3238500"/>
            <a:ext cx="1447800" cy="1219200"/>
          </a:xfrm>
          <a:prstGeom prst="straightConnector1">
            <a:avLst/>
          </a:prstGeom>
          <a:ln w="31750">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33400" y="2667000"/>
            <a:ext cx="2743200" cy="369332"/>
          </a:xfrm>
          <a:prstGeom prst="rect">
            <a:avLst/>
          </a:prstGeom>
          <a:solidFill>
            <a:schemeClr val="tx1"/>
          </a:solidFill>
        </p:spPr>
        <p:txBody>
          <a:bodyPr wrap="square" rtlCol="0">
            <a:spAutoFit/>
          </a:bodyPr>
          <a:lstStyle/>
          <a:p>
            <a:r>
              <a:rPr lang="en-US" b="1" dirty="0" smtClean="0">
                <a:solidFill>
                  <a:srgbClr val="C00000"/>
                </a:solidFill>
              </a:rPr>
              <a:t>Weir wall with orifice</a:t>
            </a:r>
            <a:endParaRPr lang="en-US" b="1" dirty="0">
              <a:solidFill>
                <a:srgbClr val="C0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D:\My Pictures\St. Croix 2007 Alex Steph Sara raingardens\IMG_070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1203" name="Rectangle 3"/>
          <p:cNvSpPr>
            <a:spLocks noGrp="1"/>
          </p:cNvSpPr>
          <p:nvPr>
            <p:ph type="body" sz="half" idx="1"/>
          </p:nvPr>
        </p:nvSpPr>
        <p:spPr>
          <a:xfrm>
            <a:off x="1219200" y="1752600"/>
            <a:ext cx="6629400" cy="4648200"/>
          </a:xfrm>
          <a:solidFill>
            <a:schemeClr val="accent6">
              <a:lumMod val="40000"/>
              <a:lumOff val="60000"/>
              <a:alpha val="21000"/>
            </a:schemeClr>
          </a:solidFill>
        </p:spPr>
        <p:txBody>
          <a:bodyPr/>
          <a:lstStyle/>
          <a:p>
            <a:pPr marL="952500" lvl="1" indent="-495300" eaLnBrk="1" hangingPunct="1">
              <a:buFont typeface="Wingdings" pitchFamily="2" charset="2"/>
              <a:buNone/>
            </a:pPr>
            <a:r>
              <a:rPr lang="en-US" sz="2800" b="1" dirty="0" smtClean="0">
                <a:solidFill>
                  <a:schemeClr val="bg1"/>
                </a:solidFill>
              </a:rPr>
              <a:t>  </a:t>
            </a:r>
            <a:r>
              <a:rPr lang="en-US" sz="2800" b="1" u="sng" dirty="0" smtClean="0">
                <a:solidFill>
                  <a:schemeClr val="bg1"/>
                </a:solidFill>
              </a:rPr>
              <a:t>Systems allowed:</a:t>
            </a:r>
          </a:p>
          <a:p>
            <a:pPr marL="952500" lvl="1" indent="-495300" eaLnBrk="1" hangingPunct="1">
              <a:buFont typeface="Wingdings" pitchFamily="2" charset="2"/>
              <a:buNone/>
            </a:pPr>
            <a:endParaRPr lang="en-US" sz="2100" dirty="0" smtClean="0">
              <a:solidFill>
                <a:schemeClr val="bg1"/>
              </a:solidFill>
            </a:endParaRPr>
          </a:p>
          <a:p>
            <a:pPr marL="952500" lvl="1" indent="-495300" eaLnBrk="1" hangingPunct="1">
              <a:buNone/>
            </a:pPr>
            <a:r>
              <a:rPr lang="en-US" sz="2200" b="1" dirty="0" smtClean="0">
                <a:solidFill>
                  <a:schemeClr val="bg1">
                    <a:lumMod val="65000"/>
                    <a:lumOff val="35000"/>
                  </a:schemeClr>
                </a:solidFill>
              </a:rPr>
              <a:t>1. Infiltration/filtration </a:t>
            </a:r>
            <a:r>
              <a:rPr lang="en-US" sz="1600" b="1" dirty="0" smtClean="0">
                <a:solidFill>
                  <a:schemeClr val="bg1">
                    <a:lumMod val="65000"/>
                    <a:lumOff val="35000"/>
                  </a:schemeClr>
                </a:solidFill>
              </a:rPr>
              <a:t>(must be considered first)</a:t>
            </a:r>
            <a:endParaRPr lang="en-US" sz="1600" b="1" dirty="0">
              <a:solidFill>
                <a:schemeClr val="bg1">
                  <a:lumMod val="65000"/>
                  <a:lumOff val="35000"/>
                </a:schemeClr>
              </a:solidFill>
            </a:endParaRPr>
          </a:p>
          <a:p>
            <a:pPr marL="952500" lvl="1" indent="-495300" eaLnBrk="1" hangingPunct="1">
              <a:buFont typeface="Wingdings" pitchFamily="2" charset="2"/>
              <a:buAutoNum type="arabicPeriod"/>
            </a:pPr>
            <a:endParaRPr lang="en-US" sz="2200" b="1" dirty="0" smtClean="0">
              <a:solidFill>
                <a:schemeClr val="bg1">
                  <a:lumMod val="65000"/>
                  <a:lumOff val="35000"/>
                </a:schemeClr>
              </a:solidFill>
            </a:endParaRPr>
          </a:p>
          <a:p>
            <a:pPr marL="952500" lvl="1" indent="-495300" eaLnBrk="1" hangingPunct="1">
              <a:buNone/>
            </a:pPr>
            <a:r>
              <a:rPr lang="en-US" sz="2200" b="1" dirty="0" smtClean="0">
                <a:solidFill>
                  <a:schemeClr val="bg1">
                    <a:lumMod val="65000"/>
                    <a:lumOff val="35000"/>
                  </a:schemeClr>
                </a:solidFill>
              </a:rPr>
              <a:t>2. Other volume reduction practices </a:t>
            </a:r>
            <a:r>
              <a:rPr lang="en-US" sz="1600" b="1" dirty="0" smtClean="0">
                <a:solidFill>
                  <a:schemeClr val="bg1">
                    <a:lumMod val="65000"/>
                    <a:lumOff val="35000"/>
                  </a:schemeClr>
                </a:solidFill>
              </a:rPr>
              <a:t>(must be considered first)</a:t>
            </a:r>
          </a:p>
          <a:p>
            <a:pPr marL="952500" lvl="1" indent="-495300" eaLnBrk="1" hangingPunct="1">
              <a:buFont typeface="Wingdings" pitchFamily="2" charset="2"/>
              <a:buNone/>
            </a:pPr>
            <a:r>
              <a:rPr lang="en-US" sz="2200" b="1" dirty="0" smtClean="0">
                <a:solidFill>
                  <a:schemeClr val="bg1">
                    <a:lumMod val="65000"/>
                    <a:lumOff val="35000"/>
                  </a:schemeClr>
                </a:solidFill>
              </a:rPr>
              <a:t>3. Wet sedimentation basins</a:t>
            </a:r>
          </a:p>
          <a:p>
            <a:pPr marL="952500" lvl="1" indent="-495300" eaLnBrk="1" hangingPunct="1">
              <a:buFont typeface="Wingdings" pitchFamily="2" charset="2"/>
              <a:buNone/>
            </a:pPr>
            <a:endParaRPr lang="en-US" sz="2200" b="1" dirty="0">
              <a:solidFill>
                <a:schemeClr val="bg1"/>
              </a:solidFill>
            </a:endParaRPr>
          </a:p>
          <a:p>
            <a:pPr marL="952500" lvl="1" indent="-495300" eaLnBrk="1" hangingPunct="1">
              <a:buFont typeface="Wingdings" pitchFamily="2" charset="2"/>
              <a:buNone/>
            </a:pPr>
            <a:r>
              <a:rPr lang="en-US" sz="2200" b="1" dirty="0" smtClean="0">
                <a:solidFill>
                  <a:schemeClr val="bg1"/>
                </a:solidFill>
              </a:rPr>
              <a:t>4.  Regional ponds</a:t>
            </a:r>
          </a:p>
          <a:p>
            <a:pPr marL="952500" lvl="1" indent="-495300" eaLnBrk="1" hangingPunct="1">
              <a:buFont typeface="Wingdings" pitchFamily="2" charset="2"/>
              <a:buNone/>
            </a:pPr>
            <a:endParaRPr lang="en-US" sz="2200" b="1" dirty="0" smtClean="0">
              <a:solidFill>
                <a:schemeClr val="bg1"/>
              </a:solidFill>
            </a:endParaRPr>
          </a:p>
          <a:p>
            <a:pPr marL="952500" lvl="1" indent="-495300" eaLnBrk="1" hangingPunct="1">
              <a:buFont typeface="Wingdings" pitchFamily="2" charset="2"/>
              <a:buNone/>
            </a:pPr>
            <a:r>
              <a:rPr lang="en-US" sz="2200" b="1" dirty="0">
                <a:solidFill>
                  <a:schemeClr val="bg1">
                    <a:lumMod val="65000"/>
                    <a:lumOff val="35000"/>
                  </a:schemeClr>
                </a:solidFill>
              </a:rPr>
              <a:t>5</a:t>
            </a:r>
            <a:r>
              <a:rPr lang="en-US" sz="2200" b="1" dirty="0" smtClean="0">
                <a:solidFill>
                  <a:schemeClr val="bg1">
                    <a:lumMod val="65000"/>
                    <a:lumOff val="35000"/>
                  </a:schemeClr>
                </a:solidFill>
              </a:rPr>
              <a:t>. Any other system!</a:t>
            </a:r>
          </a:p>
          <a:p>
            <a:pPr marL="952500" lvl="1" indent="-495300" eaLnBrk="1" hangingPunct="1">
              <a:buFont typeface="Wingdings" pitchFamily="2" charset="2"/>
              <a:buNone/>
            </a:pPr>
            <a:endParaRPr lang="en-US" sz="2200" b="1" dirty="0" smtClean="0">
              <a:solidFill>
                <a:schemeClr val="bg1"/>
              </a:solidFill>
            </a:endParaRPr>
          </a:p>
          <a:p>
            <a:pPr marL="952500" lvl="1" indent="-495300" eaLnBrk="1" hangingPunct="1">
              <a:buFont typeface="Wingdings" pitchFamily="2" charset="2"/>
              <a:buNone/>
            </a:pPr>
            <a:endParaRPr lang="en-US" sz="2200" b="1" dirty="0" smtClean="0">
              <a:solidFill>
                <a:schemeClr val="bg1"/>
              </a:solidFill>
            </a:endParaRPr>
          </a:p>
        </p:txBody>
      </p:sp>
      <p:sp>
        <p:nvSpPr>
          <p:cNvPr id="6" name="Rectangle 2"/>
          <p:cNvSpPr>
            <a:spLocks noGrp="1"/>
          </p:cNvSpPr>
          <p:nvPr>
            <p:ph type="title"/>
          </p:nvPr>
        </p:nvSpPr>
        <p:spPr bwMode="auto">
          <a:xfrm>
            <a:off x="990600" y="152400"/>
            <a:ext cx="7772400" cy="1284288"/>
          </a:xfrm>
        </p:spPr>
        <p:txBody>
          <a:bodyPr wrap="square" lIns="91440" tIns="45720" rIns="91440" bIns="45720" numCol="1" compatLnSpc="1">
            <a:prstTxWarp prst="textNoShape">
              <a:avLst/>
            </a:prstTxWarp>
          </a:bodyPr>
          <a:lstStyle/>
          <a:p>
            <a:pPr eaLnBrk="1" hangingPunct="1">
              <a:defRPr/>
            </a:pPr>
            <a:r>
              <a:rPr lang="en-US" sz="3400" dirty="0" smtClean="0">
                <a:effectLst/>
              </a:rPr>
              <a:t>Part III.D  Post construction stormwater treatment system design Requirements</a:t>
            </a:r>
          </a:p>
        </p:txBody>
      </p:sp>
    </p:spTree>
    <p:extLst>
      <p:ext uri="{BB962C8B-B14F-4D97-AF65-F5344CB8AC3E}">
        <p14:creationId xmlns:p14="http://schemas.microsoft.com/office/powerpoint/2010/main" val="1108027058"/>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D:\My Pictures\St. Croix 2007 Alex Steph Sara raingardens\IMG_0702.JPG"/>
          <p:cNvPicPr>
            <a:picLocks noChangeAspect="1" noChangeArrowheads="1"/>
          </p:cNvPicPr>
          <p:nvPr/>
        </p:nvPicPr>
        <p:blipFill>
          <a:blip r:embed="rId3" cstate="print"/>
          <a:srcRect/>
          <a:stretch>
            <a:fillRect/>
          </a:stretch>
        </p:blipFill>
        <p:spPr bwMode="auto">
          <a:xfrm>
            <a:off x="-152400" y="0"/>
            <a:ext cx="9296400" cy="6858000"/>
          </a:xfrm>
          <a:prstGeom prst="rect">
            <a:avLst/>
          </a:prstGeom>
          <a:noFill/>
          <a:ln w="9525">
            <a:noFill/>
            <a:miter lim="800000"/>
            <a:headEnd/>
            <a:tailEnd/>
          </a:ln>
        </p:spPr>
      </p:pic>
      <p:sp>
        <p:nvSpPr>
          <p:cNvPr id="59395" name="Rectangle 3"/>
          <p:cNvSpPr>
            <a:spLocks noGrp="1"/>
          </p:cNvSpPr>
          <p:nvPr>
            <p:ph type="body" sz="half" idx="1"/>
          </p:nvPr>
        </p:nvSpPr>
        <p:spPr>
          <a:xfrm>
            <a:off x="685800" y="1828800"/>
            <a:ext cx="7924800" cy="4375150"/>
          </a:xfrm>
          <a:solidFill>
            <a:schemeClr val="accent6">
              <a:lumMod val="40000"/>
              <a:lumOff val="60000"/>
              <a:alpha val="27000"/>
            </a:schemeClr>
          </a:solidFill>
        </p:spPr>
        <p:txBody>
          <a:bodyPr/>
          <a:lstStyle/>
          <a:p>
            <a:pPr marL="952500" lvl="1" indent="-495300" eaLnBrk="1" hangingPunct="1"/>
            <a:r>
              <a:rPr lang="en-US" sz="2200" b="1" dirty="0" smtClean="0">
                <a:solidFill>
                  <a:schemeClr val="bg1"/>
                </a:solidFill>
              </a:rPr>
              <a:t>Regional ponds can be used provided they have proper capacity. Ponds must meet the general requirements of the permit to treat the runoff from all new impervious areas.</a:t>
            </a:r>
          </a:p>
          <a:p>
            <a:pPr marL="952500" lvl="1" indent="-495300" eaLnBrk="1" hangingPunct="1"/>
            <a:endParaRPr lang="en-US" sz="2200" b="1" dirty="0" smtClean="0">
              <a:solidFill>
                <a:schemeClr val="bg1"/>
              </a:solidFill>
            </a:endParaRPr>
          </a:p>
          <a:p>
            <a:pPr marL="952500" lvl="1" indent="-495300" eaLnBrk="1" hangingPunct="1"/>
            <a:r>
              <a:rPr lang="en-US" sz="2200" b="1" dirty="0" smtClean="0">
                <a:solidFill>
                  <a:schemeClr val="bg1"/>
                </a:solidFill>
              </a:rPr>
              <a:t>Wetlands used as stormwater ponds cannot be used without mitigation (see appendix A).</a:t>
            </a:r>
          </a:p>
          <a:p>
            <a:pPr marL="952500" lvl="1" indent="-495300" eaLnBrk="1" hangingPunct="1"/>
            <a:endParaRPr lang="en-US" sz="2200" b="1" dirty="0" smtClean="0">
              <a:solidFill>
                <a:schemeClr val="bg1"/>
              </a:solidFill>
            </a:endParaRPr>
          </a:p>
          <a:p>
            <a:pPr marL="952500" lvl="1" indent="-495300" eaLnBrk="1" hangingPunct="1"/>
            <a:r>
              <a:rPr lang="en-US" sz="2200" b="1" dirty="0" smtClean="0">
                <a:solidFill>
                  <a:schemeClr val="bg1"/>
                </a:solidFill>
              </a:rPr>
              <a:t>Written permission must be obtained from the applicable government agency. </a:t>
            </a:r>
          </a:p>
          <a:p>
            <a:pPr marL="533400" indent="-533400" eaLnBrk="1" hangingPunct="1">
              <a:buFont typeface="Wingdings" pitchFamily="2" charset="2"/>
              <a:buNone/>
            </a:pPr>
            <a:endParaRPr lang="en-US" sz="2600" dirty="0" smtClean="0"/>
          </a:p>
          <a:p>
            <a:pPr marL="952500" lvl="1" indent="-495300" eaLnBrk="1" hangingPunct="1"/>
            <a:endParaRPr lang="en-US" sz="2400" u="sng" dirty="0" smtClean="0"/>
          </a:p>
        </p:txBody>
      </p:sp>
      <p:sp>
        <p:nvSpPr>
          <p:cNvPr id="6" name="Rectangle 2"/>
          <p:cNvSpPr>
            <a:spLocks noGrp="1"/>
          </p:cNvSpPr>
          <p:nvPr>
            <p:ph type="title"/>
          </p:nvPr>
        </p:nvSpPr>
        <p:spPr bwMode="auto">
          <a:xfrm>
            <a:off x="-228600" y="0"/>
            <a:ext cx="9753600" cy="1284288"/>
          </a:xfrm>
        </p:spPr>
        <p:txBody>
          <a:bodyPr wrap="square" lIns="91440" tIns="45720" rIns="91440" bIns="45720" numCol="1" compatLnSpc="1">
            <a:prstTxWarp prst="textNoShape">
              <a:avLst/>
            </a:prstTxWarp>
          </a:bodyPr>
          <a:lstStyle/>
          <a:p>
            <a:pPr algn="ctr" eaLnBrk="1" hangingPunct="1">
              <a:defRPr/>
            </a:pPr>
            <a:r>
              <a:rPr lang="en-US" sz="3400" dirty="0" smtClean="0">
                <a:effectLst/>
              </a:rPr>
              <a:t>Design requirements for regional </a:t>
            </a:r>
            <a:br>
              <a:rPr lang="en-US" sz="3400" dirty="0" smtClean="0">
                <a:effectLst/>
              </a:rPr>
            </a:br>
            <a:r>
              <a:rPr lang="en-US" sz="3400" dirty="0" smtClean="0">
                <a:effectLst/>
              </a:rPr>
              <a:t>pond systems :</a:t>
            </a:r>
          </a:p>
        </p:txBody>
      </p:sp>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D:\My Pictures\St. Croix 2007 Alex Steph Sara raingardens\IMG_070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1203" name="Rectangle 3"/>
          <p:cNvSpPr>
            <a:spLocks noGrp="1"/>
          </p:cNvSpPr>
          <p:nvPr>
            <p:ph type="body" sz="half" idx="1"/>
          </p:nvPr>
        </p:nvSpPr>
        <p:spPr>
          <a:xfrm>
            <a:off x="1219200" y="1752600"/>
            <a:ext cx="6629400" cy="4648200"/>
          </a:xfrm>
          <a:solidFill>
            <a:schemeClr val="accent6">
              <a:lumMod val="40000"/>
              <a:lumOff val="60000"/>
              <a:alpha val="21000"/>
            </a:schemeClr>
          </a:solidFill>
        </p:spPr>
        <p:txBody>
          <a:bodyPr/>
          <a:lstStyle/>
          <a:p>
            <a:pPr marL="952500" lvl="1" indent="-495300" eaLnBrk="1" hangingPunct="1">
              <a:buFont typeface="Wingdings" pitchFamily="2" charset="2"/>
              <a:buNone/>
            </a:pPr>
            <a:r>
              <a:rPr lang="en-US" sz="2800" b="1" dirty="0" smtClean="0">
                <a:solidFill>
                  <a:schemeClr val="bg1"/>
                </a:solidFill>
              </a:rPr>
              <a:t>  </a:t>
            </a:r>
            <a:r>
              <a:rPr lang="en-US" sz="2800" b="1" u="sng" dirty="0" smtClean="0">
                <a:solidFill>
                  <a:schemeClr val="bg1"/>
                </a:solidFill>
              </a:rPr>
              <a:t>Systems allowed:</a:t>
            </a:r>
          </a:p>
          <a:p>
            <a:pPr marL="952500" lvl="1" indent="-495300" eaLnBrk="1" hangingPunct="1">
              <a:buFont typeface="Wingdings" pitchFamily="2" charset="2"/>
              <a:buNone/>
            </a:pPr>
            <a:endParaRPr lang="en-US" sz="2100" dirty="0" smtClean="0">
              <a:solidFill>
                <a:schemeClr val="bg1"/>
              </a:solidFill>
            </a:endParaRPr>
          </a:p>
          <a:p>
            <a:pPr marL="952500" lvl="1" indent="-495300" eaLnBrk="1" hangingPunct="1">
              <a:buNone/>
            </a:pPr>
            <a:r>
              <a:rPr lang="en-US" sz="2200" b="1" dirty="0" smtClean="0">
                <a:solidFill>
                  <a:schemeClr val="bg1">
                    <a:lumMod val="65000"/>
                    <a:lumOff val="35000"/>
                  </a:schemeClr>
                </a:solidFill>
              </a:rPr>
              <a:t>1. Infiltration/filtration </a:t>
            </a:r>
            <a:r>
              <a:rPr lang="en-US" sz="1600" b="1" dirty="0" smtClean="0">
                <a:solidFill>
                  <a:schemeClr val="bg1">
                    <a:lumMod val="65000"/>
                    <a:lumOff val="35000"/>
                  </a:schemeClr>
                </a:solidFill>
              </a:rPr>
              <a:t>(must be considered first)</a:t>
            </a:r>
            <a:endParaRPr lang="en-US" sz="1600" b="1" dirty="0">
              <a:solidFill>
                <a:schemeClr val="bg1">
                  <a:lumMod val="65000"/>
                  <a:lumOff val="35000"/>
                </a:schemeClr>
              </a:solidFill>
            </a:endParaRPr>
          </a:p>
          <a:p>
            <a:pPr marL="952500" lvl="1" indent="-495300" eaLnBrk="1" hangingPunct="1">
              <a:buFont typeface="Wingdings" pitchFamily="2" charset="2"/>
              <a:buAutoNum type="arabicPeriod"/>
            </a:pPr>
            <a:endParaRPr lang="en-US" sz="2200" b="1" dirty="0" smtClean="0">
              <a:solidFill>
                <a:schemeClr val="bg1">
                  <a:lumMod val="65000"/>
                  <a:lumOff val="35000"/>
                </a:schemeClr>
              </a:solidFill>
            </a:endParaRPr>
          </a:p>
          <a:p>
            <a:pPr marL="952500" lvl="1" indent="-495300" eaLnBrk="1" hangingPunct="1">
              <a:buNone/>
            </a:pPr>
            <a:r>
              <a:rPr lang="en-US" sz="2200" b="1" dirty="0" smtClean="0">
                <a:solidFill>
                  <a:schemeClr val="bg1">
                    <a:lumMod val="65000"/>
                    <a:lumOff val="35000"/>
                  </a:schemeClr>
                </a:solidFill>
              </a:rPr>
              <a:t>2. Other volume reduction practices </a:t>
            </a:r>
            <a:r>
              <a:rPr lang="en-US" sz="1600" b="1" dirty="0" smtClean="0">
                <a:solidFill>
                  <a:schemeClr val="bg1">
                    <a:lumMod val="65000"/>
                    <a:lumOff val="35000"/>
                  </a:schemeClr>
                </a:solidFill>
              </a:rPr>
              <a:t>(must be considered first)</a:t>
            </a:r>
          </a:p>
          <a:p>
            <a:pPr marL="952500" lvl="1" indent="-495300" eaLnBrk="1" hangingPunct="1">
              <a:buFont typeface="Wingdings" pitchFamily="2" charset="2"/>
              <a:buNone/>
            </a:pPr>
            <a:r>
              <a:rPr lang="en-US" sz="2200" b="1" dirty="0" smtClean="0">
                <a:solidFill>
                  <a:schemeClr val="bg1">
                    <a:lumMod val="65000"/>
                    <a:lumOff val="35000"/>
                  </a:schemeClr>
                </a:solidFill>
              </a:rPr>
              <a:t>3. Wet sedimentation basins</a:t>
            </a:r>
          </a:p>
          <a:p>
            <a:pPr marL="952500" lvl="1" indent="-495300" eaLnBrk="1" hangingPunct="1">
              <a:buFont typeface="Wingdings" pitchFamily="2" charset="2"/>
              <a:buNone/>
            </a:pPr>
            <a:endParaRPr lang="en-US" sz="2200" b="1" dirty="0">
              <a:solidFill>
                <a:schemeClr val="bg1">
                  <a:lumMod val="65000"/>
                  <a:lumOff val="35000"/>
                </a:schemeClr>
              </a:solidFill>
            </a:endParaRPr>
          </a:p>
          <a:p>
            <a:pPr marL="952500" lvl="1" indent="-495300" eaLnBrk="1" hangingPunct="1">
              <a:buFont typeface="Wingdings" pitchFamily="2" charset="2"/>
              <a:buNone/>
            </a:pPr>
            <a:r>
              <a:rPr lang="en-US" sz="2200" b="1" dirty="0" smtClean="0">
                <a:solidFill>
                  <a:schemeClr val="bg1">
                    <a:lumMod val="65000"/>
                    <a:lumOff val="35000"/>
                  </a:schemeClr>
                </a:solidFill>
              </a:rPr>
              <a:t>4.  Regional ponds</a:t>
            </a:r>
          </a:p>
          <a:p>
            <a:pPr marL="952500" lvl="1" indent="-495300" eaLnBrk="1" hangingPunct="1">
              <a:buFont typeface="Wingdings" pitchFamily="2" charset="2"/>
              <a:buNone/>
            </a:pPr>
            <a:endParaRPr lang="en-US" sz="2200" b="1" dirty="0" smtClean="0">
              <a:solidFill>
                <a:schemeClr val="bg1"/>
              </a:solidFill>
            </a:endParaRPr>
          </a:p>
          <a:p>
            <a:pPr marL="952500" lvl="1" indent="-495300" eaLnBrk="1" hangingPunct="1">
              <a:buFont typeface="Wingdings" pitchFamily="2" charset="2"/>
              <a:buNone/>
            </a:pPr>
            <a:r>
              <a:rPr lang="en-US" sz="2200" b="1" dirty="0">
                <a:solidFill>
                  <a:schemeClr val="bg1"/>
                </a:solidFill>
              </a:rPr>
              <a:t>5</a:t>
            </a:r>
            <a:r>
              <a:rPr lang="en-US" sz="2200" b="1" dirty="0" smtClean="0">
                <a:solidFill>
                  <a:schemeClr val="bg1"/>
                </a:solidFill>
              </a:rPr>
              <a:t>. Any other system!</a:t>
            </a:r>
          </a:p>
          <a:p>
            <a:pPr marL="952500" lvl="1" indent="-495300" eaLnBrk="1" hangingPunct="1">
              <a:buFont typeface="Wingdings" pitchFamily="2" charset="2"/>
              <a:buNone/>
            </a:pPr>
            <a:endParaRPr lang="en-US" sz="2200" b="1" dirty="0" smtClean="0">
              <a:solidFill>
                <a:schemeClr val="bg1"/>
              </a:solidFill>
            </a:endParaRPr>
          </a:p>
          <a:p>
            <a:pPr marL="952500" lvl="1" indent="-495300" eaLnBrk="1" hangingPunct="1">
              <a:buFont typeface="Wingdings" pitchFamily="2" charset="2"/>
              <a:buNone/>
            </a:pPr>
            <a:endParaRPr lang="en-US" sz="2200" b="1" dirty="0" smtClean="0">
              <a:solidFill>
                <a:schemeClr val="bg1"/>
              </a:solidFill>
            </a:endParaRPr>
          </a:p>
        </p:txBody>
      </p:sp>
      <p:sp>
        <p:nvSpPr>
          <p:cNvPr id="6" name="Rectangle 2"/>
          <p:cNvSpPr>
            <a:spLocks noGrp="1"/>
          </p:cNvSpPr>
          <p:nvPr>
            <p:ph type="title"/>
          </p:nvPr>
        </p:nvSpPr>
        <p:spPr bwMode="auto">
          <a:xfrm>
            <a:off x="990600" y="152400"/>
            <a:ext cx="7772400" cy="1284288"/>
          </a:xfrm>
        </p:spPr>
        <p:txBody>
          <a:bodyPr wrap="square" lIns="91440" tIns="45720" rIns="91440" bIns="45720" numCol="1" compatLnSpc="1">
            <a:prstTxWarp prst="textNoShape">
              <a:avLst/>
            </a:prstTxWarp>
          </a:bodyPr>
          <a:lstStyle/>
          <a:p>
            <a:pPr eaLnBrk="1" hangingPunct="1">
              <a:defRPr/>
            </a:pPr>
            <a:r>
              <a:rPr lang="en-US" sz="3400" dirty="0" smtClean="0">
                <a:effectLst/>
              </a:rPr>
              <a:t>Part III.C  Post construction stormwater treatment system design Requirements</a:t>
            </a:r>
          </a:p>
        </p:txBody>
      </p:sp>
    </p:spTree>
    <p:extLst>
      <p:ext uri="{BB962C8B-B14F-4D97-AF65-F5344CB8AC3E}">
        <p14:creationId xmlns:p14="http://schemas.microsoft.com/office/powerpoint/2010/main" val="1108027058"/>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1" descr="D:\My Pictures\St. Croix 2007 Alex Steph Sara raingardens\IMG_0672.JPG"/>
          <p:cNvPicPr>
            <a:picLocks noChangeAspect="1" noChangeArrowheads="1"/>
          </p:cNvPicPr>
          <p:nvPr/>
        </p:nvPicPr>
        <p:blipFill>
          <a:blip r:embed="rId3" cstate="print"/>
          <a:srcRect/>
          <a:stretch>
            <a:fillRect/>
          </a:stretch>
        </p:blipFill>
        <p:spPr bwMode="auto">
          <a:xfrm>
            <a:off x="1" y="0"/>
            <a:ext cx="914400" cy="6858000"/>
          </a:xfrm>
          <a:prstGeom prst="rect">
            <a:avLst/>
          </a:prstGeom>
          <a:noFill/>
        </p:spPr>
      </p:pic>
      <p:sp>
        <p:nvSpPr>
          <p:cNvPr id="489474" name="Rectangle 2"/>
          <p:cNvSpPr>
            <a:spLocks noGrp="1"/>
          </p:cNvSpPr>
          <p:nvPr>
            <p:ph type="title"/>
          </p:nvPr>
        </p:nvSpPr>
        <p:spPr bwMode="auto">
          <a:xfrm>
            <a:off x="914400" y="142875"/>
            <a:ext cx="7772400" cy="1284288"/>
          </a:xfrm>
        </p:spPr>
        <p:txBody>
          <a:bodyPr wrap="square" lIns="91440" tIns="45720" rIns="91440" bIns="45720" numCol="1" compatLnSpc="1">
            <a:prstTxWarp prst="textNoShape">
              <a:avLst/>
            </a:prstTxWarp>
          </a:bodyPr>
          <a:lstStyle/>
          <a:p>
            <a:pPr eaLnBrk="1" hangingPunct="1">
              <a:defRPr/>
            </a:pPr>
            <a:r>
              <a:rPr lang="en-US" dirty="0" smtClean="0">
                <a:effectLst/>
              </a:rPr>
              <a:t>  Training requirements </a:t>
            </a:r>
          </a:p>
        </p:txBody>
      </p:sp>
      <p:sp>
        <p:nvSpPr>
          <p:cNvPr id="41987" name="Rectangle 3"/>
          <p:cNvSpPr>
            <a:spLocks noGrp="1"/>
          </p:cNvSpPr>
          <p:nvPr>
            <p:ph type="body" idx="1"/>
          </p:nvPr>
        </p:nvSpPr>
        <p:spPr>
          <a:xfrm>
            <a:off x="914400" y="1981200"/>
            <a:ext cx="7772400" cy="4375150"/>
          </a:xfrm>
        </p:spPr>
        <p:txBody>
          <a:bodyPr/>
          <a:lstStyle/>
          <a:p>
            <a:pPr marL="619125" indent="-619125" eaLnBrk="1" hangingPunct="1">
              <a:lnSpc>
                <a:spcPct val="90000"/>
              </a:lnSpc>
              <a:buClr>
                <a:srgbClr val="C32D2E"/>
              </a:buClr>
            </a:pPr>
            <a:r>
              <a:rPr lang="en-US" sz="2100" dirty="0" smtClean="0">
                <a:solidFill>
                  <a:schemeClr val="tx1">
                    <a:lumMod val="95000"/>
                  </a:schemeClr>
                </a:solidFill>
              </a:rPr>
              <a:t>Individual(s) preparing the </a:t>
            </a:r>
            <a:r>
              <a:rPr lang="en-US" sz="2100" b="1" dirty="0" smtClean="0">
                <a:solidFill>
                  <a:schemeClr val="tx1">
                    <a:lumMod val="95000"/>
                  </a:schemeClr>
                </a:solidFill>
              </a:rPr>
              <a:t>SWPPP</a:t>
            </a:r>
            <a:r>
              <a:rPr lang="en-US" sz="2100" dirty="0" smtClean="0">
                <a:solidFill>
                  <a:schemeClr val="tx1">
                    <a:lumMod val="95000"/>
                  </a:schemeClr>
                </a:solidFill>
              </a:rPr>
              <a:t> for the project.</a:t>
            </a:r>
          </a:p>
          <a:p>
            <a:pPr marL="619125" indent="-619125" eaLnBrk="1" hangingPunct="1">
              <a:lnSpc>
                <a:spcPct val="90000"/>
              </a:lnSpc>
              <a:buClr>
                <a:srgbClr val="C32D2E"/>
              </a:buClr>
              <a:buFont typeface="Wingdings" pitchFamily="2" charset="2"/>
              <a:buNone/>
            </a:pPr>
            <a:endParaRPr lang="en-US" sz="2100" dirty="0" smtClean="0">
              <a:solidFill>
                <a:schemeClr val="tx1">
                  <a:lumMod val="95000"/>
                </a:schemeClr>
              </a:solidFill>
            </a:endParaRPr>
          </a:p>
          <a:p>
            <a:pPr marL="619125" indent="-619125" eaLnBrk="1" hangingPunct="1">
              <a:lnSpc>
                <a:spcPct val="90000"/>
              </a:lnSpc>
              <a:buClr>
                <a:srgbClr val="C32D2E"/>
              </a:buClr>
            </a:pPr>
            <a:r>
              <a:rPr lang="en-US" sz="2100" dirty="0" smtClean="0">
                <a:solidFill>
                  <a:schemeClr val="tx1">
                    <a:lumMod val="95000"/>
                  </a:schemeClr>
                </a:solidFill>
              </a:rPr>
              <a:t>Individual(s) overseeing implementation of, revising, and amending the </a:t>
            </a:r>
            <a:r>
              <a:rPr lang="en-US" sz="2100" b="1" dirty="0" smtClean="0">
                <a:solidFill>
                  <a:schemeClr val="tx1">
                    <a:lumMod val="95000"/>
                  </a:schemeClr>
                </a:solidFill>
              </a:rPr>
              <a:t>SWPPP</a:t>
            </a:r>
            <a:r>
              <a:rPr lang="en-US" sz="2100" dirty="0" smtClean="0">
                <a:solidFill>
                  <a:schemeClr val="tx1">
                    <a:lumMod val="95000"/>
                  </a:schemeClr>
                </a:solidFill>
              </a:rPr>
              <a:t> and individual(s) performing inspections as required in Part IV.E.  One of these individual(s) must be available for an on site inspection within 72 hours upon request by the MPCA.</a:t>
            </a:r>
          </a:p>
          <a:p>
            <a:pPr marL="619125" indent="-619125" eaLnBrk="1" hangingPunct="1">
              <a:lnSpc>
                <a:spcPct val="90000"/>
              </a:lnSpc>
              <a:buClr>
                <a:srgbClr val="C32D2E"/>
              </a:buClr>
              <a:buFont typeface="Wingdings" pitchFamily="2" charset="2"/>
              <a:buNone/>
            </a:pPr>
            <a:endParaRPr lang="en-US" sz="2100" dirty="0" smtClean="0">
              <a:solidFill>
                <a:schemeClr val="tx1">
                  <a:lumMod val="95000"/>
                </a:schemeClr>
              </a:solidFill>
            </a:endParaRPr>
          </a:p>
          <a:p>
            <a:pPr marL="619125" indent="-619125" eaLnBrk="1" hangingPunct="1">
              <a:lnSpc>
                <a:spcPct val="90000"/>
              </a:lnSpc>
              <a:buClr>
                <a:srgbClr val="C32D2E"/>
              </a:buClr>
            </a:pPr>
            <a:r>
              <a:rPr lang="en-US" sz="2100" dirty="0" smtClean="0">
                <a:solidFill>
                  <a:schemeClr val="tx1">
                    <a:lumMod val="95000"/>
                  </a:schemeClr>
                </a:solidFill>
              </a:rPr>
              <a:t>Individual(s) performing or supervising the installation, maintenance and repair of </a:t>
            </a:r>
            <a:r>
              <a:rPr lang="en-US" sz="2100" b="1" dirty="0" smtClean="0">
                <a:solidFill>
                  <a:schemeClr val="tx1">
                    <a:lumMod val="95000"/>
                  </a:schemeClr>
                </a:solidFill>
              </a:rPr>
              <a:t>BMPs</a:t>
            </a:r>
            <a:r>
              <a:rPr lang="en-US" sz="2100" dirty="0" smtClean="0">
                <a:solidFill>
                  <a:schemeClr val="tx1">
                    <a:lumMod val="95000"/>
                  </a:schemeClr>
                </a:solidFill>
              </a:rPr>
              <a:t>.  At least one individual on a project must be trained in these job duties. </a:t>
            </a:r>
          </a:p>
        </p:txBody>
      </p:sp>
    </p:spTree>
    <p:extLst>
      <p:ext uri="{BB962C8B-B14F-4D97-AF65-F5344CB8AC3E}">
        <p14:creationId xmlns:p14="http://schemas.microsoft.com/office/powerpoint/2010/main" val="150207801"/>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subTitle" idx="4294967295"/>
          </p:nvPr>
        </p:nvSpPr>
        <p:spPr>
          <a:xfrm>
            <a:off x="990600" y="1752600"/>
            <a:ext cx="7696200" cy="4343400"/>
          </a:xfrm>
        </p:spPr>
        <p:txBody>
          <a:bodyPr/>
          <a:lstStyle/>
          <a:p>
            <a:pPr marL="0" indent="0" algn="ctr" eaLnBrk="1" hangingPunct="1">
              <a:lnSpc>
                <a:spcPct val="90000"/>
              </a:lnSpc>
              <a:buFont typeface="Wingdings" pitchFamily="2" charset="2"/>
              <a:buNone/>
            </a:pPr>
            <a:endParaRPr lang="en-US" sz="2100" dirty="0" smtClean="0"/>
          </a:p>
          <a:p>
            <a:pPr marL="0" indent="0" algn="ctr" eaLnBrk="1" hangingPunct="1">
              <a:lnSpc>
                <a:spcPct val="90000"/>
              </a:lnSpc>
              <a:buFont typeface="Wingdings" pitchFamily="2" charset="2"/>
              <a:buNone/>
            </a:pPr>
            <a:endParaRPr lang="en-US" sz="2100" dirty="0" smtClean="0"/>
          </a:p>
          <a:p>
            <a:pPr marL="0" indent="0" eaLnBrk="1" hangingPunct="1">
              <a:lnSpc>
                <a:spcPct val="90000"/>
              </a:lnSpc>
            </a:pPr>
            <a:r>
              <a:rPr lang="en-US" sz="2100" dirty="0" smtClean="0"/>
              <a:t>At least one trained individual must be present on the on the project (or available to the project site in 72 hours)</a:t>
            </a:r>
          </a:p>
          <a:p>
            <a:pPr marL="0" indent="0" eaLnBrk="1" hangingPunct="1">
              <a:lnSpc>
                <a:spcPct val="90000"/>
              </a:lnSpc>
            </a:pPr>
            <a:endParaRPr lang="en-US" sz="2100" dirty="0" smtClean="0"/>
          </a:p>
          <a:p>
            <a:pPr marL="0" indent="0" eaLnBrk="1" hangingPunct="1">
              <a:lnSpc>
                <a:spcPct val="90000"/>
              </a:lnSpc>
            </a:pPr>
            <a:r>
              <a:rPr lang="en-US" sz="2100" dirty="0" smtClean="0"/>
              <a:t>Training content – the content and extent of training must be commensurate with individual’s job responsibility with regard to activities covered under the permit.</a:t>
            </a:r>
          </a:p>
          <a:p>
            <a:pPr marL="0" indent="0" eaLnBrk="1" hangingPunct="1">
              <a:lnSpc>
                <a:spcPct val="90000"/>
              </a:lnSpc>
            </a:pPr>
            <a:endParaRPr lang="en-US" sz="2100" dirty="0" smtClean="0"/>
          </a:p>
          <a:p>
            <a:pPr marL="0" indent="0" eaLnBrk="1" hangingPunct="1">
              <a:lnSpc>
                <a:spcPct val="90000"/>
              </a:lnSpc>
            </a:pPr>
            <a:r>
              <a:rPr lang="en-US" sz="2000" dirty="0" smtClean="0"/>
              <a:t>Training documentation must be in or with the SWPPP (or available within 72 hours)</a:t>
            </a:r>
          </a:p>
          <a:p>
            <a:pPr marL="0" indent="0" eaLnBrk="1" hangingPunct="1">
              <a:lnSpc>
                <a:spcPct val="90000"/>
              </a:lnSpc>
            </a:pPr>
            <a:endParaRPr lang="en-US" sz="2000" dirty="0"/>
          </a:p>
          <a:p>
            <a:pPr marL="0" indent="0" eaLnBrk="1" hangingPunct="1">
              <a:lnSpc>
                <a:spcPct val="90000"/>
              </a:lnSpc>
            </a:pPr>
            <a:r>
              <a:rPr lang="en-US" sz="2000" dirty="0" smtClean="0"/>
              <a:t>An updated refresher-training must be attended every three years </a:t>
            </a:r>
          </a:p>
          <a:p>
            <a:pPr marL="0" indent="0" eaLnBrk="1" hangingPunct="1">
              <a:lnSpc>
                <a:spcPct val="90000"/>
              </a:lnSpc>
            </a:pPr>
            <a:endParaRPr lang="en-US" sz="2100" dirty="0" smtClean="0"/>
          </a:p>
          <a:p>
            <a:pPr marL="0" indent="0" eaLnBrk="1" hangingPunct="1">
              <a:lnSpc>
                <a:spcPct val="90000"/>
              </a:lnSpc>
            </a:pPr>
            <a:endParaRPr lang="en-US" sz="2100" dirty="0" smtClean="0"/>
          </a:p>
        </p:txBody>
      </p:sp>
      <p:pic>
        <p:nvPicPr>
          <p:cNvPr id="43011" name="Picture 5" descr="Training.jpg"/>
          <p:cNvPicPr>
            <a:picLocks noChangeAspect="1"/>
          </p:cNvPicPr>
          <p:nvPr/>
        </p:nvPicPr>
        <p:blipFill>
          <a:blip r:embed="rId3" cstate="print"/>
          <a:srcRect l="31895" r="56987"/>
          <a:stretch>
            <a:fillRect/>
          </a:stretch>
        </p:blipFill>
        <p:spPr bwMode="auto">
          <a:xfrm>
            <a:off x="-152400" y="0"/>
            <a:ext cx="1019175" cy="6858000"/>
          </a:xfrm>
          <a:prstGeom prst="rect">
            <a:avLst/>
          </a:prstGeom>
          <a:noFill/>
          <a:ln w="9525">
            <a:noFill/>
            <a:miter lim="800000"/>
            <a:headEnd/>
            <a:tailEnd/>
          </a:ln>
        </p:spPr>
      </p:pic>
      <p:sp>
        <p:nvSpPr>
          <p:cNvPr id="7" name="Title 6"/>
          <p:cNvSpPr>
            <a:spLocks/>
          </p:cNvSpPr>
          <p:nvPr/>
        </p:nvSpPr>
        <p:spPr bwMode="auto">
          <a:xfrm>
            <a:off x="914400" y="152400"/>
            <a:ext cx="7772400" cy="1274763"/>
          </a:xfrm>
          <a:prstGeom prst="rect">
            <a:avLst/>
          </a:prstGeom>
          <a:noFill/>
          <a:ln w="9525">
            <a:noFill/>
            <a:miter lim="800000"/>
            <a:headEnd/>
            <a:tailEnd/>
          </a:ln>
        </p:spPr>
        <p:txBody>
          <a:bodyPr anchor="b"/>
          <a:lstStyle/>
          <a:p>
            <a:pPr algn="ctr">
              <a:defRPr/>
            </a:pPr>
            <a:r>
              <a:rPr lang="en-US" sz="4000" dirty="0" smtClean="0">
                <a:solidFill>
                  <a:srgbClr val="F6E4BA"/>
                </a:solidFill>
                <a:effectLst>
                  <a:outerShdw blurRad="38100" dist="38100" dir="2700000" algn="tl">
                    <a:srgbClr val="000000"/>
                  </a:outerShdw>
                </a:effectLst>
                <a:latin typeface="Trebuchet MS" pitchFamily="34" charset="0"/>
              </a:rPr>
              <a:t> </a:t>
            </a:r>
            <a:r>
              <a:rPr lang="en-US" sz="4000" dirty="0">
                <a:solidFill>
                  <a:srgbClr val="F6E4BA"/>
                </a:solidFill>
                <a:effectLst>
                  <a:outerShdw blurRad="38100" dist="38100" dir="2700000" algn="tl">
                    <a:srgbClr val="000000"/>
                  </a:outerShdw>
                </a:effectLst>
                <a:latin typeface="Trebuchet MS" pitchFamily="34" charset="0"/>
              </a:rPr>
              <a:t/>
            </a:r>
            <a:br>
              <a:rPr lang="en-US" sz="4000" dirty="0">
                <a:solidFill>
                  <a:srgbClr val="F6E4BA"/>
                </a:solidFill>
                <a:effectLst>
                  <a:outerShdw blurRad="38100" dist="38100" dir="2700000" algn="tl">
                    <a:srgbClr val="000000"/>
                  </a:outerShdw>
                </a:effectLst>
                <a:latin typeface="Trebuchet MS" pitchFamily="34" charset="0"/>
              </a:rPr>
            </a:br>
            <a:endParaRPr lang="en-US" sz="4000" dirty="0">
              <a:solidFill>
                <a:srgbClr val="F6E4BA"/>
              </a:solidFill>
              <a:effectLst>
                <a:outerShdw blurRad="38100" dist="38100" dir="2700000" algn="tl">
                  <a:srgbClr val="000000"/>
                </a:outerShdw>
              </a:effectLst>
              <a:latin typeface="Trebuchet MS" pitchFamily="34" charset="0"/>
            </a:endParaRPr>
          </a:p>
        </p:txBody>
      </p:sp>
      <p:pic>
        <p:nvPicPr>
          <p:cNvPr id="5" name="Picture 1" descr="D:\My Pictures\St. Croix 2007 Alex Steph Sara raingardens\IMG_0672.JPG"/>
          <p:cNvPicPr>
            <a:picLocks noChangeAspect="1" noChangeArrowheads="1"/>
          </p:cNvPicPr>
          <p:nvPr/>
        </p:nvPicPr>
        <p:blipFill>
          <a:blip r:embed="rId4" cstate="print"/>
          <a:srcRect/>
          <a:stretch>
            <a:fillRect/>
          </a:stretch>
        </p:blipFill>
        <p:spPr bwMode="auto">
          <a:xfrm>
            <a:off x="-152400" y="0"/>
            <a:ext cx="1066800" cy="6858000"/>
          </a:xfrm>
          <a:prstGeom prst="rect">
            <a:avLst/>
          </a:prstGeom>
          <a:noFill/>
        </p:spPr>
      </p:pic>
      <p:sp>
        <p:nvSpPr>
          <p:cNvPr id="6" name="Rectangle 2"/>
          <p:cNvSpPr txBox="1">
            <a:spLocks/>
          </p:cNvSpPr>
          <p:nvPr/>
        </p:nvSpPr>
        <p:spPr bwMode="auto">
          <a:xfrm>
            <a:off x="888040" y="785019"/>
            <a:ext cx="7772400" cy="1284288"/>
          </a:xfrm>
          <a:prstGeom prst="rect">
            <a:avLst/>
          </a:prstGeom>
        </p:spPr>
        <p:txBody>
          <a:bodyPr wrap="square" lIns="91440" tIns="45720" rIns="91440" bIns="45720" numCol="1" compatLnSpc="1">
            <a:prstTxWarp prst="textNoShape">
              <a:avLst/>
            </a:prstTxWarp>
          </a:bodyPr>
          <a:lstStyle>
            <a:lvl1pPr algn="l" rtl="0" eaLnBrk="0" fontAlgn="base" hangingPunct="0">
              <a:spcBef>
                <a:spcPct val="0"/>
              </a:spcBef>
              <a:spcAft>
                <a:spcPct val="0"/>
              </a:spcAft>
              <a:defRPr sz="4000" kern="1200" spc="-100">
                <a:solidFill>
                  <a:srgbClr val="F6E4BA"/>
                </a:solidFill>
                <a:effectLst>
                  <a:outerShdw blurRad="38100" dist="38100" dir="2700000" algn="tl">
                    <a:srgbClr val="000000">
                      <a:alpha val="43137"/>
                    </a:srgbClr>
                  </a:outerShdw>
                </a:effectLst>
                <a:latin typeface="Trebuchet MS" pitchFamily="34" charset="0"/>
                <a:ea typeface="+mj-ea"/>
                <a:cs typeface="+mj-cs"/>
              </a:defRPr>
            </a:lvl1pPr>
            <a:lvl2pPr algn="l" rtl="0" eaLnBrk="0" fontAlgn="base" hangingPunct="0">
              <a:spcBef>
                <a:spcPct val="0"/>
              </a:spcBef>
              <a:spcAft>
                <a:spcPct val="0"/>
              </a:spcAft>
              <a:defRPr sz="4000">
                <a:solidFill>
                  <a:srgbClr val="F6E4BA"/>
                </a:solidFill>
                <a:latin typeface="Trebuchet MS" pitchFamily="34" charset="0"/>
              </a:defRPr>
            </a:lvl2pPr>
            <a:lvl3pPr algn="l" rtl="0" eaLnBrk="0" fontAlgn="base" hangingPunct="0">
              <a:spcBef>
                <a:spcPct val="0"/>
              </a:spcBef>
              <a:spcAft>
                <a:spcPct val="0"/>
              </a:spcAft>
              <a:defRPr sz="4000">
                <a:solidFill>
                  <a:srgbClr val="F6E4BA"/>
                </a:solidFill>
                <a:latin typeface="Trebuchet MS" pitchFamily="34" charset="0"/>
              </a:defRPr>
            </a:lvl3pPr>
            <a:lvl4pPr algn="l" rtl="0" eaLnBrk="0" fontAlgn="base" hangingPunct="0">
              <a:spcBef>
                <a:spcPct val="0"/>
              </a:spcBef>
              <a:spcAft>
                <a:spcPct val="0"/>
              </a:spcAft>
              <a:defRPr sz="4000">
                <a:solidFill>
                  <a:srgbClr val="F6E4BA"/>
                </a:solidFill>
                <a:latin typeface="Trebuchet MS" pitchFamily="34" charset="0"/>
              </a:defRPr>
            </a:lvl4pPr>
            <a:lvl5pPr algn="l" rtl="0" eaLnBrk="0" fontAlgn="base" hangingPunct="0">
              <a:spcBef>
                <a:spcPct val="0"/>
              </a:spcBef>
              <a:spcAft>
                <a:spcPct val="0"/>
              </a:spcAft>
              <a:defRPr sz="4000">
                <a:solidFill>
                  <a:srgbClr val="F6E4BA"/>
                </a:solidFill>
                <a:latin typeface="Trebuchet MS" pitchFamily="34" charset="0"/>
              </a:defRPr>
            </a:lvl5pPr>
            <a:lvl6pPr marL="457200" algn="l" rtl="0" fontAlgn="base">
              <a:spcBef>
                <a:spcPct val="0"/>
              </a:spcBef>
              <a:spcAft>
                <a:spcPct val="0"/>
              </a:spcAft>
              <a:defRPr sz="4000">
                <a:solidFill>
                  <a:srgbClr val="F6E4BA"/>
                </a:solidFill>
                <a:latin typeface="Trebuchet MS" pitchFamily="34" charset="0"/>
              </a:defRPr>
            </a:lvl6pPr>
            <a:lvl7pPr marL="914400" algn="l" rtl="0" fontAlgn="base">
              <a:spcBef>
                <a:spcPct val="0"/>
              </a:spcBef>
              <a:spcAft>
                <a:spcPct val="0"/>
              </a:spcAft>
              <a:defRPr sz="4000">
                <a:solidFill>
                  <a:srgbClr val="F6E4BA"/>
                </a:solidFill>
                <a:latin typeface="Trebuchet MS" pitchFamily="34" charset="0"/>
              </a:defRPr>
            </a:lvl7pPr>
            <a:lvl8pPr marL="1371600" algn="l" rtl="0" fontAlgn="base">
              <a:spcBef>
                <a:spcPct val="0"/>
              </a:spcBef>
              <a:spcAft>
                <a:spcPct val="0"/>
              </a:spcAft>
              <a:defRPr sz="4000">
                <a:solidFill>
                  <a:srgbClr val="F6E4BA"/>
                </a:solidFill>
                <a:latin typeface="Trebuchet MS" pitchFamily="34" charset="0"/>
              </a:defRPr>
            </a:lvl8pPr>
            <a:lvl9pPr marL="1828800" algn="l" rtl="0" fontAlgn="base">
              <a:spcBef>
                <a:spcPct val="0"/>
              </a:spcBef>
              <a:spcAft>
                <a:spcPct val="0"/>
              </a:spcAft>
              <a:defRPr sz="4000">
                <a:solidFill>
                  <a:srgbClr val="F6E4BA"/>
                </a:solidFill>
                <a:latin typeface="Trebuchet MS" pitchFamily="34" charset="0"/>
              </a:defRPr>
            </a:lvl9pPr>
            <a:extLst/>
          </a:lstStyle>
          <a:p>
            <a:pPr eaLnBrk="1" hangingPunct="1">
              <a:defRPr/>
            </a:pPr>
            <a:r>
              <a:rPr lang="en-US" dirty="0" smtClean="0">
                <a:effectLst/>
              </a:rPr>
              <a:t>  Training requirements </a:t>
            </a:r>
          </a:p>
        </p:txBody>
      </p:sp>
    </p:spTree>
    <p:extLst>
      <p:ext uri="{BB962C8B-B14F-4D97-AF65-F5344CB8AC3E}">
        <p14:creationId xmlns:p14="http://schemas.microsoft.com/office/powerpoint/2010/main" val="3642324223"/>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subTitle" idx="4294967295"/>
          </p:nvPr>
        </p:nvSpPr>
        <p:spPr>
          <a:xfrm>
            <a:off x="1066800" y="1447800"/>
            <a:ext cx="7924800" cy="3657600"/>
          </a:xfrm>
        </p:spPr>
        <p:txBody>
          <a:bodyPr/>
          <a:lstStyle/>
          <a:p>
            <a:pPr marL="0" indent="0" algn="ctr" eaLnBrk="1" hangingPunct="1">
              <a:buFont typeface="Wingdings" pitchFamily="2" charset="2"/>
              <a:buNone/>
            </a:pPr>
            <a:endParaRPr lang="en-US" sz="2800" dirty="0" smtClean="0">
              <a:solidFill>
                <a:srgbClr val="FFFF00"/>
              </a:solidFill>
            </a:endParaRPr>
          </a:p>
          <a:p>
            <a:pPr marL="0" indent="0" algn="ctr" eaLnBrk="1" hangingPunct="1">
              <a:buFont typeface="Wingdings" pitchFamily="2" charset="2"/>
              <a:buNone/>
            </a:pPr>
            <a:endParaRPr lang="en-US" sz="2800" dirty="0" smtClean="0">
              <a:solidFill>
                <a:srgbClr val="FFFF00"/>
              </a:solidFill>
            </a:endParaRPr>
          </a:p>
          <a:p>
            <a:pPr marL="0" indent="0" eaLnBrk="1" hangingPunct="1"/>
            <a:r>
              <a:rPr lang="en-US" sz="2800" dirty="0" smtClean="0"/>
              <a:t> University of Minnesota continuing education.</a:t>
            </a:r>
          </a:p>
          <a:p>
            <a:pPr marL="0" indent="0" eaLnBrk="1" hangingPunct="1"/>
            <a:r>
              <a:rPr lang="en-US" sz="2800" dirty="0" smtClean="0"/>
              <a:t> MECA.</a:t>
            </a:r>
          </a:p>
          <a:p>
            <a:pPr marL="0" indent="0" eaLnBrk="1" hangingPunct="1"/>
            <a:r>
              <a:rPr lang="en-US" sz="2800" dirty="0" smtClean="0"/>
              <a:t> CPESC.</a:t>
            </a:r>
          </a:p>
          <a:p>
            <a:pPr marL="0" indent="0" eaLnBrk="1" hangingPunct="1"/>
            <a:r>
              <a:rPr lang="en-US" sz="2800" dirty="0" smtClean="0"/>
              <a:t> Builders Association of the Twin Cities.</a:t>
            </a:r>
          </a:p>
          <a:p>
            <a:pPr marL="0" indent="0" eaLnBrk="1" hangingPunct="1"/>
            <a:r>
              <a:rPr lang="en-US" sz="2800" dirty="0" smtClean="0"/>
              <a:t> Training from another state may also count.</a:t>
            </a:r>
          </a:p>
          <a:p>
            <a:pPr marL="0" indent="0" eaLnBrk="1" hangingPunct="1">
              <a:buFont typeface="Wingdings" pitchFamily="2" charset="2"/>
              <a:buNone/>
            </a:pPr>
            <a:endParaRPr lang="en-US" sz="2800" dirty="0" smtClean="0"/>
          </a:p>
          <a:p>
            <a:pPr marL="0" indent="0" eaLnBrk="1" hangingPunct="1">
              <a:buFont typeface="Wingdings" pitchFamily="2" charset="2"/>
              <a:buNone/>
            </a:pPr>
            <a:endParaRPr lang="en-US" sz="2800" dirty="0" smtClean="0"/>
          </a:p>
          <a:p>
            <a:pPr marL="0" indent="0" eaLnBrk="1" hangingPunct="1"/>
            <a:endParaRPr lang="en-US" sz="2800" dirty="0" smtClean="0"/>
          </a:p>
        </p:txBody>
      </p:sp>
      <p:pic>
        <p:nvPicPr>
          <p:cNvPr id="44035" name="Picture 5" descr="Training.jpg"/>
          <p:cNvPicPr>
            <a:picLocks noChangeAspect="1"/>
          </p:cNvPicPr>
          <p:nvPr/>
        </p:nvPicPr>
        <p:blipFill>
          <a:blip r:embed="rId3" cstate="print"/>
          <a:srcRect l="31895" r="56987"/>
          <a:stretch>
            <a:fillRect/>
          </a:stretch>
        </p:blipFill>
        <p:spPr bwMode="auto">
          <a:xfrm>
            <a:off x="-152400" y="0"/>
            <a:ext cx="1019175" cy="6858000"/>
          </a:xfrm>
          <a:prstGeom prst="rect">
            <a:avLst/>
          </a:prstGeom>
          <a:noFill/>
          <a:ln w="9525">
            <a:noFill/>
            <a:miter lim="800000"/>
            <a:headEnd/>
            <a:tailEnd/>
          </a:ln>
        </p:spPr>
      </p:pic>
      <p:sp>
        <p:nvSpPr>
          <p:cNvPr id="7" name="Title 6"/>
          <p:cNvSpPr>
            <a:spLocks/>
          </p:cNvSpPr>
          <p:nvPr/>
        </p:nvSpPr>
        <p:spPr bwMode="auto">
          <a:xfrm>
            <a:off x="914400" y="152400"/>
            <a:ext cx="7772400" cy="1274763"/>
          </a:xfrm>
          <a:prstGeom prst="rect">
            <a:avLst/>
          </a:prstGeom>
          <a:noFill/>
          <a:ln w="9525">
            <a:noFill/>
            <a:miter lim="800000"/>
            <a:headEnd/>
            <a:tailEnd/>
          </a:ln>
        </p:spPr>
        <p:txBody>
          <a:bodyPr anchor="b"/>
          <a:lstStyle/>
          <a:p>
            <a:pPr algn="ctr">
              <a:defRPr/>
            </a:pPr>
            <a:r>
              <a:rPr lang="en-US" sz="4000" dirty="0">
                <a:solidFill>
                  <a:srgbClr val="F6E4BA"/>
                </a:solidFill>
                <a:effectLst>
                  <a:outerShdw blurRad="38100" dist="38100" dir="2700000" algn="tl">
                    <a:srgbClr val="000000"/>
                  </a:outerShdw>
                </a:effectLst>
                <a:latin typeface="Trebuchet MS" pitchFamily="34" charset="0"/>
              </a:rPr>
              <a:t>Where do I get Training?</a:t>
            </a:r>
            <a:br>
              <a:rPr lang="en-US" sz="4000" dirty="0">
                <a:solidFill>
                  <a:srgbClr val="F6E4BA"/>
                </a:solidFill>
                <a:effectLst>
                  <a:outerShdw blurRad="38100" dist="38100" dir="2700000" algn="tl">
                    <a:srgbClr val="000000"/>
                  </a:outerShdw>
                </a:effectLst>
                <a:latin typeface="Trebuchet MS" pitchFamily="34" charset="0"/>
              </a:rPr>
            </a:br>
            <a:endParaRPr lang="en-US" sz="4000" dirty="0">
              <a:solidFill>
                <a:srgbClr val="F6E4BA"/>
              </a:solidFill>
              <a:effectLst>
                <a:outerShdw blurRad="38100" dist="38100" dir="2700000" algn="tl">
                  <a:srgbClr val="000000"/>
                </a:outerShdw>
              </a:effectLst>
              <a:latin typeface="Trebuchet MS" pitchFamily="34" charset="0"/>
            </a:endParaRPr>
          </a:p>
        </p:txBody>
      </p:sp>
      <p:sp>
        <p:nvSpPr>
          <p:cNvPr id="498693" name="Text Box 5"/>
          <p:cNvSpPr txBox="1">
            <a:spLocks noChangeArrowheads="1"/>
          </p:cNvSpPr>
          <p:nvPr/>
        </p:nvSpPr>
        <p:spPr bwMode="auto">
          <a:xfrm>
            <a:off x="1524000" y="6172200"/>
            <a:ext cx="5943600" cy="369888"/>
          </a:xfrm>
          <a:prstGeom prst="rect">
            <a:avLst/>
          </a:prstGeom>
          <a:noFill/>
          <a:ln w="76200">
            <a:solidFill>
              <a:srgbClr val="000066"/>
            </a:solidFill>
            <a:miter lim="800000"/>
            <a:headEnd/>
            <a:tailEnd/>
          </a:ln>
        </p:spPr>
        <p:txBody>
          <a:bodyPr>
            <a:spAutoFit/>
          </a:bodyPr>
          <a:lstStyle/>
          <a:p>
            <a:pPr>
              <a:spcBef>
                <a:spcPct val="50000"/>
              </a:spcBef>
            </a:pPr>
            <a:r>
              <a:rPr lang="en-US"/>
              <a:t>Training guidance is available on the MPCA website.</a:t>
            </a:r>
          </a:p>
        </p:txBody>
      </p:sp>
      <p:pic>
        <p:nvPicPr>
          <p:cNvPr id="6" name="Picture 1" descr="D:\My Pictures\St. Croix 2007 Alex Steph Sara raingardens\IMG_0672.JPG"/>
          <p:cNvPicPr>
            <a:picLocks noChangeAspect="1" noChangeArrowheads="1"/>
          </p:cNvPicPr>
          <p:nvPr/>
        </p:nvPicPr>
        <p:blipFill>
          <a:blip r:embed="rId4" cstate="print"/>
          <a:srcRect/>
          <a:stretch>
            <a:fillRect/>
          </a:stretch>
        </p:blipFill>
        <p:spPr bwMode="auto">
          <a:xfrm>
            <a:off x="-838200" y="0"/>
            <a:ext cx="1752600" cy="6858000"/>
          </a:xfrm>
          <a:prstGeom prst="rect">
            <a:avLst/>
          </a:prstGeom>
          <a:noFill/>
        </p:spPr>
      </p:pic>
    </p:spTree>
    <p:extLst>
      <p:ext uri="{BB962C8B-B14F-4D97-AF65-F5344CB8AC3E}">
        <p14:creationId xmlns:p14="http://schemas.microsoft.com/office/powerpoint/2010/main" val="18146954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86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869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p:cNvSpPr>
          <p:nvPr>
            <p:ph type="title"/>
          </p:nvPr>
        </p:nvSpPr>
        <p:spPr bwMode="auto"/>
        <p:txBody>
          <a:bodyPr wrap="square" lIns="91440" tIns="45720" rIns="91440" bIns="45720" numCol="1" compatLnSpc="1">
            <a:prstTxWarp prst="textNoShape">
              <a:avLst/>
            </a:prstTxWarp>
          </a:bodyPr>
          <a:lstStyle/>
          <a:p>
            <a:pPr eaLnBrk="1" hangingPunct="1">
              <a:defRPr/>
            </a:pPr>
            <a:r>
              <a:rPr lang="en-US" sz="3400" dirty="0" smtClean="0">
                <a:effectLst/>
              </a:rPr>
              <a:t>Part IV: Construction Activity Requirements</a:t>
            </a:r>
          </a:p>
        </p:txBody>
      </p:sp>
      <p:sp>
        <p:nvSpPr>
          <p:cNvPr id="67587" name="Rectangle 3"/>
          <p:cNvSpPr>
            <a:spLocks noGrp="1"/>
          </p:cNvSpPr>
          <p:nvPr>
            <p:ph type="body" sz="half" idx="1"/>
          </p:nvPr>
        </p:nvSpPr>
        <p:spPr>
          <a:xfrm>
            <a:off x="914400" y="1981200"/>
            <a:ext cx="8077200" cy="2286000"/>
          </a:xfrm>
        </p:spPr>
        <p:txBody>
          <a:bodyPr/>
          <a:lstStyle/>
          <a:p>
            <a:pPr marL="533400" indent="-533400" eaLnBrk="1" hangingPunct="1">
              <a:buFont typeface="Wingdings" pitchFamily="2" charset="2"/>
              <a:buNone/>
            </a:pPr>
            <a:r>
              <a:rPr lang="en-US" sz="2600" dirty="0" smtClean="0"/>
              <a:t> </a:t>
            </a:r>
            <a:r>
              <a:rPr lang="en-US" sz="2600" u="sng" dirty="0" smtClean="0"/>
              <a:t>Erosion Prevention Practices</a:t>
            </a:r>
          </a:p>
          <a:p>
            <a:pPr marL="952500" lvl="1" indent="-495300" eaLnBrk="1" hangingPunct="1"/>
            <a:r>
              <a:rPr lang="en-US" sz="2200" dirty="0" smtClean="0"/>
              <a:t>Minimize erosion using phasing, buffer strips, horizontal slope grading, etc.</a:t>
            </a:r>
          </a:p>
          <a:p>
            <a:pPr marL="952500" lvl="1" indent="-495300" eaLnBrk="1" hangingPunct="1"/>
            <a:r>
              <a:rPr lang="en-US" sz="2200" dirty="0" smtClean="0"/>
              <a:t>All exposed soil areas must have temporary erosion protection or permanent cover year round</a:t>
            </a:r>
          </a:p>
          <a:p>
            <a:pPr marL="952500" lvl="1" indent="-495300" eaLnBrk="1" hangingPunct="1"/>
            <a:r>
              <a:rPr lang="en-US" sz="2200" dirty="0" smtClean="0"/>
              <a:t>Stabilization must be </a:t>
            </a:r>
            <a:r>
              <a:rPr lang="en-US" sz="2200" b="1" u="sng" dirty="0" smtClean="0"/>
              <a:t>initiated immediatel</a:t>
            </a:r>
            <a:r>
              <a:rPr lang="en-US" sz="2200" u="sng" dirty="0" smtClean="0"/>
              <a:t>y </a:t>
            </a:r>
            <a:r>
              <a:rPr lang="en-US" sz="2200" dirty="0" smtClean="0"/>
              <a:t>when construction activity has temporarily or permanently ceased and will not resume for more than 14 days</a:t>
            </a:r>
          </a:p>
          <a:p>
            <a:pPr marL="952500" lvl="1" indent="-495300" eaLnBrk="1" hangingPunct="1"/>
            <a:r>
              <a:rPr lang="en-US" sz="2200" dirty="0" smtClean="0"/>
              <a:t>Stabilization must be completed within 14 days</a:t>
            </a:r>
          </a:p>
          <a:p>
            <a:pPr marL="952500" lvl="1" indent="-495300" eaLnBrk="1" hangingPunct="1"/>
            <a:endParaRPr lang="en-US" sz="2200" dirty="0" smtClean="0"/>
          </a:p>
          <a:p>
            <a:pPr marL="457200" lvl="1" indent="0" eaLnBrk="1" hangingPunct="1">
              <a:buNone/>
            </a:pPr>
            <a:endParaRPr lang="en-US" sz="2200" dirty="0" smtClean="0"/>
          </a:p>
          <a:p>
            <a:pPr marL="952500" lvl="1" indent="-495300" eaLnBrk="1" hangingPunct="1">
              <a:buFont typeface="Wingdings" pitchFamily="2" charset="2"/>
              <a:buNone/>
            </a:pPr>
            <a:endParaRPr lang="en-US" sz="2200" dirty="0" smtClean="0"/>
          </a:p>
          <a:p>
            <a:pPr marL="533400" indent="-533400" eaLnBrk="1" hangingPunct="1">
              <a:buFont typeface="Wingdings" pitchFamily="2" charset="2"/>
              <a:buNone/>
            </a:pPr>
            <a:endParaRPr lang="en-US" sz="2600" dirty="0" smtClean="0"/>
          </a:p>
          <a:p>
            <a:pPr marL="533400" indent="-533400" eaLnBrk="1" hangingPunct="1">
              <a:buFont typeface="Wingdings" pitchFamily="2" charset="2"/>
              <a:buNone/>
            </a:pPr>
            <a:endParaRPr lang="en-US" sz="2600" dirty="0" smtClean="0"/>
          </a:p>
        </p:txBody>
      </p:sp>
      <p:pic>
        <p:nvPicPr>
          <p:cNvPr id="67588" name="Picture 4" descr="Ditch bottom stabilization.jpg"/>
          <p:cNvPicPr>
            <a:picLocks noGrp="1" noChangeAspect="1"/>
          </p:cNvPicPr>
          <p:nvPr>
            <p:ph sz="half" idx="2"/>
          </p:nvPr>
        </p:nvPicPr>
        <p:blipFill>
          <a:blip r:embed="rId3" cstate="print"/>
          <a:srcRect l="59961" r="30299"/>
          <a:stretch>
            <a:fillRect/>
          </a:stretch>
        </p:blipFill>
        <p:spPr>
          <a:xfrm>
            <a:off x="0" y="0"/>
            <a:ext cx="838200" cy="6858000"/>
          </a:xfrm>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752600" y="914400"/>
            <a:ext cx="2438400" cy="1066800"/>
          </a:xfrm>
          <a:prstGeom prst="rect">
            <a:avLst/>
          </a:prstGeom>
          <a:noFill/>
          <a:ln w="9525">
            <a:noFill/>
            <a:miter lim="800000"/>
            <a:headEnd/>
            <a:tailEnd/>
          </a:ln>
        </p:spPr>
        <p:txBody>
          <a:bodyPr anchor="ctr"/>
          <a:lstStyle/>
          <a:p>
            <a:endParaRPr lang="en-US" sz="4000">
              <a:solidFill>
                <a:srgbClr val="F6E4BA"/>
              </a:solidFill>
              <a:latin typeface="Trebuchet MS" pitchFamily="34" charset="0"/>
            </a:endParaRPr>
          </a:p>
        </p:txBody>
      </p:sp>
      <p:sp>
        <p:nvSpPr>
          <p:cNvPr id="15363" name="Rectangle 3"/>
          <p:cNvSpPr>
            <a:spLocks noChangeArrowheads="1"/>
          </p:cNvSpPr>
          <p:nvPr/>
        </p:nvSpPr>
        <p:spPr bwMode="auto">
          <a:xfrm>
            <a:off x="5334000" y="914400"/>
            <a:ext cx="2438400" cy="1066800"/>
          </a:xfrm>
          <a:prstGeom prst="rect">
            <a:avLst/>
          </a:prstGeom>
          <a:noFill/>
          <a:ln w="9525">
            <a:noFill/>
            <a:miter lim="800000"/>
            <a:headEnd/>
            <a:tailEnd/>
          </a:ln>
        </p:spPr>
        <p:txBody>
          <a:bodyPr lIns="92075" tIns="46038" rIns="92075" bIns="46038" anchor="ctr"/>
          <a:lstStyle/>
          <a:p>
            <a:pPr eaLnBrk="0" hangingPunct="0"/>
            <a:endParaRPr lang="en-US" sz="2400">
              <a:latin typeface="Times New Roman" pitchFamily="18" charset="0"/>
            </a:endParaRPr>
          </a:p>
        </p:txBody>
      </p:sp>
      <p:sp>
        <p:nvSpPr>
          <p:cNvPr id="15364" name="Rectangle 4"/>
          <p:cNvSpPr>
            <a:spLocks noChangeArrowheads="1"/>
          </p:cNvSpPr>
          <p:nvPr/>
        </p:nvSpPr>
        <p:spPr bwMode="auto">
          <a:xfrm>
            <a:off x="1371600" y="2514600"/>
            <a:ext cx="7772400" cy="4114800"/>
          </a:xfrm>
          <a:prstGeom prst="rect">
            <a:avLst/>
          </a:prstGeom>
          <a:noFill/>
          <a:ln w="9525">
            <a:noFill/>
            <a:miter lim="800000"/>
            <a:headEnd/>
            <a:tailEnd/>
          </a:ln>
        </p:spPr>
        <p:txBody>
          <a:bodyPr/>
          <a:lstStyle/>
          <a:p>
            <a:pPr marL="342900" indent="-342900">
              <a:spcBef>
                <a:spcPts val="700"/>
              </a:spcBef>
              <a:buClr>
                <a:srgbClr val="C32D2E"/>
              </a:buClr>
              <a:buSzPct val="100000"/>
              <a:buFont typeface="Wingdings" pitchFamily="2" charset="2"/>
              <a:buChar char=""/>
              <a:tabLst>
                <a:tab pos="342900" algn="l"/>
              </a:tabLst>
            </a:pPr>
            <a:endParaRPr lang="en-US" sz="3000">
              <a:latin typeface="Trebuchet MS" pitchFamily="34" charset="0"/>
            </a:endParaRPr>
          </a:p>
        </p:txBody>
      </p:sp>
      <p:sp>
        <p:nvSpPr>
          <p:cNvPr id="203782" name="Rectangle 6"/>
          <p:cNvSpPr>
            <a:spLocks noGrp="1"/>
          </p:cNvSpPr>
          <p:nvPr>
            <p:ph type="title"/>
          </p:nvPr>
        </p:nvSpPr>
        <p:spPr bwMode="auto">
          <a:xfrm>
            <a:off x="1371600" y="-228600"/>
            <a:ext cx="7772400" cy="1284288"/>
          </a:xfrm>
        </p:spPr>
        <p:txBody>
          <a:bodyPr wrap="square" lIns="91440" tIns="45720" rIns="91440" bIns="45720" numCol="1" compatLnSpc="1">
            <a:prstTxWarp prst="textNoShape">
              <a:avLst/>
            </a:prstTxWarp>
          </a:bodyPr>
          <a:lstStyle/>
          <a:p>
            <a:pPr eaLnBrk="1" hangingPunct="1">
              <a:defRPr/>
            </a:pPr>
            <a:r>
              <a:rPr lang="en-US" smtClean="0">
                <a:effectLst/>
              </a:rPr>
              <a:t>Common Plan of Development</a:t>
            </a:r>
          </a:p>
        </p:txBody>
      </p:sp>
      <p:pic>
        <p:nvPicPr>
          <p:cNvPr id="7170" name="Picture 2" descr="http://planning.city.cleveland.oh.us/cwp/glossary/images/site_plan.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523999"/>
            <a:ext cx="6905624" cy="44196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400800" y="3886200"/>
            <a:ext cx="609600" cy="533400"/>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H="1">
            <a:off x="7010400" y="3048000"/>
            <a:ext cx="533400" cy="838200"/>
          </a:xfrm>
          <a:prstGeom prst="straightConnector1">
            <a:avLst/>
          </a:prstGeom>
          <a:ln w="3492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43800" y="2667000"/>
            <a:ext cx="1600200" cy="646331"/>
          </a:xfrm>
          <a:prstGeom prst="rect">
            <a:avLst/>
          </a:prstGeom>
          <a:noFill/>
        </p:spPr>
        <p:txBody>
          <a:bodyPr wrap="square" rtlCol="0">
            <a:spAutoFit/>
          </a:bodyPr>
          <a:lstStyle/>
          <a:p>
            <a:r>
              <a:rPr lang="en-US" dirty="0" smtClean="0"/>
              <a:t>.8 acre gas station</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p:cNvSpPr>
          <p:nvPr>
            <p:ph type="title"/>
          </p:nvPr>
        </p:nvSpPr>
        <p:spPr bwMode="auto"/>
        <p:txBody>
          <a:bodyPr wrap="square" lIns="91440" tIns="45720" rIns="91440" bIns="45720" numCol="1" compatLnSpc="1">
            <a:prstTxWarp prst="textNoShape">
              <a:avLst/>
            </a:prstTxWarp>
          </a:bodyPr>
          <a:lstStyle/>
          <a:p>
            <a:pPr eaLnBrk="1" hangingPunct="1">
              <a:defRPr/>
            </a:pPr>
            <a:r>
              <a:rPr lang="en-US" sz="3400" dirty="0" smtClean="0">
                <a:effectLst/>
              </a:rPr>
              <a:t>Part IV: Construction Activity Requirements</a:t>
            </a:r>
          </a:p>
        </p:txBody>
      </p:sp>
      <p:sp>
        <p:nvSpPr>
          <p:cNvPr id="67587" name="Rectangle 3"/>
          <p:cNvSpPr>
            <a:spLocks noGrp="1"/>
          </p:cNvSpPr>
          <p:nvPr>
            <p:ph type="body" sz="half" idx="1"/>
          </p:nvPr>
        </p:nvSpPr>
        <p:spPr>
          <a:xfrm>
            <a:off x="914400" y="1447800"/>
            <a:ext cx="8077200" cy="2286000"/>
          </a:xfrm>
        </p:spPr>
        <p:txBody>
          <a:bodyPr/>
          <a:lstStyle/>
          <a:p>
            <a:pPr marL="533400" indent="-533400" eaLnBrk="1" hangingPunct="1">
              <a:buFont typeface="Wingdings" pitchFamily="2" charset="2"/>
              <a:buNone/>
            </a:pPr>
            <a:r>
              <a:rPr lang="en-US" sz="2600" dirty="0" smtClean="0"/>
              <a:t> </a:t>
            </a:r>
            <a:r>
              <a:rPr lang="en-US" sz="2600" u="sng" dirty="0" smtClean="0"/>
              <a:t>Definition of initiated immediately </a:t>
            </a:r>
          </a:p>
          <a:p>
            <a:pPr marL="533400" indent="-533400" eaLnBrk="1" hangingPunct="1">
              <a:buFont typeface="Wingdings" pitchFamily="2" charset="2"/>
              <a:buNone/>
            </a:pPr>
            <a:endParaRPr lang="en-US" sz="2600" u="sng" dirty="0"/>
          </a:p>
          <a:p>
            <a:pPr marL="0" indent="0">
              <a:buNone/>
            </a:pPr>
            <a:r>
              <a:rPr lang="en-US" sz="1600" dirty="0"/>
              <a:t>means taking an action to commence </a:t>
            </a:r>
            <a:r>
              <a:rPr lang="en-US" sz="1600" b="1" dirty="0"/>
              <a:t>stabilization </a:t>
            </a:r>
            <a:r>
              <a:rPr lang="en-US" sz="1600" dirty="0"/>
              <a:t>as soon as </a:t>
            </a:r>
            <a:r>
              <a:rPr lang="en-US" sz="1600" dirty="0" smtClean="0"/>
              <a:t>practicable, but </a:t>
            </a:r>
            <a:r>
              <a:rPr lang="en-US" sz="1600" dirty="0"/>
              <a:t>no later than the end of the work day, following the day when the earth‐disturbing </a:t>
            </a:r>
            <a:r>
              <a:rPr lang="en-US" sz="1600" dirty="0" smtClean="0"/>
              <a:t>activities have </a:t>
            </a:r>
            <a:r>
              <a:rPr lang="en-US" sz="1600" dirty="0"/>
              <a:t>temporarily or permanently ceased, if the </a:t>
            </a:r>
            <a:r>
              <a:rPr lang="en-US" sz="1600" b="1" dirty="0" err="1"/>
              <a:t>Permittee</a:t>
            </a:r>
            <a:r>
              <a:rPr lang="en-US" sz="1600" b="1" dirty="0"/>
              <a:t>(s) </a:t>
            </a:r>
            <a:r>
              <a:rPr lang="en-US" sz="1600" dirty="0"/>
              <a:t>know that construction work on </a:t>
            </a:r>
            <a:r>
              <a:rPr lang="en-US" sz="1600" dirty="0" smtClean="0"/>
              <a:t>that portion </a:t>
            </a:r>
            <a:r>
              <a:rPr lang="en-US" sz="1600" dirty="0"/>
              <a:t>of the site will be temporarily ceased for 14 or more additional calendar days or 7 </a:t>
            </a:r>
            <a:r>
              <a:rPr lang="en-US" sz="1600" dirty="0" smtClean="0"/>
              <a:t>calendar days </a:t>
            </a:r>
            <a:r>
              <a:rPr lang="en-US" sz="1600" dirty="0"/>
              <a:t>where Appendix A.C.1.a applies. The following activities can be taken to initiate </a:t>
            </a:r>
            <a:r>
              <a:rPr lang="en-US" sz="1600" b="1" dirty="0"/>
              <a:t>stabilization</a:t>
            </a:r>
            <a:r>
              <a:rPr lang="en-US" sz="1600" dirty="0" smtClean="0"/>
              <a:t>:</a:t>
            </a:r>
          </a:p>
          <a:p>
            <a:pPr marL="0" indent="0">
              <a:buNone/>
            </a:pPr>
            <a:endParaRPr lang="en-US" sz="1600" dirty="0"/>
          </a:p>
          <a:p>
            <a:pPr marL="0" indent="0">
              <a:buNone/>
            </a:pPr>
            <a:r>
              <a:rPr lang="en-US" sz="1600" dirty="0"/>
              <a:t>1. prepping the soil for vegetative or non‐vegetative </a:t>
            </a:r>
            <a:r>
              <a:rPr lang="en-US" sz="1600" b="1" dirty="0"/>
              <a:t>stabilization</a:t>
            </a:r>
          </a:p>
          <a:p>
            <a:pPr marL="0" indent="0">
              <a:buNone/>
            </a:pPr>
            <a:r>
              <a:rPr lang="en-US" sz="1600" dirty="0"/>
              <a:t>2. applying mulch or other non‐vegetative product to the exposed soil area</a:t>
            </a:r>
          </a:p>
          <a:p>
            <a:pPr marL="0" indent="0">
              <a:buNone/>
            </a:pPr>
            <a:r>
              <a:rPr lang="en-US" sz="1600" dirty="0"/>
              <a:t>3. seeding or planting the exposed area</a:t>
            </a:r>
          </a:p>
          <a:p>
            <a:pPr marL="0" indent="0">
              <a:buNone/>
            </a:pPr>
            <a:r>
              <a:rPr lang="en-US" sz="1600" dirty="0"/>
              <a:t>4. starting any of the activities in # 1 – 3 on a portion of the area to be </a:t>
            </a:r>
            <a:r>
              <a:rPr lang="en-US" sz="1600" b="1" dirty="0"/>
              <a:t>stabilized</a:t>
            </a:r>
            <a:r>
              <a:rPr lang="en-US" sz="1600" dirty="0"/>
              <a:t>, but not on </a:t>
            </a:r>
            <a:r>
              <a:rPr lang="en-US" sz="1600" dirty="0" smtClean="0"/>
              <a:t>the entire </a:t>
            </a:r>
            <a:r>
              <a:rPr lang="en-US" sz="1600" dirty="0"/>
              <a:t>area and</a:t>
            </a:r>
          </a:p>
          <a:p>
            <a:pPr marL="0" indent="0">
              <a:buNone/>
            </a:pPr>
            <a:r>
              <a:rPr lang="en-US" sz="1600" dirty="0"/>
              <a:t>5. finalizing arrangements to have </a:t>
            </a:r>
            <a:r>
              <a:rPr lang="en-US" sz="1600" b="1" dirty="0"/>
              <a:t>stabilization </a:t>
            </a:r>
            <a:r>
              <a:rPr lang="en-US" sz="1600" dirty="0"/>
              <a:t>product fully installed in compliance with </a:t>
            </a:r>
            <a:r>
              <a:rPr lang="en-US" sz="1600" dirty="0" smtClean="0"/>
              <a:t>the applicable </a:t>
            </a:r>
            <a:r>
              <a:rPr lang="en-US" sz="1600" dirty="0"/>
              <a:t>deadline for completing </a:t>
            </a:r>
            <a:r>
              <a:rPr lang="en-US" sz="1600" b="1" dirty="0"/>
              <a:t>stabilization</a:t>
            </a:r>
            <a:endParaRPr lang="en-US" sz="1600" u="sng" dirty="0" smtClean="0"/>
          </a:p>
          <a:p>
            <a:pPr marL="457200" lvl="1" indent="0" eaLnBrk="1" hangingPunct="1">
              <a:buNone/>
            </a:pPr>
            <a:endParaRPr lang="en-US" sz="1600" dirty="0" smtClean="0"/>
          </a:p>
          <a:p>
            <a:pPr marL="457200" lvl="1" indent="0" eaLnBrk="1" hangingPunct="1">
              <a:buNone/>
            </a:pPr>
            <a:endParaRPr lang="en-US" sz="1600" dirty="0" smtClean="0"/>
          </a:p>
          <a:p>
            <a:pPr marL="457200" lvl="1" indent="0" eaLnBrk="1" hangingPunct="1">
              <a:buNone/>
            </a:pPr>
            <a:endParaRPr lang="en-US" sz="1600" dirty="0" smtClean="0"/>
          </a:p>
          <a:p>
            <a:pPr marL="533400" indent="-533400" eaLnBrk="1" hangingPunct="1">
              <a:buFont typeface="Wingdings" pitchFamily="2" charset="2"/>
              <a:buNone/>
            </a:pPr>
            <a:endParaRPr lang="en-US" sz="2600" dirty="0" smtClean="0"/>
          </a:p>
          <a:p>
            <a:pPr marL="533400" indent="-533400" eaLnBrk="1" hangingPunct="1">
              <a:buFont typeface="Wingdings" pitchFamily="2" charset="2"/>
              <a:buNone/>
            </a:pPr>
            <a:endParaRPr lang="en-US" sz="2600" dirty="0" smtClean="0"/>
          </a:p>
        </p:txBody>
      </p:sp>
      <p:pic>
        <p:nvPicPr>
          <p:cNvPr id="67588" name="Picture 4" descr="Ditch bottom stabilization.jpg"/>
          <p:cNvPicPr>
            <a:picLocks noGrp="1" noChangeAspect="1"/>
          </p:cNvPicPr>
          <p:nvPr>
            <p:ph sz="half" idx="2"/>
          </p:nvPr>
        </p:nvPicPr>
        <p:blipFill>
          <a:blip r:embed="rId3" cstate="print"/>
          <a:srcRect l="59961" r="30299"/>
          <a:stretch>
            <a:fillRect/>
          </a:stretch>
        </p:blipFill>
        <p:spPr>
          <a:xfrm>
            <a:off x="0" y="0"/>
            <a:ext cx="838200" cy="6858000"/>
          </a:xfrm>
        </p:spPr>
      </p:pic>
    </p:spTree>
    <p:extLst>
      <p:ext uri="{BB962C8B-B14F-4D97-AF65-F5344CB8AC3E}">
        <p14:creationId xmlns:p14="http://schemas.microsoft.com/office/powerpoint/2010/main" val="2969098232"/>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p:cNvSpPr>
          <p:nvPr>
            <p:ph type="title"/>
          </p:nvPr>
        </p:nvSpPr>
        <p:spPr bwMode="auto"/>
        <p:txBody>
          <a:bodyPr wrap="square" lIns="91440" tIns="45720" rIns="91440" bIns="45720" numCol="1" compatLnSpc="1">
            <a:prstTxWarp prst="textNoShape">
              <a:avLst/>
            </a:prstTxWarp>
          </a:bodyPr>
          <a:lstStyle/>
          <a:p>
            <a:pPr eaLnBrk="1" hangingPunct="1">
              <a:defRPr/>
            </a:pPr>
            <a:r>
              <a:rPr lang="en-US" sz="3400" dirty="0" smtClean="0">
                <a:effectLst/>
              </a:rPr>
              <a:t>Part IV: Construction Activity Requirements</a:t>
            </a:r>
          </a:p>
        </p:txBody>
      </p:sp>
      <p:sp>
        <p:nvSpPr>
          <p:cNvPr id="67587" name="Rectangle 3"/>
          <p:cNvSpPr>
            <a:spLocks noGrp="1"/>
          </p:cNvSpPr>
          <p:nvPr>
            <p:ph type="body" sz="half" idx="1"/>
          </p:nvPr>
        </p:nvSpPr>
        <p:spPr>
          <a:xfrm>
            <a:off x="838200" y="1447800"/>
            <a:ext cx="8077200" cy="2286000"/>
          </a:xfrm>
        </p:spPr>
        <p:txBody>
          <a:bodyPr/>
          <a:lstStyle/>
          <a:p>
            <a:pPr marL="533400" indent="-533400" eaLnBrk="1" hangingPunct="1">
              <a:buFont typeface="Wingdings" pitchFamily="2" charset="2"/>
              <a:buNone/>
            </a:pPr>
            <a:r>
              <a:rPr lang="en-US" sz="2600" dirty="0" smtClean="0"/>
              <a:t> Stabilization on waters where the MN DNR has promulgated “work in waters restrictions” during fish spawning time:</a:t>
            </a:r>
          </a:p>
          <a:p>
            <a:pPr marL="533400" indent="-533400" eaLnBrk="1" hangingPunct="1">
              <a:buFont typeface="Wingdings" pitchFamily="2" charset="2"/>
              <a:buNone/>
            </a:pPr>
            <a:endParaRPr lang="en-US" sz="2600" u="sng" dirty="0" smtClean="0"/>
          </a:p>
          <a:p>
            <a:pPr marL="952500" lvl="1" indent="-495300" eaLnBrk="1" hangingPunct="1"/>
            <a:r>
              <a:rPr lang="en-US" sz="2200" dirty="0" smtClean="0"/>
              <a:t>Exposed soil areas within 200’ of and drain to the waters edge must be stabilized within 24 hours</a:t>
            </a:r>
          </a:p>
          <a:p>
            <a:pPr marL="952500" lvl="1" indent="-495300" eaLnBrk="1" hangingPunct="1"/>
            <a:endParaRPr lang="en-US" sz="2200" dirty="0"/>
          </a:p>
          <a:p>
            <a:pPr marL="952500" lvl="1" indent="-495300" eaLnBrk="1" hangingPunct="1"/>
            <a:r>
              <a:rPr lang="en-US" sz="2200" dirty="0" smtClean="0"/>
              <a:t>Temporary stockpiles without significant silt, clay or organic components and constructed road beds are exempt</a:t>
            </a:r>
          </a:p>
          <a:p>
            <a:pPr marL="952500" lvl="1" indent="-495300" eaLnBrk="1" hangingPunct="1"/>
            <a:endParaRPr lang="en-US" sz="2200" dirty="0"/>
          </a:p>
          <a:p>
            <a:pPr marL="952500" lvl="1" indent="-495300" eaLnBrk="1" hangingPunct="1"/>
            <a:r>
              <a:rPr lang="en-US" sz="2200" dirty="0" smtClean="0"/>
              <a:t>Example's include clean aggregates, demolition concrete and sand stockpiles</a:t>
            </a:r>
          </a:p>
          <a:p>
            <a:pPr marL="952500" lvl="1" indent="-495300" eaLnBrk="1" hangingPunct="1"/>
            <a:endParaRPr lang="en-US" sz="2200" dirty="0" smtClean="0"/>
          </a:p>
          <a:p>
            <a:pPr marL="457200" lvl="1" indent="0" eaLnBrk="1" hangingPunct="1">
              <a:buNone/>
            </a:pPr>
            <a:endParaRPr lang="en-US" sz="2200" dirty="0" smtClean="0"/>
          </a:p>
          <a:p>
            <a:pPr marL="952500" lvl="1" indent="-495300" eaLnBrk="1" hangingPunct="1">
              <a:buFont typeface="Wingdings" pitchFamily="2" charset="2"/>
              <a:buNone/>
            </a:pPr>
            <a:endParaRPr lang="en-US" sz="2200" dirty="0" smtClean="0"/>
          </a:p>
          <a:p>
            <a:pPr marL="533400" indent="-533400" eaLnBrk="1" hangingPunct="1">
              <a:buFont typeface="Wingdings" pitchFamily="2" charset="2"/>
              <a:buNone/>
            </a:pPr>
            <a:endParaRPr lang="en-US" sz="2600" dirty="0" smtClean="0"/>
          </a:p>
          <a:p>
            <a:pPr marL="533400" indent="-533400" eaLnBrk="1" hangingPunct="1">
              <a:buFont typeface="Wingdings" pitchFamily="2" charset="2"/>
              <a:buNone/>
            </a:pPr>
            <a:endParaRPr lang="en-US" sz="2600" dirty="0" smtClean="0"/>
          </a:p>
        </p:txBody>
      </p:sp>
      <p:pic>
        <p:nvPicPr>
          <p:cNvPr id="67588" name="Picture 4" descr="Ditch bottom stabilization.jpg"/>
          <p:cNvPicPr>
            <a:picLocks noGrp="1" noChangeAspect="1"/>
          </p:cNvPicPr>
          <p:nvPr>
            <p:ph sz="half" idx="2"/>
          </p:nvPr>
        </p:nvPicPr>
        <p:blipFill>
          <a:blip r:embed="rId3" cstate="print"/>
          <a:srcRect l="59961" r="30299"/>
          <a:stretch>
            <a:fillRect/>
          </a:stretch>
        </p:blipFill>
        <p:spPr>
          <a:xfrm>
            <a:off x="0" y="0"/>
            <a:ext cx="838200" cy="6858000"/>
          </a:xfrm>
        </p:spPr>
      </p:pic>
    </p:spTree>
    <p:extLst>
      <p:ext uri="{BB962C8B-B14F-4D97-AF65-F5344CB8AC3E}">
        <p14:creationId xmlns:p14="http://schemas.microsoft.com/office/powerpoint/2010/main" val="403002501"/>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MVC-008F"/>
          <p:cNvPicPr>
            <a:picLocks noGrp="1" noChangeAspect="1" noChangeArrowheads="1"/>
          </p:cNvPicPr>
          <p:nvPr>
            <p:ph idx="1"/>
          </p:nvPr>
        </p:nvPicPr>
        <p:blipFill>
          <a:blip r:embed="rId3" cstate="print"/>
          <a:srcRect/>
          <a:stretch>
            <a:fillRect/>
          </a:stretch>
        </p:blipFill>
        <p:spPr>
          <a:xfrm>
            <a:off x="0" y="0"/>
            <a:ext cx="9144000" cy="6858000"/>
          </a:xfrm>
        </p:spPr>
      </p:pic>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7266" name="Rectangle 2"/>
          <p:cNvSpPr>
            <a:spLocks noGrp="1"/>
          </p:cNvSpPr>
          <p:nvPr>
            <p:ph type="title"/>
          </p:nvPr>
        </p:nvSpPr>
        <p:spPr bwMode="auto"/>
        <p:txBody>
          <a:bodyPr wrap="square" lIns="91440" tIns="45720" rIns="91440" bIns="45720" numCol="1" compatLnSpc="1">
            <a:prstTxWarp prst="textNoShape">
              <a:avLst/>
            </a:prstTxWarp>
          </a:bodyPr>
          <a:lstStyle/>
          <a:p>
            <a:pPr eaLnBrk="1" hangingPunct="1">
              <a:defRPr/>
            </a:pPr>
            <a:r>
              <a:rPr lang="en-US" sz="3400" b="1" smtClean="0">
                <a:effectLst/>
              </a:rPr>
              <a:t>Sediment Discharge from Construction</a:t>
            </a:r>
          </a:p>
        </p:txBody>
      </p:sp>
      <p:sp>
        <p:nvSpPr>
          <p:cNvPr id="5124" name="Rectangle 3"/>
          <p:cNvSpPr>
            <a:spLocks noGrp="1"/>
          </p:cNvSpPr>
          <p:nvPr>
            <p:ph type="body" sz="half" idx="1"/>
          </p:nvPr>
        </p:nvSpPr>
        <p:spPr/>
        <p:txBody>
          <a:bodyPr/>
          <a:lstStyle/>
          <a:p>
            <a:pPr eaLnBrk="1" hangingPunct="1">
              <a:buFont typeface="Wingdings" pitchFamily="2" charset="2"/>
              <a:buNone/>
            </a:pPr>
            <a:r>
              <a:rPr lang="en-US" sz="2600" smtClean="0"/>
              <a:t>    Unstabilized construction site sediment loads are typically:</a:t>
            </a:r>
          </a:p>
          <a:p>
            <a:pPr marL="742950" lvl="1" eaLnBrk="1" hangingPunct="1"/>
            <a:r>
              <a:rPr lang="en-US" sz="2200" u="sng" smtClean="0"/>
              <a:t>35 - 45</a:t>
            </a:r>
            <a:r>
              <a:rPr lang="en-US" sz="2200" smtClean="0"/>
              <a:t> Tons/Acre/Year</a:t>
            </a:r>
          </a:p>
          <a:p>
            <a:pPr marL="742950" lvl="1" eaLnBrk="1" hangingPunct="1"/>
            <a:r>
              <a:rPr lang="en-US" sz="2200" smtClean="0"/>
              <a:t>Have been measured as high as 100 tons/acre/year</a:t>
            </a:r>
          </a:p>
          <a:p>
            <a:pPr marL="742950" lvl="1" eaLnBrk="1" hangingPunct="1">
              <a:buFont typeface="Wingdings" pitchFamily="2" charset="2"/>
              <a:buNone/>
            </a:pPr>
            <a:r>
              <a:rPr lang="en-US" sz="2700" smtClean="0"/>
              <a:t>   </a:t>
            </a:r>
          </a:p>
        </p:txBody>
      </p:sp>
      <p:graphicFrame>
        <p:nvGraphicFramePr>
          <p:cNvPr id="5122" name="Object 4">
            <a:hlinkClick r:id="" action="ppaction://ole?verb=0"/>
          </p:cNvPr>
          <p:cNvGraphicFramePr>
            <a:graphicFrameLocks noGrp="1"/>
          </p:cNvGraphicFramePr>
          <p:nvPr>
            <p:ph sz="quarter" idx="2"/>
            <p:extLst>
              <p:ext uri="{D42A27DB-BD31-4B8C-83A1-F6EECF244321}">
                <p14:modId xmlns:p14="http://schemas.microsoft.com/office/powerpoint/2010/main" val="2153406437"/>
              </p:ext>
            </p:extLst>
          </p:nvPr>
        </p:nvGraphicFramePr>
        <p:xfrm>
          <a:off x="4800600" y="1676400"/>
          <a:ext cx="4191000" cy="4191000"/>
        </p:xfrm>
        <a:graphic>
          <a:graphicData uri="http://schemas.openxmlformats.org/presentationml/2006/ole">
            <mc:AlternateContent xmlns:mc="http://schemas.openxmlformats.org/markup-compatibility/2006">
              <mc:Choice xmlns:v="urn:schemas-microsoft-com:vml" Requires="v">
                <p:oleObj spid="_x0000_s5151" r:id="rId4" imgW="9154800" imgH="6868800" progId="">
                  <p:embed/>
                </p:oleObj>
              </mc:Choice>
              <mc:Fallback>
                <p:oleObj r:id="rId4" imgW="9154800" imgH="6868800" progId="">
                  <p:embed/>
                  <p:pic>
                    <p:nvPicPr>
                      <p:cNvPr id="0" name="Object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1676400"/>
                        <a:ext cx="4191000" cy="4191000"/>
                      </a:xfrm>
                      <a:prstGeom prst="rect">
                        <a:avLst/>
                      </a:prstGeom>
                      <a:noFill/>
                      <a:ln>
                        <a:noFill/>
                      </a:ln>
                      <a:effectLst/>
                      <a:extLst/>
                    </p:spPr>
                  </p:pic>
                </p:oleObj>
              </mc:Fallback>
            </mc:AlternateContent>
          </a:graphicData>
        </a:graphic>
      </p:graphicFrame>
      <p:pic>
        <p:nvPicPr>
          <p:cNvPr id="5125" name="Picture 4" descr="Ditch bottom stabilization.jpg"/>
          <p:cNvPicPr>
            <a:picLocks noGrp="1" noChangeAspect="1"/>
          </p:cNvPicPr>
          <p:nvPr>
            <p:ph sz="quarter" idx="3"/>
          </p:nvPr>
        </p:nvPicPr>
        <p:blipFill>
          <a:blip r:embed="rId6" cstate="print"/>
          <a:srcRect l="59961" r="30299"/>
          <a:stretch>
            <a:fillRect/>
          </a:stretch>
        </p:blipFill>
        <p:spPr>
          <a:xfrm>
            <a:off x="-304800" y="0"/>
            <a:ext cx="1143000" cy="6858000"/>
          </a:xfrm>
        </p:spPr>
      </p:pic>
      <p:sp>
        <p:nvSpPr>
          <p:cNvPr id="5126" name="Rectangle 7"/>
          <p:cNvSpPr>
            <a:spLocks noChangeArrowheads="1"/>
          </p:cNvSpPr>
          <p:nvPr/>
        </p:nvSpPr>
        <p:spPr bwMode="auto">
          <a:xfrm>
            <a:off x="-304800" y="0"/>
            <a:ext cx="1219200" cy="6858000"/>
          </a:xfrm>
          <a:prstGeom prst="rect">
            <a:avLst/>
          </a:prstGeom>
          <a:solidFill>
            <a:srgbClr val="000066"/>
          </a:solidFill>
          <a:ln w="9525">
            <a:noFill/>
            <a:miter lim="800000"/>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Grp="1" noChangeAspect="1"/>
          </p:cNvGraphicFramePr>
          <p:nvPr>
            <p:ph idx="1"/>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6174" name="Photo Editor Photo" r:id="rId4" imgW="6095238" imgH="4571429" progId="">
                  <p:embed/>
                </p:oleObj>
              </mc:Choice>
              <mc:Fallback>
                <p:oleObj name="Photo Editor Photo" r:id="rId4" imgW="6095238" imgH="4571429"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p:cNvSpPr>
          <p:nvPr>
            <p:ph type="title"/>
          </p:nvPr>
        </p:nvSpPr>
        <p:spPr bwMode="auto"/>
        <p:txBody>
          <a:bodyPr wrap="square" lIns="91440" tIns="45720" rIns="91440" bIns="45720" numCol="1" compatLnSpc="1">
            <a:prstTxWarp prst="textNoShape">
              <a:avLst/>
            </a:prstTxWarp>
          </a:bodyPr>
          <a:lstStyle/>
          <a:p>
            <a:pPr eaLnBrk="1" hangingPunct="1">
              <a:defRPr/>
            </a:pPr>
            <a:r>
              <a:rPr lang="en-US" sz="3400" smtClean="0">
                <a:effectLst/>
              </a:rPr>
              <a:t>Part IV: Construction Activity Requirements</a:t>
            </a:r>
          </a:p>
        </p:txBody>
      </p:sp>
      <p:sp>
        <p:nvSpPr>
          <p:cNvPr id="70659" name="Rectangle 3"/>
          <p:cNvSpPr>
            <a:spLocks noGrp="1"/>
          </p:cNvSpPr>
          <p:nvPr>
            <p:ph type="body" sz="half" idx="1"/>
          </p:nvPr>
        </p:nvSpPr>
        <p:spPr>
          <a:xfrm>
            <a:off x="914400" y="1676400"/>
            <a:ext cx="7924800" cy="4375150"/>
          </a:xfrm>
        </p:spPr>
        <p:txBody>
          <a:bodyPr/>
          <a:lstStyle/>
          <a:p>
            <a:pPr eaLnBrk="1" hangingPunct="1">
              <a:buFont typeface="Wingdings" pitchFamily="2" charset="2"/>
              <a:buNone/>
            </a:pPr>
            <a:r>
              <a:rPr lang="en-US" dirty="0" smtClean="0"/>
              <a:t> </a:t>
            </a:r>
            <a:r>
              <a:rPr lang="en-US" sz="2800" u="sng" dirty="0" smtClean="0"/>
              <a:t>Conveyance channels</a:t>
            </a:r>
          </a:p>
          <a:p>
            <a:pPr eaLnBrk="1" hangingPunct="1">
              <a:buFont typeface="Wingdings" pitchFamily="2" charset="2"/>
              <a:buNone/>
            </a:pPr>
            <a:endParaRPr lang="en-US" sz="2600" u="sng" dirty="0" smtClean="0"/>
          </a:p>
          <a:p>
            <a:pPr marL="742950" lvl="1" eaLnBrk="1" hangingPunct="1"/>
            <a:r>
              <a:rPr lang="en-US" sz="2200" dirty="0" smtClean="0"/>
              <a:t>If using, must be designed to route water around </a:t>
            </a:r>
            <a:r>
              <a:rPr lang="en-US" sz="2200" dirty="0" err="1" smtClean="0"/>
              <a:t>unstabilized</a:t>
            </a:r>
            <a:r>
              <a:rPr lang="en-US" sz="2200" dirty="0" smtClean="0"/>
              <a:t> areas unless infeasible.</a:t>
            </a:r>
          </a:p>
          <a:p>
            <a:pPr marL="742950" lvl="1" eaLnBrk="1" hangingPunct="1"/>
            <a:r>
              <a:rPr lang="en-US" sz="2200" dirty="0" smtClean="0"/>
              <a:t>Must use erosion controls and velocity dissipation such as check dams, sediment traps or riprap within and along conveyance channels</a:t>
            </a:r>
          </a:p>
          <a:p>
            <a:pPr marL="742950" lvl="1" eaLnBrk="1" hangingPunct="1"/>
            <a:r>
              <a:rPr lang="en-US" sz="2200" dirty="0" smtClean="0"/>
              <a:t>Must provide a non-erosive flow velocity to minimize erosion of channels and their embankments, outlets, adjacent stream banks, slopes and downstream waters during discharge conditions</a:t>
            </a:r>
          </a:p>
        </p:txBody>
      </p:sp>
      <p:pic>
        <p:nvPicPr>
          <p:cNvPr id="70660" name="Picture 4" descr="Ditch bottom stabilization.jpg"/>
          <p:cNvPicPr>
            <a:picLocks noGrp="1" noChangeAspect="1"/>
          </p:cNvPicPr>
          <p:nvPr>
            <p:ph sz="half" idx="2"/>
          </p:nvPr>
        </p:nvPicPr>
        <p:blipFill>
          <a:blip r:embed="rId3" cstate="print"/>
          <a:srcRect l="59961" r="30299"/>
          <a:stretch>
            <a:fillRect/>
          </a:stretch>
        </p:blipFill>
        <p:spPr>
          <a:xfrm>
            <a:off x="0" y="0"/>
            <a:ext cx="838200" cy="6858000"/>
          </a:xfrm>
        </p:spPr>
      </p:pic>
    </p:spTree>
    <p:extLst>
      <p:ext uri="{BB962C8B-B14F-4D97-AF65-F5344CB8AC3E}">
        <p14:creationId xmlns:p14="http://schemas.microsoft.com/office/powerpoint/2010/main" val="57516887"/>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p:cNvSpPr>
          <p:nvPr>
            <p:ph type="title"/>
          </p:nvPr>
        </p:nvSpPr>
        <p:spPr bwMode="auto"/>
        <p:txBody>
          <a:bodyPr wrap="square" lIns="91440" tIns="45720" rIns="91440" bIns="45720" numCol="1" compatLnSpc="1">
            <a:prstTxWarp prst="textNoShape">
              <a:avLst/>
            </a:prstTxWarp>
          </a:bodyPr>
          <a:lstStyle/>
          <a:p>
            <a:pPr eaLnBrk="1" hangingPunct="1">
              <a:defRPr/>
            </a:pPr>
            <a:r>
              <a:rPr lang="en-US" sz="3400" smtClean="0">
                <a:effectLst/>
              </a:rPr>
              <a:t>Part IV: Construction Activity Requirements</a:t>
            </a:r>
          </a:p>
        </p:txBody>
      </p:sp>
      <p:sp>
        <p:nvSpPr>
          <p:cNvPr id="70659" name="Rectangle 3"/>
          <p:cNvSpPr>
            <a:spLocks noGrp="1"/>
          </p:cNvSpPr>
          <p:nvPr>
            <p:ph type="body" sz="half" idx="1"/>
          </p:nvPr>
        </p:nvSpPr>
        <p:spPr>
          <a:xfrm>
            <a:off x="914400" y="1981200"/>
            <a:ext cx="7924800" cy="4375150"/>
          </a:xfrm>
        </p:spPr>
        <p:txBody>
          <a:bodyPr/>
          <a:lstStyle/>
          <a:p>
            <a:pPr eaLnBrk="1" hangingPunct="1">
              <a:buFont typeface="Wingdings" pitchFamily="2" charset="2"/>
              <a:buNone/>
            </a:pPr>
            <a:r>
              <a:rPr lang="en-US" sz="2600" u="sng" dirty="0" smtClean="0"/>
              <a:t>Erosion Prevention Practices</a:t>
            </a:r>
            <a:r>
              <a:rPr lang="en-US" sz="2600" dirty="0" smtClean="0"/>
              <a:t> </a:t>
            </a:r>
          </a:p>
          <a:p>
            <a:pPr eaLnBrk="1" hangingPunct="1">
              <a:buFont typeface="Wingdings" pitchFamily="2" charset="2"/>
              <a:buNone/>
            </a:pPr>
            <a:endParaRPr lang="en-US" sz="2600" u="sng" dirty="0" smtClean="0"/>
          </a:p>
          <a:p>
            <a:pPr marL="742950" lvl="1" eaLnBrk="1" hangingPunct="1"/>
            <a:r>
              <a:rPr lang="en-US" sz="2200" dirty="0" smtClean="0"/>
              <a:t>Normal wetted perimeter of ditches that drain water from, or around a site, must be stabilized within </a:t>
            </a:r>
            <a:r>
              <a:rPr lang="en-US" sz="2200" u="sng" dirty="0" smtClean="0"/>
              <a:t>200 feet</a:t>
            </a:r>
            <a:r>
              <a:rPr lang="en-US" sz="2200" dirty="0" smtClean="0"/>
              <a:t> of property edges or point of discharge to surface water – within </a:t>
            </a:r>
            <a:r>
              <a:rPr lang="en-US" sz="2200" u="sng" dirty="0" smtClean="0"/>
              <a:t>24 hours</a:t>
            </a:r>
            <a:r>
              <a:rPr lang="en-US" sz="2200" dirty="0" smtClean="0"/>
              <a:t> of connection to a surface water</a:t>
            </a:r>
          </a:p>
        </p:txBody>
      </p:sp>
      <p:pic>
        <p:nvPicPr>
          <p:cNvPr id="70660" name="Picture 4" descr="Ditch bottom stabilization.jpg"/>
          <p:cNvPicPr>
            <a:picLocks noGrp="1" noChangeAspect="1"/>
          </p:cNvPicPr>
          <p:nvPr>
            <p:ph sz="half" idx="2"/>
          </p:nvPr>
        </p:nvPicPr>
        <p:blipFill>
          <a:blip r:embed="rId3" cstate="print"/>
          <a:srcRect l="59961" r="30299"/>
          <a:stretch>
            <a:fillRect/>
          </a:stretch>
        </p:blipFill>
        <p:spPr>
          <a:xfrm>
            <a:off x="0" y="0"/>
            <a:ext cx="838200" cy="6858000"/>
          </a:xfrm>
        </p:spPr>
      </p:pic>
      <p:sp>
        <p:nvSpPr>
          <p:cNvPr id="275462" name="Text Box 6"/>
          <p:cNvSpPr txBox="1">
            <a:spLocks noChangeArrowheads="1"/>
          </p:cNvSpPr>
          <p:nvPr/>
        </p:nvSpPr>
        <p:spPr bwMode="auto">
          <a:xfrm>
            <a:off x="1295400" y="5181600"/>
            <a:ext cx="6781800" cy="1435100"/>
          </a:xfrm>
          <a:prstGeom prst="rect">
            <a:avLst/>
          </a:prstGeom>
          <a:noFill/>
          <a:ln w="76200">
            <a:solidFill>
              <a:srgbClr val="000066"/>
            </a:solidFill>
            <a:miter lim="800000"/>
            <a:headEnd/>
            <a:tailEnd/>
          </a:ln>
        </p:spPr>
        <p:txBody>
          <a:bodyPr>
            <a:spAutoFit/>
          </a:bodyPr>
          <a:lstStyle/>
          <a:p>
            <a:pPr lvl="1">
              <a:spcBef>
                <a:spcPct val="20000"/>
              </a:spcBef>
              <a:buClr>
                <a:srgbClr val="FED46C"/>
              </a:buClr>
              <a:buSzPct val="100000"/>
              <a:buFont typeface="Wingdings" pitchFamily="2" charset="2"/>
              <a:buNone/>
            </a:pPr>
            <a:r>
              <a:rPr lang="en-US" sz="2800" b="1"/>
              <a:t>All other ditches must be stabilized within 14 days</a:t>
            </a:r>
            <a:r>
              <a:rPr lang="en-US"/>
              <a:t>  </a:t>
            </a:r>
          </a:p>
          <a:p>
            <a:pPr>
              <a:spcBef>
                <a:spcPct val="50000"/>
              </a:spcBef>
            </a:pP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5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6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rrowheads="1"/>
          </p:cNvPicPr>
          <p:nvPr/>
        </p:nvPicPr>
        <p:blipFill>
          <a:blip r:embed="rId3" cstate="print"/>
          <a:srcRect/>
          <a:stretch>
            <a:fillRect/>
          </a:stretch>
        </p:blipFill>
        <p:spPr bwMode="auto">
          <a:xfrm>
            <a:off x="0" y="0"/>
            <a:ext cx="9144000" cy="6858000"/>
          </a:xfrm>
          <a:prstGeom prst="rect">
            <a:avLst/>
          </a:prstGeom>
          <a:noFill/>
          <a:ln w="12700">
            <a:noFill/>
            <a:miter lim="800000"/>
            <a:headEnd/>
            <a:tailEnd/>
          </a:ln>
        </p:spPr>
      </p:pic>
      <p:pic>
        <p:nvPicPr>
          <p:cNvPr id="3" name="Picture 2"/>
          <p:cNvPicPr>
            <a:picLocks noChangeArrowheads="1"/>
          </p:cNvPicPr>
          <p:nvPr/>
        </p:nvPicPr>
        <p:blipFill>
          <a:blip r:embed="rId3" cstate="print"/>
          <a:srcRect/>
          <a:stretch>
            <a:fillRect/>
          </a:stretch>
        </p:blipFill>
        <p:spPr bwMode="auto">
          <a:xfrm>
            <a:off x="152400" y="152400"/>
            <a:ext cx="9144000" cy="6858000"/>
          </a:xfrm>
          <a:prstGeom prst="rect">
            <a:avLst/>
          </a:prstGeom>
          <a:noFill/>
          <a:ln w="12700">
            <a:noFill/>
            <a:miter lim="800000"/>
            <a:headEnd/>
            <a:tailEnd/>
          </a:ln>
        </p:spPr>
      </p:pic>
    </p:spTree>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p:cNvSpPr>
            <a:spLocks noGrp="1"/>
          </p:cNvSpPr>
          <p:nvPr>
            <p:ph type="title"/>
          </p:nvPr>
        </p:nvSpPr>
        <p:spPr bwMode="auto">
          <a:xfrm>
            <a:off x="1143000" y="152400"/>
            <a:ext cx="7772400" cy="1893888"/>
          </a:xfrm>
          <a:ln w="76200">
            <a:solidFill>
              <a:srgbClr val="000066"/>
            </a:solidFill>
            <a:miter lim="800000"/>
            <a:headEnd/>
            <a:tailEnd/>
          </a:ln>
        </p:spPr>
        <p:txBody>
          <a:bodyPr wrap="square" lIns="91440" tIns="45720" rIns="91440" bIns="45720" numCol="1" compatLnSpc="1">
            <a:prstTxWarp prst="textNoShape">
              <a:avLst/>
            </a:prstTxWarp>
          </a:bodyPr>
          <a:lstStyle/>
          <a:p>
            <a:pPr eaLnBrk="1" hangingPunct="1">
              <a:defRPr/>
            </a:pPr>
            <a:r>
              <a:rPr lang="en-US" sz="3600" smtClean="0">
                <a:effectLst/>
              </a:rPr>
              <a:t>Ditches being used as a sediment containment system do not need to be stabilized</a:t>
            </a:r>
          </a:p>
        </p:txBody>
      </p:sp>
      <p:pic>
        <p:nvPicPr>
          <p:cNvPr id="72707" name="Picture 7" descr="TH23 sed trap used up"/>
          <p:cNvPicPr>
            <a:picLocks noGrp="1" noChangeAspect="1" noChangeArrowheads="1"/>
          </p:cNvPicPr>
          <p:nvPr>
            <p:ph sz="half" idx="1"/>
          </p:nvPr>
        </p:nvPicPr>
        <p:blipFill>
          <a:blip r:embed="rId3" cstate="print"/>
          <a:srcRect/>
          <a:stretch>
            <a:fillRect/>
          </a:stretch>
        </p:blipFill>
        <p:spPr>
          <a:xfrm>
            <a:off x="1981200" y="2133600"/>
            <a:ext cx="6096000" cy="4572000"/>
          </a:xfrm>
        </p:spPr>
      </p:pic>
      <p:sp>
        <p:nvSpPr>
          <p:cNvPr id="72708" name="Rectangle 4"/>
          <p:cNvSpPr>
            <a:spLocks noChangeArrowheads="1"/>
          </p:cNvSpPr>
          <p:nvPr/>
        </p:nvSpPr>
        <p:spPr bwMode="auto">
          <a:xfrm>
            <a:off x="0" y="0"/>
            <a:ext cx="914400" cy="6858000"/>
          </a:xfrm>
          <a:prstGeom prst="rect">
            <a:avLst/>
          </a:prstGeom>
          <a:solidFill>
            <a:srgbClr val="000066"/>
          </a:solidFill>
          <a:ln w="9525">
            <a:noFill/>
            <a:miter lim="800000"/>
            <a:headEnd/>
            <a:tailEnd/>
          </a:ln>
        </p:spPr>
        <p:txBody>
          <a:bodyPr wrap="none" anchor="ctr"/>
          <a:lstStyle/>
          <a:p>
            <a:endParaRPr lang="en-US"/>
          </a:p>
        </p:txBody>
      </p:sp>
      <p:sp>
        <p:nvSpPr>
          <p:cNvPr id="72709" name="Text Box 5"/>
          <p:cNvSpPr txBox="1">
            <a:spLocks noChangeArrowheads="1"/>
          </p:cNvSpPr>
          <p:nvPr/>
        </p:nvSpPr>
        <p:spPr bwMode="auto">
          <a:xfrm>
            <a:off x="6096000" y="6643688"/>
            <a:ext cx="1752600" cy="214312"/>
          </a:xfrm>
          <a:prstGeom prst="rect">
            <a:avLst/>
          </a:prstGeom>
          <a:noFill/>
          <a:ln w="9525">
            <a:noFill/>
            <a:miter lim="800000"/>
            <a:headEnd/>
            <a:tailEnd/>
          </a:ln>
        </p:spPr>
        <p:txBody>
          <a:bodyPr>
            <a:spAutoFit/>
          </a:bodyPr>
          <a:lstStyle/>
          <a:p>
            <a:pPr>
              <a:spcBef>
                <a:spcPct val="50000"/>
              </a:spcBef>
            </a:pPr>
            <a:r>
              <a:rPr lang="en-US" sz="800"/>
              <a:t>Photo by Dwayne stenlund</a:t>
            </a:r>
          </a:p>
        </p:txBody>
      </p:sp>
      <p:pic>
        <p:nvPicPr>
          <p:cNvPr id="72710" name="Picture 4" descr="Ditch bottom stabilization.jpg"/>
          <p:cNvPicPr>
            <a:picLocks noGrp="1" noChangeAspect="1"/>
          </p:cNvPicPr>
          <p:nvPr>
            <p:ph sz="half" idx="2"/>
          </p:nvPr>
        </p:nvPicPr>
        <p:blipFill>
          <a:blip r:embed="rId4" cstate="print"/>
          <a:srcRect l="59961" r="30299"/>
          <a:stretch>
            <a:fillRect/>
          </a:stretch>
        </p:blipFill>
        <p:spPr>
          <a:xfrm>
            <a:off x="0" y="0"/>
            <a:ext cx="990600" cy="6858000"/>
          </a:xfrm>
        </p:spPr>
      </p:pic>
      <p:sp>
        <p:nvSpPr>
          <p:cNvPr id="72711" name="Rectangle 10"/>
          <p:cNvSpPr>
            <a:spLocks noChangeArrowheads="1"/>
          </p:cNvSpPr>
          <p:nvPr/>
        </p:nvSpPr>
        <p:spPr bwMode="auto">
          <a:xfrm>
            <a:off x="0" y="0"/>
            <a:ext cx="990600" cy="6858000"/>
          </a:xfrm>
          <a:prstGeom prst="rect">
            <a:avLst/>
          </a:prstGeom>
          <a:solidFill>
            <a:srgbClr val="000066"/>
          </a:solidFill>
          <a:ln w="9525">
            <a:noFill/>
            <a:miter lim="800000"/>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p:cNvSpPr>
          <p:nvPr>
            <p:ph type="title"/>
          </p:nvPr>
        </p:nvSpPr>
        <p:spPr bwMode="auto">
          <a:xfrm>
            <a:off x="1447800" y="304800"/>
            <a:ext cx="7315200" cy="1360488"/>
          </a:xfrm>
        </p:spPr>
        <p:txBody>
          <a:bodyPr wrap="square" lIns="91440" tIns="45720" rIns="91440" bIns="45720" numCol="1" compatLnSpc="1">
            <a:prstTxWarp prst="textNoShape">
              <a:avLst/>
            </a:prstTxWarp>
          </a:bodyPr>
          <a:lstStyle/>
          <a:p>
            <a:pPr eaLnBrk="1" hangingPunct="1">
              <a:defRPr/>
            </a:pPr>
            <a:r>
              <a:rPr lang="en-US" sz="3600" dirty="0" smtClean="0">
                <a:effectLst/>
              </a:rPr>
              <a:t/>
            </a:r>
            <a:br>
              <a:rPr lang="en-US" sz="3600" dirty="0" smtClean="0">
                <a:effectLst/>
              </a:rPr>
            </a:br>
            <a:r>
              <a:rPr lang="en-US" sz="3600" dirty="0" smtClean="0">
                <a:effectLst/>
              </a:rPr>
              <a:t/>
            </a:r>
            <a:br>
              <a:rPr lang="en-US" sz="3600" dirty="0" smtClean="0">
                <a:effectLst/>
              </a:rPr>
            </a:br>
            <a:r>
              <a:rPr lang="en-US" sz="2800" dirty="0" smtClean="0">
                <a:effectLst/>
              </a:rPr>
              <a:t>Pipe outlets must have temporary or permanent energy dissipation within </a:t>
            </a:r>
            <a:r>
              <a:rPr lang="en-US" sz="2800" u="sng" dirty="0" smtClean="0">
                <a:effectLst/>
              </a:rPr>
              <a:t>24 hours</a:t>
            </a:r>
            <a:r>
              <a:rPr lang="en-US" sz="2800" dirty="0" smtClean="0">
                <a:effectLst/>
              </a:rPr>
              <a:t> of connection to a surface water </a:t>
            </a:r>
          </a:p>
        </p:txBody>
      </p:sp>
      <p:pic>
        <p:nvPicPr>
          <p:cNvPr id="73731" name="Picture 3" descr="15"/>
          <p:cNvPicPr>
            <a:picLocks noGrp="1" noChangeAspect="1" noChangeArrowheads="1"/>
          </p:cNvPicPr>
          <p:nvPr>
            <p:ph sz="half" idx="1"/>
          </p:nvPr>
        </p:nvPicPr>
        <p:blipFill>
          <a:blip r:embed="rId3" cstate="print"/>
          <a:srcRect/>
          <a:stretch>
            <a:fillRect/>
          </a:stretch>
        </p:blipFill>
        <p:spPr>
          <a:xfrm>
            <a:off x="1676400" y="2438400"/>
            <a:ext cx="7086600" cy="3979863"/>
          </a:xfrm>
        </p:spPr>
      </p:pic>
      <p:sp>
        <p:nvSpPr>
          <p:cNvPr id="73732" name="Rectangle 4"/>
          <p:cNvSpPr>
            <a:spLocks noChangeArrowheads="1"/>
          </p:cNvSpPr>
          <p:nvPr/>
        </p:nvSpPr>
        <p:spPr bwMode="auto">
          <a:xfrm>
            <a:off x="0" y="0"/>
            <a:ext cx="914400" cy="6858000"/>
          </a:xfrm>
          <a:prstGeom prst="rect">
            <a:avLst/>
          </a:prstGeom>
          <a:solidFill>
            <a:srgbClr val="05014D"/>
          </a:solidFill>
          <a:ln w="9525">
            <a:noFill/>
            <a:miter lim="800000"/>
            <a:headEnd/>
            <a:tailEnd/>
          </a:ln>
        </p:spPr>
        <p:txBody>
          <a:bodyPr wrap="none" anchor="ctr"/>
          <a:lstStyle/>
          <a:p>
            <a:endParaRPr lang="en-US"/>
          </a:p>
        </p:txBody>
      </p:sp>
      <p:pic>
        <p:nvPicPr>
          <p:cNvPr id="73733" name="Picture 4" descr="Ditch bottom stabilization.jpg"/>
          <p:cNvPicPr>
            <a:picLocks noGrp="1" noChangeAspect="1"/>
          </p:cNvPicPr>
          <p:nvPr>
            <p:ph sz="half" idx="2"/>
          </p:nvPr>
        </p:nvPicPr>
        <p:blipFill>
          <a:blip r:embed="rId4" cstate="print"/>
          <a:srcRect l="59961" r="30299"/>
          <a:stretch>
            <a:fillRect/>
          </a:stretch>
        </p:blipFill>
        <p:spPr>
          <a:xfrm>
            <a:off x="0" y="0"/>
            <a:ext cx="1143000" cy="6858000"/>
          </a:xfrm>
        </p:spPr>
      </p:pic>
      <p:sp>
        <p:nvSpPr>
          <p:cNvPr id="73734" name="Rectangle 7"/>
          <p:cNvSpPr>
            <a:spLocks noChangeArrowheads="1"/>
          </p:cNvSpPr>
          <p:nvPr/>
        </p:nvSpPr>
        <p:spPr bwMode="auto">
          <a:xfrm>
            <a:off x="0" y="0"/>
            <a:ext cx="1143000" cy="6858000"/>
          </a:xfrm>
          <a:prstGeom prst="rect">
            <a:avLst/>
          </a:prstGeom>
          <a:solidFill>
            <a:srgbClr val="000066"/>
          </a:solidFill>
          <a:ln w="9525">
            <a:noFill/>
            <a:miter lim="800000"/>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Everything Folder\Pictures and Videos\i000770_big.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07874" name="Rectangle 2"/>
          <p:cNvSpPr>
            <a:spLocks noGrp="1"/>
          </p:cNvSpPr>
          <p:nvPr>
            <p:ph type="title"/>
          </p:nvPr>
        </p:nvSpPr>
        <p:spPr bwMode="auto">
          <a:xfrm>
            <a:off x="-228600" y="381000"/>
            <a:ext cx="9677400" cy="750888"/>
          </a:xfrm>
          <a:solidFill>
            <a:schemeClr val="accent1">
              <a:lumMod val="50000"/>
              <a:alpha val="85000"/>
            </a:schemeClr>
          </a:solidFill>
        </p:spPr>
        <p:txBody>
          <a:bodyPr wrap="square" lIns="91440" tIns="45720" rIns="91440" bIns="45720" numCol="1" compatLnSpc="1">
            <a:prstTxWarp prst="textNoShape">
              <a:avLst/>
            </a:prstTxWarp>
          </a:bodyPr>
          <a:lstStyle/>
          <a:p>
            <a:pPr eaLnBrk="1" hangingPunct="1">
              <a:defRPr/>
            </a:pPr>
            <a:r>
              <a:rPr lang="en-US" sz="3200" dirty="0" smtClean="0">
                <a:effectLst/>
              </a:rPr>
              <a:t>              Part II: Submitting the Application</a:t>
            </a:r>
            <a:r>
              <a:rPr lang="en-US" sz="4800" dirty="0" smtClean="0">
                <a:effectLst/>
              </a:rPr>
              <a:t> </a:t>
            </a:r>
          </a:p>
        </p:txBody>
      </p:sp>
      <p:sp>
        <p:nvSpPr>
          <p:cNvPr id="16387" name="Rectangle 3"/>
          <p:cNvSpPr>
            <a:spLocks noGrp="1"/>
          </p:cNvSpPr>
          <p:nvPr>
            <p:ph type="body" idx="1"/>
          </p:nvPr>
        </p:nvSpPr>
        <p:spPr>
          <a:xfrm>
            <a:off x="381000" y="1371600"/>
            <a:ext cx="8229600" cy="4495800"/>
          </a:xfrm>
          <a:solidFill>
            <a:schemeClr val="accent1">
              <a:lumMod val="50000"/>
              <a:alpha val="81000"/>
            </a:schemeClr>
          </a:solidFill>
        </p:spPr>
        <p:txBody>
          <a:bodyPr/>
          <a:lstStyle/>
          <a:p>
            <a:pPr marL="742950" lvl="1" eaLnBrk="1" hangingPunct="1">
              <a:buClr>
                <a:srgbClr val="FED46C"/>
              </a:buClr>
            </a:pPr>
            <a:r>
              <a:rPr lang="en-US" sz="2000" dirty="0" smtClean="0"/>
              <a:t>Owner or operator or representatives of, complete one application to MPCA  </a:t>
            </a:r>
            <a:r>
              <a:rPr lang="en-US" sz="2000" u="sng" dirty="0" smtClean="0"/>
              <a:t>prior</a:t>
            </a:r>
            <a:r>
              <a:rPr lang="en-US" sz="2000" dirty="0" smtClean="0"/>
              <a:t> to project start date</a:t>
            </a:r>
          </a:p>
          <a:p>
            <a:pPr marL="742950" lvl="1" eaLnBrk="1" hangingPunct="1">
              <a:buClr>
                <a:srgbClr val="FED46C"/>
              </a:buClr>
            </a:pPr>
            <a:endParaRPr lang="en-US" sz="2000" dirty="0" smtClean="0"/>
          </a:p>
          <a:p>
            <a:pPr marL="742950" lvl="1" eaLnBrk="1" hangingPunct="1">
              <a:buClr>
                <a:srgbClr val="FED46C"/>
              </a:buClr>
            </a:pPr>
            <a:r>
              <a:rPr lang="en-US" sz="2000" dirty="0" smtClean="0"/>
              <a:t>Both owner and operator are permittees</a:t>
            </a:r>
          </a:p>
          <a:p>
            <a:pPr marL="742950" lvl="1" eaLnBrk="1" hangingPunct="1">
              <a:buClr>
                <a:srgbClr val="FED46C"/>
              </a:buClr>
            </a:pPr>
            <a:endParaRPr lang="en-US" sz="2000" dirty="0" smtClean="0"/>
          </a:p>
          <a:p>
            <a:pPr marL="742950" lvl="1" eaLnBrk="1" hangingPunct="1">
              <a:buClr>
                <a:srgbClr val="FED46C"/>
              </a:buClr>
            </a:pPr>
            <a:r>
              <a:rPr lang="en-US" sz="2000" dirty="0" smtClean="0"/>
              <a:t>Owner is responsible for all permit terms and conditions</a:t>
            </a:r>
          </a:p>
          <a:p>
            <a:pPr marL="742950" lvl="1" eaLnBrk="1" hangingPunct="1">
              <a:buClr>
                <a:srgbClr val="FED46C"/>
              </a:buClr>
            </a:pPr>
            <a:endParaRPr lang="en-US" sz="2000" dirty="0"/>
          </a:p>
          <a:p>
            <a:pPr marL="742950" lvl="1" eaLnBrk="1" hangingPunct="1">
              <a:buClr>
                <a:srgbClr val="FED46C"/>
              </a:buClr>
            </a:pPr>
            <a:r>
              <a:rPr lang="en-US" sz="2000" dirty="0" smtClean="0"/>
              <a:t>Operator is not responsible for Part I and Part III.A (SWPPP development)</a:t>
            </a:r>
          </a:p>
          <a:p>
            <a:pPr marL="742950" lvl="1" eaLnBrk="1" hangingPunct="1">
              <a:buClr>
                <a:srgbClr val="FED46C"/>
              </a:buClr>
            </a:pPr>
            <a:endParaRPr lang="en-US" sz="2000" dirty="0" smtClean="0"/>
          </a:p>
          <a:p>
            <a:pPr marL="742950" lvl="1" eaLnBrk="1" hangingPunct="1">
              <a:buClr>
                <a:srgbClr val="FED46C"/>
              </a:buClr>
            </a:pPr>
            <a:r>
              <a:rPr lang="en-US" sz="2000" dirty="0" smtClean="0"/>
              <a:t>Send in appropriate fee ($400.00) with application</a:t>
            </a:r>
          </a:p>
          <a:p>
            <a:pPr marL="742950" lvl="1" eaLnBrk="1" hangingPunct="1">
              <a:buClr>
                <a:srgbClr val="FED46C"/>
              </a:buClr>
            </a:pPr>
            <a:endParaRPr lang="en-US" sz="2000" dirty="0" smtClean="0"/>
          </a:p>
          <a:p>
            <a:pPr marL="742950" lvl="1" eaLnBrk="1" hangingPunct="1">
              <a:buClr>
                <a:srgbClr val="FED46C"/>
              </a:buClr>
            </a:pPr>
            <a:endParaRPr lang="en-US" sz="2000" dirty="0" smtClean="0"/>
          </a:p>
          <a:p>
            <a:pPr marL="742950" lvl="1" eaLnBrk="1" hangingPunct="1">
              <a:buClr>
                <a:srgbClr val="FED46C"/>
              </a:buClr>
              <a:buFont typeface="Wingdings" pitchFamily="2" charset="2"/>
              <a:buNone/>
            </a:pPr>
            <a:endParaRPr lang="en-US" sz="2200" dirty="0" smtClean="0"/>
          </a:p>
        </p:txBody>
      </p:sp>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p:cNvSpPr>
          <p:nvPr>
            <p:ph type="title"/>
          </p:nvPr>
        </p:nvSpPr>
        <p:spPr bwMode="auto">
          <a:xfrm>
            <a:off x="1295400" y="1143000"/>
            <a:ext cx="7315200" cy="1131888"/>
          </a:xfrm>
        </p:spPr>
        <p:txBody>
          <a:bodyPr wrap="square" lIns="91440" tIns="45720" rIns="91440" bIns="45720" numCol="1" compatLnSpc="1">
            <a:prstTxWarp prst="textNoShape">
              <a:avLst/>
            </a:prstTxWarp>
          </a:bodyPr>
          <a:lstStyle/>
          <a:p>
            <a:r>
              <a:rPr lang="en-US" sz="2000" dirty="0" smtClean="0">
                <a:effectLst/>
              </a:rPr>
              <a:t/>
            </a:r>
            <a:br>
              <a:rPr lang="en-US" sz="2000" dirty="0" smtClean="0">
                <a:effectLst/>
              </a:rPr>
            </a:br>
            <a:r>
              <a:rPr lang="en-US" sz="2000" dirty="0" smtClean="0">
                <a:effectLst/>
              </a:rPr>
              <a:t/>
            </a:r>
            <a:br>
              <a:rPr lang="en-US" sz="2000" dirty="0" smtClean="0">
                <a:effectLst/>
              </a:rPr>
            </a:br>
            <a:r>
              <a:rPr lang="en-US" sz="2000" dirty="0"/>
              <a:t>Unless infeasible due to lack of pervious or vegetated areas, the </a:t>
            </a:r>
            <a:r>
              <a:rPr lang="en-US" sz="2000" dirty="0" err="1"/>
              <a:t>Permittee</a:t>
            </a:r>
            <a:r>
              <a:rPr lang="en-US" sz="2000" dirty="0"/>
              <a:t>(s) must </a:t>
            </a:r>
            <a:r>
              <a:rPr lang="en-US" sz="2000" dirty="0" smtClean="0"/>
              <a:t>direct discharges </a:t>
            </a:r>
            <a:r>
              <a:rPr lang="en-US" sz="2000" dirty="0"/>
              <a:t>from BMPs to vegetated areas of the site (including any natural buffers) in order </a:t>
            </a:r>
            <a:r>
              <a:rPr lang="en-US" sz="2000" dirty="0" smtClean="0"/>
              <a:t>to increase </a:t>
            </a:r>
            <a:r>
              <a:rPr lang="en-US" sz="2000" dirty="0"/>
              <a:t>sediment removal and maximize </a:t>
            </a:r>
            <a:r>
              <a:rPr lang="en-US" sz="2000" dirty="0" err="1"/>
              <a:t>stormwater</a:t>
            </a:r>
            <a:r>
              <a:rPr lang="en-US" sz="2000" dirty="0"/>
              <a:t> infiltration. The </a:t>
            </a:r>
            <a:r>
              <a:rPr lang="en-US" sz="2000" dirty="0" err="1"/>
              <a:t>Permittee</a:t>
            </a:r>
            <a:r>
              <a:rPr lang="en-US" sz="2000" dirty="0"/>
              <a:t>(s) must </a:t>
            </a:r>
            <a:r>
              <a:rPr lang="en-US" sz="2000" dirty="0" smtClean="0"/>
              <a:t>use velocity </a:t>
            </a:r>
            <a:r>
              <a:rPr lang="en-US" sz="2000" dirty="0"/>
              <a:t>dissipation devices if necessary to prevent erosion when directing </a:t>
            </a:r>
            <a:r>
              <a:rPr lang="en-US" sz="2000" dirty="0" err="1"/>
              <a:t>stormwater</a:t>
            </a:r>
            <a:r>
              <a:rPr lang="en-US" sz="2000" dirty="0"/>
              <a:t> </a:t>
            </a:r>
            <a:r>
              <a:rPr lang="en-US" sz="2000" dirty="0" smtClean="0"/>
              <a:t>to vegetated </a:t>
            </a:r>
            <a:r>
              <a:rPr lang="en-US" sz="2000" dirty="0"/>
              <a:t>areas.</a:t>
            </a:r>
            <a:r>
              <a:rPr lang="en-US" sz="2000" dirty="0" smtClean="0">
                <a:effectLst/>
              </a:rPr>
              <a:t>er </a:t>
            </a:r>
          </a:p>
        </p:txBody>
      </p:sp>
      <p:sp>
        <p:nvSpPr>
          <p:cNvPr id="73732" name="Rectangle 4"/>
          <p:cNvSpPr>
            <a:spLocks noChangeArrowheads="1"/>
          </p:cNvSpPr>
          <p:nvPr/>
        </p:nvSpPr>
        <p:spPr bwMode="auto">
          <a:xfrm>
            <a:off x="0" y="0"/>
            <a:ext cx="914400" cy="6858000"/>
          </a:xfrm>
          <a:prstGeom prst="rect">
            <a:avLst/>
          </a:prstGeom>
          <a:solidFill>
            <a:srgbClr val="05014D"/>
          </a:solidFill>
          <a:ln w="9525">
            <a:noFill/>
            <a:miter lim="800000"/>
            <a:headEnd/>
            <a:tailEnd/>
          </a:ln>
        </p:spPr>
        <p:txBody>
          <a:bodyPr wrap="none" anchor="ctr"/>
          <a:lstStyle/>
          <a:p>
            <a:endParaRPr lang="en-US"/>
          </a:p>
        </p:txBody>
      </p:sp>
      <p:pic>
        <p:nvPicPr>
          <p:cNvPr id="73733" name="Picture 4" descr="Ditch bottom stabilization.jpg"/>
          <p:cNvPicPr>
            <a:picLocks noGrp="1" noChangeAspect="1"/>
          </p:cNvPicPr>
          <p:nvPr>
            <p:ph sz="half" idx="2"/>
          </p:nvPr>
        </p:nvPicPr>
        <p:blipFill>
          <a:blip r:embed="rId3" cstate="print"/>
          <a:srcRect l="59961" r="30299"/>
          <a:stretch>
            <a:fillRect/>
          </a:stretch>
        </p:blipFill>
        <p:spPr>
          <a:xfrm>
            <a:off x="0" y="0"/>
            <a:ext cx="1143000" cy="6858000"/>
          </a:xfrm>
        </p:spPr>
      </p:pic>
      <p:sp>
        <p:nvSpPr>
          <p:cNvPr id="73734" name="Rectangle 7"/>
          <p:cNvSpPr>
            <a:spLocks noChangeArrowheads="1"/>
          </p:cNvSpPr>
          <p:nvPr/>
        </p:nvSpPr>
        <p:spPr bwMode="auto">
          <a:xfrm>
            <a:off x="0" y="0"/>
            <a:ext cx="1143000" cy="6858000"/>
          </a:xfrm>
          <a:prstGeom prst="rect">
            <a:avLst/>
          </a:prstGeom>
          <a:solidFill>
            <a:srgbClr val="000066"/>
          </a:solidFill>
          <a:ln w="9525">
            <a:noFill/>
            <a:miter lim="800000"/>
            <a:headEnd/>
            <a:tailEnd/>
          </a:ln>
        </p:spPr>
        <p:txBody>
          <a:bodyPr wrap="none" anchor="ctr"/>
          <a:lstStyle/>
          <a:p>
            <a:endParaRPr lang="en-US"/>
          </a:p>
        </p:txBody>
      </p:sp>
    </p:spTree>
    <p:extLst>
      <p:ext uri="{BB962C8B-B14F-4D97-AF65-F5344CB8AC3E}">
        <p14:creationId xmlns:p14="http://schemas.microsoft.com/office/powerpoint/2010/main" val="2195667130"/>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p:cNvSpPr>
          <p:nvPr>
            <p:ph type="title"/>
          </p:nvPr>
        </p:nvSpPr>
        <p:spPr bwMode="auto"/>
        <p:txBody>
          <a:bodyPr wrap="square" lIns="91440" tIns="45720" rIns="91440" bIns="45720" numCol="1" compatLnSpc="1">
            <a:prstTxWarp prst="textNoShape">
              <a:avLst/>
            </a:prstTxWarp>
          </a:bodyPr>
          <a:lstStyle/>
          <a:p>
            <a:pPr eaLnBrk="1" hangingPunct="1">
              <a:defRPr/>
            </a:pPr>
            <a:r>
              <a:rPr lang="en-US" sz="3400" dirty="0" smtClean="0">
                <a:effectLst/>
              </a:rPr>
              <a:t>Part IV: Construction Activity Requirements – Sediment Control</a:t>
            </a:r>
          </a:p>
        </p:txBody>
      </p:sp>
      <p:sp>
        <p:nvSpPr>
          <p:cNvPr id="76803" name="Rectangle 3"/>
          <p:cNvSpPr>
            <a:spLocks noGrp="1"/>
          </p:cNvSpPr>
          <p:nvPr>
            <p:ph type="body" sz="half" idx="1"/>
          </p:nvPr>
        </p:nvSpPr>
        <p:spPr>
          <a:xfrm>
            <a:off x="914400" y="1524000"/>
            <a:ext cx="7924800" cy="3048000"/>
          </a:xfrm>
        </p:spPr>
        <p:txBody>
          <a:bodyPr/>
          <a:lstStyle/>
          <a:p>
            <a:pPr marL="742950" lvl="1" eaLnBrk="1" hangingPunct="1"/>
            <a:r>
              <a:rPr lang="en-US" sz="2000" dirty="0" err="1" smtClean="0"/>
              <a:t>Permittee</a:t>
            </a:r>
            <a:r>
              <a:rPr lang="en-US" sz="2000" dirty="0" smtClean="0"/>
              <a:t>(s) must use sediment control practices as necessary to minimize sediment from entering surface waters including curb and gutter systems and storm sewer inlets</a:t>
            </a:r>
            <a:r>
              <a:rPr lang="en-US" sz="2000" u="sng" dirty="0" smtClean="0"/>
              <a:t> </a:t>
            </a:r>
          </a:p>
          <a:p>
            <a:pPr marL="742950" lvl="1" eaLnBrk="1" hangingPunct="1"/>
            <a:endParaRPr lang="en-US" sz="2000" u="sng" dirty="0" smtClean="0"/>
          </a:p>
          <a:p>
            <a:pPr marL="742950" lvl="1" eaLnBrk="1" hangingPunct="1"/>
            <a:r>
              <a:rPr lang="en-US" sz="2000" dirty="0" smtClean="0"/>
              <a:t>Temporary or permanent drainage ditches and sediment basins designed as part of a sediment containment system require sediment control only as appropriate </a:t>
            </a:r>
          </a:p>
          <a:p>
            <a:pPr marL="742950" lvl="1" eaLnBrk="1" hangingPunct="1"/>
            <a:endParaRPr lang="en-US" sz="2000" dirty="0"/>
          </a:p>
          <a:p>
            <a:pPr marL="742950" lvl="1" eaLnBrk="1" hangingPunct="1"/>
            <a:r>
              <a:rPr lang="en-US" sz="2000" dirty="0" smtClean="0"/>
              <a:t>Sediment control practices must be installed before </a:t>
            </a:r>
            <a:r>
              <a:rPr lang="en-US" sz="2000" dirty="0" err="1" smtClean="0"/>
              <a:t>upgradient</a:t>
            </a:r>
            <a:r>
              <a:rPr lang="en-US" sz="2000" dirty="0" smtClean="0"/>
              <a:t> land disturbing activities occur.</a:t>
            </a:r>
          </a:p>
          <a:p>
            <a:pPr marL="742950" lvl="1" eaLnBrk="1" hangingPunct="1"/>
            <a:endParaRPr lang="en-US" sz="2000" dirty="0"/>
          </a:p>
          <a:p>
            <a:pPr marL="742950" lvl="1" eaLnBrk="1" hangingPunct="1"/>
            <a:r>
              <a:rPr lang="en-US" sz="2000" dirty="0" smtClean="0"/>
              <a:t>Floating silt curtain is not a sediment control practice to keep sediment out of surface waters except when working on the shore or in the water</a:t>
            </a:r>
          </a:p>
          <a:p>
            <a:pPr marL="742950" lvl="1" eaLnBrk="1" hangingPunct="1"/>
            <a:endParaRPr lang="en-US" sz="2000" dirty="0"/>
          </a:p>
          <a:p>
            <a:pPr marL="742950" lvl="1" eaLnBrk="1" hangingPunct="1"/>
            <a:endParaRPr lang="en-US" sz="2100" dirty="0" smtClean="0"/>
          </a:p>
        </p:txBody>
      </p:sp>
      <p:pic>
        <p:nvPicPr>
          <p:cNvPr id="76804" name="Picture 4" descr="Ditch bottom stabilization.jpg"/>
          <p:cNvPicPr>
            <a:picLocks noGrp="1" noChangeAspect="1"/>
          </p:cNvPicPr>
          <p:nvPr>
            <p:ph sz="half" idx="2"/>
          </p:nvPr>
        </p:nvPicPr>
        <p:blipFill>
          <a:blip r:embed="rId3" cstate="print"/>
          <a:srcRect l="59961" r="30299"/>
          <a:stretch>
            <a:fillRect/>
          </a:stretch>
        </p:blipFill>
        <p:spPr>
          <a:xfrm>
            <a:off x="0" y="0"/>
            <a:ext cx="914400" cy="6858000"/>
          </a:xfrm>
        </p:spPr>
      </p:pic>
    </p:spTree>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p:cNvSpPr>
          <p:nvPr>
            <p:ph type="title"/>
          </p:nvPr>
        </p:nvSpPr>
        <p:spPr bwMode="auto">
          <a:xfrm>
            <a:off x="1371600" y="228600"/>
            <a:ext cx="7772400" cy="1284288"/>
          </a:xfrm>
        </p:spPr>
        <p:txBody>
          <a:bodyPr wrap="square" lIns="91440" tIns="45720" rIns="91440" bIns="45720" numCol="1" compatLnSpc="1">
            <a:prstTxWarp prst="textNoShape">
              <a:avLst/>
            </a:prstTxWarp>
          </a:bodyPr>
          <a:lstStyle/>
          <a:p>
            <a:pPr eaLnBrk="1" hangingPunct="1">
              <a:defRPr/>
            </a:pPr>
            <a:r>
              <a:rPr lang="en-US" sz="3400" dirty="0" smtClean="0">
                <a:effectLst/>
              </a:rPr>
              <a:t>Part IV: Construction Activity Requirements – Sediment Control</a:t>
            </a:r>
          </a:p>
        </p:txBody>
      </p:sp>
      <p:sp>
        <p:nvSpPr>
          <p:cNvPr id="77827" name="Rectangle 3"/>
          <p:cNvSpPr>
            <a:spLocks noGrp="1"/>
          </p:cNvSpPr>
          <p:nvPr>
            <p:ph type="body" sz="half" idx="1"/>
          </p:nvPr>
        </p:nvSpPr>
        <p:spPr>
          <a:xfrm>
            <a:off x="914400" y="1524000"/>
            <a:ext cx="7467600" cy="4375150"/>
          </a:xfrm>
        </p:spPr>
        <p:txBody>
          <a:bodyPr/>
          <a:lstStyle/>
          <a:p>
            <a:pPr eaLnBrk="1" hangingPunct="1"/>
            <a:endParaRPr lang="en-US" dirty="0" smtClean="0"/>
          </a:p>
          <a:p>
            <a:pPr marL="742950" lvl="1" eaLnBrk="1" hangingPunct="1"/>
            <a:r>
              <a:rPr lang="en-US" sz="2500" dirty="0" smtClean="0"/>
              <a:t>Sediment control practices can be removed to accommodate short term construction activity</a:t>
            </a:r>
          </a:p>
          <a:p>
            <a:pPr marL="742950" lvl="1" eaLnBrk="1" hangingPunct="1"/>
            <a:r>
              <a:rPr lang="en-US" sz="2500" dirty="0" smtClean="0"/>
              <a:t>Storm drain inlets must be protected</a:t>
            </a:r>
          </a:p>
          <a:p>
            <a:pPr eaLnBrk="1" hangingPunct="1">
              <a:buFont typeface="Wingdings" pitchFamily="2" charset="2"/>
              <a:buNone/>
            </a:pPr>
            <a:endParaRPr lang="en-US" dirty="0" smtClean="0"/>
          </a:p>
        </p:txBody>
      </p:sp>
      <p:pic>
        <p:nvPicPr>
          <p:cNvPr id="77828" name="Picture 4" descr="Ditch bottom stabilization.jpg"/>
          <p:cNvPicPr>
            <a:picLocks noGrp="1" noChangeAspect="1"/>
          </p:cNvPicPr>
          <p:nvPr>
            <p:ph sz="half" idx="2"/>
          </p:nvPr>
        </p:nvPicPr>
        <p:blipFill>
          <a:blip r:embed="rId3" cstate="print"/>
          <a:srcRect l="59961" r="30299"/>
          <a:stretch>
            <a:fillRect/>
          </a:stretch>
        </p:blipFill>
        <p:spPr>
          <a:xfrm>
            <a:off x="0" y="0"/>
            <a:ext cx="1066800" cy="6858000"/>
          </a:xfrm>
        </p:spPr>
      </p:pic>
      <p:sp>
        <p:nvSpPr>
          <p:cNvPr id="5" name="Text Box 6"/>
          <p:cNvSpPr txBox="1">
            <a:spLocks noChangeArrowheads="1"/>
          </p:cNvSpPr>
          <p:nvPr/>
        </p:nvSpPr>
        <p:spPr bwMode="auto">
          <a:xfrm>
            <a:off x="1676400" y="4265612"/>
            <a:ext cx="6172200" cy="1200329"/>
          </a:xfrm>
          <a:prstGeom prst="rect">
            <a:avLst/>
          </a:prstGeom>
          <a:noFill/>
          <a:ln w="76200">
            <a:solidFill>
              <a:srgbClr val="000066"/>
            </a:solidFill>
            <a:miter lim="800000"/>
            <a:headEnd/>
            <a:tailEnd/>
          </a:ln>
        </p:spPr>
        <p:txBody>
          <a:bodyPr>
            <a:spAutoFit/>
          </a:bodyPr>
          <a:lstStyle/>
          <a:p>
            <a:pPr>
              <a:spcBef>
                <a:spcPct val="50000"/>
              </a:spcBef>
            </a:pPr>
            <a:r>
              <a:rPr lang="en-US" dirty="0"/>
              <a:t>Inlet protection can be removed if </a:t>
            </a:r>
            <a:r>
              <a:rPr lang="en-US" dirty="0" smtClean="0"/>
              <a:t>the </a:t>
            </a:r>
            <a:r>
              <a:rPr lang="en-US" dirty="0" err="1" smtClean="0"/>
              <a:t>permittee</a:t>
            </a:r>
            <a:r>
              <a:rPr lang="en-US" dirty="0" smtClean="0"/>
              <a:t> or a jurisdictional authority (e.g., city, county, township, </a:t>
            </a:r>
            <a:r>
              <a:rPr lang="en-US" dirty="0" err="1" smtClean="0"/>
              <a:t>MnDOT</a:t>
            </a:r>
            <a:r>
              <a:rPr lang="en-US" dirty="0" smtClean="0"/>
              <a:t> Engineer) directs </a:t>
            </a:r>
            <a:r>
              <a:rPr lang="en-US" dirty="0"/>
              <a:t>the </a:t>
            </a:r>
            <a:r>
              <a:rPr lang="en-US" dirty="0" err="1" smtClean="0"/>
              <a:t>permittee</a:t>
            </a:r>
            <a:r>
              <a:rPr lang="en-US" dirty="0" smtClean="0"/>
              <a:t> </a:t>
            </a:r>
            <a:r>
              <a:rPr lang="en-US" dirty="0"/>
              <a:t>to do so because of a  </a:t>
            </a:r>
            <a:r>
              <a:rPr lang="en-US" u="sng" dirty="0"/>
              <a:t>specific</a:t>
            </a:r>
            <a:r>
              <a:rPr lang="en-US" dirty="0"/>
              <a:t> safety concern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p:cNvSpPr>
          <p:nvPr>
            <p:ph type="title"/>
          </p:nvPr>
        </p:nvSpPr>
        <p:spPr bwMode="auto">
          <a:xfrm>
            <a:off x="1371600" y="228600"/>
            <a:ext cx="7772400" cy="1284288"/>
          </a:xfrm>
        </p:spPr>
        <p:txBody>
          <a:bodyPr wrap="square" lIns="91440" tIns="45720" rIns="91440" bIns="45720" numCol="1" compatLnSpc="1">
            <a:prstTxWarp prst="textNoShape">
              <a:avLst/>
            </a:prstTxWarp>
          </a:bodyPr>
          <a:lstStyle/>
          <a:p>
            <a:pPr eaLnBrk="1" hangingPunct="1">
              <a:defRPr/>
            </a:pPr>
            <a:r>
              <a:rPr lang="en-US" sz="3400" dirty="0" smtClean="0">
                <a:effectLst/>
              </a:rPr>
              <a:t>Part IV: Construction Activity Requirements – Sediment Control</a:t>
            </a:r>
          </a:p>
        </p:txBody>
      </p:sp>
      <p:sp>
        <p:nvSpPr>
          <p:cNvPr id="77827" name="Rectangle 3"/>
          <p:cNvSpPr>
            <a:spLocks noGrp="1"/>
          </p:cNvSpPr>
          <p:nvPr>
            <p:ph type="body" sz="half" idx="1"/>
          </p:nvPr>
        </p:nvSpPr>
        <p:spPr>
          <a:xfrm>
            <a:off x="914400" y="1524000"/>
            <a:ext cx="7467600" cy="4375150"/>
          </a:xfrm>
        </p:spPr>
        <p:txBody>
          <a:bodyPr/>
          <a:lstStyle/>
          <a:p>
            <a:pPr eaLnBrk="1" hangingPunct="1"/>
            <a:endParaRPr lang="en-US" dirty="0" smtClean="0"/>
          </a:p>
          <a:p>
            <a:pPr marL="742950" lvl="1" eaLnBrk="1" hangingPunct="1"/>
            <a:r>
              <a:rPr lang="en-US" sz="1800" dirty="0" smtClean="0"/>
              <a:t>Temporary soil stockpiles must have perimeter control – cannot be placed in conveyance system unless a bypass is provided</a:t>
            </a:r>
          </a:p>
          <a:p>
            <a:pPr marL="742950" lvl="1" eaLnBrk="1" hangingPunct="1"/>
            <a:endParaRPr lang="en-US" sz="1800" dirty="0"/>
          </a:p>
          <a:p>
            <a:pPr marL="742950" lvl="1" eaLnBrk="1" hangingPunct="1"/>
            <a:r>
              <a:rPr lang="en-US" sz="1800" dirty="0"/>
              <a:t>Must minimize soil compaction and, unless infeasible, preserve </a:t>
            </a:r>
            <a:r>
              <a:rPr lang="en-US" sz="1800" dirty="0" smtClean="0"/>
              <a:t>topsoil</a:t>
            </a:r>
          </a:p>
          <a:p>
            <a:pPr marL="742950" lvl="1" eaLnBrk="1" hangingPunct="1"/>
            <a:endParaRPr lang="en-US" sz="1800" dirty="0"/>
          </a:p>
          <a:p>
            <a:pPr marL="742950" lvl="1" eaLnBrk="1" hangingPunct="1"/>
            <a:endParaRPr lang="en-US" sz="1800" dirty="0"/>
          </a:p>
          <a:p>
            <a:pPr marL="742950" lvl="1" eaLnBrk="1" hangingPunct="1"/>
            <a:r>
              <a:rPr lang="en-US" sz="1800" dirty="0" smtClean="0"/>
              <a:t>Must </a:t>
            </a:r>
            <a:r>
              <a:rPr lang="en-US" sz="1800" dirty="0"/>
              <a:t>install vehicle tracking BMP’s to minimize track out.  Examples include rock pads, mud mats, rumble strips, wash racks or equivalent systems</a:t>
            </a:r>
          </a:p>
          <a:p>
            <a:pPr marL="742950" lvl="1" eaLnBrk="1" hangingPunct="1"/>
            <a:endParaRPr lang="en-US" sz="1800" dirty="0" smtClean="0"/>
          </a:p>
          <a:p>
            <a:pPr marL="742950" lvl="1" eaLnBrk="1" hangingPunct="1"/>
            <a:endParaRPr lang="en-US" sz="2500" dirty="0" smtClean="0"/>
          </a:p>
          <a:p>
            <a:pPr eaLnBrk="1" hangingPunct="1">
              <a:buFont typeface="Wingdings" pitchFamily="2" charset="2"/>
              <a:buNone/>
            </a:pPr>
            <a:endParaRPr lang="en-US" dirty="0" smtClean="0"/>
          </a:p>
        </p:txBody>
      </p:sp>
      <p:pic>
        <p:nvPicPr>
          <p:cNvPr id="77828" name="Picture 4" descr="Ditch bottom stabilization.jpg"/>
          <p:cNvPicPr>
            <a:picLocks noGrp="1" noChangeAspect="1"/>
          </p:cNvPicPr>
          <p:nvPr>
            <p:ph sz="half" idx="2"/>
          </p:nvPr>
        </p:nvPicPr>
        <p:blipFill>
          <a:blip r:embed="rId3" cstate="print"/>
          <a:srcRect l="59961" r="30299"/>
          <a:stretch>
            <a:fillRect/>
          </a:stretch>
        </p:blipFill>
        <p:spPr>
          <a:xfrm>
            <a:off x="0" y="0"/>
            <a:ext cx="1066800" cy="6858000"/>
          </a:xfrm>
        </p:spPr>
      </p:pic>
    </p:spTree>
    <p:extLst>
      <p:ext uri="{BB962C8B-B14F-4D97-AF65-F5344CB8AC3E}">
        <p14:creationId xmlns:p14="http://schemas.microsoft.com/office/powerpoint/2010/main" val="3542072203"/>
      </p:ext>
    </p:extLst>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Grp="1" noChangeArrowheads="1"/>
          </p:cNvPicPr>
          <p:nvPr>
            <p:ph idx="1"/>
          </p:nvPr>
        </p:nvPicPr>
        <p:blipFill>
          <a:blip r:embed="rId3" cstate="print"/>
          <a:srcRect/>
          <a:stretch>
            <a:fillRect/>
          </a:stretch>
        </p:blipFill>
        <p:spPr>
          <a:xfrm>
            <a:off x="1752600" y="1447800"/>
            <a:ext cx="6696075" cy="4800600"/>
          </a:xfrm>
        </p:spPr>
      </p:pic>
      <p:sp>
        <p:nvSpPr>
          <p:cNvPr id="82947" name="Text Box 3"/>
          <p:cNvSpPr txBox="1">
            <a:spLocks noChangeArrowheads="1"/>
          </p:cNvSpPr>
          <p:nvPr/>
        </p:nvSpPr>
        <p:spPr bwMode="auto">
          <a:xfrm>
            <a:off x="990600" y="381000"/>
            <a:ext cx="8153400" cy="457200"/>
          </a:xfrm>
          <a:prstGeom prst="rect">
            <a:avLst/>
          </a:prstGeom>
          <a:noFill/>
          <a:ln w="9525">
            <a:noFill/>
            <a:miter lim="800000"/>
            <a:headEnd/>
            <a:tailEnd/>
          </a:ln>
        </p:spPr>
        <p:txBody>
          <a:bodyPr>
            <a:spAutoFit/>
          </a:bodyPr>
          <a:lstStyle/>
          <a:p>
            <a:pPr>
              <a:spcBef>
                <a:spcPct val="50000"/>
              </a:spcBef>
            </a:pPr>
            <a:r>
              <a:rPr lang="en-US" sz="2400"/>
              <a:t>Locate stockpiles away from curb systems or water bodies!</a:t>
            </a:r>
          </a:p>
        </p:txBody>
      </p:sp>
      <p:sp>
        <p:nvSpPr>
          <p:cNvPr id="82948" name="Rectangle 4"/>
          <p:cNvSpPr>
            <a:spLocks noChangeArrowheads="1"/>
          </p:cNvSpPr>
          <p:nvPr/>
        </p:nvSpPr>
        <p:spPr bwMode="auto">
          <a:xfrm>
            <a:off x="0" y="0"/>
            <a:ext cx="990600" cy="6858000"/>
          </a:xfrm>
          <a:prstGeom prst="rect">
            <a:avLst/>
          </a:prstGeom>
          <a:solidFill>
            <a:srgbClr val="000066"/>
          </a:solidFill>
          <a:ln w="9525">
            <a:noFill/>
            <a:miter lim="800000"/>
            <a:headEnd/>
            <a:tailEnd/>
          </a:ln>
        </p:spPr>
        <p:txBody>
          <a:bodyPr wrap="none" anchor="ctr"/>
          <a:lstStyle/>
          <a:p>
            <a:endParaRPr lang="en-US"/>
          </a:p>
        </p:txBody>
      </p:sp>
    </p:spTree>
    <p:extLst>
      <p:ext uri="{BB962C8B-B14F-4D97-AF65-F5344CB8AC3E}">
        <p14:creationId xmlns:p14="http://schemas.microsoft.com/office/powerpoint/2010/main" val="4103134427"/>
      </p:ext>
    </p:extLst>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xtown geotextile pile covers along th62.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941800263"/>
      </p:ext>
    </p:extLst>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p:cNvSpPr>
          <p:nvPr>
            <p:ph type="title"/>
          </p:nvPr>
        </p:nvSpPr>
        <p:spPr bwMode="auto">
          <a:xfrm>
            <a:off x="1371600" y="228600"/>
            <a:ext cx="7772400" cy="1284288"/>
          </a:xfrm>
        </p:spPr>
        <p:txBody>
          <a:bodyPr wrap="square" lIns="91440" tIns="45720" rIns="91440" bIns="45720" numCol="1" compatLnSpc="1">
            <a:prstTxWarp prst="textNoShape">
              <a:avLst/>
            </a:prstTxWarp>
          </a:bodyPr>
          <a:lstStyle/>
          <a:p>
            <a:pPr eaLnBrk="1" hangingPunct="1">
              <a:defRPr/>
            </a:pPr>
            <a:r>
              <a:rPr lang="en-US" sz="3400" dirty="0" smtClean="0">
                <a:effectLst/>
              </a:rPr>
              <a:t>Part IV: Construction Activity Requirements – Sediment Control</a:t>
            </a:r>
          </a:p>
        </p:txBody>
      </p:sp>
      <p:sp>
        <p:nvSpPr>
          <p:cNvPr id="77827" name="Rectangle 3"/>
          <p:cNvSpPr>
            <a:spLocks noGrp="1"/>
          </p:cNvSpPr>
          <p:nvPr>
            <p:ph type="body" sz="half" idx="1"/>
          </p:nvPr>
        </p:nvSpPr>
        <p:spPr>
          <a:xfrm>
            <a:off x="914400" y="1524000"/>
            <a:ext cx="7467600" cy="4375150"/>
          </a:xfrm>
        </p:spPr>
        <p:txBody>
          <a:bodyPr/>
          <a:lstStyle/>
          <a:p>
            <a:pPr eaLnBrk="1" hangingPunct="1"/>
            <a:endParaRPr lang="en-US" dirty="0" smtClean="0"/>
          </a:p>
          <a:p>
            <a:pPr marL="742950" lvl="1" eaLnBrk="1" hangingPunct="1"/>
            <a:r>
              <a:rPr lang="en-US" sz="1800" dirty="0" smtClean="0"/>
              <a:t>Temporary soil stockpiles must have perimeter control – cannot be placed in conveyance system unless a bypass is provided</a:t>
            </a:r>
          </a:p>
          <a:p>
            <a:pPr marL="742950" lvl="1" eaLnBrk="1" hangingPunct="1"/>
            <a:endParaRPr lang="en-US" sz="1800" dirty="0"/>
          </a:p>
          <a:p>
            <a:pPr marL="742950" lvl="1" eaLnBrk="1" hangingPunct="1"/>
            <a:r>
              <a:rPr lang="en-US" sz="1800" dirty="0"/>
              <a:t>Must minimize soil compaction and, unless infeasible, preserve </a:t>
            </a:r>
            <a:r>
              <a:rPr lang="en-US" sz="1800" dirty="0" smtClean="0"/>
              <a:t>topsoil</a:t>
            </a:r>
          </a:p>
          <a:p>
            <a:pPr marL="742950" lvl="1" eaLnBrk="1" hangingPunct="1"/>
            <a:endParaRPr lang="en-US" sz="1800" dirty="0"/>
          </a:p>
          <a:p>
            <a:pPr marL="742950" lvl="1" eaLnBrk="1" hangingPunct="1"/>
            <a:endParaRPr lang="en-US" sz="1800" dirty="0"/>
          </a:p>
          <a:p>
            <a:pPr marL="742950" lvl="1" eaLnBrk="1" hangingPunct="1"/>
            <a:r>
              <a:rPr lang="en-US" sz="1800" dirty="0" smtClean="0"/>
              <a:t>Must </a:t>
            </a:r>
            <a:r>
              <a:rPr lang="en-US" sz="1800" dirty="0"/>
              <a:t>install vehicle tracking BMP’s to minimize track out.  Examples include rock pads, mud mats, rumble strips, wash racks or equivalent systems</a:t>
            </a:r>
          </a:p>
          <a:p>
            <a:pPr marL="742950" lvl="1" eaLnBrk="1" hangingPunct="1"/>
            <a:endParaRPr lang="en-US" sz="1800" dirty="0" smtClean="0"/>
          </a:p>
          <a:p>
            <a:pPr marL="742950" lvl="1" eaLnBrk="1" hangingPunct="1"/>
            <a:endParaRPr lang="en-US" sz="2500" dirty="0" smtClean="0"/>
          </a:p>
          <a:p>
            <a:pPr eaLnBrk="1" hangingPunct="1">
              <a:buFont typeface="Wingdings" pitchFamily="2" charset="2"/>
              <a:buNone/>
            </a:pPr>
            <a:endParaRPr lang="en-US" dirty="0" smtClean="0"/>
          </a:p>
        </p:txBody>
      </p:sp>
      <p:pic>
        <p:nvPicPr>
          <p:cNvPr id="77828" name="Picture 4" descr="Ditch bottom stabilization.jpg"/>
          <p:cNvPicPr>
            <a:picLocks noGrp="1" noChangeAspect="1"/>
          </p:cNvPicPr>
          <p:nvPr>
            <p:ph sz="half" idx="2"/>
          </p:nvPr>
        </p:nvPicPr>
        <p:blipFill>
          <a:blip r:embed="rId3" cstate="print"/>
          <a:srcRect l="59961" r="30299"/>
          <a:stretch>
            <a:fillRect/>
          </a:stretch>
        </p:blipFill>
        <p:spPr>
          <a:xfrm>
            <a:off x="0" y="0"/>
            <a:ext cx="1066800" cy="6858000"/>
          </a:xfrm>
        </p:spPr>
      </p:pic>
    </p:spTree>
    <p:extLst>
      <p:ext uri="{BB962C8B-B14F-4D97-AF65-F5344CB8AC3E}">
        <p14:creationId xmlns:p14="http://schemas.microsoft.com/office/powerpoint/2010/main" val="1005530058"/>
      </p:ext>
    </p:extLst>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3"/>
          <p:cNvSpPr txBox="1">
            <a:spLocks noChangeArrowheads="1"/>
          </p:cNvSpPr>
          <p:nvPr/>
        </p:nvSpPr>
        <p:spPr bwMode="auto">
          <a:xfrm>
            <a:off x="2057400" y="228600"/>
            <a:ext cx="6477000" cy="519113"/>
          </a:xfrm>
          <a:prstGeom prst="rect">
            <a:avLst/>
          </a:prstGeom>
          <a:noFill/>
          <a:ln w="9525">
            <a:noFill/>
            <a:miter lim="800000"/>
            <a:headEnd/>
            <a:tailEnd/>
          </a:ln>
        </p:spPr>
        <p:txBody>
          <a:bodyPr>
            <a:spAutoFit/>
          </a:bodyPr>
          <a:lstStyle/>
          <a:p>
            <a:pPr>
              <a:spcBef>
                <a:spcPct val="50000"/>
              </a:spcBef>
            </a:pPr>
            <a:r>
              <a:rPr lang="en-US" sz="2800"/>
              <a:t>#1 Complaint from the public:</a:t>
            </a:r>
          </a:p>
        </p:txBody>
      </p:sp>
      <p:pic>
        <p:nvPicPr>
          <p:cNvPr id="78851" name="Picture 7"/>
          <p:cNvPicPr>
            <a:picLocks noGrp="1" noChangeArrowheads="1"/>
          </p:cNvPicPr>
          <p:nvPr>
            <p:ph/>
          </p:nvPr>
        </p:nvPicPr>
        <p:blipFill>
          <a:blip r:embed="rId2" cstate="print"/>
          <a:srcRect/>
          <a:stretch>
            <a:fillRect/>
          </a:stretch>
        </p:blipFill>
        <p:spPr>
          <a:xfrm>
            <a:off x="2743200" y="1066800"/>
            <a:ext cx="4076700" cy="6213475"/>
          </a:xfrm>
        </p:spPr>
      </p:pic>
      <p:sp>
        <p:nvSpPr>
          <p:cNvPr id="78852" name="Rectangle 8"/>
          <p:cNvSpPr>
            <a:spLocks noChangeArrowheads="1"/>
          </p:cNvSpPr>
          <p:nvPr/>
        </p:nvSpPr>
        <p:spPr bwMode="auto">
          <a:xfrm>
            <a:off x="0" y="0"/>
            <a:ext cx="914400" cy="6858000"/>
          </a:xfrm>
          <a:prstGeom prst="rect">
            <a:avLst/>
          </a:prstGeom>
          <a:solidFill>
            <a:srgbClr val="000066"/>
          </a:solidFill>
          <a:ln w="9525">
            <a:noFill/>
            <a:miter lim="800000"/>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p:cNvSpPr>
          <p:nvPr>
            <p:ph type="title"/>
          </p:nvPr>
        </p:nvSpPr>
        <p:spPr bwMode="auto">
          <a:xfrm>
            <a:off x="2895600" y="0"/>
            <a:ext cx="7772400" cy="1284288"/>
          </a:xfrm>
        </p:spPr>
        <p:txBody>
          <a:bodyPr wrap="square" lIns="91440" tIns="45720" rIns="91440" bIns="45720" numCol="1" compatLnSpc="1">
            <a:prstTxWarp prst="textNoShape">
              <a:avLst/>
            </a:prstTxWarp>
          </a:bodyPr>
          <a:lstStyle/>
          <a:p>
            <a:pPr eaLnBrk="1" hangingPunct="1">
              <a:defRPr/>
            </a:pPr>
            <a:r>
              <a:rPr lang="en-US" smtClean="0">
                <a:effectLst/>
              </a:rPr>
              <a:t>Vehicle Entry Pad</a:t>
            </a:r>
          </a:p>
        </p:txBody>
      </p:sp>
      <p:pic>
        <p:nvPicPr>
          <p:cNvPr id="79875" name="Picture 3" descr="47"/>
          <p:cNvPicPr>
            <a:picLocks noGrp="1" noChangeAspect="1" noChangeArrowheads="1"/>
          </p:cNvPicPr>
          <p:nvPr>
            <p:ph idx="1"/>
          </p:nvPr>
        </p:nvPicPr>
        <p:blipFill>
          <a:blip r:embed="rId3" cstate="print"/>
          <a:srcRect/>
          <a:stretch>
            <a:fillRect/>
          </a:stretch>
        </p:blipFill>
        <p:spPr>
          <a:xfrm>
            <a:off x="1143000" y="1552575"/>
            <a:ext cx="7391400" cy="4878388"/>
          </a:xfrm>
        </p:spPr>
      </p:pic>
      <p:sp>
        <p:nvSpPr>
          <p:cNvPr id="79876" name="Rectangle 4"/>
          <p:cNvSpPr>
            <a:spLocks noChangeArrowheads="1"/>
          </p:cNvSpPr>
          <p:nvPr/>
        </p:nvSpPr>
        <p:spPr bwMode="auto">
          <a:xfrm>
            <a:off x="0" y="0"/>
            <a:ext cx="914400" cy="6858000"/>
          </a:xfrm>
          <a:prstGeom prst="rect">
            <a:avLst/>
          </a:prstGeom>
          <a:solidFill>
            <a:srgbClr val="000066"/>
          </a:solidFill>
          <a:ln w="9525">
            <a:noFill/>
            <a:miter lim="800000"/>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descr="trak mats ag industries5"/>
          <p:cNvPicPr>
            <a:picLocks noGrp="1" noChangeAspect="1" noChangeArrowheads="1"/>
          </p:cNvPicPr>
          <p:nvPr>
            <p:ph/>
          </p:nvPr>
        </p:nvPicPr>
        <p:blipFill>
          <a:blip r:embed="rId2" cstate="print"/>
          <a:srcRect/>
          <a:stretch>
            <a:fillRect/>
          </a:stretch>
        </p:blipFill>
        <p:spPr>
          <a:xfrm>
            <a:off x="2514600" y="644525"/>
            <a:ext cx="4660900" cy="6213475"/>
          </a:xfrm>
        </p:spPr>
      </p:pic>
      <p:sp>
        <p:nvSpPr>
          <p:cNvPr id="80899" name="Text Box 6"/>
          <p:cNvSpPr txBox="1">
            <a:spLocks noChangeArrowheads="1"/>
          </p:cNvSpPr>
          <p:nvPr/>
        </p:nvSpPr>
        <p:spPr bwMode="auto">
          <a:xfrm>
            <a:off x="2819400" y="0"/>
            <a:ext cx="6477000" cy="519113"/>
          </a:xfrm>
          <a:prstGeom prst="rect">
            <a:avLst/>
          </a:prstGeom>
          <a:noFill/>
          <a:ln w="9525">
            <a:noFill/>
            <a:miter lim="800000"/>
            <a:headEnd/>
            <a:tailEnd/>
          </a:ln>
        </p:spPr>
        <p:txBody>
          <a:bodyPr>
            <a:spAutoFit/>
          </a:bodyPr>
          <a:lstStyle/>
          <a:p>
            <a:pPr>
              <a:spcBef>
                <a:spcPct val="50000"/>
              </a:spcBef>
            </a:pPr>
            <a:r>
              <a:rPr lang="en-US" sz="2800"/>
              <a:t>From: Neaton Brothers</a:t>
            </a:r>
          </a:p>
        </p:txBody>
      </p:sp>
      <p:sp>
        <p:nvSpPr>
          <p:cNvPr id="80900" name="Rectangle 7"/>
          <p:cNvSpPr>
            <a:spLocks noChangeArrowheads="1"/>
          </p:cNvSpPr>
          <p:nvPr/>
        </p:nvSpPr>
        <p:spPr bwMode="auto">
          <a:xfrm>
            <a:off x="0" y="0"/>
            <a:ext cx="914400" cy="6858000"/>
          </a:xfrm>
          <a:prstGeom prst="rect">
            <a:avLst/>
          </a:prstGeom>
          <a:solidFill>
            <a:srgbClr val="000066"/>
          </a:solidFill>
          <a:ln w="9525">
            <a:noFill/>
            <a:miter lim="800000"/>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Everything Folder\Pictures and Videos\i000770_big.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4" name="TextBox 3"/>
          <p:cNvSpPr txBox="1"/>
          <p:nvPr/>
        </p:nvSpPr>
        <p:spPr>
          <a:xfrm>
            <a:off x="1143000" y="2590800"/>
            <a:ext cx="7239000" cy="1323439"/>
          </a:xfrm>
          <a:prstGeom prst="rect">
            <a:avLst/>
          </a:prstGeom>
          <a:solidFill>
            <a:schemeClr val="accent1">
              <a:lumMod val="50000"/>
              <a:alpha val="86000"/>
            </a:schemeClr>
          </a:solidFill>
          <a:ln w="28575">
            <a:solidFill>
              <a:schemeClr val="accent3"/>
            </a:solidFill>
          </a:ln>
        </p:spPr>
        <p:txBody>
          <a:bodyPr wrap="square">
            <a:spAutoFit/>
          </a:bodyPr>
          <a:lstStyle/>
          <a:p>
            <a:pPr marL="742950" lvl="1">
              <a:buClr>
                <a:srgbClr val="FED46C"/>
              </a:buClr>
              <a:defRPr/>
            </a:pPr>
            <a:r>
              <a:rPr lang="en-US" sz="4000" dirty="0"/>
              <a:t>What is the engineers role &amp; responsibility?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ChangeArrowheads="1"/>
          </p:cNvSpPr>
          <p:nvPr/>
        </p:nvSpPr>
        <p:spPr bwMode="auto">
          <a:xfrm>
            <a:off x="0" y="0"/>
            <a:ext cx="914400" cy="6858000"/>
          </a:xfrm>
          <a:prstGeom prst="rect">
            <a:avLst/>
          </a:prstGeom>
          <a:solidFill>
            <a:srgbClr val="000066"/>
          </a:solidFill>
          <a:ln w="9525">
            <a:noFill/>
            <a:miter lim="800000"/>
            <a:headEnd/>
            <a:tailEnd/>
          </a:ln>
        </p:spPr>
        <p:txBody>
          <a:bodyPr wrap="none" anchor="ctr"/>
          <a:lstStyle/>
          <a:p>
            <a:endParaRPr lang="en-US"/>
          </a:p>
        </p:txBody>
      </p:sp>
      <p:sp>
        <p:nvSpPr>
          <p:cNvPr id="81923" name="Text Box 6"/>
          <p:cNvSpPr txBox="1">
            <a:spLocks noChangeArrowheads="1"/>
          </p:cNvSpPr>
          <p:nvPr/>
        </p:nvSpPr>
        <p:spPr bwMode="auto">
          <a:xfrm>
            <a:off x="152400" y="6248400"/>
            <a:ext cx="6477000" cy="400050"/>
          </a:xfrm>
          <a:prstGeom prst="rect">
            <a:avLst/>
          </a:prstGeom>
          <a:noFill/>
          <a:ln w="9525">
            <a:noFill/>
            <a:miter lim="800000"/>
            <a:headEnd/>
            <a:tailEnd/>
          </a:ln>
        </p:spPr>
        <p:txBody>
          <a:bodyPr>
            <a:spAutoFit/>
          </a:bodyPr>
          <a:lstStyle/>
          <a:p>
            <a:pPr>
              <a:spcBef>
                <a:spcPct val="50000"/>
              </a:spcBef>
            </a:pPr>
            <a:r>
              <a:rPr lang="en-US" sz="2000"/>
              <a:t>From: Stanton Systems</a:t>
            </a:r>
          </a:p>
        </p:txBody>
      </p:sp>
      <p:pic>
        <p:nvPicPr>
          <p:cNvPr id="81924" name="Picture 5" descr="modular-truck-wash22.jpg"/>
          <p:cNvPicPr>
            <a:picLocks noChangeAspect="1"/>
          </p:cNvPicPr>
          <p:nvPr/>
        </p:nvPicPr>
        <p:blipFill>
          <a:blip r:embed="rId2" cstate="print"/>
          <a:srcRect/>
          <a:stretch>
            <a:fillRect/>
          </a:stretch>
        </p:blipFill>
        <p:spPr bwMode="auto">
          <a:xfrm>
            <a:off x="0" y="0"/>
            <a:ext cx="3905250" cy="2933700"/>
          </a:xfrm>
          <a:prstGeom prst="rect">
            <a:avLst/>
          </a:prstGeom>
          <a:noFill/>
          <a:ln w="9525">
            <a:noFill/>
            <a:miter lim="800000"/>
            <a:headEnd/>
            <a:tailEnd/>
          </a:ln>
        </p:spPr>
      </p:pic>
      <p:pic>
        <p:nvPicPr>
          <p:cNvPr id="81925" name="Picture 6" descr="modular-truck-wash24.jpg"/>
          <p:cNvPicPr>
            <a:picLocks noChangeAspect="1"/>
          </p:cNvPicPr>
          <p:nvPr/>
        </p:nvPicPr>
        <p:blipFill>
          <a:blip r:embed="rId3" cstate="print"/>
          <a:srcRect/>
          <a:stretch>
            <a:fillRect/>
          </a:stretch>
        </p:blipFill>
        <p:spPr bwMode="auto">
          <a:xfrm>
            <a:off x="3159125" y="2362200"/>
            <a:ext cx="5984875" cy="4495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p:cNvSpPr>
          <p:nvPr>
            <p:ph type="title"/>
          </p:nvPr>
        </p:nvSpPr>
        <p:spPr bwMode="auto">
          <a:xfrm>
            <a:off x="914400" y="142875"/>
            <a:ext cx="7772400" cy="1284288"/>
          </a:xfrm>
        </p:spPr>
        <p:txBody>
          <a:bodyPr wrap="square" lIns="91440" tIns="45720" rIns="91440" bIns="45720" numCol="1" compatLnSpc="1">
            <a:prstTxWarp prst="textNoShape">
              <a:avLst/>
            </a:prstTxWarp>
          </a:bodyPr>
          <a:lstStyle/>
          <a:p>
            <a:pPr eaLnBrk="1" hangingPunct="1">
              <a:defRPr/>
            </a:pPr>
            <a:r>
              <a:rPr lang="en-US" sz="3400" smtClean="0">
                <a:effectLst/>
              </a:rPr>
              <a:t>Part IV: Construction Activity Requirements</a:t>
            </a:r>
          </a:p>
        </p:txBody>
      </p:sp>
      <p:sp>
        <p:nvSpPr>
          <p:cNvPr id="83971" name="Rectangle 3"/>
          <p:cNvSpPr>
            <a:spLocks noGrp="1"/>
          </p:cNvSpPr>
          <p:nvPr>
            <p:ph type="body" idx="1"/>
          </p:nvPr>
        </p:nvSpPr>
        <p:spPr>
          <a:xfrm>
            <a:off x="914400" y="1828800"/>
            <a:ext cx="8229600" cy="4114800"/>
          </a:xfrm>
        </p:spPr>
        <p:txBody>
          <a:bodyPr/>
          <a:lstStyle/>
          <a:p>
            <a:pPr marL="342900" indent="-342900" eaLnBrk="1" hangingPunct="1">
              <a:lnSpc>
                <a:spcPct val="90000"/>
              </a:lnSpc>
              <a:buClr>
                <a:srgbClr val="C32D2E"/>
              </a:buClr>
              <a:buFont typeface="Wingdings" pitchFamily="2" charset="2"/>
              <a:buNone/>
            </a:pPr>
            <a:r>
              <a:rPr lang="en-US" dirty="0" smtClean="0"/>
              <a:t>                         </a:t>
            </a:r>
            <a:r>
              <a:rPr lang="en-US" u="sng" dirty="0" smtClean="0"/>
              <a:t>Buffers</a:t>
            </a:r>
          </a:p>
          <a:p>
            <a:pPr marL="342900" indent="-342900" eaLnBrk="1" hangingPunct="1">
              <a:lnSpc>
                <a:spcPct val="90000"/>
              </a:lnSpc>
              <a:buClr>
                <a:srgbClr val="C32D2E"/>
              </a:buClr>
              <a:buFont typeface="Wingdings" pitchFamily="2" charset="2"/>
              <a:buNone/>
            </a:pPr>
            <a:endParaRPr lang="en-US" u="sng" dirty="0" smtClean="0"/>
          </a:p>
          <a:p>
            <a:pPr marL="742950" lvl="1" eaLnBrk="1" hangingPunct="1">
              <a:lnSpc>
                <a:spcPct val="90000"/>
              </a:lnSpc>
              <a:buClr>
                <a:srgbClr val="FED46C"/>
              </a:buClr>
            </a:pPr>
            <a:r>
              <a:rPr lang="en-US" sz="2000" dirty="0" smtClean="0"/>
              <a:t>Must preserve a 50 foot natural buffer around surface waters</a:t>
            </a:r>
          </a:p>
          <a:p>
            <a:pPr marL="742950" lvl="1" eaLnBrk="1" hangingPunct="1">
              <a:lnSpc>
                <a:spcPct val="90000"/>
              </a:lnSpc>
              <a:buClr>
                <a:srgbClr val="FED46C"/>
              </a:buClr>
            </a:pPr>
            <a:r>
              <a:rPr lang="en-US" sz="2000" dirty="0" smtClean="0"/>
              <a:t>If a buffer is infeasible, redundant sediment controls are required</a:t>
            </a:r>
          </a:p>
          <a:p>
            <a:pPr marL="742950" lvl="1" eaLnBrk="1" hangingPunct="1">
              <a:lnSpc>
                <a:spcPct val="90000"/>
              </a:lnSpc>
              <a:buClr>
                <a:srgbClr val="FED46C"/>
              </a:buClr>
            </a:pPr>
            <a:r>
              <a:rPr lang="en-US" sz="2000" dirty="0" smtClean="0"/>
              <a:t>Buffers are not required around road ditches, judicial ditches, county ditches, </a:t>
            </a:r>
            <a:r>
              <a:rPr lang="en-US" sz="2000" dirty="0" err="1" smtClean="0"/>
              <a:t>stormwater</a:t>
            </a:r>
            <a:r>
              <a:rPr lang="en-US" sz="2000" dirty="0" smtClean="0"/>
              <a:t> conveyance systems, </a:t>
            </a:r>
            <a:r>
              <a:rPr lang="en-US" sz="2000" dirty="0" err="1" smtClean="0"/>
              <a:t>stormdrain</a:t>
            </a:r>
            <a:r>
              <a:rPr lang="en-US" sz="2000" dirty="0" smtClean="0"/>
              <a:t> inlets or sediment basins.</a:t>
            </a:r>
          </a:p>
          <a:p>
            <a:pPr marL="742950" lvl="1" eaLnBrk="1" hangingPunct="1">
              <a:lnSpc>
                <a:spcPct val="90000"/>
              </a:lnSpc>
              <a:buClr>
                <a:srgbClr val="FED46C"/>
              </a:buClr>
            </a:pPr>
            <a:r>
              <a:rPr lang="en-US" sz="2000" dirty="0" smtClean="0"/>
              <a:t>Not required to provide vegetation or enhancements to the buffer</a:t>
            </a:r>
          </a:p>
          <a:p>
            <a:pPr marL="742950" lvl="1" eaLnBrk="1" hangingPunct="1">
              <a:lnSpc>
                <a:spcPct val="90000"/>
              </a:lnSpc>
              <a:buClr>
                <a:srgbClr val="FED46C"/>
              </a:buClr>
            </a:pPr>
            <a:r>
              <a:rPr lang="en-US" sz="2000" dirty="0" smtClean="0"/>
              <a:t>Note: this is an entirely different requirement than the buffer in appendix A.</a:t>
            </a:r>
          </a:p>
        </p:txBody>
      </p:sp>
      <p:sp>
        <p:nvSpPr>
          <p:cNvPr id="83972" name="Rectangle 4"/>
          <p:cNvSpPr>
            <a:spLocks noChangeArrowheads="1"/>
          </p:cNvSpPr>
          <p:nvPr/>
        </p:nvSpPr>
        <p:spPr bwMode="auto">
          <a:xfrm>
            <a:off x="0" y="0"/>
            <a:ext cx="914400" cy="6858000"/>
          </a:xfrm>
          <a:prstGeom prst="rect">
            <a:avLst/>
          </a:prstGeom>
          <a:solidFill>
            <a:srgbClr val="000066"/>
          </a:solidFill>
          <a:ln w="9525">
            <a:noFill/>
            <a:miter lim="800000"/>
            <a:headEnd/>
            <a:tailEnd/>
          </a:ln>
        </p:spPr>
        <p:txBody>
          <a:bodyPr wrap="none" anchor="ctr"/>
          <a:lstStyle/>
          <a:p>
            <a:endParaRPr lang="en-US"/>
          </a:p>
        </p:txBody>
      </p:sp>
      <p:sp>
        <p:nvSpPr>
          <p:cNvPr id="5" name="Text Box 6"/>
          <p:cNvSpPr txBox="1">
            <a:spLocks noChangeArrowheads="1"/>
          </p:cNvSpPr>
          <p:nvPr/>
        </p:nvSpPr>
        <p:spPr bwMode="auto">
          <a:xfrm>
            <a:off x="1027814" y="6147460"/>
            <a:ext cx="6172200" cy="369332"/>
          </a:xfrm>
          <a:prstGeom prst="rect">
            <a:avLst/>
          </a:prstGeom>
          <a:noFill/>
          <a:ln w="76200">
            <a:solidFill>
              <a:srgbClr val="000066"/>
            </a:solidFill>
            <a:miter lim="800000"/>
            <a:headEnd/>
            <a:tailEnd/>
          </a:ln>
        </p:spPr>
        <p:txBody>
          <a:bodyPr>
            <a:spAutoFit/>
          </a:bodyPr>
          <a:lstStyle/>
          <a:p>
            <a:pPr>
              <a:spcBef>
                <a:spcPct val="50000"/>
              </a:spcBef>
            </a:pPr>
            <a:r>
              <a:rPr lang="en-US" dirty="0" smtClean="0"/>
              <a:t>Additional buffer guidance coming soon.</a:t>
            </a:r>
            <a:endParaRPr lang="en-US" dirty="0"/>
          </a:p>
        </p:txBody>
      </p:sp>
    </p:spTree>
    <p:extLst>
      <p:ext uri="{BB962C8B-B14F-4D97-AF65-F5344CB8AC3E}">
        <p14:creationId xmlns:p14="http://schemas.microsoft.com/office/powerpoint/2010/main" val="401634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62" name="Picture 2" descr="MVC-003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16163" name="Rectangle 3"/>
          <p:cNvSpPr>
            <a:spLocks noChangeArrowheads="1"/>
          </p:cNvSpPr>
          <p:nvPr/>
        </p:nvSpPr>
        <p:spPr bwMode="auto">
          <a:xfrm>
            <a:off x="0" y="5334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3" tIns="47625" rIns="93663" bIns="47625"/>
          <a:lstStyle/>
          <a:p>
            <a:pPr marL="1143000" lvl="2" indent="-228600" algn="l" eaLnBrk="0" hangingPunct="0">
              <a:lnSpc>
                <a:spcPct val="89000"/>
              </a:lnSpc>
              <a:spcBef>
                <a:spcPct val="30000"/>
              </a:spcBef>
              <a:buClr>
                <a:schemeClr val="tx2"/>
              </a:buClr>
              <a:buSzPct val="100000"/>
              <a:buFont typeface="Symbol" pitchFamily="18" charset="2"/>
              <a:buNone/>
            </a:pPr>
            <a:endParaRPr lang="en-US" sz="2200" b="1">
              <a:solidFill>
                <a:srgbClr val="EAEC5E"/>
              </a:solidFill>
            </a:endParaRPr>
          </a:p>
          <a:p>
            <a:pPr marL="1143000" lvl="2" indent="-228600" algn="l" eaLnBrk="0" hangingPunct="0">
              <a:lnSpc>
                <a:spcPct val="89000"/>
              </a:lnSpc>
              <a:spcBef>
                <a:spcPct val="30000"/>
              </a:spcBef>
              <a:buClr>
                <a:schemeClr val="tx2"/>
              </a:buClr>
              <a:buSzPct val="100000"/>
              <a:buFont typeface="Symbol" pitchFamily="18" charset="2"/>
              <a:buNone/>
            </a:pPr>
            <a:endParaRPr lang="en-US" sz="2200" b="1">
              <a:solidFill>
                <a:srgbClr val="EAEC5E"/>
              </a:solidFill>
            </a:endParaRPr>
          </a:p>
        </p:txBody>
      </p:sp>
    </p:spTree>
    <p:extLst>
      <p:ext uri="{BB962C8B-B14F-4D97-AF65-F5344CB8AC3E}">
        <p14:creationId xmlns:p14="http://schemas.microsoft.com/office/powerpoint/2010/main" val="1977610193"/>
      </p:ext>
    </p:extLst>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p:cNvSpPr>
          <p:nvPr>
            <p:ph type="title"/>
          </p:nvPr>
        </p:nvSpPr>
        <p:spPr bwMode="auto">
          <a:xfrm>
            <a:off x="914400" y="142875"/>
            <a:ext cx="7772400" cy="1284288"/>
          </a:xfrm>
        </p:spPr>
        <p:txBody>
          <a:bodyPr wrap="square" lIns="91440" tIns="45720" rIns="91440" bIns="45720" numCol="1" compatLnSpc="1">
            <a:prstTxWarp prst="textNoShape">
              <a:avLst/>
            </a:prstTxWarp>
          </a:bodyPr>
          <a:lstStyle/>
          <a:p>
            <a:pPr eaLnBrk="1" hangingPunct="1">
              <a:defRPr/>
            </a:pPr>
            <a:r>
              <a:rPr lang="en-US" sz="3400" smtClean="0">
                <a:effectLst/>
              </a:rPr>
              <a:t>Part IV: Construction Activity Requirements</a:t>
            </a:r>
          </a:p>
        </p:txBody>
      </p:sp>
      <p:sp>
        <p:nvSpPr>
          <p:cNvPr id="83971" name="Rectangle 3"/>
          <p:cNvSpPr>
            <a:spLocks noGrp="1"/>
          </p:cNvSpPr>
          <p:nvPr>
            <p:ph type="body" idx="1"/>
          </p:nvPr>
        </p:nvSpPr>
        <p:spPr>
          <a:xfrm>
            <a:off x="914400" y="1828800"/>
            <a:ext cx="8229600" cy="4114800"/>
          </a:xfrm>
        </p:spPr>
        <p:txBody>
          <a:bodyPr/>
          <a:lstStyle/>
          <a:p>
            <a:pPr marL="342900" indent="-342900" eaLnBrk="1" hangingPunct="1">
              <a:lnSpc>
                <a:spcPct val="90000"/>
              </a:lnSpc>
              <a:buClr>
                <a:srgbClr val="C32D2E"/>
              </a:buClr>
              <a:buFont typeface="Wingdings" pitchFamily="2" charset="2"/>
              <a:buNone/>
            </a:pPr>
            <a:r>
              <a:rPr lang="en-US" dirty="0" smtClean="0"/>
              <a:t>               </a:t>
            </a:r>
            <a:r>
              <a:rPr lang="en-US" u="sng" dirty="0" smtClean="0"/>
              <a:t>Chemicals (flocculants)</a:t>
            </a:r>
          </a:p>
          <a:p>
            <a:pPr marL="342900" indent="-342900" eaLnBrk="1" hangingPunct="1">
              <a:lnSpc>
                <a:spcPct val="90000"/>
              </a:lnSpc>
              <a:buClr>
                <a:srgbClr val="C32D2E"/>
              </a:buClr>
              <a:buFont typeface="Wingdings" pitchFamily="2" charset="2"/>
              <a:buNone/>
            </a:pPr>
            <a:endParaRPr lang="en-US" u="sng" dirty="0" smtClean="0"/>
          </a:p>
          <a:p>
            <a:pPr marL="742950" lvl="1" eaLnBrk="1" hangingPunct="1">
              <a:lnSpc>
                <a:spcPct val="90000"/>
              </a:lnSpc>
              <a:buClr>
                <a:srgbClr val="FED46C"/>
              </a:buClr>
            </a:pPr>
            <a:r>
              <a:rPr lang="en-US" sz="2000" dirty="0" smtClean="0"/>
              <a:t>Must use conventional erosion and sediment control practices prior to chemical addition</a:t>
            </a:r>
          </a:p>
          <a:p>
            <a:pPr marL="742950" lvl="1" eaLnBrk="1" hangingPunct="1">
              <a:lnSpc>
                <a:spcPct val="90000"/>
              </a:lnSpc>
              <a:buClr>
                <a:srgbClr val="FED46C"/>
              </a:buClr>
            </a:pPr>
            <a:endParaRPr lang="en-US" sz="2000" dirty="0" smtClean="0"/>
          </a:p>
          <a:p>
            <a:pPr marL="742950" lvl="1" eaLnBrk="1" hangingPunct="1">
              <a:lnSpc>
                <a:spcPct val="90000"/>
              </a:lnSpc>
              <a:buClr>
                <a:srgbClr val="FED46C"/>
              </a:buClr>
            </a:pPr>
            <a:r>
              <a:rPr lang="en-US" sz="2000" dirty="0" smtClean="0"/>
              <a:t>Must be able to discharge to a sediment control system for filtration or sedimentation</a:t>
            </a:r>
          </a:p>
          <a:p>
            <a:pPr marL="742950" lvl="1" eaLnBrk="1" hangingPunct="1">
              <a:lnSpc>
                <a:spcPct val="90000"/>
              </a:lnSpc>
              <a:buClr>
                <a:srgbClr val="FED46C"/>
              </a:buClr>
            </a:pPr>
            <a:endParaRPr lang="en-US" sz="2000" dirty="0" smtClean="0"/>
          </a:p>
          <a:p>
            <a:pPr marL="742950" lvl="1" eaLnBrk="1" hangingPunct="1">
              <a:lnSpc>
                <a:spcPct val="90000"/>
              </a:lnSpc>
              <a:buClr>
                <a:srgbClr val="FED46C"/>
              </a:buClr>
            </a:pPr>
            <a:r>
              <a:rPr lang="en-US" sz="2000" dirty="0" smtClean="0"/>
              <a:t>Must be used in accordance with accepted engineering practices and with dosing specs provided by the manufacturer</a:t>
            </a:r>
          </a:p>
        </p:txBody>
      </p:sp>
      <p:sp>
        <p:nvSpPr>
          <p:cNvPr id="83972" name="Rectangle 4"/>
          <p:cNvSpPr>
            <a:spLocks noChangeArrowheads="1"/>
          </p:cNvSpPr>
          <p:nvPr/>
        </p:nvSpPr>
        <p:spPr bwMode="auto">
          <a:xfrm>
            <a:off x="0" y="0"/>
            <a:ext cx="914400" cy="6858000"/>
          </a:xfrm>
          <a:prstGeom prst="rect">
            <a:avLst/>
          </a:prstGeom>
          <a:solidFill>
            <a:srgbClr val="000066"/>
          </a:solidFill>
          <a:ln w="9525">
            <a:noFill/>
            <a:miter lim="800000"/>
            <a:headEnd/>
            <a:tailEnd/>
          </a:ln>
        </p:spPr>
        <p:txBody>
          <a:bodyPr wrap="none" anchor="ctr"/>
          <a:lstStyle/>
          <a:p>
            <a:endParaRPr lang="en-US"/>
          </a:p>
        </p:txBody>
      </p:sp>
    </p:spTree>
    <p:extLst>
      <p:ext uri="{BB962C8B-B14F-4D97-AF65-F5344CB8AC3E}">
        <p14:creationId xmlns:p14="http://schemas.microsoft.com/office/powerpoint/2010/main" val="1403690996"/>
      </p:ext>
    </p:extLst>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p:cNvSpPr>
          <p:nvPr>
            <p:ph type="title"/>
          </p:nvPr>
        </p:nvSpPr>
        <p:spPr bwMode="auto">
          <a:xfrm>
            <a:off x="914400" y="142875"/>
            <a:ext cx="7772400" cy="1284288"/>
          </a:xfrm>
        </p:spPr>
        <p:txBody>
          <a:bodyPr wrap="square" lIns="91440" tIns="45720" rIns="91440" bIns="45720" numCol="1" compatLnSpc="1">
            <a:prstTxWarp prst="textNoShape">
              <a:avLst/>
            </a:prstTxWarp>
          </a:bodyPr>
          <a:lstStyle/>
          <a:p>
            <a:pPr eaLnBrk="1" hangingPunct="1">
              <a:defRPr/>
            </a:pPr>
            <a:r>
              <a:rPr lang="en-US" sz="3400" smtClean="0">
                <a:effectLst/>
              </a:rPr>
              <a:t>Part IV: Construction Activity Requirements</a:t>
            </a:r>
          </a:p>
        </p:txBody>
      </p:sp>
      <p:sp>
        <p:nvSpPr>
          <p:cNvPr id="83971" name="Rectangle 3"/>
          <p:cNvSpPr>
            <a:spLocks noGrp="1"/>
          </p:cNvSpPr>
          <p:nvPr>
            <p:ph type="body" idx="1"/>
          </p:nvPr>
        </p:nvSpPr>
        <p:spPr>
          <a:xfrm>
            <a:off x="914400" y="1828800"/>
            <a:ext cx="8229600" cy="4114800"/>
          </a:xfrm>
        </p:spPr>
        <p:txBody>
          <a:bodyPr/>
          <a:lstStyle/>
          <a:p>
            <a:pPr marL="342900" indent="-342900" eaLnBrk="1" hangingPunct="1">
              <a:lnSpc>
                <a:spcPct val="90000"/>
              </a:lnSpc>
              <a:buClr>
                <a:srgbClr val="C32D2E"/>
              </a:buClr>
              <a:buFont typeface="Wingdings" pitchFamily="2" charset="2"/>
              <a:buNone/>
            </a:pPr>
            <a:r>
              <a:rPr lang="en-US" smtClean="0"/>
              <a:t>D. </a:t>
            </a:r>
            <a:r>
              <a:rPr lang="en-US" u="sng" smtClean="0"/>
              <a:t>Dewatering and Basin Draining</a:t>
            </a:r>
          </a:p>
          <a:p>
            <a:pPr marL="742950" lvl="1" eaLnBrk="1" hangingPunct="1">
              <a:lnSpc>
                <a:spcPct val="90000"/>
              </a:lnSpc>
              <a:buClr>
                <a:srgbClr val="FED46C"/>
              </a:buClr>
            </a:pPr>
            <a:r>
              <a:rPr lang="en-US" smtClean="0"/>
              <a:t>Dewater sediment-laden water to sedimentation basins if possible, or use other BMPs to prevent erosion and scour when discharging to receiving water or downstream landowners</a:t>
            </a:r>
          </a:p>
          <a:p>
            <a:pPr marL="742950" lvl="1" eaLnBrk="1" hangingPunct="1">
              <a:lnSpc>
                <a:spcPct val="90000"/>
              </a:lnSpc>
              <a:buClr>
                <a:srgbClr val="FED46C"/>
              </a:buClr>
            </a:pPr>
            <a:r>
              <a:rPr lang="en-US" smtClean="0"/>
              <a:t>Disperse discharge using appropriate energy dissipation measures</a:t>
            </a:r>
          </a:p>
          <a:p>
            <a:pPr marL="742950" lvl="1" eaLnBrk="1" hangingPunct="1">
              <a:lnSpc>
                <a:spcPct val="90000"/>
              </a:lnSpc>
              <a:buClr>
                <a:srgbClr val="FED46C"/>
              </a:buClr>
            </a:pPr>
            <a:r>
              <a:rPr lang="en-US" smtClean="0"/>
              <a:t>Dewatering can not cause nuisance conditions, erosion of receiving channels or down-slope properties, or inundation of wetlands</a:t>
            </a:r>
          </a:p>
        </p:txBody>
      </p:sp>
      <p:sp>
        <p:nvSpPr>
          <p:cNvPr id="83972" name="Rectangle 4"/>
          <p:cNvSpPr>
            <a:spLocks noChangeArrowheads="1"/>
          </p:cNvSpPr>
          <p:nvPr/>
        </p:nvSpPr>
        <p:spPr bwMode="auto">
          <a:xfrm>
            <a:off x="0" y="0"/>
            <a:ext cx="914400" cy="6858000"/>
          </a:xfrm>
          <a:prstGeom prst="rect">
            <a:avLst/>
          </a:prstGeom>
          <a:solidFill>
            <a:srgbClr val="000066"/>
          </a:solidFill>
          <a:ln w="9525">
            <a:noFill/>
            <a:miter lim="800000"/>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p:cNvSpPr>
          <p:nvPr>
            <p:ph type="title" sz="quarter"/>
          </p:nvPr>
        </p:nvSpPr>
        <p:spPr bwMode="auto"/>
        <p:txBody>
          <a:bodyPr wrap="square" lIns="91440" tIns="45720" rIns="91440" bIns="45720" numCol="1" compatLnSpc="1">
            <a:prstTxWarp prst="textNoShape">
              <a:avLst/>
            </a:prstTxWarp>
          </a:bodyPr>
          <a:lstStyle/>
          <a:p>
            <a:pPr defTabSz="933450" eaLnBrk="1" hangingPunct="1">
              <a:defRPr/>
            </a:pPr>
            <a:endParaRPr lang="en-US" smtClean="0">
              <a:effectLst/>
            </a:endParaRPr>
          </a:p>
        </p:txBody>
      </p:sp>
      <p:pic>
        <p:nvPicPr>
          <p:cNvPr id="86019" name="Picture 3" descr="MVC-024S"/>
          <p:cNvPicPr>
            <a:picLocks noGrp="1" noChangeAspect="1" noChangeArrowheads="1"/>
          </p:cNvPicPr>
          <p:nvPr>
            <p:ph sz="quarter" idx="1"/>
          </p:nvPr>
        </p:nvPicPr>
        <p:blipFill>
          <a:blip r:embed="rId3" cstate="print"/>
          <a:srcRect/>
          <a:stretch>
            <a:fillRect/>
          </a:stretch>
        </p:blipFill>
        <p:spPr>
          <a:xfrm>
            <a:off x="0" y="0"/>
            <a:ext cx="9144000" cy="6859588"/>
          </a:xfrm>
        </p:spPr>
      </p:pic>
      <p:pic>
        <p:nvPicPr>
          <p:cNvPr id="288772" name="Picture 4" descr="Dewatering Bag"/>
          <p:cNvPicPr>
            <a:picLocks noGrp="1" noChangeAspect="1" noChangeArrowheads="1"/>
          </p:cNvPicPr>
          <p:nvPr>
            <p:ph sz="quarter" idx="2"/>
          </p:nvPr>
        </p:nvPicPr>
        <p:blipFill>
          <a:blip r:embed="rId4" cstate="print"/>
          <a:srcRect/>
          <a:stretch>
            <a:fillRect/>
          </a:stretch>
        </p:blipFill>
        <p:spPr>
          <a:xfrm>
            <a:off x="0" y="0"/>
            <a:ext cx="9144000" cy="6859588"/>
          </a:xfrm>
        </p:spPr>
      </p:pic>
      <p:pic>
        <p:nvPicPr>
          <p:cNvPr id="288773" name="Picture 5" descr="MVC-002S"/>
          <p:cNvPicPr>
            <a:picLocks noGrp="1" noChangeAspect="1" noChangeArrowheads="1"/>
          </p:cNvPicPr>
          <p:nvPr>
            <p:ph sz="quarter" idx="3"/>
          </p:nvPr>
        </p:nvPicPr>
        <p:blipFill>
          <a:blip r:embed="rId5" cstate="print"/>
          <a:srcRect/>
          <a:stretch>
            <a:fillRect/>
          </a:stretch>
        </p:blipFill>
        <p:spPr>
          <a:xfrm>
            <a:off x="0" y="0"/>
            <a:ext cx="9144000" cy="6856413"/>
          </a:xfrm>
        </p:spPr>
      </p:pic>
      <p:pic>
        <p:nvPicPr>
          <p:cNvPr id="288774" name="Picture 6" descr="MVC-003S"/>
          <p:cNvPicPr>
            <a:picLocks noGrp="1" noChangeAspect="1" noChangeArrowheads="1"/>
          </p:cNvPicPr>
          <p:nvPr>
            <p:ph sz="quarter" idx="4"/>
          </p:nvPr>
        </p:nvPicPr>
        <p:blipFill>
          <a:blip r:embed="rId6" cstate="print"/>
          <a:srcRect/>
          <a:stretch>
            <a:fillRect/>
          </a:stretch>
        </p:blipFill>
        <p:spPr>
          <a:xfrm>
            <a:off x="0" y="0"/>
            <a:ext cx="9144000" cy="6856413"/>
          </a:xfr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88772"/>
                                        </p:tgtEl>
                                        <p:attrNameLst>
                                          <p:attrName>style.visibility</p:attrName>
                                        </p:attrNameLst>
                                      </p:cBhvr>
                                      <p:to>
                                        <p:strVal val="visible"/>
                                      </p:to>
                                    </p:set>
                                    <p:anim calcmode="lin" valueType="num">
                                      <p:cBhvr additive="base">
                                        <p:cTn id="7" dur="500" fill="hold"/>
                                        <p:tgtEl>
                                          <p:spTgt spid="288772"/>
                                        </p:tgtEl>
                                        <p:attrNameLst>
                                          <p:attrName>ppt_x</p:attrName>
                                        </p:attrNameLst>
                                      </p:cBhvr>
                                      <p:tavLst>
                                        <p:tav tm="0">
                                          <p:val>
                                            <p:strVal val="0-#ppt_w/2"/>
                                          </p:val>
                                        </p:tav>
                                        <p:tav tm="100000">
                                          <p:val>
                                            <p:strVal val="#ppt_x"/>
                                          </p:val>
                                        </p:tav>
                                      </p:tavLst>
                                    </p:anim>
                                    <p:anim calcmode="lin" valueType="num">
                                      <p:cBhvr additive="base">
                                        <p:cTn id="8" dur="500" fill="hold"/>
                                        <p:tgtEl>
                                          <p:spTgt spid="28877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8773"/>
                                        </p:tgtEl>
                                        <p:attrNameLst>
                                          <p:attrName>style.visibility</p:attrName>
                                        </p:attrNameLst>
                                      </p:cBhvr>
                                      <p:to>
                                        <p:strVal val="visible"/>
                                      </p:to>
                                    </p:set>
                                    <p:anim calcmode="lin" valueType="num">
                                      <p:cBhvr additive="base">
                                        <p:cTn id="13" dur="500" fill="hold"/>
                                        <p:tgtEl>
                                          <p:spTgt spid="288773"/>
                                        </p:tgtEl>
                                        <p:attrNameLst>
                                          <p:attrName>ppt_x</p:attrName>
                                        </p:attrNameLst>
                                      </p:cBhvr>
                                      <p:tavLst>
                                        <p:tav tm="0">
                                          <p:val>
                                            <p:strVal val="#ppt_x"/>
                                          </p:val>
                                        </p:tav>
                                        <p:tav tm="100000">
                                          <p:val>
                                            <p:strVal val="#ppt_x"/>
                                          </p:val>
                                        </p:tav>
                                      </p:tavLst>
                                    </p:anim>
                                    <p:anim calcmode="lin" valueType="num">
                                      <p:cBhvr additive="base">
                                        <p:cTn id="14" dur="500" fill="hold"/>
                                        <p:tgtEl>
                                          <p:spTgt spid="28877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8774"/>
                                        </p:tgtEl>
                                        <p:attrNameLst>
                                          <p:attrName>style.visibility</p:attrName>
                                        </p:attrNameLst>
                                      </p:cBhvr>
                                      <p:to>
                                        <p:strVal val="visible"/>
                                      </p:to>
                                    </p:set>
                                    <p:anim calcmode="lin" valueType="num">
                                      <p:cBhvr additive="base">
                                        <p:cTn id="19" dur="500" fill="hold"/>
                                        <p:tgtEl>
                                          <p:spTgt spid="288774"/>
                                        </p:tgtEl>
                                        <p:attrNameLst>
                                          <p:attrName>ppt_x</p:attrName>
                                        </p:attrNameLst>
                                      </p:cBhvr>
                                      <p:tavLst>
                                        <p:tav tm="0">
                                          <p:val>
                                            <p:strVal val="#ppt_x"/>
                                          </p:val>
                                        </p:tav>
                                        <p:tav tm="100000">
                                          <p:val>
                                            <p:strVal val="#ppt_x"/>
                                          </p:val>
                                        </p:tav>
                                      </p:tavLst>
                                    </p:anim>
                                    <p:anim calcmode="lin" valueType="num">
                                      <p:cBhvr additive="base">
                                        <p:cTn id="20" dur="500" fill="hold"/>
                                        <p:tgtEl>
                                          <p:spTgt spid="2887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sz="quarter"/>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250882" name="Picture 2" descr="X:\Programs\Stormwater\Construction_Program\CSW Staff Photos\Duane Duncanson\MnDot TH12\Inspection 5-9-06\TH12 Inspection 5-9-06 (36).jpg"/>
          <p:cNvPicPr>
            <a:picLocks noChangeAspect="1" noChangeArrowheads="1"/>
          </p:cNvPicPr>
          <p:nvPr/>
        </p:nvPicPr>
        <p:blipFill>
          <a:blip r:embed="rId2" cstate="print"/>
          <a:srcRect/>
          <a:stretch>
            <a:fillRect/>
          </a:stretch>
        </p:blipFill>
        <p:spPr bwMode="auto">
          <a:xfrm>
            <a:off x="609600" y="304800"/>
            <a:ext cx="8106182" cy="6080125"/>
          </a:xfrm>
          <a:prstGeom prst="rect">
            <a:avLst/>
          </a:prstGeom>
          <a:noFill/>
        </p:spPr>
      </p:pic>
    </p:spTree>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p:cNvSpPr>
          <p:nvPr>
            <p:ph type="title"/>
          </p:nvPr>
        </p:nvSpPr>
        <p:spPr bwMode="auto">
          <a:xfrm>
            <a:off x="914400" y="142875"/>
            <a:ext cx="7772400" cy="1284288"/>
          </a:xfrm>
        </p:spPr>
        <p:txBody>
          <a:bodyPr wrap="square" lIns="91440" tIns="45720" rIns="91440" bIns="45720" numCol="1" compatLnSpc="1">
            <a:prstTxWarp prst="textNoShape">
              <a:avLst/>
            </a:prstTxWarp>
          </a:bodyPr>
          <a:lstStyle/>
          <a:p>
            <a:pPr eaLnBrk="1" hangingPunct="1">
              <a:defRPr/>
            </a:pPr>
            <a:r>
              <a:rPr lang="en-US" sz="3400" smtClean="0">
                <a:effectLst/>
              </a:rPr>
              <a:t>Part IV: Construction Activity Requirements</a:t>
            </a:r>
          </a:p>
        </p:txBody>
      </p:sp>
      <p:sp>
        <p:nvSpPr>
          <p:cNvPr id="87043" name="Rectangle 3"/>
          <p:cNvSpPr>
            <a:spLocks noGrp="1"/>
          </p:cNvSpPr>
          <p:nvPr>
            <p:ph type="body" idx="1"/>
          </p:nvPr>
        </p:nvSpPr>
        <p:spPr>
          <a:xfrm>
            <a:off x="914400" y="1524000"/>
            <a:ext cx="7772400" cy="4375150"/>
          </a:xfrm>
        </p:spPr>
        <p:txBody>
          <a:bodyPr/>
          <a:lstStyle/>
          <a:p>
            <a:pPr marL="342900" indent="-342900" eaLnBrk="1" hangingPunct="1">
              <a:lnSpc>
                <a:spcPct val="90000"/>
              </a:lnSpc>
              <a:buClr>
                <a:srgbClr val="C32D2E"/>
              </a:buClr>
              <a:buFont typeface="Wingdings" pitchFamily="2" charset="2"/>
              <a:buNone/>
            </a:pPr>
            <a:r>
              <a:rPr lang="en-US" u="sng" dirty="0" smtClean="0"/>
              <a:t>Inspections and Maintenance</a:t>
            </a:r>
          </a:p>
          <a:p>
            <a:pPr marL="742950" lvl="1" eaLnBrk="1" hangingPunct="1">
              <a:lnSpc>
                <a:spcPct val="90000"/>
              </a:lnSpc>
              <a:buClr>
                <a:srgbClr val="FED46C"/>
              </a:buClr>
            </a:pPr>
            <a:r>
              <a:rPr lang="en-US" dirty="0" smtClean="0"/>
              <a:t>Inspect site every </a:t>
            </a:r>
            <a:r>
              <a:rPr lang="en-US" u="sng" dirty="0" smtClean="0"/>
              <a:t>7 days</a:t>
            </a:r>
            <a:r>
              <a:rPr lang="en-US" dirty="0" smtClean="0"/>
              <a:t> during active construction, and within </a:t>
            </a:r>
            <a:r>
              <a:rPr lang="en-US" u="sng" dirty="0" smtClean="0"/>
              <a:t>24 hours</a:t>
            </a:r>
            <a:r>
              <a:rPr lang="en-US" dirty="0" smtClean="0"/>
              <a:t> after a rainfall event of greater than </a:t>
            </a:r>
            <a:r>
              <a:rPr lang="en-US" u="sng" dirty="0" smtClean="0"/>
              <a:t>0.5 inches in 24 hours</a:t>
            </a:r>
          </a:p>
          <a:p>
            <a:pPr marL="742950" lvl="1" eaLnBrk="1" hangingPunct="1">
              <a:lnSpc>
                <a:spcPct val="90000"/>
              </a:lnSpc>
              <a:buClr>
                <a:srgbClr val="FED46C"/>
              </a:buClr>
            </a:pPr>
            <a:r>
              <a:rPr lang="en-US" dirty="0" smtClean="0"/>
              <a:t>Inspect stabilized areas once a </a:t>
            </a:r>
            <a:r>
              <a:rPr lang="en-US" u="sng" dirty="0" smtClean="0"/>
              <a:t>month</a:t>
            </a:r>
          </a:p>
          <a:p>
            <a:pPr marL="742950" lvl="1" eaLnBrk="1" hangingPunct="1">
              <a:lnSpc>
                <a:spcPct val="90000"/>
              </a:lnSpc>
              <a:buClr>
                <a:srgbClr val="FED46C"/>
              </a:buClr>
            </a:pPr>
            <a:r>
              <a:rPr lang="en-US" dirty="0" smtClean="0"/>
              <a:t>Inspections not required if site is in frozen condition.  </a:t>
            </a:r>
          </a:p>
          <a:p>
            <a:pPr marL="742950" lvl="1" eaLnBrk="1" hangingPunct="1">
              <a:lnSpc>
                <a:spcPct val="90000"/>
              </a:lnSpc>
              <a:buClr>
                <a:srgbClr val="FED46C"/>
              </a:buClr>
            </a:pPr>
            <a:r>
              <a:rPr lang="en-US" dirty="0" smtClean="0"/>
              <a:t>Inspect in spring as soon as runoff occurs or prior to resuming construction</a:t>
            </a:r>
          </a:p>
        </p:txBody>
      </p:sp>
      <p:pic>
        <p:nvPicPr>
          <p:cNvPr id="87044" name="Picture 4" descr="Training.jpg"/>
          <p:cNvPicPr>
            <a:picLocks noChangeAspect="1"/>
          </p:cNvPicPr>
          <p:nvPr/>
        </p:nvPicPr>
        <p:blipFill>
          <a:blip r:embed="rId3" cstate="print"/>
          <a:srcRect l="31895" r="56987"/>
          <a:stretch>
            <a:fillRect/>
          </a:stretch>
        </p:blipFill>
        <p:spPr bwMode="auto">
          <a:xfrm>
            <a:off x="-152400" y="0"/>
            <a:ext cx="1019175" cy="6858000"/>
          </a:xfrm>
          <a:prstGeom prst="rect">
            <a:avLst/>
          </a:prstGeom>
          <a:noFill/>
          <a:ln w="9525">
            <a:noFill/>
            <a:miter lim="800000"/>
            <a:headEnd/>
            <a:tailEnd/>
          </a:ln>
        </p:spPr>
      </p:pic>
      <p:sp>
        <p:nvSpPr>
          <p:cNvPr id="289798" name="Text Box 6"/>
          <p:cNvSpPr txBox="1">
            <a:spLocks noChangeArrowheads="1"/>
          </p:cNvSpPr>
          <p:nvPr/>
        </p:nvSpPr>
        <p:spPr bwMode="auto">
          <a:xfrm>
            <a:off x="1143000" y="5638800"/>
            <a:ext cx="7848600" cy="717550"/>
          </a:xfrm>
          <a:prstGeom prst="rect">
            <a:avLst/>
          </a:prstGeom>
          <a:noFill/>
          <a:ln w="76200">
            <a:solidFill>
              <a:srgbClr val="000066"/>
            </a:solidFill>
            <a:miter lim="800000"/>
            <a:headEnd/>
            <a:tailEnd/>
          </a:ln>
        </p:spPr>
        <p:txBody>
          <a:bodyPr>
            <a:spAutoFit/>
          </a:bodyPr>
          <a:lstStyle/>
          <a:p>
            <a:pPr>
              <a:spcBef>
                <a:spcPct val="50000"/>
              </a:spcBef>
            </a:pPr>
            <a:r>
              <a:rPr lang="en-US"/>
              <a:t>If construction activity has been suspended and site is in a vegetated condition for 12 months, inspections are no longer required</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97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8"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p:cNvSpPr>
          <p:nvPr>
            <p:ph type="title"/>
          </p:nvPr>
        </p:nvSpPr>
        <p:spPr bwMode="auto">
          <a:xfrm>
            <a:off x="914400" y="142875"/>
            <a:ext cx="7772400" cy="1284288"/>
          </a:xfrm>
        </p:spPr>
        <p:txBody>
          <a:bodyPr wrap="square" lIns="91440" tIns="45720" rIns="91440" bIns="45720" numCol="1" compatLnSpc="1">
            <a:prstTxWarp prst="textNoShape">
              <a:avLst/>
            </a:prstTxWarp>
          </a:bodyPr>
          <a:lstStyle/>
          <a:p>
            <a:pPr eaLnBrk="1" hangingPunct="1">
              <a:defRPr/>
            </a:pPr>
            <a:r>
              <a:rPr lang="en-US" sz="3400" smtClean="0">
                <a:effectLst/>
              </a:rPr>
              <a:t>Part IV: Construction Activity Requirements</a:t>
            </a:r>
          </a:p>
        </p:txBody>
      </p:sp>
      <p:sp>
        <p:nvSpPr>
          <p:cNvPr id="88067" name="Rectangle 3"/>
          <p:cNvSpPr>
            <a:spLocks noGrp="1"/>
          </p:cNvSpPr>
          <p:nvPr>
            <p:ph type="body" idx="1"/>
          </p:nvPr>
        </p:nvSpPr>
        <p:spPr>
          <a:xfrm>
            <a:off x="866775" y="1524000"/>
            <a:ext cx="7772400" cy="4375150"/>
          </a:xfrm>
        </p:spPr>
        <p:txBody>
          <a:bodyPr/>
          <a:lstStyle/>
          <a:p>
            <a:pPr marL="342900" indent="-342900" eaLnBrk="1" hangingPunct="1">
              <a:buClr>
                <a:srgbClr val="C32D2E"/>
              </a:buClr>
              <a:buFont typeface="Wingdings" pitchFamily="2" charset="2"/>
              <a:buNone/>
            </a:pPr>
            <a:r>
              <a:rPr lang="en-US" dirty="0" smtClean="0"/>
              <a:t> </a:t>
            </a:r>
            <a:r>
              <a:rPr lang="en-US" u="sng" dirty="0" smtClean="0"/>
              <a:t>Inspections and Maintenance</a:t>
            </a:r>
          </a:p>
          <a:p>
            <a:pPr marL="342900" indent="-342900" eaLnBrk="1" hangingPunct="1">
              <a:buClr>
                <a:srgbClr val="C32D2E"/>
              </a:buClr>
              <a:buFont typeface="Wingdings" pitchFamily="2" charset="2"/>
              <a:buNone/>
            </a:pPr>
            <a:endParaRPr lang="en-US" dirty="0" smtClean="0"/>
          </a:p>
          <a:p>
            <a:pPr marL="742950" lvl="1" eaLnBrk="1" hangingPunct="1">
              <a:buClr>
                <a:srgbClr val="FED46C"/>
              </a:buClr>
            </a:pPr>
            <a:r>
              <a:rPr lang="en-US" dirty="0" smtClean="0"/>
              <a:t>Maintain and/or replace sediment control practices as required:</a:t>
            </a:r>
          </a:p>
          <a:p>
            <a:pPr marL="1143000" lvl="2" eaLnBrk="1" hangingPunct="1"/>
            <a:r>
              <a:rPr lang="en-US" dirty="0" smtClean="0"/>
              <a:t>Perimeter control devices – sediment is ½ the height of device, w/in 24 hours</a:t>
            </a:r>
          </a:p>
          <a:p>
            <a:pPr marL="1143000" lvl="2" eaLnBrk="1" hangingPunct="1"/>
            <a:r>
              <a:rPr lang="en-US" dirty="0" smtClean="0"/>
              <a:t>Temporary sed. basins – ½ storage volume, w/in 72 hours</a:t>
            </a:r>
          </a:p>
          <a:p>
            <a:pPr marL="1143000" lvl="2" eaLnBrk="1" hangingPunct="1"/>
            <a:r>
              <a:rPr lang="en-US" dirty="0" smtClean="0"/>
              <a:t>Surface waters – remove and stabilize, w/in 7 days of discovery</a:t>
            </a:r>
          </a:p>
          <a:p>
            <a:pPr marL="1143000" lvl="2" eaLnBrk="1" hangingPunct="1"/>
            <a:r>
              <a:rPr lang="en-US" dirty="0" smtClean="0"/>
              <a:t>Vehicle sediment removal– w/in 24 hours</a:t>
            </a:r>
          </a:p>
          <a:p>
            <a:pPr marL="742950" lvl="1" eaLnBrk="1" hangingPunct="1">
              <a:buClr>
                <a:srgbClr val="FED46C"/>
              </a:buClr>
            </a:pPr>
            <a:endParaRPr lang="en-US" dirty="0" smtClean="0"/>
          </a:p>
        </p:txBody>
      </p:sp>
      <p:pic>
        <p:nvPicPr>
          <p:cNvPr id="88068" name="Picture 4" descr="Training.jpg"/>
          <p:cNvPicPr>
            <a:picLocks noChangeAspect="1"/>
          </p:cNvPicPr>
          <p:nvPr/>
        </p:nvPicPr>
        <p:blipFill>
          <a:blip r:embed="rId3" cstate="print"/>
          <a:srcRect l="31895" r="56987"/>
          <a:stretch>
            <a:fillRect/>
          </a:stretch>
        </p:blipFill>
        <p:spPr bwMode="auto">
          <a:xfrm>
            <a:off x="-152400" y="0"/>
            <a:ext cx="1019175"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100_0837"/>
          <p:cNvPicPr>
            <a:picLocks noGrp="1" noChangeAspect="1" noChangeArrowheads="1"/>
          </p:cNvPicPr>
          <p:nvPr>
            <p:ph/>
          </p:nvPr>
        </p:nvPicPr>
        <p:blipFill>
          <a:blip r:embed="rId3" cstate="print"/>
          <a:srcRect/>
          <a:stretch>
            <a:fillRect/>
          </a:stretch>
        </p:blipFill>
        <p:spPr>
          <a:xfrm>
            <a:off x="0" y="0"/>
            <a:ext cx="9144000" cy="6858000"/>
          </a:xfrm>
        </p:spPr>
      </p:pic>
      <p:sp>
        <p:nvSpPr>
          <p:cNvPr id="89091" name="Text Box 3"/>
          <p:cNvSpPr txBox="1">
            <a:spLocks noChangeArrowheads="1"/>
          </p:cNvSpPr>
          <p:nvPr/>
        </p:nvSpPr>
        <p:spPr bwMode="auto">
          <a:xfrm>
            <a:off x="7315200" y="6491288"/>
            <a:ext cx="1828800" cy="366712"/>
          </a:xfrm>
          <a:prstGeom prst="rect">
            <a:avLst/>
          </a:prstGeom>
          <a:noFill/>
          <a:ln w="9525">
            <a:noFill/>
            <a:miter lim="800000"/>
            <a:headEnd/>
            <a:tailEnd/>
          </a:ln>
        </p:spPr>
        <p:txBody>
          <a:bodyPr>
            <a:spAutoFit/>
          </a:bodyPr>
          <a:lstStyle/>
          <a:p>
            <a:pPr eaLnBrk="0" hangingPunct="0">
              <a:spcBef>
                <a:spcPct val="50000"/>
              </a:spcBef>
            </a:pPr>
            <a:r>
              <a:rPr lang="en-US">
                <a:latin typeface="Tahoma" pitchFamily="34" charset="0"/>
              </a:rPr>
              <a:t>L. Woog, MPCA</a:t>
            </a:r>
          </a:p>
        </p:txBody>
      </p:sp>
    </p:spTree>
  </p:cSld>
  <p:clrMapOvr>
    <a:masterClrMapping/>
  </p:clrMapOvr>
  <p:transition>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8885</TotalTime>
  <Words>5860</Words>
  <Application>Microsoft Office PowerPoint</Application>
  <PresentationFormat>On-screen Show (4:3)</PresentationFormat>
  <Paragraphs>795</Paragraphs>
  <Slides>132</Slides>
  <Notes>99</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132</vt:i4>
      </vt:variant>
    </vt:vector>
  </HeadingPairs>
  <TitlesOfParts>
    <vt:vector size="135" baseType="lpstr">
      <vt:lpstr>Metro</vt:lpstr>
      <vt:lpstr>Document</vt:lpstr>
      <vt:lpstr>Photo Editor Photo</vt:lpstr>
      <vt:lpstr>PowerPoint Presentation</vt:lpstr>
      <vt:lpstr>PowerPoint Presentation</vt:lpstr>
      <vt:lpstr>PowerPoint Presentation</vt:lpstr>
      <vt:lpstr>PowerPoint Presentation</vt:lpstr>
      <vt:lpstr>       2 main goals of the CSW Permit:</vt:lpstr>
      <vt:lpstr>         Part I: Permit Coverage and Limitations</vt:lpstr>
      <vt:lpstr>Common Plan of Development</vt:lpstr>
      <vt:lpstr>              Part II: Submitting the Application </vt:lpstr>
      <vt:lpstr>PowerPoint Presentation</vt:lpstr>
      <vt:lpstr>Part II: Using the Online Application</vt:lpstr>
      <vt:lpstr>Online Application Exception</vt:lpstr>
      <vt:lpstr>PowerPoint Presentation</vt:lpstr>
      <vt:lpstr>PowerPoint Presentation</vt:lpstr>
      <vt:lpstr>PowerPoint Presentation</vt:lpstr>
      <vt:lpstr>Part II: Submitting the Application</vt:lpstr>
      <vt:lpstr>PowerPoint Presentation</vt:lpstr>
      <vt:lpstr>Part III: Stormwater Discharge Design Requirements</vt:lpstr>
      <vt:lpstr>Part III: stormwater Discharge           Design Requirements</vt:lpstr>
      <vt:lpstr>Part III: stormwater Discharge           Design Requirements</vt:lpstr>
      <vt:lpstr>Part III: stormwater Discharge           Design Requirements</vt:lpstr>
      <vt:lpstr>Part III: stormwater Discharge           Design Requirements</vt:lpstr>
      <vt:lpstr>Part III: stormwater Discharge           Design Requirements</vt:lpstr>
      <vt:lpstr>Part III: stormwater Discharge           Design Requirements</vt:lpstr>
      <vt:lpstr>Part III: stormwater Discharge           Design Requirements</vt:lpstr>
      <vt:lpstr>Part III: stormwater Discharge           Design Requirements</vt:lpstr>
      <vt:lpstr>Part III: stormwater Discharge           Design Requirements</vt:lpstr>
      <vt:lpstr>Part III: stormwater Discharge           Design Requirements</vt:lpstr>
      <vt:lpstr>Part III: stormwater Discharge           Design Requirements</vt:lpstr>
      <vt:lpstr>Part III: stormwater Discharge           Design Requirements</vt:lpstr>
      <vt:lpstr>Part III: stormwater Discharge           Design Requirements</vt:lpstr>
      <vt:lpstr>Part III: stormwater Discharge           Design Requirements</vt:lpstr>
      <vt:lpstr>Part III: stormwater Discharge           Design Requirements</vt:lpstr>
      <vt:lpstr>Part III: stormwater Discharge           Design Requirements</vt:lpstr>
      <vt:lpstr>Part III: stormwater Discharge           Design Requirements</vt:lpstr>
      <vt:lpstr>  Part III.B SWPPP Amendments</vt:lpstr>
      <vt:lpstr>Part III.C  Requirements for temporary sediment basins</vt:lpstr>
      <vt:lpstr>Part III.C  Requirements for temporary sediment basins</vt:lpstr>
      <vt:lpstr>Part III.C  Requirements for temporary sediment basins</vt:lpstr>
      <vt:lpstr>PowerPoint Presentation</vt:lpstr>
      <vt:lpstr>PowerPoint Presentation</vt:lpstr>
      <vt:lpstr>Part III.D   Post construction stormwater treatment system design requirements</vt:lpstr>
      <vt:lpstr>Part III.D   Post construction stormwater treatment system design requirements</vt:lpstr>
      <vt:lpstr>                 Site Conditions  Existing Impervious Area     =    8 Acres Proposed Impervious Area   =   13 Acres  Net Increase in Area            =    5 Acres</vt:lpstr>
      <vt:lpstr>Part III.D   Post construction stormwater treatment system design requirements</vt:lpstr>
      <vt:lpstr>Part III.D   Post construction stormwater treatment system design requirements</vt:lpstr>
      <vt:lpstr>Part III.D   Post construction stormwater treatment system design requirements</vt:lpstr>
      <vt:lpstr>Part III.D  Post construction stormwater treatment system design Requirements</vt:lpstr>
      <vt:lpstr>Part III.D  Post construction stormwater treatment system design Requirements</vt:lpstr>
      <vt:lpstr>Commercial infiltration trench</vt:lpstr>
      <vt:lpstr>PowerPoint Presentation</vt:lpstr>
      <vt:lpstr>PowerPoint Presentation</vt:lpstr>
      <vt:lpstr>Residential rain garden</vt:lpstr>
      <vt:lpstr>Sand filtration treatment</vt:lpstr>
      <vt:lpstr>Design Requirements for infiltration/filtration systems :</vt:lpstr>
      <vt:lpstr>PowerPoint Presentation</vt:lpstr>
      <vt:lpstr>PowerPoint Presentation</vt:lpstr>
      <vt:lpstr>Other things to consider:</vt:lpstr>
      <vt:lpstr>Part III.C  Post construction stormwater treatment system design Requirements</vt:lpstr>
      <vt:lpstr>Part III.C  Post construction stormwater treatment system design Requirements</vt:lpstr>
      <vt:lpstr>Part III.C  Post construction stormwater treatment system design Requirements</vt:lpstr>
      <vt:lpstr>Design requirements for wet  sedimentation basins</vt:lpstr>
      <vt:lpstr>PowerPoint Presentation</vt:lpstr>
      <vt:lpstr>Part III.D  Post construction stormwater treatment system design Requirements</vt:lpstr>
      <vt:lpstr>Design requirements for regional  pond systems :</vt:lpstr>
      <vt:lpstr>Part III.C  Post construction stormwater treatment system design Requirements</vt:lpstr>
      <vt:lpstr>  Training requirements </vt:lpstr>
      <vt:lpstr>PowerPoint Presentation</vt:lpstr>
      <vt:lpstr>PowerPoint Presentation</vt:lpstr>
      <vt:lpstr>Part IV: Construction Activity Requirements</vt:lpstr>
      <vt:lpstr>Part IV: Construction Activity Requirements</vt:lpstr>
      <vt:lpstr>Part IV: Construction Activity Requirements</vt:lpstr>
      <vt:lpstr>PowerPoint Presentation</vt:lpstr>
      <vt:lpstr>Sediment Discharge from Construction</vt:lpstr>
      <vt:lpstr>PowerPoint Presentation</vt:lpstr>
      <vt:lpstr>Part IV: Construction Activity Requirements</vt:lpstr>
      <vt:lpstr>Part IV: Construction Activity Requirements</vt:lpstr>
      <vt:lpstr>PowerPoint Presentation</vt:lpstr>
      <vt:lpstr>Ditches being used as a sediment containment system do not need to be stabilized</vt:lpstr>
      <vt:lpstr>  Pipe outlets must have temporary or permanent energy dissipation within 24 hours of connection to a surface water </vt:lpstr>
      <vt:lpstr>  Unless infeasible due to lack of pervious or vegetated areas, the Permittee(s) must direct discharges from BMPs to vegetated areas of the site (including any natural buffers) in order to increase sediment removal and maximize stormwater infiltration. The Permittee(s) must use velocity dissipation devices if necessary to prevent erosion when directing stormwater to vegetated areas.er </vt:lpstr>
      <vt:lpstr>Part IV: Construction Activity Requirements – Sediment Control</vt:lpstr>
      <vt:lpstr>Part IV: Construction Activity Requirements – Sediment Control</vt:lpstr>
      <vt:lpstr>Part IV: Construction Activity Requirements – Sediment Control</vt:lpstr>
      <vt:lpstr>PowerPoint Presentation</vt:lpstr>
      <vt:lpstr>PowerPoint Presentation</vt:lpstr>
      <vt:lpstr>Part IV: Construction Activity Requirements – Sediment Control</vt:lpstr>
      <vt:lpstr>PowerPoint Presentation</vt:lpstr>
      <vt:lpstr>Vehicle Entry Pad</vt:lpstr>
      <vt:lpstr>PowerPoint Presentation</vt:lpstr>
      <vt:lpstr>PowerPoint Presentation</vt:lpstr>
      <vt:lpstr>Part IV: Construction Activity Requirements</vt:lpstr>
      <vt:lpstr>PowerPoint Presentation</vt:lpstr>
      <vt:lpstr>Part IV: Construction Activity Requirements</vt:lpstr>
      <vt:lpstr>Part IV: Construction Activity Requirements</vt:lpstr>
      <vt:lpstr>PowerPoint Presentation</vt:lpstr>
      <vt:lpstr>PowerPoint Presentation</vt:lpstr>
      <vt:lpstr>Part IV: Construction Activity Requirements</vt:lpstr>
      <vt:lpstr>Part IV: Construction Activity Requirements</vt:lpstr>
      <vt:lpstr>PowerPoint Presentation</vt:lpstr>
      <vt:lpstr>PowerPoint Presentation</vt:lpstr>
      <vt:lpstr>Pollution Prevention Management Measures</vt:lpstr>
      <vt:lpstr>Pollution Prevention Management Measures</vt:lpstr>
      <vt:lpstr>Pollution Prevention Management Measures</vt:lpstr>
      <vt:lpstr>Concrete Washout</vt:lpstr>
      <vt:lpstr>What is Allowed:</vt:lpstr>
      <vt:lpstr>Concrete washout service company:</vt:lpstr>
      <vt:lpstr>Another from Neaton Brothers:</vt:lpstr>
      <vt:lpstr>From Brock White:</vt:lpstr>
      <vt:lpstr>PowerPoint Presentation</vt:lpstr>
      <vt:lpstr>Part IV: Construction Activity Requirements</vt:lpstr>
      <vt:lpstr>MPCA Homeowner Fact Sheet</vt:lpstr>
      <vt:lpstr>Appendix A – “Special Conditions”</vt:lpstr>
      <vt:lpstr>Appendix A – “Special Conditions”</vt:lpstr>
      <vt:lpstr>Appendix A – “Special Conditions”</vt:lpstr>
      <vt:lpstr>Appendix A – “Special Conditions”</vt:lpstr>
      <vt:lpstr>Appendix A – “Special Conditions”</vt:lpstr>
      <vt:lpstr>Appendix A – “Special Conditions”</vt:lpstr>
      <vt:lpstr>Appendix A – “Special Conditions”</vt:lpstr>
      <vt:lpstr>Is this water special ?</vt:lpstr>
      <vt:lpstr>Construction stormwater web site</vt:lpstr>
      <vt:lpstr>Finding  special and impaired waters </vt:lpstr>
      <vt:lpstr>Zoom in…USGS Quad…Color Coded Waters</vt:lpstr>
      <vt:lpstr>     Click to Identify Impaired Streams (red)</vt:lpstr>
      <vt:lpstr>    Click to Identify Impaired Lakes (red)</vt:lpstr>
      <vt:lpstr>  Click to Identify Special Waters (Blue for        trout streams)</vt:lpstr>
      <vt:lpstr>   Draw your site…Calculates area </vt:lpstr>
      <vt:lpstr>  Will show the Latitude and Longitude of Site</vt:lpstr>
      <vt:lpstr>Show a One Mile Circle Around Site to Find Special or Impaired Waters</vt:lpstr>
      <vt:lpstr>Measure Distance to Waters from Site</vt:lpstr>
      <vt:lpstr>Can Use the Satellite Photo View</vt:lpstr>
      <vt:lpstr>Or Use Just a Simple View</vt:lpstr>
      <vt:lpstr>New Stormwater Rule: 7090.2010</vt:lpstr>
    </vt:vector>
  </TitlesOfParts>
  <Company>PCA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Unveiling the draft NPDES construction stormwater permit for Minnesota</dc:title>
  <dc:creator>Mike Findorff</dc:creator>
  <cp:keywords>stormwater, permit, Minnesota</cp:keywords>
  <dc:description>Design help:  Nancy Ellefson</dc:description>
  <cp:lastModifiedBy>Smith, Todd</cp:lastModifiedBy>
  <cp:revision>351</cp:revision>
  <dcterms:created xsi:type="dcterms:W3CDTF">2008-03-05T13:38:59Z</dcterms:created>
  <dcterms:modified xsi:type="dcterms:W3CDTF">2013-09-16T17:24:12Z</dcterms:modified>
</cp:coreProperties>
</file>