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3" r:id="rId4"/>
    <p:sldId id="261" r:id="rId5"/>
    <p:sldId id="264" r:id="rId6"/>
    <p:sldId id="265" r:id="rId7"/>
    <p:sldId id="266" r:id="rId8"/>
    <p:sldId id="267" r:id="rId9"/>
    <p:sldId id="269" r:id="rId10"/>
    <p:sldId id="270" r:id="rId11"/>
    <p:sldId id="274" r:id="rId12"/>
    <p:sldId id="273" r:id="rId13"/>
    <p:sldId id="276" r:id="rId14"/>
    <p:sldId id="277" r:id="rId15"/>
    <p:sldId id="278" r:id="rId16"/>
    <p:sldId id="279" r:id="rId17"/>
    <p:sldId id="280" r:id="rId18"/>
    <p:sldId id="281" r:id="rId19"/>
    <p:sldId id="282" r:id="rId20"/>
    <p:sldId id="283"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28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1C3F9-B1EA-4BAD-B71B-52384B74B697}"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E1EA7-8EF6-4C00-B147-591FAE3DAE30}" type="slidenum">
              <a:rPr lang="en-US" smtClean="0"/>
              <a:t>‹#›</a:t>
            </a:fld>
            <a:endParaRPr lang="en-US"/>
          </a:p>
        </p:txBody>
      </p:sp>
    </p:spTree>
    <p:extLst>
      <p:ext uri="{BB962C8B-B14F-4D97-AF65-F5344CB8AC3E}">
        <p14:creationId xmlns:p14="http://schemas.microsoft.com/office/powerpoint/2010/main" val="349985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E1EA7-8EF6-4C00-B147-591FAE3DAE30}" type="slidenum">
              <a:rPr lang="en-US" smtClean="0"/>
              <a:t>2</a:t>
            </a:fld>
            <a:endParaRPr lang="en-US"/>
          </a:p>
        </p:txBody>
      </p:sp>
    </p:spTree>
    <p:extLst>
      <p:ext uri="{BB962C8B-B14F-4D97-AF65-F5344CB8AC3E}">
        <p14:creationId xmlns:p14="http://schemas.microsoft.com/office/powerpoint/2010/main" val="331940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this or the next problem. They should map out the site before working in the calculator. If they get done early, do both problems.</a:t>
            </a:r>
            <a:endParaRPr lang="en-US" dirty="0"/>
          </a:p>
        </p:txBody>
      </p:sp>
      <p:sp>
        <p:nvSpPr>
          <p:cNvPr id="4" name="Slide Number Placeholder 3"/>
          <p:cNvSpPr>
            <a:spLocks noGrp="1"/>
          </p:cNvSpPr>
          <p:nvPr>
            <p:ph type="sldNum" sz="quarter" idx="10"/>
          </p:nvPr>
        </p:nvSpPr>
        <p:spPr/>
        <p:txBody>
          <a:bodyPr/>
          <a:lstStyle/>
          <a:p>
            <a:fld id="{873E1EA7-8EF6-4C00-B147-591FAE3DAE30}" type="slidenum">
              <a:rPr lang="en-US" smtClean="0"/>
              <a:t>20</a:t>
            </a:fld>
            <a:endParaRPr lang="en-US"/>
          </a:p>
        </p:txBody>
      </p:sp>
    </p:spTree>
    <p:extLst>
      <p:ext uri="{BB962C8B-B14F-4D97-AF65-F5344CB8AC3E}">
        <p14:creationId xmlns:p14="http://schemas.microsoft.com/office/powerpoint/2010/main" val="91558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calculator can be used to calculate reductions for individual BMPs, progress toward meeting a performance goal, and/or on an average annual basis. Examples:</a:t>
            </a:r>
          </a:p>
          <a:p>
            <a:pPr marL="171450" indent="-171450">
              <a:buFont typeface="Arial" panose="020B0604020202020204" pitchFamily="34" charset="0"/>
              <a:buChar char="•"/>
            </a:pPr>
            <a:r>
              <a:rPr lang="en-US" dirty="0" smtClean="0"/>
              <a:t>For a BMP, we may want to see how a specific BMP is performing</a:t>
            </a:r>
          </a:p>
          <a:p>
            <a:pPr marL="171450" indent="-171450">
              <a:buFont typeface="Arial" panose="020B0604020202020204" pitchFamily="34" charset="0"/>
              <a:buChar char="•"/>
            </a:pPr>
            <a:r>
              <a:rPr lang="en-US" dirty="0" smtClean="0"/>
              <a:t>For a performance goal – are we meeting some target, such as MIDS (1.1 inches) or the construction permit</a:t>
            </a:r>
          </a:p>
          <a:p>
            <a:pPr marL="171450" indent="-171450">
              <a:buFont typeface="Arial" panose="020B0604020202020204" pitchFamily="34" charset="0"/>
              <a:buChar char="•"/>
            </a:pPr>
            <a:r>
              <a:rPr lang="en-US" dirty="0" smtClean="0"/>
              <a:t>Annual average reduction calculations have a variety of potential uses, such as looking at reductions in TSS or P loading in response to a TMDL </a:t>
            </a:r>
          </a:p>
          <a:p>
            <a:endParaRPr lang="en-US" dirty="0"/>
          </a:p>
        </p:txBody>
      </p:sp>
      <p:sp>
        <p:nvSpPr>
          <p:cNvPr id="4" name="Slide Number Placeholder 3"/>
          <p:cNvSpPr>
            <a:spLocks noGrp="1"/>
          </p:cNvSpPr>
          <p:nvPr>
            <p:ph type="sldNum" sz="quarter" idx="10"/>
          </p:nvPr>
        </p:nvSpPr>
        <p:spPr/>
        <p:txBody>
          <a:bodyPr/>
          <a:lstStyle/>
          <a:p>
            <a:fld id="{873E1EA7-8EF6-4C00-B147-591FAE3DAE30}" type="slidenum">
              <a:rPr lang="en-US" smtClean="0"/>
              <a:t>3</a:t>
            </a:fld>
            <a:endParaRPr lang="en-US"/>
          </a:p>
        </p:txBody>
      </p:sp>
    </p:spTree>
    <p:extLst>
      <p:ext uri="{BB962C8B-B14F-4D97-AF65-F5344CB8AC3E}">
        <p14:creationId xmlns:p14="http://schemas.microsoft.com/office/powerpoint/2010/main" val="425426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described above, the performance goal will not be met. Have the attendees look at the site summary and see which BMPs are undersized or oversized. Routing the </a:t>
            </a:r>
            <a:r>
              <a:rPr lang="en-US" dirty="0" err="1" smtClean="0"/>
              <a:t>bioretention</a:t>
            </a:r>
            <a:r>
              <a:rPr lang="en-US" dirty="0" smtClean="0"/>
              <a:t> to the infiltration will meet the performance goal.</a:t>
            </a:r>
            <a:endParaRPr lang="en-US" dirty="0"/>
          </a:p>
        </p:txBody>
      </p:sp>
      <p:sp>
        <p:nvSpPr>
          <p:cNvPr id="4" name="Slide Number Placeholder 3"/>
          <p:cNvSpPr>
            <a:spLocks noGrp="1"/>
          </p:cNvSpPr>
          <p:nvPr>
            <p:ph type="sldNum" sz="quarter" idx="10"/>
          </p:nvPr>
        </p:nvSpPr>
        <p:spPr/>
        <p:txBody>
          <a:bodyPr/>
          <a:lstStyle/>
          <a:p>
            <a:fld id="{873E1EA7-8EF6-4C00-B147-591FAE3DAE30}" type="slidenum">
              <a:rPr lang="en-US" smtClean="0"/>
              <a:t>4</a:t>
            </a:fld>
            <a:endParaRPr lang="en-US"/>
          </a:p>
        </p:txBody>
      </p:sp>
    </p:spTree>
    <p:extLst>
      <p:ext uri="{BB962C8B-B14F-4D97-AF65-F5344CB8AC3E}">
        <p14:creationId xmlns:p14="http://schemas.microsoft.com/office/powerpoint/2010/main" val="852531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calculator has three basic types of BMPs. A brief explanation of removal for each is warranted. Since later slides don’t cover ponds and wetlands, should mention the calculator assumes no volume reduction for these and these are properly sized.</a:t>
            </a:r>
          </a:p>
          <a:p>
            <a:endParaRPr lang="en-US" dirty="0"/>
          </a:p>
          <a:p>
            <a:r>
              <a:rPr lang="en-US" dirty="0" smtClean="0"/>
              <a:t>Also, this does not include the Other BMP, which can be used in a variety of ways.</a:t>
            </a:r>
            <a:endParaRPr lang="en-US" dirty="0"/>
          </a:p>
        </p:txBody>
      </p:sp>
      <p:sp>
        <p:nvSpPr>
          <p:cNvPr id="4" name="Slide Number Placeholder 3"/>
          <p:cNvSpPr>
            <a:spLocks noGrp="1"/>
          </p:cNvSpPr>
          <p:nvPr>
            <p:ph type="sldNum" sz="quarter" idx="10"/>
          </p:nvPr>
        </p:nvSpPr>
        <p:spPr/>
        <p:txBody>
          <a:bodyPr/>
          <a:lstStyle/>
          <a:p>
            <a:fld id="{873E1EA7-8EF6-4C00-B147-591FAE3DAE30}" type="slidenum">
              <a:rPr lang="en-US" smtClean="0"/>
              <a:t>6</a:t>
            </a:fld>
            <a:endParaRPr lang="en-US"/>
          </a:p>
        </p:txBody>
      </p:sp>
    </p:spTree>
    <p:extLst>
      <p:ext uri="{BB962C8B-B14F-4D97-AF65-F5344CB8AC3E}">
        <p14:creationId xmlns:p14="http://schemas.microsoft.com/office/powerpoint/2010/main" val="117401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discussion of these here. Just informing attendees what the BMPs are. They are discussed in greater detail later.</a:t>
            </a:r>
            <a:endParaRPr lang="en-US" dirty="0"/>
          </a:p>
        </p:txBody>
      </p:sp>
      <p:sp>
        <p:nvSpPr>
          <p:cNvPr id="4" name="Slide Number Placeholder 3"/>
          <p:cNvSpPr>
            <a:spLocks noGrp="1"/>
          </p:cNvSpPr>
          <p:nvPr>
            <p:ph type="sldNum" sz="quarter" idx="10"/>
          </p:nvPr>
        </p:nvSpPr>
        <p:spPr/>
        <p:txBody>
          <a:bodyPr/>
          <a:lstStyle/>
          <a:p>
            <a:fld id="{873E1EA7-8EF6-4C00-B147-591FAE3DAE30}" type="slidenum">
              <a:rPr lang="en-US" smtClean="0"/>
              <a:t>7</a:t>
            </a:fld>
            <a:endParaRPr lang="en-US"/>
          </a:p>
        </p:txBody>
      </p:sp>
    </p:spTree>
    <p:extLst>
      <p:ext uri="{BB962C8B-B14F-4D97-AF65-F5344CB8AC3E}">
        <p14:creationId xmlns:p14="http://schemas.microsoft.com/office/powerpoint/2010/main" val="262792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only take 5 minutes or so. Check to make sure the solution makes physical sense. For example, could put in a very large </a:t>
            </a:r>
            <a:r>
              <a:rPr lang="en-US" dirty="0" err="1" smtClean="0"/>
              <a:t>bioinfiltration</a:t>
            </a:r>
            <a:r>
              <a:rPr lang="en-US" dirty="0" smtClean="0"/>
              <a:t> system, but is this always practical?</a:t>
            </a:r>
            <a:endParaRPr lang="en-US" dirty="0"/>
          </a:p>
        </p:txBody>
      </p:sp>
      <p:sp>
        <p:nvSpPr>
          <p:cNvPr id="4" name="Slide Number Placeholder 3"/>
          <p:cNvSpPr>
            <a:spLocks noGrp="1"/>
          </p:cNvSpPr>
          <p:nvPr>
            <p:ph type="sldNum" sz="quarter" idx="10"/>
          </p:nvPr>
        </p:nvSpPr>
        <p:spPr/>
        <p:txBody>
          <a:bodyPr/>
          <a:lstStyle/>
          <a:p>
            <a:fld id="{873E1EA7-8EF6-4C00-B147-591FAE3DAE30}" type="slidenum">
              <a:rPr lang="en-US" smtClean="0"/>
              <a:t>9</a:t>
            </a:fld>
            <a:endParaRPr lang="en-US"/>
          </a:p>
        </p:txBody>
      </p:sp>
    </p:spTree>
    <p:extLst>
      <p:ext uri="{BB962C8B-B14F-4D97-AF65-F5344CB8AC3E}">
        <p14:creationId xmlns:p14="http://schemas.microsoft.com/office/powerpoint/2010/main" val="3867125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illustrate specific warnings and restrictions when the individual BMPs are discussed later</a:t>
            </a:r>
            <a:endParaRPr lang="en-US" dirty="0"/>
          </a:p>
        </p:txBody>
      </p:sp>
      <p:sp>
        <p:nvSpPr>
          <p:cNvPr id="4" name="Slide Number Placeholder 3"/>
          <p:cNvSpPr>
            <a:spLocks noGrp="1"/>
          </p:cNvSpPr>
          <p:nvPr>
            <p:ph type="sldNum" sz="quarter" idx="10"/>
          </p:nvPr>
        </p:nvSpPr>
        <p:spPr/>
        <p:txBody>
          <a:bodyPr/>
          <a:lstStyle/>
          <a:p>
            <a:fld id="{873E1EA7-8EF6-4C00-B147-591FAE3DAE30}" type="slidenum">
              <a:rPr lang="en-US" smtClean="0"/>
              <a:t>10</a:t>
            </a:fld>
            <a:endParaRPr lang="en-US"/>
          </a:p>
        </p:txBody>
      </p:sp>
    </p:spTree>
    <p:extLst>
      <p:ext uri="{BB962C8B-B14F-4D97-AF65-F5344CB8AC3E}">
        <p14:creationId xmlns:p14="http://schemas.microsoft.com/office/powerpoint/2010/main" val="345373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Looks like a busy slide, but it’s not. The image in the lower left just shows what a treatment train looks like in the calculator. The images on the right show a BMP being routed to another and what this looks like in the BMP summary tab. Show attendees how accounting occurs within each BMP in the summary tab.</a:t>
            </a:r>
            <a:endParaRPr lang="en-US" dirty="0"/>
          </a:p>
        </p:txBody>
      </p:sp>
      <p:sp>
        <p:nvSpPr>
          <p:cNvPr id="4" name="Slide Number Placeholder 3"/>
          <p:cNvSpPr>
            <a:spLocks noGrp="1"/>
          </p:cNvSpPr>
          <p:nvPr>
            <p:ph type="sldNum" sz="quarter" idx="10"/>
          </p:nvPr>
        </p:nvSpPr>
        <p:spPr/>
        <p:txBody>
          <a:bodyPr/>
          <a:lstStyle/>
          <a:p>
            <a:fld id="{873E1EA7-8EF6-4C00-B147-591FAE3DAE30}" type="slidenum">
              <a:rPr lang="en-US" smtClean="0"/>
              <a:t>11</a:t>
            </a:fld>
            <a:endParaRPr lang="en-US"/>
          </a:p>
        </p:txBody>
      </p:sp>
    </p:spTree>
    <p:extLst>
      <p:ext uri="{BB962C8B-B14F-4D97-AF65-F5344CB8AC3E}">
        <p14:creationId xmlns:p14="http://schemas.microsoft.com/office/powerpoint/2010/main" val="1692011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slide and the next several slides on BMPs, go into the calculator and demo to the group how these work within each BMP. Encourage them to mimic on their machines what you are doing on the main screen. Explain what each selection does. For example, raising the underdrain increases infiltration volume; adding a tree does the same.</a:t>
            </a:r>
            <a:endParaRPr lang="en-US" dirty="0"/>
          </a:p>
        </p:txBody>
      </p:sp>
      <p:sp>
        <p:nvSpPr>
          <p:cNvPr id="4" name="Slide Number Placeholder 3"/>
          <p:cNvSpPr>
            <a:spLocks noGrp="1"/>
          </p:cNvSpPr>
          <p:nvPr>
            <p:ph type="sldNum" sz="quarter" idx="10"/>
          </p:nvPr>
        </p:nvSpPr>
        <p:spPr/>
        <p:txBody>
          <a:bodyPr/>
          <a:lstStyle/>
          <a:p>
            <a:fld id="{B65CEA41-31F0-48E0-8631-C068EE6D7F08}" type="slidenum">
              <a:rPr lang="en-US" smtClean="0"/>
              <a:t>13</a:t>
            </a:fld>
            <a:endParaRPr lang="en-US"/>
          </a:p>
        </p:txBody>
      </p:sp>
    </p:spTree>
    <p:extLst>
      <p:ext uri="{BB962C8B-B14F-4D97-AF65-F5344CB8AC3E}">
        <p14:creationId xmlns:p14="http://schemas.microsoft.com/office/powerpoint/2010/main" val="323773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A897FA-AD17-4FA0-8A43-FF8751BA39BD}"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130848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897FA-AD17-4FA0-8A43-FF8751BA39BD}"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216939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897FA-AD17-4FA0-8A43-FF8751BA39BD}"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201364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A897FA-AD17-4FA0-8A43-FF8751BA39BD}"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186854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A897FA-AD17-4FA0-8A43-FF8751BA39BD}"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488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A897FA-AD17-4FA0-8A43-FF8751BA39BD}"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248145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A897FA-AD17-4FA0-8A43-FF8751BA39BD}" type="datetimeFigureOut">
              <a:rPr lang="en-US" smtClean="0"/>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11839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A897FA-AD17-4FA0-8A43-FF8751BA39BD}" type="datetimeFigureOut">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379418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897FA-AD17-4FA0-8A43-FF8751BA39BD}"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423114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A897FA-AD17-4FA0-8A43-FF8751BA39BD}"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1122057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A897FA-AD17-4FA0-8A43-FF8751BA39BD}"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4EA73-3E36-4415-94CF-18B65C9D337D}" type="slidenum">
              <a:rPr lang="en-US" smtClean="0"/>
              <a:t>‹#›</a:t>
            </a:fld>
            <a:endParaRPr lang="en-US"/>
          </a:p>
        </p:txBody>
      </p:sp>
    </p:spTree>
    <p:extLst>
      <p:ext uri="{BB962C8B-B14F-4D97-AF65-F5344CB8AC3E}">
        <p14:creationId xmlns:p14="http://schemas.microsoft.com/office/powerpoint/2010/main" val="297938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897FA-AD17-4FA0-8A43-FF8751BA39BD}" type="datetimeFigureOut">
              <a:rPr lang="en-US" smtClean="0"/>
              <a:t>4/4/2019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4EA73-3E36-4415-94CF-18B65C9D337D}" type="slidenum">
              <a:rPr lang="en-US" smtClean="0"/>
              <a:t>‹#›</a:t>
            </a:fld>
            <a:endParaRPr lang="en-US"/>
          </a:p>
        </p:txBody>
      </p:sp>
    </p:spTree>
    <p:extLst>
      <p:ext uri="{BB962C8B-B14F-4D97-AF65-F5344CB8AC3E}">
        <p14:creationId xmlns:p14="http://schemas.microsoft.com/office/powerpoint/2010/main" val="4137009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w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lstStyle/>
          <a:p>
            <a:r>
              <a:rPr lang="en-US" b="1" dirty="0" smtClean="0"/>
              <a:t>Agenda</a:t>
            </a:r>
            <a:endParaRPr lang="en-US" b="1" dirty="0"/>
          </a:p>
        </p:txBody>
      </p:sp>
      <p:sp>
        <p:nvSpPr>
          <p:cNvPr id="3" name="Content Placeholder 2"/>
          <p:cNvSpPr>
            <a:spLocks noGrp="1"/>
          </p:cNvSpPr>
          <p:nvPr>
            <p:ph idx="1"/>
          </p:nvPr>
        </p:nvSpPr>
        <p:spPr>
          <a:xfrm>
            <a:off x="838200" y="1088968"/>
            <a:ext cx="10515600" cy="5087995"/>
          </a:xfrm>
        </p:spPr>
        <p:txBody>
          <a:bodyPr>
            <a:normAutofit/>
          </a:bodyPr>
          <a:lstStyle/>
          <a:p>
            <a:r>
              <a:rPr lang="en-US" dirty="0" smtClean="0">
                <a:effectLst/>
                <a:latin typeface="Arial" panose="020B0604020202020204" pitchFamily="34" charset="0"/>
              </a:rPr>
              <a:t>What is the </a:t>
            </a:r>
            <a:r>
              <a:rPr lang="en-US" dirty="0" smtClean="0">
                <a:effectLst/>
                <a:latin typeface="Arial" panose="020B0604020202020204" pitchFamily="34" charset="0"/>
              </a:rPr>
              <a:t>calculator and how is it used</a:t>
            </a:r>
            <a:r>
              <a:rPr lang="en-US" dirty="0" smtClean="0">
                <a:effectLst/>
                <a:latin typeface="Arial" panose="020B0604020202020204" pitchFamily="34" charset="0"/>
              </a:rPr>
              <a:t>?</a:t>
            </a:r>
          </a:p>
          <a:p>
            <a:r>
              <a:rPr lang="en-US" dirty="0" smtClean="0">
                <a:effectLst/>
                <a:latin typeface="Arial" panose="020B0604020202020204" pitchFamily="34" charset="0"/>
              </a:rPr>
              <a:t>Kickoff example illustrating the basics</a:t>
            </a:r>
            <a:endParaRPr lang="en-US" dirty="0" smtClean="0">
              <a:effectLst/>
              <a:latin typeface="Arial" panose="020B0604020202020204" pitchFamily="34" charset="0"/>
            </a:endParaRPr>
          </a:p>
          <a:p>
            <a:r>
              <a:rPr lang="en-US" dirty="0" smtClean="0">
                <a:latin typeface="Arial" panose="020B0604020202020204" pitchFamily="34" charset="0"/>
              </a:rPr>
              <a:t>How </a:t>
            </a:r>
            <a:r>
              <a:rPr lang="en-US" dirty="0" smtClean="0">
                <a:latin typeface="Arial" panose="020B0604020202020204" pitchFamily="34" charset="0"/>
              </a:rPr>
              <a:t>does the calculator work</a:t>
            </a:r>
            <a:r>
              <a:rPr lang="en-US" dirty="0" smtClean="0">
                <a:latin typeface="Arial" panose="020B0604020202020204" pitchFamily="34" charset="0"/>
              </a:rPr>
              <a:t>?</a:t>
            </a:r>
          </a:p>
          <a:p>
            <a:r>
              <a:rPr lang="en-US" dirty="0" smtClean="0">
                <a:latin typeface="Arial" panose="020B0604020202020204" pitchFamily="34" charset="0"/>
              </a:rPr>
              <a:t>Problem 1</a:t>
            </a:r>
          </a:p>
          <a:p>
            <a:r>
              <a:rPr lang="en-US" dirty="0" smtClean="0">
                <a:latin typeface="Arial" panose="020B0604020202020204" pitchFamily="34" charset="0"/>
              </a:rPr>
              <a:t>Features, warnings, and help</a:t>
            </a:r>
          </a:p>
          <a:p>
            <a:r>
              <a:rPr lang="en-US" dirty="0">
                <a:latin typeface="Arial" panose="020B0604020202020204" pitchFamily="34" charset="0"/>
              </a:rPr>
              <a:t>Treatment trains</a:t>
            </a:r>
          </a:p>
          <a:p>
            <a:r>
              <a:rPr lang="en-US" dirty="0" smtClean="0">
                <a:latin typeface="Arial" panose="020B0604020202020204" pitchFamily="34" charset="0"/>
              </a:rPr>
              <a:t>Problem 2</a:t>
            </a:r>
          </a:p>
          <a:p>
            <a:r>
              <a:rPr lang="en-US" dirty="0" smtClean="0">
                <a:latin typeface="Arial" panose="020B0604020202020204" pitchFamily="34" charset="0"/>
              </a:rPr>
              <a:t>Working </a:t>
            </a:r>
            <a:r>
              <a:rPr lang="en-US" dirty="0">
                <a:latin typeface="Arial" panose="020B0604020202020204" pitchFamily="34" charset="0"/>
              </a:rPr>
              <a:t>with specific BMPs</a:t>
            </a:r>
          </a:p>
          <a:p>
            <a:r>
              <a:rPr lang="en-US" dirty="0" smtClean="0">
                <a:latin typeface="Arial" panose="020B0604020202020204" pitchFamily="34" charset="0"/>
              </a:rPr>
              <a:t>Problem 3</a:t>
            </a:r>
          </a:p>
          <a:p>
            <a:r>
              <a:rPr lang="en-US" dirty="0" smtClean="0">
                <a:latin typeface="Arial" panose="020B0604020202020204" pitchFamily="34" charset="0"/>
              </a:rPr>
              <a:t>Discussion</a:t>
            </a:r>
            <a:endParaRPr lang="en-US" dirty="0">
              <a:latin typeface="Arial" panose="020B0604020202020204" pitchFamily="34" charset="0"/>
            </a:endParaRPr>
          </a:p>
          <a:p>
            <a:endParaRPr lang="en-US" dirty="0" smtClean="0">
              <a:effectLst/>
              <a:latin typeface="Arial" panose="020B0604020202020204" pitchFamily="34" charset="0"/>
            </a:endParaRPr>
          </a:p>
        </p:txBody>
      </p:sp>
    </p:spTree>
    <p:extLst>
      <p:ext uri="{BB962C8B-B14F-4D97-AF65-F5344CB8AC3E}">
        <p14:creationId xmlns:p14="http://schemas.microsoft.com/office/powerpoint/2010/main" val="1177646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811668"/>
          </a:xfrm>
        </p:spPr>
        <p:txBody>
          <a:bodyPr/>
          <a:lstStyle/>
          <a:p>
            <a:r>
              <a:rPr lang="en-US" dirty="0" smtClean="0"/>
              <a:t>Features, warnings, restrictions, help</a:t>
            </a:r>
            <a:endParaRPr lang="en-US" dirty="0"/>
          </a:p>
        </p:txBody>
      </p:sp>
      <p:sp>
        <p:nvSpPr>
          <p:cNvPr id="5" name="Content Placeholder 4"/>
          <p:cNvSpPr>
            <a:spLocks noGrp="1"/>
          </p:cNvSpPr>
          <p:nvPr>
            <p:ph idx="1"/>
          </p:nvPr>
        </p:nvSpPr>
        <p:spPr>
          <a:xfrm>
            <a:off x="838200" y="1383527"/>
            <a:ext cx="10515600" cy="4793436"/>
          </a:xfrm>
        </p:spPr>
        <p:txBody>
          <a:bodyPr>
            <a:noAutofit/>
          </a:bodyPr>
          <a:lstStyle/>
          <a:p>
            <a:r>
              <a:rPr lang="en-US" sz="2400" dirty="0" smtClean="0"/>
              <a:t>Zip code – rainfall data</a:t>
            </a:r>
          </a:p>
          <a:p>
            <a:r>
              <a:rPr lang="en-US" sz="2400" dirty="0" smtClean="0"/>
              <a:t>Question about CSW permit – affects BMPs available</a:t>
            </a:r>
          </a:p>
          <a:p>
            <a:r>
              <a:rPr lang="en-US" sz="2400" dirty="0" smtClean="0"/>
              <a:t>Default values for retention requirement, P and TSS concentrations</a:t>
            </a:r>
          </a:p>
          <a:p>
            <a:r>
              <a:rPr lang="en-US" sz="2400" dirty="0" smtClean="0"/>
              <a:t>Must have impervious acres</a:t>
            </a:r>
          </a:p>
          <a:p>
            <a:r>
              <a:rPr lang="en-US" sz="2400" dirty="0" smtClean="0"/>
              <a:t>Summary information </a:t>
            </a:r>
            <a:r>
              <a:rPr lang="en-US" sz="2400" dirty="0" smtClean="0"/>
              <a:t>toolbar on left</a:t>
            </a:r>
            <a:endParaRPr lang="en-US" sz="2400" dirty="0" smtClean="0"/>
          </a:p>
          <a:p>
            <a:r>
              <a:rPr lang="en-US" sz="2400" dirty="0"/>
              <a:t>Warnings involve a change of a default condition (e.g. changing the P concentration)</a:t>
            </a:r>
          </a:p>
          <a:p>
            <a:r>
              <a:rPr lang="en-US" sz="2400" dirty="0"/>
              <a:t>Restrictions prevent you from entering </a:t>
            </a:r>
            <a:r>
              <a:rPr lang="en-US" sz="2400" dirty="0" smtClean="0"/>
              <a:t>data (examples - drawdown requirement, green roof and permeable pavement areas, </a:t>
            </a:r>
            <a:r>
              <a:rPr lang="en-US" sz="2400" dirty="0" err="1" smtClean="0"/>
              <a:t>bioretention</a:t>
            </a:r>
            <a:r>
              <a:rPr lang="en-US" sz="2400" dirty="0" smtClean="0"/>
              <a:t> depth</a:t>
            </a:r>
          </a:p>
          <a:p>
            <a:r>
              <a:rPr lang="en-US" sz="2400" dirty="0" smtClean="0"/>
              <a:t>Help button or links within each BMP – go to </a:t>
            </a:r>
            <a:r>
              <a:rPr lang="en-US" sz="2400" dirty="0" err="1" smtClean="0"/>
              <a:t>Stormwater</a:t>
            </a:r>
            <a:r>
              <a:rPr lang="en-US" sz="2400" dirty="0" smtClean="0"/>
              <a:t> Manual</a:t>
            </a:r>
            <a:endParaRPr lang="en-US" sz="2400" dirty="0"/>
          </a:p>
        </p:txBody>
      </p:sp>
    </p:spTree>
    <p:extLst>
      <p:ext uri="{BB962C8B-B14F-4D97-AF65-F5344CB8AC3E}">
        <p14:creationId xmlns:p14="http://schemas.microsoft.com/office/powerpoint/2010/main" val="1561413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55" y="109885"/>
            <a:ext cx="10515600" cy="1325563"/>
          </a:xfrm>
        </p:spPr>
        <p:txBody>
          <a:bodyPr/>
          <a:lstStyle/>
          <a:p>
            <a:r>
              <a:rPr lang="en-US" b="1" dirty="0" smtClean="0"/>
              <a:t>Treatment train</a:t>
            </a:r>
            <a:endParaRPr lang="en-US" b="1" dirty="0"/>
          </a:p>
        </p:txBody>
      </p:sp>
      <p:sp>
        <p:nvSpPr>
          <p:cNvPr id="3" name="Content Placeholder 2"/>
          <p:cNvSpPr>
            <a:spLocks noGrp="1"/>
          </p:cNvSpPr>
          <p:nvPr>
            <p:ph idx="1"/>
          </p:nvPr>
        </p:nvSpPr>
        <p:spPr>
          <a:xfrm>
            <a:off x="394996" y="1096348"/>
            <a:ext cx="4466253" cy="1295400"/>
          </a:xfrm>
        </p:spPr>
        <p:txBody>
          <a:bodyPr>
            <a:normAutofit fontScale="92500"/>
          </a:bodyPr>
          <a:lstStyle/>
          <a:p>
            <a:r>
              <a:rPr lang="en-US" dirty="0" smtClean="0"/>
              <a:t>Multiple BMPs used in series</a:t>
            </a:r>
          </a:p>
          <a:p>
            <a:r>
              <a:rPr lang="en-US" dirty="0" smtClean="0"/>
              <a:t>Route excess water from one BMP to the next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853" y="3091544"/>
            <a:ext cx="4572396" cy="3511600"/>
          </a:xfrm>
          <a:prstGeom prst="rect">
            <a:avLst/>
          </a:prstGeom>
        </p:spPr>
      </p:pic>
      <p:pic>
        <p:nvPicPr>
          <p:cNvPr id="5" name="Picture 4"/>
          <p:cNvPicPr>
            <a:picLocks noChangeAspect="1"/>
          </p:cNvPicPr>
          <p:nvPr/>
        </p:nvPicPr>
        <p:blipFill rotWithShape="1">
          <a:blip r:embed="rId4"/>
          <a:srcRect t="4512" r="56054" b="15488"/>
          <a:stretch/>
        </p:blipFill>
        <p:spPr>
          <a:xfrm>
            <a:off x="5523722" y="76078"/>
            <a:ext cx="6513833" cy="3335062"/>
          </a:xfrm>
          <a:prstGeom prst="rect">
            <a:avLst/>
          </a:prstGeom>
        </p:spPr>
      </p:pic>
      <p:sp>
        <p:nvSpPr>
          <p:cNvPr id="6" name="Rectangle 5"/>
          <p:cNvSpPr/>
          <p:nvPr/>
        </p:nvSpPr>
        <p:spPr>
          <a:xfrm>
            <a:off x="5393094" y="63230"/>
            <a:ext cx="3741575" cy="123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302620" y="2895602"/>
            <a:ext cx="2865563" cy="110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43600" y="772666"/>
            <a:ext cx="2687216" cy="369332"/>
          </a:xfrm>
          <a:prstGeom prst="rect">
            <a:avLst/>
          </a:prstGeom>
          <a:noFill/>
        </p:spPr>
        <p:txBody>
          <a:bodyPr wrap="square" rtlCol="0">
            <a:spAutoFit/>
          </a:bodyPr>
          <a:lstStyle/>
          <a:p>
            <a:r>
              <a:rPr lang="en-US" dirty="0" smtClean="0"/>
              <a:t>Route one BMP to another</a:t>
            </a:r>
            <a:endParaRPr lang="en-US" dirty="0"/>
          </a:p>
        </p:txBody>
      </p:sp>
      <p:cxnSp>
        <p:nvCxnSpPr>
          <p:cNvPr id="10" name="Straight Arrow Connector 9"/>
          <p:cNvCxnSpPr/>
          <p:nvPr/>
        </p:nvCxnSpPr>
        <p:spPr>
          <a:xfrm flipH="1">
            <a:off x="6969967" y="1096348"/>
            <a:ext cx="27992" cy="769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630815" y="1070096"/>
            <a:ext cx="2640565" cy="365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a:srcRect l="14762" t="17846" r="68401" b="48140"/>
          <a:stretch/>
        </p:blipFill>
        <p:spPr>
          <a:xfrm>
            <a:off x="5500397" y="3386843"/>
            <a:ext cx="6158204" cy="3498980"/>
          </a:xfrm>
          <a:prstGeom prst="rect">
            <a:avLst/>
          </a:prstGeom>
        </p:spPr>
      </p:pic>
      <p:sp>
        <p:nvSpPr>
          <p:cNvPr id="14" name="TextBox 13"/>
          <p:cNvSpPr txBox="1"/>
          <p:nvPr/>
        </p:nvSpPr>
        <p:spPr>
          <a:xfrm>
            <a:off x="9350339" y="3164045"/>
            <a:ext cx="2687216" cy="646331"/>
          </a:xfrm>
          <a:prstGeom prst="rect">
            <a:avLst/>
          </a:prstGeom>
          <a:noFill/>
        </p:spPr>
        <p:txBody>
          <a:bodyPr wrap="square" rtlCol="0">
            <a:spAutoFit/>
          </a:bodyPr>
          <a:lstStyle/>
          <a:p>
            <a:r>
              <a:rPr lang="en-US" dirty="0" smtClean="0"/>
              <a:t>Downstream BMP receives water from upstream BMP</a:t>
            </a:r>
            <a:endParaRPr lang="en-US" dirty="0"/>
          </a:p>
        </p:txBody>
      </p:sp>
      <p:cxnSp>
        <p:nvCxnSpPr>
          <p:cNvPr id="17" name="Straight Arrow Connector 16"/>
          <p:cNvCxnSpPr/>
          <p:nvPr/>
        </p:nvCxnSpPr>
        <p:spPr>
          <a:xfrm flipH="1">
            <a:off x="10473122" y="3749887"/>
            <a:ext cx="406371" cy="26042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209314" y="6354147"/>
            <a:ext cx="1187322" cy="2658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33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 2</a:t>
            </a:r>
            <a:endParaRPr lang="en-US" dirty="0"/>
          </a:p>
        </p:txBody>
      </p:sp>
      <p:sp>
        <p:nvSpPr>
          <p:cNvPr id="3" name="Subtitle 2"/>
          <p:cNvSpPr>
            <a:spLocks noGrp="1"/>
          </p:cNvSpPr>
          <p:nvPr>
            <p:ph idx="1"/>
          </p:nvPr>
        </p:nvSpPr>
        <p:spPr/>
        <p:txBody>
          <a:bodyPr/>
          <a:lstStyle/>
          <a:p>
            <a:r>
              <a:rPr lang="en-US" dirty="0" smtClean="0"/>
              <a:t>Same as previous problem except C </a:t>
            </a:r>
            <a:r>
              <a:rPr lang="en-US" dirty="0" smtClean="0"/>
              <a:t>soil</a:t>
            </a:r>
            <a:endParaRPr lang="en-US" dirty="0"/>
          </a:p>
        </p:txBody>
      </p:sp>
    </p:spTree>
    <p:extLst>
      <p:ext uri="{BB962C8B-B14F-4D97-AF65-F5344CB8AC3E}">
        <p14:creationId xmlns:p14="http://schemas.microsoft.com/office/powerpoint/2010/main" val="1946513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err="1" smtClean="0"/>
              <a:t>Bioretention</a:t>
            </a:r>
            <a:r>
              <a:rPr lang="en-US" b="1" dirty="0" smtClean="0"/>
              <a:t> with underdrain</a:t>
            </a:r>
            <a:endParaRPr lang="en-US" b="1" dirty="0"/>
          </a:p>
        </p:txBody>
      </p:sp>
      <p:sp>
        <p:nvSpPr>
          <p:cNvPr id="4" name="Content Placeholder 3"/>
          <p:cNvSpPr>
            <a:spLocks noGrp="1"/>
          </p:cNvSpPr>
          <p:nvPr>
            <p:ph idx="1"/>
          </p:nvPr>
        </p:nvSpPr>
        <p:spPr/>
        <p:txBody>
          <a:bodyPr/>
          <a:lstStyle/>
          <a:p>
            <a:r>
              <a:rPr lang="en-US" dirty="0" smtClean="0"/>
              <a:t>Elevating the underdrain</a:t>
            </a:r>
          </a:p>
          <a:p>
            <a:r>
              <a:rPr lang="en-US" dirty="0" smtClean="0"/>
              <a:t>Lining</a:t>
            </a:r>
          </a:p>
          <a:p>
            <a:r>
              <a:rPr lang="en-US" dirty="0" smtClean="0"/>
              <a:t>Including a tree</a:t>
            </a:r>
          </a:p>
          <a:p>
            <a:r>
              <a:rPr lang="en-US" dirty="0" smtClean="0"/>
              <a:t>Maximum 1.5 foot water depth</a:t>
            </a:r>
          </a:p>
          <a:p>
            <a:r>
              <a:rPr lang="en-US" dirty="0" smtClean="0"/>
              <a:t>Phosphorus retention</a:t>
            </a:r>
          </a:p>
          <a:p>
            <a:pPr lvl="1"/>
            <a:r>
              <a:rPr lang="en-US" dirty="0" smtClean="0"/>
              <a:t>Media mixes C and D retain P; A and B leach P unless P content is &lt;30 ppm</a:t>
            </a:r>
          </a:p>
          <a:p>
            <a:pPr lvl="1"/>
            <a:r>
              <a:rPr lang="en-US" dirty="0" smtClean="0"/>
              <a:t>Adding an amendment to attenuate phosphorus</a:t>
            </a:r>
          </a:p>
        </p:txBody>
      </p:sp>
      <p:grpSp>
        <p:nvGrpSpPr>
          <p:cNvPr id="5" name="Group 4"/>
          <p:cNvGrpSpPr/>
          <p:nvPr/>
        </p:nvGrpSpPr>
        <p:grpSpPr>
          <a:xfrm>
            <a:off x="8475556" y="4801755"/>
            <a:ext cx="2590800" cy="1676400"/>
            <a:chOff x="2703414" y="4712732"/>
            <a:chExt cx="2590800" cy="1676400"/>
          </a:xfrm>
        </p:grpSpPr>
        <p:grpSp>
          <p:nvGrpSpPr>
            <p:cNvPr id="6" name="Group 5"/>
            <p:cNvGrpSpPr/>
            <p:nvPr/>
          </p:nvGrpSpPr>
          <p:grpSpPr>
            <a:xfrm>
              <a:off x="2703414" y="4712732"/>
              <a:ext cx="2590800" cy="1676400"/>
              <a:chOff x="2667000" y="126635"/>
              <a:chExt cx="2590800" cy="1676400"/>
            </a:xfrm>
          </p:grpSpPr>
          <p:sp>
            <p:nvSpPr>
              <p:cNvPr id="8" name="Rectangle 7"/>
              <p:cNvSpPr/>
              <p:nvPr/>
            </p:nvSpPr>
            <p:spPr>
              <a:xfrm>
                <a:off x="2667000" y="1266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p:cNvGrpSpPr>
              <p:nvPr/>
            </p:nvGrpSpPr>
            <p:grpSpPr bwMode="auto">
              <a:xfrm>
                <a:off x="2874923" y="525405"/>
                <a:ext cx="2167881" cy="1118420"/>
                <a:chOff x="0" y="-1"/>
                <a:chExt cx="3088243" cy="2424764"/>
              </a:xfrm>
            </p:grpSpPr>
            <p:grpSp>
              <p:nvGrpSpPr>
                <p:cNvPr id="13" name="Group 12"/>
                <p:cNvGrpSpPr>
                  <a:grpSpLocks/>
                </p:cNvGrpSpPr>
                <p:nvPr/>
              </p:nvGrpSpPr>
              <p:grpSpPr bwMode="auto">
                <a:xfrm>
                  <a:off x="0" y="-1"/>
                  <a:ext cx="3088243" cy="2424764"/>
                  <a:chOff x="0" y="0"/>
                  <a:chExt cx="4195588" cy="2026850"/>
                </a:xfrm>
              </p:grpSpPr>
              <p:grpSp>
                <p:nvGrpSpPr>
                  <p:cNvPr id="15" name="Group 14"/>
                  <p:cNvGrpSpPr>
                    <a:grpSpLocks/>
                  </p:cNvGrpSpPr>
                  <p:nvPr/>
                </p:nvGrpSpPr>
                <p:grpSpPr bwMode="auto">
                  <a:xfrm>
                    <a:off x="0" y="0"/>
                    <a:ext cx="4195588" cy="2018221"/>
                    <a:chOff x="0" y="0"/>
                    <a:chExt cx="4195588" cy="2018221"/>
                  </a:xfrm>
                </p:grpSpPr>
                <p:sp>
                  <p:nvSpPr>
                    <p:cNvPr id="17" name="Flowchart: Manual Operation 16"/>
                    <p:cNvSpPr/>
                    <p:nvPr/>
                  </p:nvSpPr>
                  <p:spPr>
                    <a:xfrm>
                      <a:off x="0" y="0"/>
                      <a:ext cx="4195588" cy="1992352"/>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 name="Right Triangle 17"/>
                    <p:cNvSpPr/>
                    <p:nvPr/>
                  </p:nvSpPr>
                  <p:spPr>
                    <a:xfrm rot="10800000">
                      <a:off x="428037" y="996172"/>
                      <a:ext cx="430466" cy="1022049"/>
                    </a:xfrm>
                    <a:prstGeom prst="rtTriangle">
                      <a:avLst/>
                    </a:prstGeom>
                    <a:blipFill dpi="0" rotWithShape="1">
                      <a:blip r:embed="rId3"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 name="Rectangle 18"/>
                    <p:cNvSpPr/>
                    <p:nvPr/>
                  </p:nvSpPr>
                  <p:spPr>
                    <a:xfrm>
                      <a:off x="858504" y="996174"/>
                      <a:ext cx="2492428" cy="996174"/>
                    </a:xfrm>
                    <a:prstGeom prst="rect">
                      <a:avLst/>
                    </a:prstGeom>
                    <a:blipFill dpi="0" rotWithShape="1">
                      <a:blip r:embed="rId3"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16" name="Right Triangle 15"/>
                  <p:cNvSpPr/>
                  <p:nvPr/>
                </p:nvSpPr>
                <p:spPr>
                  <a:xfrm rot="10800000" flipH="1">
                    <a:off x="3350932" y="996176"/>
                    <a:ext cx="468983" cy="1030674"/>
                  </a:xfrm>
                  <a:prstGeom prst="rtTriangle">
                    <a:avLst/>
                  </a:prstGeom>
                  <a:blipFill dpi="0" rotWithShape="1">
                    <a:blip r:embed="rId3"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14" name="Rectangle 13"/>
                <p:cNvSpPr/>
                <p:nvPr/>
              </p:nvSpPr>
              <p:spPr>
                <a:xfrm>
                  <a:off x="315066" y="816714"/>
                  <a:ext cx="2483499" cy="34373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grpSp>
          <p:pic>
            <p:nvPicPr>
              <p:cNvPr id="10"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578" y="290439"/>
                <a:ext cx="716446" cy="6044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640" y="307142"/>
                <a:ext cx="716446" cy="6044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512" y="307142"/>
                <a:ext cx="716446" cy="60442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lowchart: Direct Access Storage 6"/>
            <p:cNvSpPr/>
            <p:nvPr/>
          </p:nvSpPr>
          <p:spPr bwMode="auto">
            <a:xfrm>
              <a:off x="4065516" y="5726560"/>
              <a:ext cx="1116084" cy="293240"/>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Tree>
    <p:extLst>
      <p:ext uri="{BB962C8B-B14F-4D97-AF65-F5344CB8AC3E}">
        <p14:creationId xmlns:p14="http://schemas.microsoft.com/office/powerpoint/2010/main" val="2618904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Permeable pavement considerations</a:t>
            </a:r>
            <a:endParaRPr lang="en-US" b="1" dirty="0"/>
          </a:p>
        </p:txBody>
      </p:sp>
      <p:sp>
        <p:nvSpPr>
          <p:cNvPr id="3" name="Content Placeholder 2"/>
          <p:cNvSpPr>
            <a:spLocks noGrp="1"/>
          </p:cNvSpPr>
          <p:nvPr>
            <p:ph idx="1"/>
          </p:nvPr>
        </p:nvSpPr>
        <p:spPr/>
        <p:txBody>
          <a:bodyPr/>
          <a:lstStyle/>
          <a:p>
            <a:r>
              <a:rPr lang="en-US" dirty="0" smtClean="0"/>
              <a:t>The area of permeable pavement must be included in the impervious acreage for the BMP</a:t>
            </a:r>
          </a:p>
          <a:p>
            <a:r>
              <a:rPr lang="en-US" dirty="0" smtClean="0"/>
              <a:t>The </a:t>
            </a:r>
            <a:r>
              <a:rPr lang="en-US" dirty="0" err="1" smtClean="0"/>
              <a:t>impervious:permeable</a:t>
            </a:r>
            <a:r>
              <a:rPr lang="en-US" dirty="0" smtClean="0"/>
              <a:t> pavement area ratio cannot exceed 5:1 (e.g. for 1 acre of impervious, must have at least = 8712 of permeable pavement)</a:t>
            </a:r>
          </a:p>
          <a:p>
            <a:r>
              <a:rPr lang="en-US" dirty="0" smtClean="0"/>
              <a:t>Volume credit for water stored beneath drain and infiltration during drawdown time</a:t>
            </a:r>
          </a:p>
          <a:p>
            <a:r>
              <a:rPr lang="en-US" dirty="0" smtClean="0"/>
              <a:t>An effective BMP for retaining runoff</a:t>
            </a:r>
            <a:endParaRPr lang="en-US" dirty="0"/>
          </a:p>
        </p:txBody>
      </p:sp>
      <p:grpSp>
        <p:nvGrpSpPr>
          <p:cNvPr id="4" name="Group 3"/>
          <p:cNvGrpSpPr/>
          <p:nvPr/>
        </p:nvGrpSpPr>
        <p:grpSpPr>
          <a:xfrm>
            <a:off x="8276712" y="4635500"/>
            <a:ext cx="2590800" cy="1676400"/>
            <a:chOff x="62663" y="2252035"/>
            <a:chExt cx="2590800" cy="1676400"/>
          </a:xfrm>
        </p:grpSpPr>
        <p:grpSp>
          <p:nvGrpSpPr>
            <p:cNvPr id="5" name="Group 4"/>
            <p:cNvGrpSpPr/>
            <p:nvPr/>
          </p:nvGrpSpPr>
          <p:grpSpPr>
            <a:xfrm>
              <a:off x="62663" y="2252035"/>
              <a:ext cx="2590800" cy="1676400"/>
              <a:chOff x="62663" y="2252035"/>
              <a:chExt cx="2590800" cy="1676400"/>
            </a:xfrm>
          </p:grpSpPr>
          <p:sp>
            <p:nvSpPr>
              <p:cNvPr id="7" name="Rectangle 6"/>
              <p:cNvSpPr/>
              <p:nvPr/>
            </p:nvSpPr>
            <p:spPr>
              <a:xfrm>
                <a:off x="62663" y="22520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bwMode="auto">
              <a:xfrm>
                <a:off x="249500" y="2950787"/>
                <a:ext cx="1992749" cy="1137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9" name="Rectangle 8"/>
              <p:cNvSpPr/>
              <p:nvPr/>
            </p:nvSpPr>
            <p:spPr>
              <a:xfrm>
                <a:off x="249501" y="3090235"/>
                <a:ext cx="1992748" cy="617471"/>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784236" y="2963321"/>
                <a:ext cx="905522" cy="748056"/>
                <a:chOff x="6019800" y="980553"/>
                <a:chExt cx="905522" cy="748056"/>
              </a:xfrm>
            </p:grpSpPr>
            <p:cxnSp>
              <p:nvCxnSpPr>
                <p:cNvPr id="11" name="Straight Arrow Connector 10"/>
                <p:cNvCxnSpPr/>
                <p:nvPr/>
              </p:nvCxnSpPr>
              <p:spPr>
                <a:xfrm>
                  <a:off x="6019800" y="980760"/>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59244" y="980553"/>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25322" y="986898"/>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grpSp>
        </p:grpSp>
        <p:pic>
          <p:nvPicPr>
            <p:cNvPr id="6" name="Picture 3" descr="C:\Users\evn\AppData\Local\Microsoft\Windows\Temporary Internet Files\Content.IE5\HFLT1KZV\MC90044034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51" y="2415923"/>
              <a:ext cx="1368426" cy="684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2782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Harvest and reuse/cistern</a:t>
            </a:r>
            <a:endParaRPr lang="en-US" b="1" dirty="0"/>
          </a:p>
        </p:txBody>
      </p:sp>
      <p:sp>
        <p:nvSpPr>
          <p:cNvPr id="3" name="Content Placeholder 2"/>
          <p:cNvSpPr>
            <a:spLocks noGrp="1"/>
          </p:cNvSpPr>
          <p:nvPr>
            <p:ph idx="1"/>
          </p:nvPr>
        </p:nvSpPr>
        <p:spPr/>
        <p:txBody>
          <a:bodyPr/>
          <a:lstStyle/>
          <a:p>
            <a:r>
              <a:rPr lang="en-US" dirty="0" smtClean="0"/>
              <a:t>Storage volume – ponds can store very large volumes, while cisterns typically are limiting to what volume can be retained</a:t>
            </a:r>
          </a:p>
          <a:p>
            <a:r>
              <a:rPr lang="en-US" dirty="0" smtClean="0"/>
              <a:t>User-defined max irrigation rate can be 2 in/week on A soils. On other soils default is lesser of defined rate or PET</a:t>
            </a:r>
          </a:p>
          <a:p>
            <a:r>
              <a:rPr lang="en-US" dirty="0" smtClean="0"/>
              <a:t>Offline systems – drained during winter</a:t>
            </a:r>
          </a:p>
          <a:p>
            <a:r>
              <a:rPr lang="en-US" dirty="0" smtClean="0"/>
              <a:t>Can retain water for non-irrigation uses</a:t>
            </a:r>
            <a:endParaRPr lang="en-US" dirty="0"/>
          </a:p>
        </p:txBody>
      </p:sp>
      <p:grpSp>
        <p:nvGrpSpPr>
          <p:cNvPr id="4" name="Group 3"/>
          <p:cNvGrpSpPr/>
          <p:nvPr/>
        </p:nvGrpSpPr>
        <p:grpSpPr>
          <a:xfrm>
            <a:off x="9110987" y="282997"/>
            <a:ext cx="1749846" cy="1253095"/>
            <a:chOff x="2682629" y="4564630"/>
            <a:chExt cx="2590800" cy="1676400"/>
          </a:xfrm>
        </p:grpSpPr>
        <p:sp>
          <p:nvSpPr>
            <p:cNvPr id="5" name="Rectangle 4"/>
            <p:cNvSpPr/>
            <p:nvPr/>
          </p:nvSpPr>
          <p:spPr>
            <a:xfrm>
              <a:off x="2682629" y="4564630"/>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C:\Users\evn\AppData\Local\Microsoft\Windows\Temporary Internet Files\Content.IE5\2TRVSXF9\MC9003513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6093" y="4620471"/>
              <a:ext cx="1660684" cy="14538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7370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Tree trench</a:t>
            </a:r>
            <a:endParaRPr lang="en-US" b="1" dirty="0"/>
          </a:p>
        </p:txBody>
      </p:sp>
      <p:sp>
        <p:nvSpPr>
          <p:cNvPr id="3" name="Content Placeholder 2"/>
          <p:cNvSpPr>
            <a:spLocks noGrp="1"/>
          </p:cNvSpPr>
          <p:nvPr>
            <p:ph idx="1"/>
          </p:nvPr>
        </p:nvSpPr>
        <p:spPr/>
        <p:txBody>
          <a:bodyPr/>
          <a:lstStyle/>
          <a:p>
            <a:r>
              <a:rPr lang="en-US" dirty="0" smtClean="0"/>
              <a:t>Field capacity minus wilting point is available to plants</a:t>
            </a:r>
          </a:p>
          <a:p>
            <a:r>
              <a:rPr lang="en-US" dirty="0" smtClean="0"/>
              <a:t>More ET for larger trees</a:t>
            </a:r>
          </a:p>
          <a:p>
            <a:r>
              <a:rPr lang="en-US" dirty="0" smtClean="0"/>
              <a:t>Will get a warning and lose credit if soil volume per tree is below the recommended value</a:t>
            </a:r>
          </a:p>
          <a:p>
            <a:r>
              <a:rPr lang="en-US" dirty="0" smtClean="0"/>
              <a:t>Phosphorus crediting is same as for </a:t>
            </a:r>
            <a:r>
              <a:rPr lang="en-US" dirty="0" err="1" smtClean="0"/>
              <a:t>bioretention</a:t>
            </a:r>
            <a:endParaRPr lang="en-US" dirty="0" smtClean="0"/>
          </a:p>
          <a:p>
            <a:r>
              <a:rPr lang="en-US" dirty="0" smtClean="0"/>
              <a:t>Note the ET credit</a:t>
            </a:r>
            <a:endParaRPr lang="en-US" dirty="0"/>
          </a:p>
        </p:txBody>
      </p:sp>
      <p:grpSp>
        <p:nvGrpSpPr>
          <p:cNvPr id="4" name="Group 3"/>
          <p:cNvGrpSpPr/>
          <p:nvPr/>
        </p:nvGrpSpPr>
        <p:grpSpPr>
          <a:xfrm>
            <a:off x="8133182" y="4921898"/>
            <a:ext cx="2590800" cy="1676400"/>
            <a:chOff x="152400" y="228600"/>
            <a:chExt cx="2590800" cy="1676400"/>
          </a:xfrm>
        </p:grpSpPr>
        <p:grpSp>
          <p:nvGrpSpPr>
            <p:cNvPr id="5" name="Group 4"/>
            <p:cNvGrpSpPr/>
            <p:nvPr/>
          </p:nvGrpSpPr>
          <p:grpSpPr>
            <a:xfrm>
              <a:off x="152400" y="228600"/>
              <a:ext cx="2590800" cy="1676400"/>
              <a:chOff x="152400" y="228600"/>
              <a:chExt cx="2590800" cy="1676400"/>
            </a:xfrm>
          </p:grpSpPr>
          <p:grpSp>
            <p:nvGrpSpPr>
              <p:cNvPr id="7" name="Group 6"/>
              <p:cNvGrpSpPr/>
              <p:nvPr/>
            </p:nvGrpSpPr>
            <p:grpSpPr>
              <a:xfrm>
                <a:off x="152400" y="228600"/>
                <a:ext cx="2590800" cy="1676400"/>
                <a:chOff x="2664691" y="2252035"/>
                <a:chExt cx="2590800" cy="1676400"/>
              </a:xfrm>
            </p:grpSpPr>
            <p:sp>
              <p:nvSpPr>
                <p:cNvPr id="11" name="Rectangle 10"/>
                <p:cNvSpPr/>
                <p:nvPr/>
              </p:nvSpPr>
              <p:spPr>
                <a:xfrm>
                  <a:off x="2664691" y="22520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p:cNvGrpSpPr>
                <p:nvPr/>
              </p:nvGrpSpPr>
              <p:grpSpPr bwMode="auto">
                <a:xfrm>
                  <a:off x="3327780" y="3403699"/>
                  <a:ext cx="1154294" cy="406300"/>
                  <a:chOff x="1" y="984150"/>
                  <a:chExt cx="4192942" cy="1411274"/>
                </a:xfrm>
              </p:grpSpPr>
              <p:grpSp>
                <p:nvGrpSpPr>
                  <p:cNvPr id="13" name="Group 12"/>
                  <p:cNvGrpSpPr>
                    <a:grpSpLocks/>
                  </p:cNvGrpSpPr>
                  <p:nvPr/>
                </p:nvGrpSpPr>
                <p:grpSpPr bwMode="auto">
                  <a:xfrm>
                    <a:off x="1" y="984150"/>
                    <a:ext cx="4192942" cy="1402172"/>
                    <a:chOff x="1" y="984150"/>
                    <a:chExt cx="4192942" cy="1402172"/>
                  </a:xfrm>
                </p:grpSpPr>
                <p:sp>
                  <p:nvSpPr>
                    <p:cNvPr id="15" name="Flowchart: Manual Operation 14"/>
                    <p:cNvSpPr/>
                    <p:nvPr/>
                  </p:nvSpPr>
                  <p:spPr>
                    <a:xfrm>
                      <a:off x="1" y="984150"/>
                      <a:ext cx="4192942" cy="139306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6" name="Right Triangle 15"/>
                    <p:cNvSpPr/>
                    <p:nvPr/>
                  </p:nvSpPr>
                  <p:spPr>
                    <a:xfrm rot="10800000">
                      <a:off x="1" y="984150"/>
                      <a:ext cx="856305" cy="1402169"/>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7" name="Rectangle 16"/>
                    <p:cNvSpPr/>
                    <p:nvPr/>
                  </p:nvSpPr>
                  <p:spPr>
                    <a:xfrm>
                      <a:off x="856306" y="984153"/>
                      <a:ext cx="2495096" cy="1402169"/>
                    </a:xfrm>
                    <a:prstGeom prst="rect">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14" name="Right Triangle 13"/>
                  <p:cNvSpPr/>
                  <p:nvPr/>
                </p:nvSpPr>
                <p:spPr>
                  <a:xfrm rot="10800000" flipH="1">
                    <a:off x="3351401" y="993254"/>
                    <a:ext cx="841542" cy="1402170"/>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pic>
            <p:nvPicPr>
              <p:cNvPr id="8" name="Picture 8" descr="C:\Users\evn\AppData\Local\Microsoft\Windows\Temporary Internet Files\Content.IE5\HFLT1KZV\MC9004348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425" y="257922"/>
                <a:ext cx="889372" cy="11223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vn\AppData\Local\Microsoft\Windows\Temporary Internet Files\Content.IE5\HFLT1KZV\MC9004348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321" y="260543"/>
                <a:ext cx="889372" cy="11223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evn\AppData\Local\Microsoft\Windows\Temporary Internet Files\Content.IE5\HFLT1KZV\MC9004348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39" y="257921"/>
                <a:ext cx="889372" cy="112234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Flowchart: Direct Access Storage 5"/>
            <p:cNvSpPr/>
            <p:nvPr/>
          </p:nvSpPr>
          <p:spPr bwMode="auto">
            <a:xfrm>
              <a:off x="1400737" y="1480517"/>
              <a:ext cx="669405" cy="239677"/>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nvGrpSpPr>
          <p:cNvPr id="18" name="Group 17"/>
          <p:cNvGrpSpPr/>
          <p:nvPr/>
        </p:nvGrpSpPr>
        <p:grpSpPr>
          <a:xfrm>
            <a:off x="4284479" y="4921898"/>
            <a:ext cx="2590800" cy="1676400"/>
            <a:chOff x="5307736" y="4706074"/>
            <a:chExt cx="2590800" cy="1676400"/>
          </a:xfrm>
        </p:grpSpPr>
        <p:grpSp>
          <p:nvGrpSpPr>
            <p:cNvPr id="19" name="Group 18"/>
            <p:cNvGrpSpPr/>
            <p:nvPr/>
          </p:nvGrpSpPr>
          <p:grpSpPr>
            <a:xfrm>
              <a:off x="5307736" y="4706074"/>
              <a:ext cx="2590800" cy="1676400"/>
              <a:chOff x="2664691" y="2252035"/>
              <a:chExt cx="2590800" cy="1676400"/>
            </a:xfrm>
          </p:grpSpPr>
          <p:sp>
            <p:nvSpPr>
              <p:cNvPr id="22" name="Rectangle 21"/>
              <p:cNvSpPr/>
              <p:nvPr/>
            </p:nvSpPr>
            <p:spPr>
              <a:xfrm>
                <a:off x="2664691" y="22520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a:grpSpLocks/>
              </p:cNvGrpSpPr>
              <p:nvPr/>
            </p:nvGrpSpPr>
            <p:grpSpPr bwMode="auto">
              <a:xfrm>
                <a:off x="3327780" y="3400815"/>
                <a:ext cx="1154294" cy="409184"/>
                <a:chOff x="1" y="974132"/>
                <a:chExt cx="4192942" cy="1421291"/>
              </a:xfrm>
            </p:grpSpPr>
            <p:sp>
              <p:nvSpPr>
                <p:cNvPr id="25" name="Right Triangle 24"/>
                <p:cNvSpPr/>
                <p:nvPr/>
              </p:nvSpPr>
              <p:spPr>
                <a:xfrm rot="10800000" flipH="1">
                  <a:off x="3351401" y="993253"/>
                  <a:ext cx="841542" cy="1402170"/>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26" name="Group 25"/>
                <p:cNvGrpSpPr>
                  <a:grpSpLocks/>
                </p:cNvGrpSpPr>
                <p:nvPr/>
              </p:nvGrpSpPr>
              <p:grpSpPr bwMode="auto">
                <a:xfrm>
                  <a:off x="1" y="974132"/>
                  <a:ext cx="4192942" cy="1412190"/>
                  <a:chOff x="1" y="974132"/>
                  <a:chExt cx="4192942" cy="1412190"/>
                </a:xfrm>
              </p:grpSpPr>
              <p:sp>
                <p:nvSpPr>
                  <p:cNvPr id="27" name="Right Triangle 26"/>
                  <p:cNvSpPr/>
                  <p:nvPr/>
                </p:nvSpPr>
                <p:spPr>
                  <a:xfrm rot="10800000">
                    <a:off x="74993" y="984150"/>
                    <a:ext cx="781312" cy="1402169"/>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8" name="Rectangle 27"/>
                  <p:cNvSpPr/>
                  <p:nvPr/>
                </p:nvSpPr>
                <p:spPr>
                  <a:xfrm>
                    <a:off x="856306" y="984153"/>
                    <a:ext cx="2495096" cy="1402169"/>
                  </a:xfrm>
                  <a:prstGeom prst="rect">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9" name="Flowchart: Manual Operation 28"/>
                  <p:cNvSpPr/>
                  <p:nvPr/>
                </p:nvSpPr>
                <p:spPr>
                  <a:xfrm>
                    <a:off x="1" y="974132"/>
                    <a:ext cx="4192942" cy="1403083"/>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pic>
            <p:nvPicPr>
              <p:cNvPr id="24" name="Picture 8" descr="C:\Users\evn\AppData\Local\Microsoft\Windows\Temporary Internet Files\Content.IE5\HFLT1KZV\MC9004348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6550" y="2289363"/>
                <a:ext cx="889372" cy="1122343"/>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8" descr="C:\Users\evn\AppData\Local\Microsoft\Windows\Temporary Internet Files\Content.IE5\HFLT1KZV\MC9004348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200" y="4739688"/>
              <a:ext cx="889372" cy="11223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evn\AppData\Local\Microsoft\Windows\Temporary Internet Files\Content.IE5\HFLT1KZV\MC9004348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2775" y="4745057"/>
              <a:ext cx="889372" cy="11223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5199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683"/>
            <a:ext cx="10515600" cy="749089"/>
          </a:xfrm>
        </p:spPr>
        <p:txBody>
          <a:bodyPr/>
          <a:lstStyle/>
          <a:p>
            <a:r>
              <a:rPr lang="en-US" b="1" dirty="0" smtClean="0"/>
              <a:t>Green roof</a:t>
            </a:r>
            <a:endParaRPr lang="en-US" b="1" dirty="0"/>
          </a:p>
        </p:txBody>
      </p:sp>
      <p:sp>
        <p:nvSpPr>
          <p:cNvPr id="3" name="Content Placeholder 2"/>
          <p:cNvSpPr>
            <a:spLocks noGrp="1"/>
          </p:cNvSpPr>
          <p:nvPr>
            <p:ph idx="1"/>
          </p:nvPr>
        </p:nvSpPr>
        <p:spPr>
          <a:xfrm>
            <a:off x="738783" y="777016"/>
            <a:ext cx="10515600" cy="2292187"/>
          </a:xfrm>
        </p:spPr>
        <p:txBody>
          <a:bodyPr/>
          <a:lstStyle/>
          <a:p>
            <a:r>
              <a:rPr lang="en-US" dirty="0" smtClean="0"/>
              <a:t>Can have a conventional roof drain to a green roof, but the conventional roof area must be equal to or less than the green roof area</a:t>
            </a:r>
          </a:p>
          <a:p>
            <a:r>
              <a:rPr lang="en-US" dirty="0" smtClean="0"/>
              <a:t>Maximum media depth is 4 inches</a:t>
            </a:r>
          </a:p>
          <a:p>
            <a:r>
              <a:rPr lang="en-US" dirty="0" smtClean="0"/>
              <a:t>No phosphorus credit</a:t>
            </a:r>
            <a:endParaRPr lang="en-US" dirty="0"/>
          </a:p>
        </p:txBody>
      </p:sp>
      <p:grpSp>
        <p:nvGrpSpPr>
          <p:cNvPr id="4" name="Group 3"/>
          <p:cNvGrpSpPr/>
          <p:nvPr/>
        </p:nvGrpSpPr>
        <p:grpSpPr>
          <a:xfrm>
            <a:off x="9041241" y="1741334"/>
            <a:ext cx="2034926" cy="1400927"/>
            <a:chOff x="76200" y="126635"/>
            <a:chExt cx="2590800" cy="1676400"/>
          </a:xfrm>
        </p:grpSpPr>
        <p:sp>
          <p:nvSpPr>
            <p:cNvPr id="5" name="Rectangle 4"/>
            <p:cNvSpPr/>
            <p:nvPr/>
          </p:nvSpPr>
          <p:spPr>
            <a:xfrm>
              <a:off x="76200" y="126635"/>
              <a:ext cx="2590800" cy="167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159851" y="234802"/>
              <a:ext cx="2407732" cy="1502377"/>
              <a:chOff x="159851" y="208168"/>
              <a:chExt cx="2407732" cy="1502377"/>
            </a:xfrm>
          </p:grpSpPr>
          <p:cxnSp>
            <p:nvCxnSpPr>
              <p:cNvPr id="7" name="Straight Connector 6"/>
              <p:cNvCxnSpPr/>
              <p:nvPr/>
            </p:nvCxnSpPr>
            <p:spPr>
              <a:xfrm>
                <a:off x="1333143" y="208168"/>
                <a:ext cx="1234440" cy="457200"/>
              </a:xfrm>
              <a:prstGeom prst="line">
                <a:avLst/>
              </a:prstGeom>
              <a:ln w="177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45972" y="745710"/>
                <a:ext cx="1828800" cy="964835"/>
                <a:chOff x="750772" y="3897657"/>
                <a:chExt cx="1828800" cy="1472350"/>
              </a:xfrm>
            </p:grpSpPr>
            <p:sp>
              <p:nvSpPr>
                <p:cNvPr id="11" name="Rectangle 10"/>
                <p:cNvSpPr/>
                <p:nvPr/>
              </p:nvSpPr>
              <p:spPr>
                <a:xfrm>
                  <a:off x="750772" y="3897657"/>
                  <a:ext cx="1828800" cy="1472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03172" y="4090902"/>
                  <a:ext cx="457200" cy="5747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027702" y="4090902"/>
                  <a:ext cx="457200" cy="5814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63429" y="4090904"/>
                  <a:ext cx="457200" cy="12687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p:cNvCxnSpPr/>
              <p:nvPr/>
            </p:nvCxnSpPr>
            <p:spPr>
              <a:xfrm flipH="1">
                <a:off x="159851" y="210844"/>
                <a:ext cx="1234440" cy="457200"/>
              </a:xfrm>
              <a:prstGeom prst="line">
                <a:avLst/>
              </a:prstGeom>
              <a:ln w="177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7354" y="736288"/>
                <a:ext cx="23414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 name="Title 1"/>
          <p:cNvSpPr txBox="1">
            <a:spLocks/>
          </p:cNvSpPr>
          <p:nvPr/>
        </p:nvSpPr>
        <p:spPr>
          <a:xfrm>
            <a:off x="738783" y="3402524"/>
            <a:ext cx="10515600" cy="8665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Disconnection BMP</a:t>
            </a:r>
            <a:endParaRPr lang="en-US" b="1" dirty="0"/>
          </a:p>
        </p:txBody>
      </p:sp>
      <p:sp>
        <p:nvSpPr>
          <p:cNvPr id="16" name="Content Placeholder 2"/>
          <p:cNvSpPr txBox="1">
            <a:spLocks/>
          </p:cNvSpPr>
          <p:nvPr/>
        </p:nvSpPr>
        <p:spPr>
          <a:xfrm>
            <a:off x="738783" y="4278159"/>
            <a:ext cx="10515600" cy="1963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Can’t be used if you are trying to meet the Construction SW permit</a:t>
            </a:r>
          </a:p>
          <a:p>
            <a:r>
              <a:rPr lang="en-US" smtClean="0"/>
              <a:t>On Watershed tab, must enter permeable acres that will be used as effective pervious area</a:t>
            </a:r>
          </a:p>
          <a:p>
            <a:r>
              <a:rPr lang="en-US" smtClean="0"/>
              <a:t>Difficult to meet retention requirement with this BMP</a:t>
            </a:r>
          </a:p>
          <a:p>
            <a:endParaRPr lang="en-US" dirty="0"/>
          </a:p>
        </p:txBody>
      </p:sp>
      <p:grpSp>
        <p:nvGrpSpPr>
          <p:cNvPr id="17" name="Group 16"/>
          <p:cNvGrpSpPr/>
          <p:nvPr/>
        </p:nvGrpSpPr>
        <p:grpSpPr>
          <a:xfrm>
            <a:off x="9603873" y="5225143"/>
            <a:ext cx="2096715" cy="1363702"/>
            <a:chOff x="5273429" y="4564630"/>
            <a:chExt cx="2626846" cy="1676400"/>
          </a:xfrm>
        </p:grpSpPr>
        <p:sp>
          <p:nvSpPr>
            <p:cNvPr id="18" name="Rectangle 17"/>
            <p:cNvSpPr/>
            <p:nvPr/>
          </p:nvSpPr>
          <p:spPr>
            <a:xfrm>
              <a:off x="5273429" y="4564630"/>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bwMode="auto">
            <a:xfrm>
              <a:off x="5355698" y="5672115"/>
              <a:ext cx="927972" cy="3092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20" name="Rectangle 19"/>
            <p:cNvSpPr/>
            <p:nvPr/>
          </p:nvSpPr>
          <p:spPr bwMode="auto">
            <a:xfrm>
              <a:off x="6284141" y="5660905"/>
              <a:ext cx="1486286" cy="32043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pic>
          <p:nvPicPr>
            <p:cNvPr id="21" name="Picture 19" descr="Grass on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7696" y="4945973"/>
              <a:ext cx="847441" cy="71493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5740302" y="5027079"/>
              <a:ext cx="1050228" cy="212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pic>
          <p:nvPicPr>
            <p:cNvPr id="23" name="Picture 19" descr="Grass on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2972" y="4947447"/>
              <a:ext cx="847441" cy="714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descr="Grass on Transparent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834" y="4940043"/>
              <a:ext cx="847441" cy="7149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0386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Swales (with or without underdrain)</a:t>
            </a:r>
            <a:endParaRPr lang="en-US" b="1" dirty="0"/>
          </a:p>
        </p:txBody>
      </p:sp>
      <p:sp>
        <p:nvSpPr>
          <p:cNvPr id="3" name="Content Placeholder 2"/>
          <p:cNvSpPr>
            <a:spLocks noGrp="1"/>
          </p:cNvSpPr>
          <p:nvPr>
            <p:ph idx="1"/>
          </p:nvPr>
        </p:nvSpPr>
        <p:spPr>
          <a:xfrm>
            <a:off x="522515" y="1825625"/>
            <a:ext cx="11346024" cy="4351338"/>
          </a:xfrm>
        </p:spPr>
        <p:txBody>
          <a:bodyPr/>
          <a:lstStyle/>
          <a:p>
            <a:r>
              <a:rPr lang="en-US" dirty="0" smtClean="0"/>
              <a:t>Side slope is routed to a swale</a:t>
            </a:r>
            <a:r>
              <a:rPr lang="en-US" dirty="0"/>
              <a:t> main channel or with </a:t>
            </a:r>
            <a:r>
              <a:rPr lang="en-US" dirty="0" smtClean="0"/>
              <a:t>underdrain – treat as a single BMP (e.g. match lengths)</a:t>
            </a:r>
          </a:p>
          <a:p>
            <a:r>
              <a:rPr lang="en-US" dirty="0" smtClean="0"/>
              <a:t>Have all impervious acres go to side slope(s) and none to main channel</a:t>
            </a:r>
          </a:p>
          <a:p>
            <a:r>
              <a:rPr lang="en-US" dirty="0" smtClean="0"/>
              <a:t>Ways to increase infiltration</a:t>
            </a:r>
          </a:p>
          <a:p>
            <a:pPr lvl="1"/>
            <a:r>
              <a:rPr lang="en-US" dirty="0" smtClean="0"/>
              <a:t>Put in check dams</a:t>
            </a:r>
          </a:p>
          <a:p>
            <a:pPr lvl="1"/>
            <a:r>
              <a:rPr lang="en-US" dirty="0" smtClean="0"/>
              <a:t>Put in </a:t>
            </a:r>
            <a:r>
              <a:rPr lang="en-US" dirty="0" err="1" smtClean="0"/>
              <a:t>bioretention</a:t>
            </a:r>
            <a:r>
              <a:rPr lang="en-US" dirty="0" smtClean="0"/>
              <a:t> base</a:t>
            </a:r>
          </a:p>
          <a:p>
            <a:pPr lvl="1"/>
            <a:r>
              <a:rPr lang="en-US" dirty="0" smtClean="0"/>
              <a:t>Make swale longer</a:t>
            </a:r>
            <a:endParaRPr lang="en-US" dirty="0"/>
          </a:p>
        </p:txBody>
      </p:sp>
      <p:grpSp>
        <p:nvGrpSpPr>
          <p:cNvPr id="4" name="Group 3"/>
          <p:cNvGrpSpPr/>
          <p:nvPr/>
        </p:nvGrpSpPr>
        <p:grpSpPr>
          <a:xfrm>
            <a:off x="9566113" y="5299788"/>
            <a:ext cx="1854555" cy="1306682"/>
            <a:chOff x="2754684" y="4734955"/>
            <a:chExt cx="2590800" cy="1676400"/>
          </a:xfrm>
        </p:grpSpPr>
        <p:sp>
          <p:nvSpPr>
            <p:cNvPr id="5" name="Rectangle 4"/>
            <p:cNvSpPr/>
            <p:nvPr/>
          </p:nvSpPr>
          <p:spPr>
            <a:xfrm>
              <a:off x="2754684" y="473495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3202742" y="4751493"/>
              <a:ext cx="1623262" cy="1617820"/>
              <a:chOff x="3178210" y="4765544"/>
              <a:chExt cx="1787812" cy="1745694"/>
            </a:xfrm>
          </p:grpSpPr>
          <p:grpSp>
            <p:nvGrpSpPr>
              <p:cNvPr id="7" name="Group 6"/>
              <p:cNvGrpSpPr/>
              <p:nvPr/>
            </p:nvGrpSpPr>
            <p:grpSpPr>
              <a:xfrm>
                <a:off x="3178210" y="4765544"/>
                <a:ext cx="1787812" cy="1470828"/>
                <a:chOff x="457360" y="4641196"/>
                <a:chExt cx="1787812" cy="1470828"/>
              </a:xfrm>
            </p:grpSpPr>
            <p:grpSp>
              <p:nvGrpSpPr>
                <p:cNvPr id="9" name="Group 8"/>
                <p:cNvGrpSpPr>
                  <a:grpSpLocks/>
                </p:cNvGrpSpPr>
                <p:nvPr/>
              </p:nvGrpSpPr>
              <p:grpSpPr bwMode="auto">
                <a:xfrm>
                  <a:off x="457360" y="4668649"/>
                  <a:ext cx="1787812" cy="1443375"/>
                  <a:chOff x="1563817" y="0"/>
                  <a:chExt cx="2879712" cy="2130770"/>
                </a:xfrm>
              </p:grpSpPr>
              <p:sp>
                <p:nvSpPr>
                  <p:cNvPr id="31" name="Freeform 30"/>
                  <p:cNvSpPr/>
                  <p:nvPr/>
                </p:nvSpPr>
                <p:spPr>
                  <a:xfrm>
                    <a:off x="1563817" y="0"/>
                    <a:ext cx="2116874" cy="731458"/>
                  </a:xfrm>
                  <a:custGeom>
                    <a:avLst/>
                    <a:gdLst>
                      <a:gd name="connsiteX0" fmla="*/ 0 w 2116666"/>
                      <a:gd name="connsiteY0" fmla="*/ 762000 h 772583"/>
                      <a:gd name="connsiteX1" fmla="*/ 1217083 w 2116666"/>
                      <a:gd name="connsiteY1" fmla="*/ 772583 h 772583"/>
                      <a:gd name="connsiteX2" fmla="*/ 2116666 w 2116666"/>
                      <a:gd name="connsiteY2" fmla="*/ 0 h 772583"/>
                      <a:gd name="connsiteX3" fmla="*/ 0 w 2116666"/>
                      <a:gd name="connsiteY3" fmla="*/ 762000 h 772583"/>
                    </a:gdLst>
                    <a:ahLst/>
                    <a:cxnLst>
                      <a:cxn ang="0">
                        <a:pos x="connsiteX0" y="connsiteY0"/>
                      </a:cxn>
                      <a:cxn ang="0">
                        <a:pos x="connsiteX1" y="connsiteY1"/>
                      </a:cxn>
                      <a:cxn ang="0">
                        <a:pos x="connsiteX2" y="connsiteY2"/>
                      </a:cxn>
                      <a:cxn ang="0">
                        <a:pos x="connsiteX3" y="connsiteY3"/>
                      </a:cxn>
                    </a:cxnLst>
                    <a:rect l="l" t="t" r="r" b="b"/>
                    <a:pathLst>
                      <a:path w="2116666" h="772583">
                        <a:moveTo>
                          <a:pt x="0" y="762000"/>
                        </a:moveTo>
                        <a:lnTo>
                          <a:pt x="1217083" y="772583"/>
                        </a:lnTo>
                        <a:lnTo>
                          <a:pt x="2116666" y="0"/>
                        </a:lnTo>
                        <a:lnTo>
                          <a:pt x="0" y="7620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2" name="Freeform 31"/>
                  <p:cNvSpPr/>
                  <p:nvPr/>
                </p:nvSpPr>
                <p:spPr>
                  <a:xfrm>
                    <a:off x="2879712" y="15901"/>
                    <a:ext cx="1544746" cy="2114868"/>
                  </a:xfrm>
                  <a:custGeom>
                    <a:avLst/>
                    <a:gdLst>
                      <a:gd name="connsiteX0" fmla="*/ 0 w 1545167"/>
                      <a:gd name="connsiteY0" fmla="*/ 1714500 h 2106083"/>
                      <a:gd name="connsiteX1" fmla="*/ 10583 w 1545167"/>
                      <a:gd name="connsiteY1" fmla="*/ 2106083 h 2106083"/>
                      <a:gd name="connsiteX2" fmla="*/ 1545167 w 1545167"/>
                      <a:gd name="connsiteY2" fmla="*/ 349250 h 2106083"/>
                      <a:gd name="connsiteX3" fmla="*/ 1545167 w 1545167"/>
                      <a:gd name="connsiteY3" fmla="*/ 0 h 2106083"/>
                      <a:gd name="connsiteX4" fmla="*/ 0 w 1545167"/>
                      <a:gd name="connsiteY4" fmla="*/ 1714500 h 210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167" h="2106083">
                        <a:moveTo>
                          <a:pt x="0" y="1714500"/>
                        </a:moveTo>
                        <a:lnTo>
                          <a:pt x="10583" y="2106083"/>
                        </a:lnTo>
                        <a:lnTo>
                          <a:pt x="1545167" y="349250"/>
                        </a:lnTo>
                        <a:lnTo>
                          <a:pt x="1545167" y="0"/>
                        </a:lnTo>
                        <a:lnTo>
                          <a:pt x="0" y="1714500"/>
                        </a:lnTo>
                        <a:close/>
                      </a:path>
                    </a:pathLst>
                  </a:cu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3" name="Freeform 32"/>
                  <p:cNvSpPr/>
                  <p:nvPr/>
                </p:nvSpPr>
                <p:spPr>
                  <a:xfrm>
                    <a:off x="2784357" y="0"/>
                    <a:ext cx="1640101" cy="1741188"/>
                  </a:xfrm>
                  <a:custGeom>
                    <a:avLst/>
                    <a:gdLst>
                      <a:gd name="connsiteX0" fmla="*/ 0 w 1640417"/>
                      <a:gd name="connsiteY0" fmla="*/ 751417 h 1778000"/>
                      <a:gd name="connsiteX1" fmla="*/ 423333 w 1640417"/>
                      <a:gd name="connsiteY1" fmla="*/ 762000 h 1778000"/>
                      <a:gd name="connsiteX2" fmla="*/ 116417 w 1640417"/>
                      <a:gd name="connsiteY2" fmla="*/ 1778000 h 1778000"/>
                      <a:gd name="connsiteX3" fmla="*/ 1640417 w 1640417"/>
                      <a:gd name="connsiteY3" fmla="*/ 52917 h 1778000"/>
                      <a:gd name="connsiteX4" fmla="*/ 899583 w 1640417"/>
                      <a:gd name="connsiteY4" fmla="*/ 0 h 1778000"/>
                      <a:gd name="connsiteX5" fmla="*/ 0 w 1640417"/>
                      <a:gd name="connsiteY5" fmla="*/ 751417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417" h="1778000">
                        <a:moveTo>
                          <a:pt x="0" y="751417"/>
                        </a:moveTo>
                        <a:lnTo>
                          <a:pt x="423333" y="762000"/>
                        </a:lnTo>
                        <a:lnTo>
                          <a:pt x="116417" y="1778000"/>
                        </a:lnTo>
                        <a:lnTo>
                          <a:pt x="1640417" y="52917"/>
                        </a:lnTo>
                        <a:lnTo>
                          <a:pt x="899583" y="0"/>
                        </a:lnTo>
                        <a:lnTo>
                          <a:pt x="0" y="751417"/>
                        </a:lnTo>
                        <a:close/>
                      </a:path>
                    </a:pathLst>
                  </a:cu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34" name="Group 33"/>
                  <p:cNvGrpSpPr>
                    <a:grpSpLocks/>
                  </p:cNvGrpSpPr>
                  <p:nvPr/>
                </p:nvGrpSpPr>
                <p:grpSpPr bwMode="auto">
                  <a:xfrm>
                    <a:off x="1563817" y="0"/>
                    <a:ext cx="2832034" cy="1741188"/>
                    <a:chOff x="1671570" y="434"/>
                    <a:chExt cx="3069414" cy="1390428"/>
                  </a:xfrm>
                </p:grpSpPr>
                <p:sp>
                  <p:nvSpPr>
                    <p:cNvPr id="37" name="Flowchart: Manual Operation 36"/>
                    <p:cNvSpPr/>
                    <p:nvPr/>
                  </p:nvSpPr>
                  <p:spPr>
                    <a:xfrm>
                      <a:off x="1671570" y="590890"/>
                      <a:ext cx="1787908" cy="799972"/>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cxnSp>
                  <p:nvCxnSpPr>
                    <p:cNvPr id="38" name="Straight Connector 37"/>
                    <p:cNvCxnSpPr/>
                    <p:nvPr/>
                  </p:nvCxnSpPr>
                  <p:spPr>
                    <a:xfrm flipV="1">
                      <a:off x="3108097" y="51226"/>
                      <a:ext cx="1632887" cy="1339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449143" y="63924"/>
                      <a:ext cx="1271172" cy="526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994415" y="13132"/>
                      <a:ext cx="971464" cy="57140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692239" y="434"/>
                      <a:ext cx="2263305" cy="5714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55545" y="6783"/>
                      <a:ext cx="785439" cy="38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Freeform 34"/>
                  <p:cNvSpPr/>
                  <p:nvPr/>
                </p:nvSpPr>
                <p:spPr>
                  <a:xfrm>
                    <a:off x="2879712" y="31803"/>
                    <a:ext cx="1563817" cy="1741188"/>
                  </a:xfrm>
                  <a:custGeom>
                    <a:avLst/>
                    <a:gdLst>
                      <a:gd name="connsiteX0" fmla="*/ 306917 w 1534583"/>
                      <a:gd name="connsiteY0" fmla="*/ 698500 h 1703916"/>
                      <a:gd name="connsiteX1" fmla="*/ 0 w 1534583"/>
                      <a:gd name="connsiteY1" fmla="*/ 1703916 h 1703916"/>
                      <a:gd name="connsiteX2" fmla="*/ 1534583 w 1534583"/>
                      <a:gd name="connsiteY2" fmla="*/ 0 h 1703916"/>
                      <a:gd name="connsiteX3" fmla="*/ 306917 w 1534583"/>
                      <a:gd name="connsiteY3" fmla="*/ 698500 h 1703916"/>
                    </a:gdLst>
                    <a:ahLst/>
                    <a:cxnLst>
                      <a:cxn ang="0">
                        <a:pos x="connsiteX0" y="connsiteY0"/>
                      </a:cxn>
                      <a:cxn ang="0">
                        <a:pos x="connsiteX1" y="connsiteY1"/>
                      </a:cxn>
                      <a:cxn ang="0">
                        <a:pos x="connsiteX2" y="connsiteY2"/>
                      </a:cxn>
                      <a:cxn ang="0">
                        <a:pos x="connsiteX3" y="connsiteY3"/>
                      </a:cxn>
                    </a:cxnLst>
                    <a:rect l="l" t="t" r="r" b="b"/>
                    <a:pathLst>
                      <a:path w="1534583" h="1703916">
                        <a:moveTo>
                          <a:pt x="306917" y="698500"/>
                        </a:moveTo>
                        <a:lnTo>
                          <a:pt x="0" y="1703916"/>
                        </a:lnTo>
                        <a:lnTo>
                          <a:pt x="1534583" y="0"/>
                        </a:lnTo>
                        <a:lnTo>
                          <a:pt x="306917" y="6985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6" name="Rectangle 35"/>
                  <p:cNvSpPr/>
                  <p:nvPr/>
                </p:nvSpPr>
                <p:spPr>
                  <a:xfrm>
                    <a:off x="1907094" y="1749139"/>
                    <a:ext cx="982153" cy="381631"/>
                  </a:xfrm>
                  <a:prstGeom prst="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pic>
              <p:nvPicPr>
                <p:cNvPr id="10"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3349" y="464119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780" y="469265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268" y="473334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1756" y="477033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691" y="481803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0409" y="486274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229" y="4918218"/>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1202" y="498409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718" y="5045421"/>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125" y="5043822"/>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700" y="498882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080" y="494744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09" y="4900879"/>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166" y="4849855"/>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699" y="477812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1316" y="4716358"/>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171" y="472916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661" y="4657763"/>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973" y="465970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570" y="4687449"/>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9"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7186" y="4814654"/>
                  <a:ext cx="252625" cy="10794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Flowchart: Direct Access Storage 7"/>
              <p:cNvSpPr/>
              <p:nvPr/>
            </p:nvSpPr>
            <p:spPr bwMode="auto">
              <a:xfrm rot="7904140">
                <a:off x="3311356" y="6120070"/>
                <a:ext cx="554849" cy="227488"/>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grpSp>
        <p:nvGrpSpPr>
          <p:cNvPr id="43" name="Group 42"/>
          <p:cNvGrpSpPr/>
          <p:nvPr/>
        </p:nvGrpSpPr>
        <p:grpSpPr>
          <a:xfrm>
            <a:off x="6266500" y="5299788"/>
            <a:ext cx="2084244" cy="1306682"/>
            <a:chOff x="64972" y="4564630"/>
            <a:chExt cx="2590800" cy="1676400"/>
          </a:xfrm>
        </p:grpSpPr>
        <p:sp>
          <p:nvSpPr>
            <p:cNvPr id="44" name="Rectangle 43"/>
            <p:cNvSpPr/>
            <p:nvPr/>
          </p:nvSpPr>
          <p:spPr>
            <a:xfrm>
              <a:off x="64972" y="4564630"/>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457360" y="4641196"/>
              <a:ext cx="1787812" cy="1470828"/>
              <a:chOff x="457360" y="4641196"/>
              <a:chExt cx="1787812" cy="1470828"/>
            </a:xfrm>
          </p:grpSpPr>
          <p:grpSp>
            <p:nvGrpSpPr>
              <p:cNvPr id="46" name="Group 45"/>
              <p:cNvGrpSpPr>
                <a:grpSpLocks/>
              </p:cNvGrpSpPr>
              <p:nvPr/>
            </p:nvGrpSpPr>
            <p:grpSpPr bwMode="auto">
              <a:xfrm>
                <a:off x="457360" y="4668649"/>
                <a:ext cx="1787812" cy="1443375"/>
                <a:chOff x="1563817" y="0"/>
                <a:chExt cx="2879712" cy="2130770"/>
              </a:xfrm>
            </p:grpSpPr>
            <p:sp>
              <p:nvSpPr>
                <p:cNvPr id="68" name="Freeform 67"/>
                <p:cNvSpPr/>
                <p:nvPr/>
              </p:nvSpPr>
              <p:spPr>
                <a:xfrm>
                  <a:off x="1563817" y="0"/>
                  <a:ext cx="2116874" cy="731458"/>
                </a:xfrm>
                <a:custGeom>
                  <a:avLst/>
                  <a:gdLst>
                    <a:gd name="connsiteX0" fmla="*/ 0 w 2116666"/>
                    <a:gd name="connsiteY0" fmla="*/ 762000 h 772583"/>
                    <a:gd name="connsiteX1" fmla="*/ 1217083 w 2116666"/>
                    <a:gd name="connsiteY1" fmla="*/ 772583 h 772583"/>
                    <a:gd name="connsiteX2" fmla="*/ 2116666 w 2116666"/>
                    <a:gd name="connsiteY2" fmla="*/ 0 h 772583"/>
                    <a:gd name="connsiteX3" fmla="*/ 0 w 2116666"/>
                    <a:gd name="connsiteY3" fmla="*/ 762000 h 772583"/>
                  </a:gdLst>
                  <a:ahLst/>
                  <a:cxnLst>
                    <a:cxn ang="0">
                      <a:pos x="connsiteX0" y="connsiteY0"/>
                    </a:cxn>
                    <a:cxn ang="0">
                      <a:pos x="connsiteX1" y="connsiteY1"/>
                    </a:cxn>
                    <a:cxn ang="0">
                      <a:pos x="connsiteX2" y="connsiteY2"/>
                    </a:cxn>
                    <a:cxn ang="0">
                      <a:pos x="connsiteX3" y="connsiteY3"/>
                    </a:cxn>
                  </a:cxnLst>
                  <a:rect l="l" t="t" r="r" b="b"/>
                  <a:pathLst>
                    <a:path w="2116666" h="772583">
                      <a:moveTo>
                        <a:pt x="0" y="762000"/>
                      </a:moveTo>
                      <a:lnTo>
                        <a:pt x="1217083" y="772583"/>
                      </a:lnTo>
                      <a:lnTo>
                        <a:pt x="2116666" y="0"/>
                      </a:lnTo>
                      <a:lnTo>
                        <a:pt x="0" y="7620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69" name="Freeform 68"/>
                <p:cNvSpPr/>
                <p:nvPr/>
              </p:nvSpPr>
              <p:spPr>
                <a:xfrm>
                  <a:off x="2879712" y="15901"/>
                  <a:ext cx="1544746" cy="2114868"/>
                </a:xfrm>
                <a:custGeom>
                  <a:avLst/>
                  <a:gdLst>
                    <a:gd name="connsiteX0" fmla="*/ 0 w 1545167"/>
                    <a:gd name="connsiteY0" fmla="*/ 1714500 h 2106083"/>
                    <a:gd name="connsiteX1" fmla="*/ 10583 w 1545167"/>
                    <a:gd name="connsiteY1" fmla="*/ 2106083 h 2106083"/>
                    <a:gd name="connsiteX2" fmla="*/ 1545167 w 1545167"/>
                    <a:gd name="connsiteY2" fmla="*/ 349250 h 2106083"/>
                    <a:gd name="connsiteX3" fmla="*/ 1545167 w 1545167"/>
                    <a:gd name="connsiteY3" fmla="*/ 0 h 2106083"/>
                    <a:gd name="connsiteX4" fmla="*/ 0 w 1545167"/>
                    <a:gd name="connsiteY4" fmla="*/ 1714500 h 210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167" h="2106083">
                      <a:moveTo>
                        <a:pt x="0" y="1714500"/>
                      </a:moveTo>
                      <a:lnTo>
                        <a:pt x="10583" y="2106083"/>
                      </a:lnTo>
                      <a:lnTo>
                        <a:pt x="1545167" y="349250"/>
                      </a:lnTo>
                      <a:lnTo>
                        <a:pt x="1545167" y="0"/>
                      </a:lnTo>
                      <a:lnTo>
                        <a:pt x="0" y="1714500"/>
                      </a:lnTo>
                      <a:close/>
                    </a:path>
                  </a:pathLst>
                </a:cu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0" name="Freeform 69"/>
                <p:cNvSpPr/>
                <p:nvPr/>
              </p:nvSpPr>
              <p:spPr>
                <a:xfrm>
                  <a:off x="2784357" y="0"/>
                  <a:ext cx="1640101" cy="1741188"/>
                </a:xfrm>
                <a:custGeom>
                  <a:avLst/>
                  <a:gdLst>
                    <a:gd name="connsiteX0" fmla="*/ 0 w 1640417"/>
                    <a:gd name="connsiteY0" fmla="*/ 751417 h 1778000"/>
                    <a:gd name="connsiteX1" fmla="*/ 423333 w 1640417"/>
                    <a:gd name="connsiteY1" fmla="*/ 762000 h 1778000"/>
                    <a:gd name="connsiteX2" fmla="*/ 116417 w 1640417"/>
                    <a:gd name="connsiteY2" fmla="*/ 1778000 h 1778000"/>
                    <a:gd name="connsiteX3" fmla="*/ 1640417 w 1640417"/>
                    <a:gd name="connsiteY3" fmla="*/ 52917 h 1778000"/>
                    <a:gd name="connsiteX4" fmla="*/ 899583 w 1640417"/>
                    <a:gd name="connsiteY4" fmla="*/ 0 h 1778000"/>
                    <a:gd name="connsiteX5" fmla="*/ 0 w 1640417"/>
                    <a:gd name="connsiteY5" fmla="*/ 751417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417" h="1778000">
                      <a:moveTo>
                        <a:pt x="0" y="751417"/>
                      </a:moveTo>
                      <a:lnTo>
                        <a:pt x="423333" y="762000"/>
                      </a:lnTo>
                      <a:lnTo>
                        <a:pt x="116417" y="1778000"/>
                      </a:lnTo>
                      <a:lnTo>
                        <a:pt x="1640417" y="52917"/>
                      </a:lnTo>
                      <a:lnTo>
                        <a:pt x="899583" y="0"/>
                      </a:lnTo>
                      <a:lnTo>
                        <a:pt x="0" y="751417"/>
                      </a:lnTo>
                      <a:close/>
                    </a:path>
                  </a:pathLst>
                </a:cu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71" name="Group 70"/>
                <p:cNvGrpSpPr>
                  <a:grpSpLocks/>
                </p:cNvGrpSpPr>
                <p:nvPr/>
              </p:nvGrpSpPr>
              <p:grpSpPr bwMode="auto">
                <a:xfrm>
                  <a:off x="1563817" y="0"/>
                  <a:ext cx="2832034" cy="1741188"/>
                  <a:chOff x="1671570" y="434"/>
                  <a:chExt cx="3069414" cy="1390428"/>
                </a:xfrm>
              </p:grpSpPr>
              <p:sp>
                <p:nvSpPr>
                  <p:cNvPr id="74" name="Flowchart: Manual Operation 73"/>
                  <p:cNvSpPr/>
                  <p:nvPr/>
                </p:nvSpPr>
                <p:spPr>
                  <a:xfrm>
                    <a:off x="1671570" y="590890"/>
                    <a:ext cx="1787908" cy="799972"/>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cxnSp>
                <p:nvCxnSpPr>
                  <p:cNvPr id="75" name="Straight Connector 74"/>
                  <p:cNvCxnSpPr/>
                  <p:nvPr/>
                </p:nvCxnSpPr>
                <p:spPr>
                  <a:xfrm flipV="1">
                    <a:off x="3108097" y="51226"/>
                    <a:ext cx="1632887" cy="1339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449143" y="63924"/>
                    <a:ext cx="1271172" cy="526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994415" y="13132"/>
                    <a:ext cx="971464" cy="57140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692239" y="434"/>
                    <a:ext cx="2263305" cy="5714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55545" y="6783"/>
                    <a:ext cx="785439" cy="38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Freeform 71"/>
                <p:cNvSpPr/>
                <p:nvPr/>
              </p:nvSpPr>
              <p:spPr>
                <a:xfrm>
                  <a:off x="2879712" y="31803"/>
                  <a:ext cx="1563817" cy="1741188"/>
                </a:xfrm>
                <a:custGeom>
                  <a:avLst/>
                  <a:gdLst>
                    <a:gd name="connsiteX0" fmla="*/ 306917 w 1534583"/>
                    <a:gd name="connsiteY0" fmla="*/ 698500 h 1703916"/>
                    <a:gd name="connsiteX1" fmla="*/ 0 w 1534583"/>
                    <a:gd name="connsiteY1" fmla="*/ 1703916 h 1703916"/>
                    <a:gd name="connsiteX2" fmla="*/ 1534583 w 1534583"/>
                    <a:gd name="connsiteY2" fmla="*/ 0 h 1703916"/>
                    <a:gd name="connsiteX3" fmla="*/ 306917 w 1534583"/>
                    <a:gd name="connsiteY3" fmla="*/ 698500 h 1703916"/>
                  </a:gdLst>
                  <a:ahLst/>
                  <a:cxnLst>
                    <a:cxn ang="0">
                      <a:pos x="connsiteX0" y="connsiteY0"/>
                    </a:cxn>
                    <a:cxn ang="0">
                      <a:pos x="connsiteX1" y="connsiteY1"/>
                    </a:cxn>
                    <a:cxn ang="0">
                      <a:pos x="connsiteX2" y="connsiteY2"/>
                    </a:cxn>
                    <a:cxn ang="0">
                      <a:pos x="connsiteX3" y="connsiteY3"/>
                    </a:cxn>
                  </a:cxnLst>
                  <a:rect l="l" t="t" r="r" b="b"/>
                  <a:pathLst>
                    <a:path w="1534583" h="1703916">
                      <a:moveTo>
                        <a:pt x="306917" y="698500"/>
                      </a:moveTo>
                      <a:lnTo>
                        <a:pt x="0" y="1703916"/>
                      </a:lnTo>
                      <a:lnTo>
                        <a:pt x="1534583" y="0"/>
                      </a:lnTo>
                      <a:lnTo>
                        <a:pt x="306917" y="6985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3" name="Rectangle 72"/>
                <p:cNvSpPr/>
                <p:nvPr/>
              </p:nvSpPr>
              <p:spPr>
                <a:xfrm>
                  <a:off x="1907094" y="1749139"/>
                  <a:ext cx="982153" cy="381631"/>
                </a:xfrm>
                <a:prstGeom prst="rect">
                  <a:avLst/>
                </a:prstGeom>
                <a:blipFill>
                  <a:blip r:embed="rId2"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pic>
            <p:nvPicPr>
              <p:cNvPr id="47"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3349" y="464119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2780" y="469265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7268" y="473334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1756" y="477033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691" y="481803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0409" y="486274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7229" y="4918218"/>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1202" y="498409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0718" y="5045421"/>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125" y="5043822"/>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9700" y="498882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1080" y="494744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009" y="4900879"/>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166" y="4849855"/>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5699" y="477812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316" y="4716358"/>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1171" y="472916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661" y="4657763"/>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973" y="465970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570" y="4687449"/>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7186" y="4814654"/>
                <a:ext cx="252625" cy="10794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0" name="Group 79"/>
          <p:cNvGrpSpPr/>
          <p:nvPr/>
        </p:nvGrpSpPr>
        <p:grpSpPr>
          <a:xfrm>
            <a:off x="3150662" y="5295482"/>
            <a:ext cx="2037430" cy="1310988"/>
            <a:chOff x="5269704" y="2252035"/>
            <a:chExt cx="2590800" cy="1676400"/>
          </a:xfrm>
        </p:grpSpPr>
        <p:grpSp>
          <p:nvGrpSpPr>
            <p:cNvPr id="81" name="Group 80"/>
            <p:cNvGrpSpPr/>
            <p:nvPr/>
          </p:nvGrpSpPr>
          <p:grpSpPr>
            <a:xfrm>
              <a:off x="5269704" y="2252035"/>
              <a:ext cx="2590800" cy="1676400"/>
              <a:chOff x="5269704" y="2252035"/>
              <a:chExt cx="2590800" cy="1676400"/>
            </a:xfrm>
          </p:grpSpPr>
          <p:sp>
            <p:nvSpPr>
              <p:cNvPr id="83" name="Rectangle 82"/>
              <p:cNvSpPr/>
              <p:nvPr/>
            </p:nvSpPr>
            <p:spPr>
              <a:xfrm>
                <a:off x="5269704" y="22520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4"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929">
                <a:off x="6263863" y="2498454"/>
                <a:ext cx="570836" cy="481576"/>
              </a:xfrm>
              <a:prstGeom prst="rect">
                <a:avLst/>
              </a:prstGeom>
              <a:noFill/>
              <a:extLst/>
            </p:spPr>
          </p:pic>
          <p:cxnSp>
            <p:nvCxnSpPr>
              <p:cNvPr id="85" name="Straight Arrow Connector 84"/>
              <p:cNvCxnSpPr/>
              <p:nvPr/>
            </p:nvCxnSpPr>
            <p:spPr>
              <a:xfrm>
                <a:off x="6763178" y="2547513"/>
                <a:ext cx="712600" cy="533446"/>
              </a:xfrm>
              <a:prstGeom prst="straightConnector1">
                <a:avLst/>
              </a:prstGeom>
              <a:solidFill>
                <a:schemeClr val="bg1"/>
              </a:solidFill>
              <a:ln w="88900">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bwMode="auto">
              <a:xfrm rot="2234994">
                <a:off x="6044727" y="3202371"/>
                <a:ext cx="1356445" cy="219493"/>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87" name="Rectangle 86"/>
              <p:cNvSpPr/>
              <p:nvPr/>
            </p:nvSpPr>
            <p:spPr bwMode="auto">
              <a:xfrm>
                <a:off x="5332333" y="2814237"/>
                <a:ext cx="927972" cy="2759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88" name="Rectangle 87"/>
              <p:cNvSpPr/>
              <p:nvPr/>
            </p:nvSpPr>
            <p:spPr bwMode="auto">
              <a:xfrm>
                <a:off x="7196389" y="3599942"/>
                <a:ext cx="463986" cy="215527"/>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pic>
            <p:nvPicPr>
              <p:cNvPr id="89"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929">
                <a:off x="6514739" y="2678990"/>
                <a:ext cx="570836" cy="481576"/>
              </a:xfrm>
              <a:prstGeom prst="rect">
                <a:avLst/>
              </a:prstGeom>
              <a:noFill/>
              <a:extLst/>
            </p:spPr>
          </p:pic>
          <p:pic>
            <p:nvPicPr>
              <p:cNvPr id="90"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929">
                <a:off x="6962567" y="3042410"/>
                <a:ext cx="570836" cy="481576"/>
              </a:xfrm>
              <a:prstGeom prst="rect">
                <a:avLst/>
              </a:prstGeom>
              <a:noFill/>
              <a:extLst/>
            </p:spPr>
          </p:pic>
        </p:grpSp>
        <p:pic>
          <p:nvPicPr>
            <p:cNvPr id="82"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929">
              <a:off x="6791403" y="2885314"/>
              <a:ext cx="570836" cy="481576"/>
            </a:xfrm>
            <a:prstGeom prst="rect">
              <a:avLst/>
            </a:prstGeom>
            <a:noFill/>
            <a:extLst/>
          </p:spPr>
        </p:pic>
      </p:grpSp>
    </p:spTree>
    <p:extLst>
      <p:ext uri="{BB962C8B-B14F-4D97-AF65-F5344CB8AC3E}">
        <p14:creationId xmlns:p14="http://schemas.microsoft.com/office/powerpoint/2010/main" val="2008898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85" y="206506"/>
            <a:ext cx="10515600" cy="903838"/>
          </a:xfrm>
        </p:spPr>
        <p:txBody>
          <a:bodyPr/>
          <a:lstStyle/>
          <a:p>
            <a:r>
              <a:rPr lang="en-US" b="1" dirty="0" smtClean="0"/>
              <a:t>Underground infiltration</a:t>
            </a:r>
            <a:endParaRPr lang="en-US" b="1" dirty="0"/>
          </a:p>
        </p:txBody>
      </p:sp>
      <p:sp>
        <p:nvSpPr>
          <p:cNvPr id="3" name="Content Placeholder 2"/>
          <p:cNvSpPr>
            <a:spLocks noGrp="1"/>
          </p:cNvSpPr>
          <p:nvPr>
            <p:ph idx="1"/>
          </p:nvPr>
        </p:nvSpPr>
        <p:spPr>
          <a:xfrm>
            <a:off x="838200" y="1110344"/>
            <a:ext cx="10515600" cy="5066619"/>
          </a:xfrm>
        </p:spPr>
        <p:txBody>
          <a:bodyPr/>
          <a:lstStyle/>
          <a:p>
            <a:r>
              <a:rPr lang="en-US" dirty="0" smtClean="0"/>
              <a:t>Along with infiltration basin/trench, the most effective retention BMP for highly permeable soils (A soils)</a:t>
            </a:r>
          </a:p>
          <a:p>
            <a:r>
              <a:rPr lang="en-US" dirty="0" smtClean="0"/>
              <a:t>Must either know two values or go outside calculator to a spreadsheet to calculate these 2 values (equations were too difficult to incorporate into the calculator)</a:t>
            </a:r>
          </a:p>
          <a:p>
            <a:pPr lvl="1"/>
            <a:r>
              <a:rPr lang="en-US" dirty="0" err="1" smtClean="0"/>
              <a:t>Vp</a:t>
            </a:r>
            <a:r>
              <a:rPr lang="en-US" dirty="0" smtClean="0"/>
              <a:t> = underground pipe/storage volume</a:t>
            </a:r>
          </a:p>
          <a:p>
            <a:pPr lvl="1"/>
            <a:r>
              <a:rPr lang="en-US" dirty="0" smtClean="0"/>
              <a:t>Am = area of engineered media</a:t>
            </a:r>
            <a:endParaRPr lang="en-US" dirty="0"/>
          </a:p>
        </p:txBody>
      </p:sp>
      <p:grpSp>
        <p:nvGrpSpPr>
          <p:cNvPr id="4" name="Group 3"/>
          <p:cNvGrpSpPr/>
          <p:nvPr/>
        </p:nvGrpSpPr>
        <p:grpSpPr>
          <a:xfrm>
            <a:off x="8348684" y="4637088"/>
            <a:ext cx="2244012" cy="1539875"/>
            <a:chOff x="2452004" y="2971800"/>
            <a:chExt cx="2590800" cy="1676400"/>
          </a:xfrm>
        </p:grpSpPr>
        <p:sp>
          <p:nvSpPr>
            <p:cNvPr id="5" name="Rectangle 4"/>
            <p:cNvSpPr/>
            <p:nvPr/>
          </p:nvSpPr>
          <p:spPr>
            <a:xfrm>
              <a:off x="2452004" y="2971800"/>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bwMode="auto">
            <a:xfrm>
              <a:off x="2892505" y="3548760"/>
              <a:ext cx="1731953" cy="1023240"/>
            </a:xfrm>
            <a:prstGeom prst="rect">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 name="Rectangle 6"/>
            <p:cNvSpPr/>
            <p:nvPr/>
          </p:nvSpPr>
          <p:spPr bwMode="auto">
            <a:xfrm>
              <a:off x="2881097" y="3383866"/>
              <a:ext cx="1743362" cy="16188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pic>
          <p:nvPicPr>
            <p:cNvPr id="8" name="Picture 7" descr="Grass on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1017" y="3091104"/>
              <a:ext cx="351508" cy="2965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520" y="3108507"/>
              <a:ext cx="349312" cy="2946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9180" y="3081655"/>
              <a:ext cx="358224" cy="3022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0362" y="3081654"/>
              <a:ext cx="358224" cy="3022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0649" y="3081653"/>
              <a:ext cx="358224" cy="3022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2208" y="3074761"/>
              <a:ext cx="358224" cy="302211"/>
            </a:xfrm>
            <a:prstGeom prst="rect">
              <a:avLst/>
            </a:prstGeom>
            <a:noFill/>
            <a:extLst>
              <a:ext uri="{909E8E84-426E-40DD-AFC4-6F175D3DCCD1}">
                <a14:hiddenFill xmlns:a14="http://schemas.microsoft.com/office/drawing/2010/main">
                  <a:solidFill>
                    <a:srgbClr val="FFFFFF"/>
                  </a:solidFill>
                </a14:hiddenFill>
              </a:ext>
            </a:extLst>
          </p:spPr>
        </p:pic>
        <p:sp>
          <p:nvSpPr>
            <p:cNvPr id="14" name="Flowchart: Direct Access Storage 13"/>
            <p:cNvSpPr/>
            <p:nvPr/>
          </p:nvSpPr>
          <p:spPr bwMode="auto">
            <a:xfrm>
              <a:off x="2791513" y="3647305"/>
              <a:ext cx="1972295" cy="550254"/>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cxnSp>
          <p:nvCxnSpPr>
            <p:cNvPr id="15" name="Straight Arrow Connector 14"/>
            <p:cNvCxnSpPr/>
            <p:nvPr/>
          </p:nvCxnSpPr>
          <p:spPr>
            <a:xfrm>
              <a:off x="3105029" y="4072800"/>
              <a:ext cx="0" cy="43236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23312" y="4065533"/>
              <a:ext cx="0" cy="43236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368873" y="4065533"/>
              <a:ext cx="0" cy="43236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32792" y="4198784"/>
            <a:ext cx="4911012" cy="2389462"/>
            <a:chOff x="0" y="0"/>
            <a:chExt cx="7924800" cy="3203377"/>
          </a:xfrm>
        </p:grpSpPr>
        <p:sp>
          <p:nvSpPr>
            <p:cNvPr id="19" name="Rectangle 18"/>
            <p:cNvSpPr/>
            <p:nvPr/>
          </p:nvSpPr>
          <p:spPr>
            <a:xfrm>
              <a:off x="228600" y="0"/>
              <a:ext cx="7696200" cy="32033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nvGrpSpPr>
            <p:cNvPr id="20" name="Group 19"/>
            <p:cNvGrpSpPr/>
            <p:nvPr/>
          </p:nvGrpSpPr>
          <p:grpSpPr>
            <a:xfrm>
              <a:off x="0" y="0"/>
              <a:ext cx="7696205" cy="3199048"/>
              <a:chOff x="0" y="0"/>
              <a:chExt cx="7696205" cy="3199048"/>
            </a:xfrm>
          </p:grpSpPr>
          <p:grpSp>
            <p:nvGrpSpPr>
              <p:cNvPr id="21" name="Group 20"/>
              <p:cNvGrpSpPr/>
              <p:nvPr/>
            </p:nvGrpSpPr>
            <p:grpSpPr>
              <a:xfrm>
                <a:off x="0" y="460178"/>
                <a:ext cx="7696205" cy="2738870"/>
                <a:chOff x="0" y="460178"/>
                <a:chExt cx="7696205" cy="2738870"/>
              </a:xfrm>
            </p:grpSpPr>
            <p:grpSp>
              <p:nvGrpSpPr>
                <p:cNvPr id="24" name="Group 23"/>
                <p:cNvGrpSpPr/>
                <p:nvPr/>
              </p:nvGrpSpPr>
              <p:grpSpPr>
                <a:xfrm>
                  <a:off x="0" y="460178"/>
                  <a:ext cx="7696205" cy="2738870"/>
                  <a:chOff x="0" y="460178"/>
                  <a:chExt cx="7696205" cy="2738870"/>
                </a:xfrm>
              </p:grpSpPr>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8137" t="25682" r="10000" b="24899"/>
                  <a:stretch/>
                </p:blipFill>
                <p:spPr>
                  <a:xfrm>
                    <a:off x="2819401" y="460178"/>
                    <a:ext cx="4800600" cy="1905000"/>
                  </a:xfrm>
                  <a:prstGeom prst="rect">
                    <a:avLst/>
                  </a:prstGeom>
                </p:spPr>
              </p:pic>
              <p:sp>
                <p:nvSpPr>
                  <p:cNvPr id="27" name="TextBox 4"/>
                  <p:cNvSpPr txBox="1"/>
                  <p:nvPr/>
                </p:nvSpPr>
                <p:spPr>
                  <a:xfrm>
                    <a:off x="514597" y="1326111"/>
                    <a:ext cx="2304803" cy="45350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a:t>Overflow depth </a:t>
                    </a:r>
                    <a:r>
                      <a:rPr lang="en-US" sz="1400"/>
                      <a:t>(D</a:t>
                    </a:r>
                    <a:r>
                      <a:rPr lang="en-US" sz="1400" baseline="-25000"/>
                      <a:t>o</a:t>
                    </a:r>
                    <a:r>
                      <a:rPr lang="en-US" sz="1400"/>
                      <a:t>)</a:t>
                    </a:r>
                  </a:p>
                </p:txBody>
              </p:sp>
              <p:cxnSp>
                <p:nvCxnSpPr>
                  <p:cNvPr id="28" name="Straight Arrow Connector 27"/>
                  <p:cNvCxnSpPr/>
                  <p:nvPr/>
                </p:nvCxnSpPr>
                <p:spPr>
                  <a:xfrm>
                    <a:off x="2743200" y="1222177"/>
                    <a:ext cx="0" cy="6858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46166" y="1222177"/>
                    <a:ext cx="6950038" cy="12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46166" y="1907980"/>
                    <a:ext cx="6950039" cy="57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11"/>
                  <p:cNvSpPr txBox="1"/>
                  <p:nvPr/>
                </p:nvSpPr>
                <p:spPr>
                  <a:xfrm>
                    <a:off x="527462" y="1928849"/>
                    <a:ext cx="2407723" cy="4079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a:t>Depth of media (D</a:t>
                    </a:r>
                    <a:r>
                      <a:rPr lang="en-US" sz="1200" baseline="-25000"/>
                      <a:t>M</a:t>
                    </a:r>
                    <a:r>
                      <a:rPr lang="en-US" sz="1200"/>
                      <a:t>)</a:t>
                    </a:r>
                  </a:p>
                </p:txBody>
              </p:sp>
              <p:sp>
                <p:nvSpPr>
                  <p:cNvPr id="32" name="TextBox 12"/>
                  <p:cNvSpPr txBox="1"/>
                  <p:nvPr/>
                </p:nvSpPr>
                <p:spPr>
                  <a:xfrm>
                    <a:off x="3962400" y="2517576"/>
                    <a:ext cx="2743200" cy="68147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a:t>Engineered media storage volume below pipes (V</a:t>
                    </a:r>
                    <a:r>
                      <a:rPr lang="en-US" sz="1200" baseline="-25000"/>
                      <a:t>M</a:t>
                    </a:r>
                    <a:r>
                      <a:rPr lang="en-US" sz="1200"/>
                      <a:t>)</a:t>
                    </a:r>
                  </a:p>
                </p:txBody>
              </p:sp>
              <p:cxnSp>
                <p:nvCxnSpPr>
                  <p:cNvPr id="33" name="Straight Arrow Connector 32"/>
                  <p:cNvCxnSpPr/>
                  <p:nvPr/>
                </p:nvCxnSpPr>
                <p:spPr>
                  <a:xfrm flipH="1" flipV="1">
                    <a:off x="5029200" y="2136577"/>
                    <a:ext cx="419100" cy="457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743200" y="1907977"/>
                    <a:ext cx="0" cy="4572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720436" y="2357463"/>
                    <a:ext cx="6975765" cy="77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21"/>
                  <p:cNvSpPr txBox="1"/>
                  <p:nvPr/>
                </p:nvSpPr>
                <p:spPr>
                  <a:xfrm>
                    <a:off x="0" y="612577"/>
                    <a:ext cx="2743200" cy="68147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a:t>Pipe/storage device volume (V</a:t>
                    </a:r>
                    <a:r>
                      <a:rPr lang="en-US" sz="1200" baseline="-25000"/>
                      <a:t>P</a:t>
                    </a:r>
                    <a:r>
                      <a:rPr lang="en-US" sz="1200"/>
                      <a:t>)</a:t>
                    </a:r>
                  </a:p>
                </p:txBody>
              </p:sp>
              <p:cxnSp>
                <p:nvCxnSpPr>
                  <p:cNvPr id="37" name="Straight Arrow Connector 36"/>
                  <p:cNvCxnSpPr/>
                  <p:nvPr/>
                </p:nvCxnSpPr>
                <p:spPr>
                  <a:xfrm>
                    <a:off x="2743200" y="882879"/>
                    <a:ext cx="1371600" cy="64409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rot="5400000">
                    <a:off x="6457953" y="1888929"/>
                    <a:ext cx="952496" cy="304800"/>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9" name="Right Arrow 38"/>
                  <p:cNvSpPr/>
                  <p:nvPr/>
                </p:nvSpPr>
                <p:spPr>
                  <a:xfrm rot="5400000">
                    <a:off x="5391153" y="1888929"/>
                    <a:ext cx="952496" cy="304800"/>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40" name="Right Arrow 39"/>
                  <p:cNvSpPr/>
                  <p:nvPr/>
                </p:nvSpPr>
                <p:spPr>
                  <a:xfrm rot="5400000">
                    <a:off x="4191002" y="1869880"/>
                    <a:ext cx="952496" cy="342900"/>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41" name="Right Arrow 40"/>
                  <p:cNvSpPr/>
                  <p:nvPr/>
                </p:nvSpPr>
                <p:spPr>
                  <a:xfrm rot="5400000">
                    <a:off x="3105152" y="1888928"/>
                    <a:ext cx="952497" cy="304800"/>
                  </a:xfrm>
                  <a:prstGeom prst="rightArrow">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cxnSp>
              <p:nvCxnSpPr>
                <p:cNvPr id="25" name="Straight Arrow Connector 24"/>
                <p:cNvCxnSpPr/>
                <p:nvPr/>
              </p:nvCxnSpPr>
              <p:spPr>
                <a:xfrm>
                  <a:off x="2590800" y="920354"/>
                  <a:ext cx="457200" cy="4923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a:off x="2819401" y="377114"/>
                <a:ext cx="4800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45"/>
              <p:cNvSpPr txBox="1"/>
              <p:nvPr/>
            </p:nvSpPr>
            <p:spPr>
              <a:xfrm>
                <a:off x="3867150" y="0"/>
                <a:ext cx="2743200" cy="4079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a:t>Width of basin</a:t>
                </a:r>
              </a:p>
            </p:txBody>
          </p:sp>
        </p:grpSp>
      </p:grpSp>
    </p:spTree>
    <p:extLst>
      <p:ext uri="{BB962C8B-B14F-4D97-AF65-F5344CB8AC3E}">
        <p14:creationId xmlns:p14="http://schemas.microsoft.com/office/powerpoint/2010/main" val="4245700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777" y="304800"/>
            <a:ext cx="4191000" cy="762000"/>
          </a:xfrm>
        </p:spPr>
        <p:txBody>
          <a:bodyPr/>
          <a:lstStyle/>
          <a:p>
            <a:r>
              <a:rPr lang="en-US" b="1" dirty="0" smtClean="0"/>
              <a:t>MIDS calculator</a:t>
            </a:r>
            <a:endParaRPr lang="en-US" b="1" dirty="0"/>
          </a:p>
        </p:txBody>
      </p:sp>
      <p:sp>
        <p:nvSpPr>
          <p:cNvPr id="3" name="Content Placeholder 2"/>
          <p:cNvSpPr>
            <a:spLocks noGrp="1"/>
          </p:cNvSpPr>
          <p:nvPr>
            <p:ph idx="1"/>
          </p:nvPr>
        </p:nvSpPr>
        <p:spPr>
          <a:xfrm>
            <a:off x="207818" y="1157093"/>
            <a:ext cx="4825988" cy="5483200"/>
          </a:xfrm>
        </p:spPr>
        <p:txBody>
          <a:bodyPr>
            <a:normAutofit/>
          </a:bodyPr>
          <a:lstStyle/>
          <a:p>
            <a:r>
              <a:rPr lang="en-US" dirty="0" smtClean="0"/>
              <a:t>An Excel spreadsheet that</a:t>
            </a:r>
          </a:p>
          <a:p>
            <a:pPr lvl="1"/>
            <a:r>
              <a:rPr lang="en-US" dirty="0"/>
              <a:t>q</a:t>
            </a:r>
            <a:r>
              <a:rPr lang="en-US" dirty="0" smtClean="0"/>
              <a:t>uantifies reductions in </a:t>
            </a:r>
            <a:r>
              <a:rPr lang="en-US" dirty="0" err="1" smtClean="0"/>
              <a:t>stormwater</a:t>
            </a:r>
            <a:r>
              <a:rPr lang="en-US" dirty="0" smtClean="0"/>
              <a:t> runoff </a:t>
            </a:r>
            <a:r>
              <a:rPr lang="en-US" dirty="0" smtClean="0"/>
              <a:t>volume</a:t>
            </a:r>
            <a:endParaRPr lang="en-US" dirty="0" smtClean="0"/>
          </a:p>
          <a:p>
            <a:pPr lvl="1"/>
            <a:r>
              <a:rPr lang="en-US" dirty="0"/>
              <a:t>q</a:t>
            </a:r>
            <a:r>
              <a:rPr lang="en-US" dirty="0" smtClean="0"/>
              <a:t>uantifies </a:t>
            </a:r>
            <a:r>
              <a:rPr lang="en-US" dirty="0"/>
              <a:t>reductions in </a:t>
            </a:r>
            <a:r>
              <a:rPr lang="en-US" dirty="0" smtClean="0"/>
              <a:t>phosphorus (P) and </a:t>
            </a:r>
            <a:r>
              <a:rPr lang="en-US" dirty="0" smtClean="0"/>
              <a:t>TSS</a:t>
            </a:r>
          </a:p>
          <a:p>
            <a:pPr lvl="1"/>
            <a:r>
              <a:rPr lang="en-US" dirty="0" smtClean="0"/>
              <a:t>can </a:t>
            </a:r>
            <a:r>
              <a:rPr lang="en-US" dirty="0" smtClean="0"/>
              <a:t>be used to select and size </a:t>
            </a:r>
            <a:r>
              <a:rPr lang="en-US" dirty="0" smtClean="0"/>
              <a:t> BMP(s</a:t>
            </a:r>
            <a:r>
              <a:rPr lang="en-US" dirty="0"/>
              <a:t>)</a:t>
            </a:r>
            <a:endParaRPr lang="en-US" dirty="0" smtClean="0"/>
          </a:p>
          <a:p>
            <a:r>
              <a:rPr lang="en-US" dirty="0" smtClean="0"/>
              <a:t>Has a Graphical User Interface (GUI)</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7577" y="1222400"/>
            <a:ext cx="6034354" cy="4634384"/>
          </a:xfrm>
          <a:prstGeom prst="rect">
            <a:avLst/>
          </a:prstGeom>
        </p:spPr>
      </p:pic>
    </p:spTree>
    <p:extLst>
      <p:ext uri="{BB962C8B-B14F-4D97-AF65-F5344CB8AC3E}">
        <p14:creationId xmlns:p14="http://schemas.microsoft.com/office/powerpoint/2010/main" val="3830091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31" y="231056"/>
            <a:ext cx="10515600" cy="773210"/>
          </a:xfrm>
        </p:spPr>
        <p:txBody>
          <a:bodyPr/>
          <a:lstStyle/>
          <a:p>
            <a:r>
              <a:rPr lang="en-US" b="1" dirty="0" smtClean="0"/>
              <a:t>Problem – low permeability soils</a:t>
            </a:r>
            <a:endParaRPr lang="en-US" b="1" dirty="0"/>
          </a:p>
        </p:txBody>
      </p:sp>
      <p:sp>
        <p:nvSpPr>
          <p:cNvPr id="3" name="Content Placeholder 2"/>
          <p:cNvSpPr>
            <a:spLocks noGrp="1"/>
          </p:cNvSpPr>
          <p:nvPr>
            <p:ph idx="1"/>
          </p:nvPr>
        </p:nvSpPr>
        <p:spPr>
          <a:xfrm>
            <a:off x="233331" y="1004266"/>
            <a:ext cx="7381343" cy="5172697"/>
          </a:xfrm>
        </p:spPr>
        <p:txBody>
          <a:bodyPr/>
          <a:lstStyle/>
          <a:p>
            <a:r>
              <a:rPr lang="en-US" sz="2400" dirty="0"/>
              <a:t>50 acre site – 20 percent impervious; 40 acres residential; 5 acres commercial; 5 acres green space</a:t>
            </a:r>
          </a:p>
          <a:p>
            <a:r>
              <a:rPr lang="en-US" sz="2400" dirty="0" smtClean="0"/>
              <a:t>35 </a:t>
            </a:r>
            <a:r>
              <a:rPr lang="en-US" sz="2400" dirty="0"/>
              <a:t>acres turf on D soil; </a:t>
            </a:r>
            <a:r>
              <a:rPr lang="en-US" sz="2400" dirty="0" smtClean="0"/>
              <a:t>5 </a:t>
            </a:r>
            <a:r>
              <a:rPr lang="en-US" sz="2400" dirty="0"/>
              <a:t>acres </a:t>
            </a:r>
            <a:r>
              <a:rPr lang="en-US" sz="2400" dirty="0" smtClean="0"/>
              <a:t>turf </a:t>
            </a:r>
            <a:r>
              <a:rPr lang="en-US" sz="2400" dirty="0"/>
              <a:t>on </a:t>
            </a:r>
            <a:r>
              <a:rPr lang="en-US" sz="2400" dirty="0" smtClean="0"/>
              <a:t>C </a:t>
            </a:r>
            <a:r>
              <a:rPr lang="en-US" sz="2400" dirty="0"/>
              <a:t>soil (0.3 in/</a:t>
            </a:r>
            <a:r>
              <a:rPr lang="en-US" sz="2400" dirty="0" err="1"/>
              <a:t>hr</a:t>
            </a:r>
            <a:r>
              <a:rPr lang="en-US" sz="2400" dirty="0" smtClean="0"/>
              <a:t>)</a:t>
            </a:r>
          </a:p>
          <a:p>
            <a:r>
              <a:rPr lang="en-US" sz="2400" dirty="0" smtClean="0"/>
              <a:t>Individual </a:t>
            </a:r>
            <a:r>
              <a:rPr lang="en-US" sz="2400" dirty="0" err="1" smtClean="0"/>
              <a:t>bioretention</a:t>
            </a:r>
            <a:r>
              <a:rPr lang="en-US" sz="2400" dirty="0" smtClean="0"/>
              <a:t> max size = 10000 ft</a:t>
            </a:r>
            <a:r>
              <a:rPr lang="en-US" sz="2400" baseline="30000" dirty="0" smtClean="0"/>
              <a:t>2</a:t>
            </a:r>
            <a:endParaRPr lang="en-US" sz="2400" dirty="0" smtClean="0"/>
          </a:p>
          <a:p>
            <a:r>
              <a:rPr lang="en-US" sz="2400" dirty="0" smtClean="0"/>
              <a:t>Can the goal be met with a </a:t>
            </a:r>
            <a:r>
              <a:rPr lang="en-US" sz="2400" b="1" u="sng" dirty="0" smtClean="0"/>
              <a:t>realistic</a:t>
            </a:r>
            <a:r>
              <a:rPr lang="en-US" sz="2400" dirty="0" smtClean="0"/>
              <a:t> BMP scenario? If not, how can we maximize volume and </a:t>
            </a:r>
            <a:r>
              <a:rPr lang="en-US" sz="2400" dirty="0"/>
              <a:t>P</a:t>
            </a:r>
            <a:r>
              <a:rPr lang="en-US" sz="2400" dirty="0" smtClean="0"/>
              <a:t> retention?</a:t>
            </a:r>
            <a:endParaRPr lang="en-US" sz="2400" dirty="0"/>
          </a:p>
        </p:txBody>
      </p:sp>
      <p:sp>
        <p:nvSpPr>
          <p:cNvPr id="4" name="Rectangle 3"/>
          <p:cNvSpPr/>
          <p:nvPr/>
        </p:nvSpPr>
        <p:spPr>
          <a:xfrm>
            <a:off x="7896545" y="876021"/>
            <a:ext cx="2459554" cy="5267578"/>
          </a:xfrm>
          <a:prstGeom prst="rect">
            <a:avLst/>
          </a:prstGeom>
          <a:pattFill prst="pct20">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896544" y="866692"/>
            <a:ext cx="4206240" cy="52955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453538" y="1690688"/>
            <a:ext cx="1842671" cy="1286803"/>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92964" y="2100210"/>
            <a:ext cx="802433" cy="369332"/>
          </a:xfrm>
          <a:prstGeom prst="rect">
            <a:avLst/>
          </a:prstGeom>
          <a:noFill/>
        </p:spPr>
        <p:txBody>
          <a:bodyPr wrap="square" rtlCol="0">
            <a:spAutoFit/>
          </a:bodyPr>
          <a:lstStyle/>
          <a:p>
            <a:pPr algn="ctr"/>
            <a:r>
              <a:rPr lang="en-US" dirty="0" smtClean="0"/>
              <a:t>Park</a:t>
            </a:r>
            <a:endParaRPr lang="en-US" dirty="0"/>
          </a:p>
        </p:txBody>
      </p:sp>
      <p:sp>
        <p:nvSpPr>
          <p:cNvPr id="8" name="Rectangle 7"/>
          <p:cNvSpPr/>
          <p:nvPr/>
        </p:nvSpPr>
        <p:spPr>
          <a:xfrm>
            <a:off x="9675851" y="3387013"/>
            <a:ext cx="1452897" cy="131561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89558" y="3834176"/>
            <a:ext cx="1446245" cy="369332"/>
          </a:xfrm>
          <a:prstGeom prst="rect">
            <a:avLst/>
          </a:prstGeom>
          <a:noFill/>
        </p:spPr>
        <p:txBody>
          <a:bodyPr wrap="square" rtlCol="0">
            <a:spAutoFit/>
          </a:bodyPr>
          <a:lstStyle/>
          <a:p>
            <a:pPr algn="ctr"/>
            <a:r>
              <a:rPr lang="en-US" dirty="0" smtClean="0"/>
              <a:t>Commercial</a:t>
            </a:r>
            <a:endParaRPr lang="en-US" dirty="0"/>
          </a:p>
        </p:txBody>
      </p:sp>
      <p:sp>
        <p:nvSpPr>
          <p:cNvPr id="10" name="Rectangle 9"/>
          <p:cNvSpPr/>
          <p:nvPr/>
        </p:nvSpPr>
        <p:spPr>
          <a:xfrm>
            <a:off x="11140755" y="876021"/>
            <a:ext cx="918133" cy="5267578"/>
          </a:xfrm>
          <a:prstGeom prst="rect">
            <a:avLst/>
          </a:prstGeom>
          <a:pattFill prst="pct20">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226841" y="3140710"/>
            <a:ext cx="802433" cy="369332"/>
          </a:xfrm>
          <a:prstGeom prst="rect">
            <a:avLst/>
          </a:prstGeom>
          <a:noFill/>
        </p:spPr>
        <p:txBody>
          <a:bodyPr wrap="square" rtlCol="0">
            <a:spAutoFit/>
          </a:bodyPr>
          <a:lstStyle/>
          <a:p>
            <a:pPr algn="ctr"/>
            <a:r>
              <a:rPr lang="en-US" dirty="0" smtClean="0"/>
              <a:t>D soils</a:t>
            </a:r>
            <a:endParaRPr lang="en-US" dirty="0"/>
          </a:p>
        </p:txBody>
      </p:sp>
      <p:sp>
        <p:nvSpPr>
          <p:cNvPr id="88" name="TextBox 87"/>
          <p:cNvSpPr txBox="1"/>
          <p:nvPr/>
        </p:nvSpPr>
        <p:spPr>
          <a:xfrm>
            <a:off x="10347715" y="2352545"/>
            <a:ext cx="802433" cy="369332"/>
          </a:xfrm>
          <a:prstGeom prst="rect">
            <a:avLst/>
          </a:prstGeom>
          <a:noFill/>
        </p:spPr>
        <p:txBody>
          <a:bodyPr wrap="square" rtlCol="0">
            <a:spAutoFit/>
          </a:bodyPr>
          <a:lstStyle/>
          <a:p>
            <a:pPr algn="ctr"/>
            <a:r>
              <a:rPr lang="en-US" dirty="0" smtClean="0"/>
              <a:t>C soils</a:t>
            </a:r>
            <a:endParaRPr lang="en-US" dirty="0"/>
          </a:p>
        </p:txBody>
      </p:sp>
      <p:sp>
        <p:nvSpPr>
          <p:cNvPr id="89" name="Rectangle 88"/>
          <p:cNvSpPr/>
          <p:nvPr/>
        </p:nvSpPr>
        <p:spPr>
          <a:xfrm>
            <a:off x="10356099" y="4701073"/>
            <a:ext cx="779703" cy="1425419"/>
          </a:xfrm>
          <a:prstGeom prst="rect">
            <a:avLst/>
          </a:prstGeom>
          <a:pattFill prst="pct20">
            <a:fgClr>
              <a:schemeClr val="tx1">
                <a:lumMod val="50000"/>
                <a:lumOff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4982" y="3963638"/>
            <a:ext cx="802433" cy="369332"/>
          </a:xfrm>
          <a:prstGeom prst="rect">
            <a:avLst/>
          </a:prstGeom>
          <a:noFill/>
        </p:spPr>
        <p:txBody>
          <a:bodyPr wrap="square" rtlCol="0">
            <a:spAutoFit/>
          </a:bodyPr>
          <a:lstStyle/>
          <a:p>
            <a:pPr algn="ctr"/>
            <a:r>
              <a:rPr lang="en-US" dirty="0" smtClean="0"/>
              <a:t>D soils</a:t>
            </a:r>
            <a:endParaRPr lang="en-US" dirty="0"/>
          </a:p>
        </p:txBody>
      </p:sp>
      <p:sp>
        <p:nvSpPr>
          <p:cNvPr id="15" name="TextBox 14"/>
          <p:cNvSpPr txBox="1"/>
          <p:nvPr/>
        </p:nvSpPr>
        <p:spPr>
          <a:xfrm>
            <a:off x="10326315" y="5149792"/>
            <a:ext cx="802433" cy="369332"/>
          </a:xfrm>
          <a:prstGeom prst="rect">
            <a:avLst/>
          </a:prstGeom>
          <a:noFill/>
        </p:spPr>
        <p:txBody>
          <a:bodyPr wrap="square" rtlCol="0">
            <a:spAutoFit/>
          </a:bodyPr>
          <a:lstStyle/>
          <a:p>
            <a:pPr algn="ctr"/>
            <a:r>
              <a:rPr lang="en-US" dirty="0" smtClean="0"/>
              <a:t>D soils</a:t>
            </a:r>
            <a:endParaRPr lang="en-US" dirty="0"/>
          </a:p>
        </p:txBody>
      </p:sp>
      <p:pic>
        <p:nvPicPr>
          <p:cNvPr id="13" name="Picture 12"/>
          <p:cNvPicPr>
            <a:picLocks noChangeAspect="1"/>
          </p:cNvPicPr>
          <p:nvPr/>
        </p:nvPicPr>
        <p:blipFill rotWithShape="1">
          <a:blip r:embed="rId3"/>
          <a:srcRect l="20260" t="26208" r="63249" b="21764"/>
          <a:stretch/>
        </p:blipFill>
        <p:spPr>
          <a:xfrm>
            <a:off x="2493256" y="3431134"/>
            <a:ext cx="3785624" cy="3359149"/>
          </a:xfrm>
          <a:prstGeom prst="rect">
            <a:avLst/>
          </a:prstGeom>
        </p:spPr>
      </p:pic>
      <p:sp>
        <p:nvSpPr>
          <p:cNvPr id="17" name="TextBox 16"/>
          <p:cNvSpPr txBox="1"/>
          <p:nvPr/>
        </p:nvSpPr>
        <p:spPr>
          <a:xfrm>
            <a:off x="289641" y="4926042"/>
            <a:ext cx="1819470" cy="369332"/>
          </a:xfrm>
          <a:prstGeom prst="rect">
            <a:avLst/>
          </a:prstGeom>
          <a:noFill/>
        </p:spPr>
        <p:txBody>
          <a:bodyPr wrap="square" rtlCol="0">
            <a:spAutoFit/>
          </a:bodyPr>
          <a:lstStyle/>
          <a:p>
            <a:pPr algn="r"/>
            <a:r>
              <a:rPr lang="en-US" dirty="0" smtClean="0"/>
              <a:t>One option</a:t>
            </a:r>
            <a:endParaRPr lang="en-US" dirty="0"/>
          </a:p>
        </p:txBody>
      </p:sp>
      <p:sp>
        <p:nvSpPr>
          <p:cNvPr id="18" name="Right Arrow 17"/>
          <p:cNvSpPr/>
          <p:nvPr/>
        </p:nvSpPr>
        <p:spPr>
          <a:xfrm>
            <a:off x="1677271" y="4805265"/>
            <a:ext cx="951723" cy="162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658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31" y="197174"/>
            <a:ext cx="10515600" cy="950491"/>
          </a:xfrm>
        </p:spPr>
        <p:txBody>
          <a:bodyPr/>
          <a:lstStyle/>
          <a:p>
            <a:r>
              <a:rPr lang="en-US" b="1" dirty="0" smtClean="0"/>
              <a:t>Problem: ultra-urban site</a:t>
            </a:r>
            <a:endParaRPr lang="en-US" b="1" dirty="0"/>
          </a:p>
        </p:txBody>
      </p:sp>
      <p:sp>
        <p:nvSpPr>
          <p:cNvPr id="4" name="Content Placeholder 2"/>
          <p:cNvSpPr>
            <a:spLocks noGrp="1"/>
          </p:cNvSpPr>
          <p:nvPr>
            <p:ph idx="1"/>
          </p:nvPr>
        </p:nvSpPr>
        <p:spPr>
          <a:xfrm>
            <a:off x="838199" y="1054359"/>
            <a:ext cx="10874829" cy="5122604"/>
          </a:xfrm>
        </p:spPr>
        <p:txBody>
          <a:bodyPr/>
          <a:lstStyle/>
          <a:p>
            <a:r>
              <a:rPr lang="en-US" sz="2400" dirty="0"/>
              <a:t>50 acre site – </a:t>
            </a:r>
            <a:r>
              <a:rPr lang="en-US" sz="2400" dirty="0" smtClean="0"/>
              <a:t>90 </a:t>
            </a:r>
            <a:r>
              <a:rPr lang="en-US" sz="2400" dirty="0"/>
              <a:t>percent impervious; </a:t>
            </a:r>
            <a:r>
              <a:rPr lang="en-US" sz="2400" dirty="0" smtClean="0"/>
              <a:t>all commercial/business</a:t>
            </a:r>
            <a:endParaRPr lang="en-US" sz="2400" dirty="0"/>
          </a:p>
          <a:p>
            <a:r>
              <a:rPr lang="en-US" sz="2400" dirty="0" smtClean="0"/>
              <a:t>A soils (0.8 </a:t>
            </a:r>
            <a:r>
              <a:rPr lang="en-US" sz="2400" dirty="0"/>
              <a:t>in/</a:t>
            </a:r>
            <a:r>
              <a:rPr lang="en-US" sz="2400" dirty="0" err="1"/>
              <a:t>hr</a:t>
            </a:r>
            <a:r>
              <a:rPr lang="en-US" sz="2400" dirty="0" smtClean="0"/>
              <a:t>)</a:t>
            </a:r>
          </a:p>
          <a:p>
            <a:r>
              <a:rPr lang="en-US" sz="2400" dirty="0" smtClean="0"/>
              <a:t>Can the retention goal be met with a </a:t>
            </a:r>
            <a:r>
              <a:rPr lang="en-US" sz="2400" b="1" u="sng" dirty="0" smtClean="0"/>
              <a:t>realistic</a:t>
            </a:r>
            <a:r>
              <a:rPr lang="en-US" sz="2400" dirty="0" smtClean="0"/>
              <a:t> BMP scenario? If not, how can we maximize volume and phosphorus retention?</a:t>
            </a:r>
          </a:p>
          <a:p>
            <a:r>
              <a:rPr lang="en-US" sz="2400" dirty="0" smtClean="0"/>
              <a:t>What BMPs work well for this scenario?</a:t>
            </a:r>
          </a:p>
        </p:txBody>
      </p:sp>
      <p:pic>
        <p:nvPicPr>
          <p:cNvPr id="3" name="Picture 2"/>
          <p:cNvPicPr>
            <a:picLocks noChangeAspect="1"/>
          </p:cNvPicPr>
          <p:nvPr/>
        </p:nvPicPr>
        <p:blipFill rotWithShape="1">
          <a:blip r:embed="rId2"/>
          <a:srcRect l="20000" t="29196" r="63071" b="31609"/>
          <a:stretch/>
        </p:blipFill>
        <p:spPr>
          <a:xfrm>
            <a:off x="3152502" y="3344092"/>
            <a:ext cx="5275021" cy="3435070"/>
          </a:xfrm>
          <a:prstGeom prst="rect">
            <a:avLst/>
          </a:prstGeom>
        </p:spPr>
      </p:pic>
      <p:sp>
        <p:nvSpPr>
          <p:cNvPr id="5" name="TextBox 4"/>
          <p:cNvSpPr txBox="1"/>
          <p:nvPr/>
        </p:nvSpPr>
        <p:spPr>
          <a:xfrm>
            <a:off x="1151790" y="5422431"/>
            <a:ext cx="1819470" cy="369332"/>
          </a:xfrm>
          <a:prstGeom prst="rect">
            <a:avLst/>
          </a:prstGeom>
          <a:noFill/>
        </p:spPr>
        <p:txBody>
          <a:bodyPr wrap="square" rtlCol="0">
            <a:spAutoFit/>
          </a:bodyPr>
          <a:lstStyle/>
          <a:p>
            <a:pPr algn="r"/>
            <a:r>
              <a:rPr lang="en-US" dirty="0" smtClean="0"/>
              <a:t>One option</a:t>
            </a:r>
            <a:endParaRPr lang="en-US" dirty="0"/>
          </a:p>
        </p:txBody>
      </p:sp>
      <p:sp>
        <p:nvSpPr>
          <p:cNvPr id="6" name="Right Arrow 5"/>
          <p:cNvSpPr/>
          <p:nvPr/>
        </p:nvSpPr>
        <p:spPr>
          <a:xfrm>
            <a:off x="2539420" y="5301654"/>
            <a:ext cx="951723" cy="162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839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BMP vs. performance goal vs. annual</a:t>
            </a:r>
            <a:endParaRPr lang="en-US" dirty="0"/>
          </a:p>
        </p:txBody>
      </p:sp>
      <p:sp>
        <p:nvSpPr>
          <p:cNvPr id="3" name="Content Placeholder 2"/>
          <p:cNvSpPr>
            <a:spLocks noGrp="1"/>
          </p:cNvSpPr>
          <p:nvPr>
            <p:ph idx="1"/>
          </p:nvPr>
        </p:nvSpPr>
        <p:spPr/>
        <p:txBody>
          <a:bodyPr>
            <a:normAutofit/>
          </a:bodyPr>
          <a:lstStyle/>
          <a:p>
            <a:r>
              <a:rPr lang="en-US" dirty="0" smtClean="0"/>
              <a:t>Quantification of volume, TSS, and P reductions are for BMPs, for a performance goal, and on an average annual basis</a:t>
            </a:r>
          </a:p>
          <a:p>
            <a:r>
              <a:rPr lang="en-US" dirty="0" smtClean="0"/>
              <a:t>A performance goal is a target </a:t>
            </a:r>
            <a:r>
              <a:rPr lang="en-US" dirty="0" smtClean="0"/>
              <a:t>for volume and/or pollutant reductions</a:t>
            </a:r>
          </a:p>
          <a:p>
            <a:pPr lvl="1"/>
            <a:r>
              <a:rPr lang="en-US" dirty="0" smtClean="0"/>
              <a:t>CSW permit has a goal of 1 inch retention of impervious surfaces for new development: captures about 90% of annual precipitation</a:t>
            </a:r>
          </a:p>
          <a:p>
            <a:pPr lvl="1"/>
            <a:r>
              <a:rPr lang="en-US" dirty="0" smtClean="0"/>
              <a:t>MIDS goal is 1.1 inches: mimics native vegetation and soils</a:t>
            </a:r>
          </a:p>
          <a:p>
            <a:pPr lvl="1"/>
            <a:r>
              <a:rPr lang="en-US" dirty="0" smtClean="0"/>
              <a:t>TMDLs might have goals for TSS or P reduction to meet surface water quality </a:t>
            </a:r>
            <a:r>
              <a:rPr lang="en-US" dirty="0" smtClean="0"/>
              <a:t>standards</a:t>
            </a:r>
            <a:endParaRPr lang="en-US" dirty="0" smtClean="0"/>
          </a:p>
        </p:txBody>
      </p:sp>
    </p:spTree>
    <p:extLst>
      <p:ext uri="{BB962C8B-B14F-4D97-AF65-F5344CB8AC3E}">
        <p14:creationId xmlns:p14="http://schemas.microsoft.com/office/powerpoint/2010/main" val="3098150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199"/>
            <a:ext cx="8229600" cy="912845"/>
          </a:xfrm>
        </p:spPr>
        <p:txBody>
          <a:bodyPr>
            <a:normAutofit/>
          </a:bodyPr>
          <a:lstStyle/>
          <a:p>
            <a:r>
              <a:rPr lang="en-US" b="1" dirty="0" smtClean="0"/>
              <a:t>Kickoff example</a:t>
            </a:r>
            <a:endParaRPr lang="en-US" b="1" dirty="0"/>
          </a:p>
        </p:txBody>
      </p:sp>
      <p:sp>
        <p:nvSpPr>
          <p:cNvPr id="3" name="Content Placeholder 2"/>
          <p:cNvSpPr>
            <a:spLocks noGrp="1"/>
          </p:cNvSpPr>
          <p:nvPr>
            <p:ph idx="1"/>
          </p:nvPr>
        </p:nvSpPr>
        <p:spPr>
          <a:xfrm>
            <a:off x="1564432" y="1162277"/>
            <a:ext cx="8839200" cy="5031789"/>
          </a:xfrm>
        </p:spPr>
        <p:txBody>
          <a:bodyPr>
            <a:noAutofit/>
          </a:bodyPr>
          <a:lstStyle/>
          <a:p>
            <a:r>
              <a:rPr lang="en-US" sz="2400" dirty="0" smtClean="0"/>
              <a:t>Open the calculator (double click on icon)</a:t>
            </a:r>
          </a:p>
          <a:p>
            <a:r>
              <a:rPr lang="en-US" sz="2400" dirty="0" smtClean="0"/>
              <a:t>Create </a:t>
            </a:r>
            <a:r>
              <a:rPr lang="en-US" sz="2400" dirty="0"/>
              <a:t>a new file</a:t>
            </a:r>
          </a:p>
          <a:p>
            <a:r>
              <a:rPr lang="en-US" sz="2400" dirty="0"/>
              <a:t>Site information tab: no to CSW permit, zip=55155, 3 acres impervious, 2 acres turf on B soil</a:t>
            </a:r>
          </a:p>
          <a:p>
            <a:r>
              <a:rPr lang="en-US" sz="2400" dirty="0"/>
              <a:t>Schematic tab</a:t>
            </a:r>
          </a:p>
          <a:p>
            <a:pPr lvl="2"/>
            <a:r>
              <a:rPr lang="en-US" dirty="0" err="1"/>
              <a:t>Bioretention</a:t>
            </a:r>
            <a:r>
              <a:rPr lang="en-US" dirty="0"/>
              <a:t> no underdrain, 1 acre impervious , 3000 ft</a:t>
            </a:r>
            <a:r>
              <a:rPr lang="en-US" baseline="30000" dirty="0"/>
              <a:t>2</a:t>
            </a:r>
            <a:r>
              <a:rPr lang="en-US" dirty="0"/>
              <a:t> areas, 1.35 feet depth, B soil, 48 hour drawdown</a:t>
            </a:r>
          </a:p>
          <a:p>
            <a:pPr lvl="2"/>
            <a:r>
              <a:rPr lang="en-US" dirty="0" err="1"/>
              <a:t>Bioretention</a:t>
            </a:r>
            <a:r>
              <a:rPr lang="en-US" dirty="0"/>
              <a:t> with </a:t>
            </a:r>
            <a:r>
              <a:rPr lang="en-US" dirty="0" smtClean="0"/>
              <a:t>underdrain, </a:t>
            </a:r>
            <a:r>
              <a:rPr lang="en-US" dirty="0"/>
              <a:t>2 acre </a:t>
            </a:r>
            <a:r>
              <a:rPr lang="en-US" dirty="0" smtClean="0"/>
              <a:t>turf </a:t>
            </a:r>
            <a:r>
              <a:rPr lang="en-US" dirty="0"/>
              <a:t>B soil, 1 acre impervious</a:t>
            </a:r>
            <a:r>
              <a:rPr lang="en-US" dirty="0" smtClean="0"/>
              <a:t>, underdrain not raised, </a:t>
            </a:r>
            <a:r>
              <a:rPr lang="en-US" dirty="0"/>
              <a:t>not lined, 3000 ft</a:t>
            </a:r>
            <a:r>
              <a:rPr lang="en-US" baseline="30000" dirty="0"/>
              <a:t>2</a:t>
            </a:r>
            <a:r>
              <a:rPr lang="en-US" dirty="0"/>
              <a:t> for each area, overflow depth=1.5 feet, 2 foot media depth, 0.11 FC-</a:t>
            </a:r>
            <a:r>
              <a:rPr lang="en-US" dirty="0" err="1"/>
              <a:t>WPt</a:t>
            </a:r>
            <a:r>
              <a:rPr lang="en-US" dirty="0"/>
              <a:t>, 0.25 MP-FC, no tree, Mix A, no to P test, no amendment, B soil (0.45 in/</a:t>
            </a:r>
            <a:r>
              <a:rPr lang="en-US" dirty="0" err="1"/>
              <a:t>hr</a:t>
            </a:r>
            <a:r>
              <a:rPr lang="en-US" dirty="0"/>
              <a:t>), 48 </a:t>
            </a:r>
            <a:r>
              <a:rPr lang="en-US" dirty="0" err="1"/>
              <a:t>hr</a:t>
            </a:r>
            <a:r>
              <a:rPr lang="en-US" dirty="0"/>
              <a:t> drawdown, route to </a:t>
            </a:r>
            <a:r>
              <a:rPr lang="en-US" dirty="0" err="1"/>
              <a:t>bioretention</a:t>
            </a:r>
            <a:r>
              <a:rPr lang="en-US" dirty="0"/>
              <a:t> with no </a:t>
            </a:r>
            <a:r>
              <a:rPr lang="en-US" dirty="0" smtClean="0"/>
              <a:t>underdrain</a:t>
            </a:r>
          </a:p>
          <a:p>
            <a:pPr lvl="2"/>
            <a:r>
              <a:rPr lang="en-US" dirty="0"/>
              <a:t>Infiltration basin, 1 acre impervious, 4000 ft</a:t>
            </a:r>
            <a:r>
              <a:rPr lang="en-US" baseline="30000" dirty="0"/>
              <a:t>2</a:t>
            </a:r>
            <a:r>
              <a:rPr lang="en-US" dirty="0"/>
              <a:t> areas, 1.8 foot overflow depth, B soils, 48 hour </a:t>
            </a:r>
            <a:r>
              <a:rPr lang="en-US" dirty="0" smtClean="0"/>
              <a:t>drawdown</a:t>
            </a:r>
          </a:p>
          <a:p>
            <a:r>
              <a:rPr lang="en-US" sz="2400" dirty="0" smtClean="0"/>
              <a:t>Results tab: Is the performance goal met? If not, how can it be met?</a:t>
            </a:r>
            <a:endParaRPr lang="en-US" sz="2400" dirty="0"/>
          </a:p>
        </p:txBody>
      </p:sp>
    </p:spTree>
    <p:extLst>
      <p:ext uri="{BB962C8B-B14F-4D97-AF65-F5344CB8AC3E}">
        <p14:creationId xmlns:p14="http://schemas.microsoft.com/office/powerpoint/2010/main" val="3315335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476"/>
            <a:ext cx="8229600" cy="873925"/>
          </a:xfrm>
        </p:spPr>
        <p:txBody>
          <a:bodyPr/>
          <a:lstStyle/>
          <a:p>
            <a:r>
              <a:rPr lang="en-US" dirty="0" smtClean="0"/>
              <a:t>How does </a:t>
            </a:r>
            <a:r>
              <a:rPr lang="en-US" dirty="0" smtClean="0"/>
              <a:t>the calculator </a:t>
            </a:r>
            <a:r>
              <a:rPr lang="en-US" dirty="0" smtClean="0"/>
              <a:t>work?</a:t>
            </a:r>
            <a:endParaRPr lang="en-US" dirty="0"/>
          </a:p>
        </p:txBody>
      </p:sp>
      <p:sp>
        <p:nvSpPr>
          <p:cNvPr id="3" name="Content Placeholder 2"/>
          <p:cNvSpPr>
            <a:spLocks noGrp="1"/>
          </p:cNvSpPr>
          <p:nvPr>
            <p:ph idx="1"/>
          </p:nvPr>
        </p:nvSpPr>
        <p:spPr>
          <a:xfrm>
            <a:off x="1981200" y="1066801"/>
            <a:ext cx="8382000" cy="5059363"/>
          </a:xfrm>
        </p:spPr>
        <p:txBody>
          <a:bodyPr>
            <a:normAutofit/>
          </a:bodyPr>
          <a:lstStyle/>
          <a:p>
            <a:r>
              <a:rPr lang="en-US" dirty="0" smtClean="0"/>
              <a:t>Calculates </a:t>
            </a:r>
            <a:r>
              <a:rPr lang="en-US" dirty="0" smtClean="0"/>
              <a:t>the amount of </a:t>
            </a:r>
            <a:r>
              <a:rPr lang="en-US" dirty="0" err="1" smtClean="0"/>
              <a:t>stormwater</a:t>
            </a:r>
            <a:r>
              <a:rPr lang="en-US" dirty="0" smtClean="0"/>
              <a:t> runoff, P, and TSS entering the BMP</a:t>
            </a:r>
          </a:p>
          <a:p>
            <a:r>
              <a:rPr lang="en-US" dirty="0" smtClean="0"/>
              <a:t>Different BMPs have removal efficiencies based on research and monitoring</a:t>
            </a:r>
          </a:p>
          <a:p>
            <a:r>
              <a:rPr lang="en-US" dirty="0" smtClean="0"/>
              <a:t>Calculator does a mass balance on volume, P, and TSS coming in, being removed, and returning as runoff</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419601"/>
            <a:ext cx="4114800" cy="2277905"/>
          </a:xfrm>
          <a:prstGeom prst="rect">
            <a:avLst/>
          </a:prstGeom>
        </p:spPr>
      </p:pic>
    </p:spTree>
    <p:extLst>
      <p:ext uri="{BB962C8B-B14F-4D97-AF65-F5344CB8AC3E}">
        <p14:creationId xmlns:p14="http://schemas.microsoft.com/office/powerpoint/2010/main" val="984467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73237" y="381000"/>
            <a:ext cx="5074329" cy="1716358"/>
            <a:chOff x="1134155" y="2200654"/>
            <a:chExt cx="5743741" cy="2612820"/>
          </a:xfrm>
        </p:grpSpPr>
        <p:grpSp>
          <p:nvGrpSpPr>
            <p:cNvPr id="3" name="Group 2"/>
            <p:cNvGrpSpPr>
              <a:grpSpLocks/>
            </p:cNvGrpSpPr>
            <p:nvPr/>
          </p:nvGrpSpPr>
          <p:grpSpPr bwMode="auto">
            <a:xfrm>
              <a:off x="1295400" y="2438400"/>
              <a:ext cx="2752044" cy="1442142"/>
              <a:chOff x="0" y="-159503"/>
              <a:chExt cx="2751583" cy="1448476"/>
            </a:xfrm>
          </p:grpSpPr>
          <p:sp>
            <p:nvSpPr>
              <p:cNvPr id="11" name="Flowchart: Manual Operation 10"/>
              <p:cNvSpPr/>
              <p:nvPr/>
            </p:nvSpPr>
            <p:spPr bwMode="auto">
              <a:xfrm>
                <a:off x="0" y="267343"/>
                <a:ext cx="2427867" cy="102163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Flowchart: Direct Access Storage 11"/>
              <p:cNvSpPr/>
              <p:nvPr/>
            </p:nvSpPr>
            <p:spPr bwMode="auto">
              <a:xfrm>
                <a:off x="1943922" y="-159503"/>
                <a:ext cx="807661" cy="407750"/>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Rectangle 12"/>
              <p:cNvSpPr/>
              <p:nvPr/>
            </p:nvSpPr>
            <p:spPr bwMode="auto">
              <a:xfrm>
                <a:off x="506244" y="1185597"/>
                <a:ext cx="1437678" cy="85932"/>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sp>
          <p:nvSpPr>
            <p:cNvPr id="4" name="Flowchart: Manual Operation 3"/>
            <p:cNvSpPr/>
            <p:nvPr/>
          </p:nvSpPr>
          <p:spPr bwMode="auto">
            <a:xfrm>
              <a:off x="1286106" y="2864004"/>
              <a:ext cx="2428274" cy="1017163"/>
            </a:xfrm>
            <a:prstGeom prst="flowChartManualOperation">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TextBox 4"/>
            <p:cNvSpPr txBox="1"/>
            <p:nvPr/>
          </p:nvSpPr>
          <p:spPr>
            <a:xfrm>
              <a:off x="1134155" y="4298092"/>
              <a:ext cx="2767072" cy="515382"/>
            </a:xfrm>
            <a:prstGeom prst="rect">
              <a:avLst/>
            </a:prstGeom>
            <a:noFill/>
          </p:spPr>
          <p:txBody>
            <a:bodyPr wrap="none" rtlCol="0">
              <a:spAutoFit/>
            </a:bodyPr>
            <a:lstStyle/>
            <a:p>
              <a:pPr algn="ctr"/>
              <a:r>
                <a:rPr lang="en-US" sz="1600" dirty="0"/>
                <a:t>100% TSS, PP, DP reduction</a:t>
              </a:r>
            </a:p>
          </p:txBody>
        </p:sp>
        <p:sp>
          <p:nvSpPr>
            <p:cNvPr id="6" name="TextBox 5"/>
            <p:cNvSpPr txBox="1"/>
            <p:nvPr/>
          </p:nvSpPr>
          <p:spPr>
            <a:xfrm>
              <a:off x="4168451" y="2200654"/>
              <a:ext cx="2709445" cy="1639854"/>
            </a:xfrm>
            <a:prstGeom prst="rect">
              <a:avLst/>
            </a:prstGeom>
            <a:noFill/>
          </p:spPr>
          <p:txBody>
            <a:bodyPr wrap="none" rtlCol="0">
              <a:spAutoFit/>
            </a:bodyPr>
            <a:lstStyle/>
            <a:p>
              <a:pPr algn="ctr"/>
              <a:r>
                <a:rPr lang="en-US" sz="1600" dirty="0"/>
                <a:t>Overflow volume</a:t>
              </a:r>
            </a:p>
            <a:p>
              <a:pPr algn="ctr"/>
              <a:r>
                <a:rPr lang="en-US" sz="1600" dirty="0"/>
                <a:t>0% TSS, Particulate P (PP), </a:t>
              </a:r>
            </a:p>
            <a:p>
              <a:pPr algn="ctr"/>
              <a:r>
                <a:rPr lang="en-US" sz="1600" dirty="0"/>
                <a:t>and Dissolved P (DP)</a:t>
              </a:r>
            </a:p>
            <a:p>
              <a:pPr algn="ctr"/>
              <a:r>
                <a:rPr lang="en-US" sz="1600" dirty="0"/>
                <a:t>reduction</a:t>
              </a:r>
            </a:p>
          </p:txBody>
        </p:sp>
        <p:sp>
          <p:nvSpPr>
            <p:cNvPr id="7" name="Right Arrow 6"/>
            <p:cNvSpPr/>
            <p:nvPr/>
          </p:nvSpPr>
          <p:spPr>
            <a:xfrm rot="5400000">
              <a:off x="1470963" y="3613959"/>
              <a:ext cx="897339" cy="46434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2008081" y="3615057"/>
              <a:ext cx="897339" cy="46434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2624822" y="3617252"/>
              <a:ext cx="897339" cy="46434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429000" y="2410173"/>
              <a:ext cx="897339" cy="46434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8355678" y="762000"/>
            <a:ext cx="3200400" cy="369332"/>
          </a:xfrm>
          <a:prstGeom prst="rect">
            <a:avLst/>
          </a:prstGeom>
          <a:noFill/>
        </p:spPr>
        <p:txBody>
          <a:bodyPr wrap="square" rtlCol="0">
            <a:spAutoFit/>
          </a:bodyPr>
          <a:lstStyle/>
          <a:p>
            <a:pPr algn="r"/>
            <a:r>
              <a:rPr lang="en-US" b="1" dirty="0"/>
              <a:t>Infiltration BMPs</a:t>
            </a:r>
          </a:p>
        </p:txBody>
      </p:sp>
      <p:grpSp>
        <p:nvGrpSpPr>
          <p:cNvPr id="15" name="Group 14"/>
          <p:cNvGrpSpPr/>
          <p:nvPr/>
        </p:nvGrpSpPr>
        <p:grpSpPr>
          <a:xfrm>
            <a:off x="3478878" y="2677903"/>
            <a:ext cx="5268842" cy="1758789"/>
            <a:chOff x="2236531" y="2134825"/>
            <a:chExt cx="5664527" cy="3175908"/>
          </a:xfrm>
        </p:grpSpPr>
        <p:sp>
          <p:nvSpPr>
            <p:cNvPr id="16" name="TextBox 15"/>
            <p:cNvSpPr txBox="1"/>
            <p:nvPr/>
          </p:nvSpPr>
          <p:spPr>
            <a:xfrm>
              <a:off x="2294567" y="4699394"/>
              <a:ext cx="2628166" cy="611339"/>
            </a:xfrm>
            <a:prstGeom prst="rect">
              <a:avLst/>
            </a:prstGeom>
            <a:noFill/>
          </p:spPr>
          <p:txBody>
            <a:bodyPr wrap="none" rtlCol="0">
              <a:spAutoFit/>
            </a:bodyPr>
            <a:lstStyle/>
            <a:p>
              <a:pPr algn="ctr"/>
              <a:r>
                <a:rPr lang="en-US" sz="1600" dirty="0"/>
                <a:t>100% TSS, PP, DP reduction</a:t>
              </a:r>
            </a:p>
          </p:txBody>
        </p:sp>
        <p:sp>
          <p:nvSpPr>
            <p:cNvPr id="17" name="TextBox 16"/>
            <p:cNvSpPr txBox="1"/>
            <p:nvPr/>
          </p:nvSpPr>
          <p:spPr>
            <a:xfrm>
              <a:off x="5215608" y="2886325"/>
              <a:ext cx="2685450" cy="1945171"/>
            </a:xfrm>
            <a:prstGeom prst="rect">
              <a:avLst/>
            </a:prstGeom>
            <a:noFill/>
          </p:spPr>
          <p:txBody>
            <a:bodyPr wrap="none" rtlCol="0">
              <a:spAutoFit/>
            </a:bodyPr>
            <a:lstStyle/>
            <a:p>
              <a:pPr algn="ctr"/>
              <a:r>
                <a:rPr lang="en-US" sz="1600" dirty="0"/>
                <a:t>Filtered volume</a:t>
              </a:r>
            </a:p>
            <a:p>
              <a:pPr algn="ctr"/>
              <a:r>
                <a:rPr lang="en-US" sz="1600" dirty="0"/>
                <a:t>60% TSS. Particulate P (PP), </a:t>
              </a:r>
            </a:p>
            <a:p>
              <a:pPr algn="ctr"/>
              <a:r>
                <a:rPr lang="en-US" sz="1600" dirty="0"/>
                <a:t>and Dissolved P (DP)</a:t>
              </a:r>
            </a:p>
            <a:p>
              <a:pPr algn="ctr"/>
              <a:r>
                <a:rPr lang="en-US" sz="1600" dirty="0"/>
                <a:t>Calculated based on media</a:t>
              </a:r>
            </a:p>
          </p:txBody>
        </p:sp>
        <p:grpSp>
          <p:nvGrpSpPr>
            <p:cNvPr id="18" name="Group 17"/>
            <p:cNvGrpSpPr/>
            <p:nvPr/>
          </p:nvGrpSpPr>
          <p:grpSpPr>
            <a:xfrm>
              <a:off x="2236531" y="2134825"/>
              <a:ext cx="2885392" cy="2251789"/>
              <a:chOff x="2236532" y="2134826"/>
              <a:chExt cx="2885392" cy="2251789"/>
            </a:xfrm>
          </p:grpSpPr>
          <p:grpSp>
            <p:nvGrpSpPr>
              <p:cNvPr id="24" name="Group 23"/>
              <p:cNvGrpSpPr>
                <a:grpSpLocks/>
              </p:cNvGrpSpPr>
              <p:nvPr/>
            </p:nvGrpSpPr>
            <p:grpSpPr bwMode="auto">
              <a:xfrm>
                <a:off x="2236532" y="2134826"/>
                <a:ext cx="2885392" cy="2251789"/>
                <a:chOff x="0" y="0"/>
                <a:chExt cx="3088244" cy="2429054"/>
              </a:xfrm>
            </p:grpSpPr>
            <p:grpSp>
              <p:nvGrpSpPr>
                <p:cNvPr id="26" name="Group 25"/>
                <p:cNvGrpSpPr>
                  <a:grpSpLocks/>
                </p:cNvGrpSpPr>
                <p:nvPr/>
              </p:nvGrpSpPr>
              <p:grpSpPr bwMode="auto">
                <a:xfrm>
                  <a:off x="0" y="0"/>
                  <a:ext cx="3088244" cy="2429054"/>
                  <a:chOff x="0" y="0"/>
                  <a:chExt cx="3093635" cy="1858294"/>
                </a:xfrm>
              </p:grpSpPr>
              <p:grpSp>
                <p:nvGrpSpPr>
                  <p:cNvPr id="28" name="Group 27"/>
                  <p:cNvGrpSpPr>
                    <a:grpSpLocks/>
                  </p:cNvGrpSpPr>
                  <p:nvPr/>
                </p:nvGrpSpPr>
                <p:grpSpPr bwMode="auto">
                  <a:xfrm>
                    <a:off x="0" y="0"/>
                    <a:ext cx="3093635" cy="1858294"/>
                    <a:chOff x="0" y="0"/>
                    <a:chExt cx="4195589" cy="2030438"/>
                  </a:xfrm>
                </p:grpSpPr>
                <p:grpSp>
                  <p:nvGrpSpPr>
                    <p:cNvPr id="30" name="Group 29"/>
                    <p:cNvGrpSpPr>
                      <a:grpSpLocks/>
                    </p:cNvGrpSpPr>
                    <p:nvPr/>
                  </p:nvGrpSpPr>
                  <p:grpSpPr bwMode="auto">
                    <a:xfrm>
                      <a:off x="0" y="0"/>
                      <a:ext cx="4195589" cy="2021871"/>
                      <a:chOff x="0" y="0"/>
                      <a:chExt cx="4195589" cy="2021871"/>
                    </a:xfrm>
                  </p:grpSpPr>
                  <p:sp>
                    <p:nvSpPr>
                      <p:cNvPr id="32" name="Flowchart: Manual Operation 31"/>
                      <p:cNvSpPr/>
                      <p:nvPr/>
                    </p:nvSpPr>
                    <p:spPr>
                      <a:xfrm>
                        <a:off x="0" y="0"/>
                        <a:ext cx="4195589" cy="199616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3" name="Right Triangle 32"/>
                      <p:cNvSpPr/>
                      <p:nvPr/>
                    </p:nvSpPr>
                    <p:spPr>
                      <a:xfrm rot="10800000">
                        <a:off x="290783" y="616842"/>
                        <a:ext cx="567720" cy="1405029"/>
                      </a:xfrm>
                      <a:prstGeom prst="rtTriangle">
                        <a:avLst/>
                      </a:prstGeom>
                      <a:blipFill dpi="0" rotWithShape="1">
                        <a:blip r:embed="rId3"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4" name="Rectangle 33"/>
                      <p:cNvSpPr/>
                      <p:nvPr/>
                    </p:nvSpPr>
                    <p:spPr>
                      <a:xfrm>
                        <a:off x="858503" y="629693"/>
                        <a:ext cx="2492429" cy="1379327"/>
                      </a:xfrm>
                      <a:prstGeom prst="rect">
                        <a:avLst/>
                      </a:prstGeom>
                      <a:blipFill dpi="0" rotWithShape="1">
                        <a:blip r:embed="rId3"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35" name="Straight Connector 34"/>
                      <p:cNvCxnSpPr/>
                      <p:nvPr/>
                    </p:nvCxnSpPr>
                    <p:spPr>
                      <a:xfrm>
                        <a:off x="844657" y="1996169"/>
                        <a:ext cx="25062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ight Triangle 30"/>
                    <p:cNvSpPr/>
                    <p:nvPr/>
                  </p:nvSpPr>
                  <p:spPr>
                    <a:xfrm rot="10800000" flipH="1">
                      <a:off x="3350933" y="625409"/>
                      <a:ext cx="540026" cy="1405029"/>
                    </a:xfrm>
                    <a:prstGeom prst="rtTriangle">
                      <a:avLst/>
                    </a:prstGeom>
                    <a:blipFill dpi="0" rotWithShape="1">
                      <a:blip r:embed="rId3"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29" name="Flowchart: Direct Access Storage 28"/>
                  <p:cNvSpPr/>
                  <p:nvPr/>
                </p:nvSpPr>
                <p:spPr bwMode="auto">
                  <a:xfrm>
                    <a:off x="2429984" y="1003636"/>
                    <a:ext cx="602391" cy="227386"/>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sp>
              <p:nvSpPr>
                <p:cNvPr id="27" name="Rectangle 26"/>
                <p:cNvSpPr/>
                <p:nvPr/>
              </p:nvSpPr>
              <p:spPr>
                <a:xfrm>
                  <a:off x="193652" y="645698"/>
                  <a:ext cx="2700940" cy="9224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cxnSp>
            <p:nvCxnSpPr>
              <p:cNvPr id="25" name="Straight Connector 24"/>
              <p:cNvCxnSpPr/>
              <p:nvPr/>
            </p:nvCxnSpPr>
            <p:spPr bwMode="auto">
              <a:xfrm>
                <a:off x="2426986" y="2134826"/>
                <a:ext cx="26949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ight Arrow 18"/>
            <p:cNvSpPr/>
            <p:nvPr/>
          </p:nvSpPr>
          <p:spPr>
            <a:xfrm>
              <a:off x="4412061" y="3256578"/>
              <a:ext cx="897339" cy="46434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631688" y="3601844"/>
              <a:ext cx="2085278" cy="747132"/>
            </a:xfrm>
            <a:custGeom>
              <a:avLst/>
              <a:gdLst>
                <a:gd name="connsiteX0" fmla="*/ 189571 w 2085278"/>
                <a:gd name="connsiteY0" fmla="*/ 747132 h 747132"/>
                <a:gd name="connsiteX1" fmla="*/ 1895707 w 2085278"/>
                <a:gd name="connsiteY1" fmla="*/ 747132 h 747132"/>
                <a:gd name="connsiteX2" fmla="*/ 2085278 w 2085278"/>
                <a:gd name="connsiteY2" fmla="*/ 11151 h 747132"/>
                <a:gd name="connsiteX3" fmla="*/ 0 w 2085278"/>
                <a:gd name="connsiteY3" fmla="*/ 0 h 747132"/>
                <a:gd name="connsiteX4" fmla="*/ 189571 w 2085278"/>
                <a:gd name="connsiteY4" fmla="*/ 747132 h 747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278" h="747132">
                  <a:moveTo>
                    <a:pt x="189571" y="747132"/>
                  </a:moveTo>
                  <a:lnTo>
                    <a:pt x="1895707" y="747132"/>
                  </a:lnTo>
                  <a:lnTo>
                    <a:pt x="2085278" y="11151"/>
                  </a:lnTo>
                  <a:lnTo>
                    <a:pt x="0" y="0"/>
                  </a:lnTo>
                  <a:lnTo>
                    <a:pt x="189571" y="747132"/>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5400000">
              <a:off x="2551545" y="4017455"/>
              <a:ext cx="897339" cy="46434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3088663" y="4018553"/>
              <a:ext cx="897339" cy="46434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3705404" y="4020748"/>
              <a:ext cx="897339" cy="46434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9193878" y="3474834"/>
            <a:ext cx="2590800" cy="646331"/>
          </a:xfrm>
          <a:prstGeom prst="rect">
            <a:avLst/>
          </a:prstGeom>
          <a:noFill/>
        </p:spPr>
        <p:txBody>
          <a:bodyPr wrap="square" rtlCol="0">
            <a:spAutoFit/>
          </a:bodyPr>
          <a:lstStyle/>
          <a:p>
            <a:pPr algn="r"/>
            <a:r>
              <a:rPr lang="en-US" b="1" dirty="0"/>
              <a:t>Filtration BMPs w/ some infiltration</a:t>
            </a:r>
          </a:p>
        </p:txBody>
      </p:sp>
      <p:sp>
        <p:nvSpPr>
          <p:cNvPr id="37" name="Freeform 36"/>
          <p:cNvSpPr/>
          <p:nvPr/>
        </p:nvSpPr>
        <p:spPr>
          <a:xfrm>
            <a:off x="3613694" y="5275385"/>
            <a:ext cx="2523393" cy="879230"/>
          </a:xfrm>
          <a:custGeom>
            <a:avLst/>
            <a:gdLst>
              <a:gd name="connsiteX0" fmla="*/ 0 w 2523393"/>
              <a:gd name="connsiteY0" fmla="*/ 0 h 879230"/>
              <a:gd name="connsiteX1" fmla="*/ 342900 w 2523393"/>
              <a:gd name="connsiteY1" fmla="*/ 879230 h 879230"/>
              <a:gd name="connsiteX2" fmla="*/ 2145323 w 2523393"/>
              <a:gd name="connsiteY2" fmla="*/ 870438 h 879230"/>
              <a:gd name="connsiteX3" fmla="*/ 2523393 w 2523393"/>
              <a:gd name="connsiteY3" fmla="*/ 0 h 879230"/>
            </a:gdLst>
            <a:ahLst/>
            <a:cxnLst>
              <a:cxn ang="0">
                <a:pos x="connsiteX0" y="connsiteY0"/>
              </a:cxn>
              <a:cxn ang="0">
                <a:pos x="connsiteX1" y="connsiteY1"/>
              </a:cxn>
              <a:cxn ang="0">
                <a:pos x="connsiteX2" y="connsiteY2"/>
              </a:cxn>
              <a:cxn ang="0">
                <a:pos x="connsiteX3" y="connsiteY3"/>
              </a:cxn>
            </a:cxnLst>
            <a:rect l="l" t="t" r="r" b="b"/>
            <a:pathLst>
              <a:path w="2523393" h="879230">
                <a:moveTo>
                  <a:pt x="0" y="0"/>
                </a:moveTo>
                <a:lnTo>
                  <a:pt x="342900" y="879230"/>
                </a:lnTo>
                <a:lnTo>
                  <a:pt x="2145323" y="870438"/>
                </a:lnTo>
                <a:lnTo>
                  <a:pt x="252339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946887" y="5782352"/>
            <a:ext cx="1839161" cy="369332"/>
          </a:xfrm>
          <a:prstGeom prst="rect">
            <a:avLst/>
          </a:prstGeom>
          <a:blipFill>
            <a:blip r:embed="rId4"/>
            <a:tile tx="0" ty="0" sx="100000" sy="100000" flip="none" algn="tl"/>
          </a:blipFill>
          <a:ln>
            <a:solidFill>
              <a:schemeClr val="accent1"/>
            </a:solidFill>
          </a:ln>
        </p:spPr>
        <p:txBody>
          <a:bodyPr wrap="square" rtlCol="0">
            <a:spAutoFit/>
          </a:bodyPr>
          <a:lstStyle/>
          <a:p>
            <a:pPr algn="ctr"/>
            <a:r>
              <a:rPr lang="en-US" dirty="0"/>
              <a:t>Settled solids</a:t>
            </a:r>
          </a:p>
        </p:txBody>
      </p:sp>
      <p:sp>
        <p:nvSpPr>
          <p:cNvPr id="39" name="Freeform 38"/>
          <p:cNvSpPr/>
          <p:nvPr/>
        </p:nvSpPr>
        <p:spPr>
          <a:xfrm>
            <a:off x="3305964" y="5205046"/>
            <a:ext cx="782515" cy="404446"/>
          </a:xfrm>
          <a:custGeom>
            <a:avLst/>
            <a:gdLst>
              <a:gd name="connsiteX0" fmla="*/ 0 w 782515"/>
              <a:gd name="connsiteY0" fmla="*/ 0 h 404446"/>
              <a:gd name="connsiteX1" fmla="*/ 501161 w 782515"/>
              <a:gd name="connsiteY1" fmla="*/ 0 h 404446"/>
              <a:gd name="connsiteX2" fmla="*/ 782515 w 782515"/>
              <a:gd name="connsiteY2" fmla="*/ 404446 h 404446"/>
            </a:gdLst>
            <a:ahLst/>
            <a:cxnLst>
              <a:cxn ang="0">
                <a:pos x="connsiteX0" y="connsiteY0"/>
              </a:cxn>
              <a:cxn ang="0">
                <a:pos x="connsiteX1" y="connsiteY1"/>
              </a:cxn>
              <a:cxn ang="0">
                <a:pos x="connsiteX2" y="connsiteY2"/>
              </a:cxn>
            </a:cxnLst>
            <a:rect l="l" t="t" r="r" b="b"/>
            <a:pathLst>
              <a:path w="782515" h="404446">
                <a:moveTo>
                  <a:pt x="0" y="0"/>
                </a:moveTo>
                <a:lnTo>
                  <a:pt x="501161" y="0"/>
                </a:lnTo>
                <a:lnTo>
                  <a:pt x="782515" y="404446"/>
                </a:lnTo>
              </a:path>
            </a:pathLst>
          </a:custGeom>
          <a:noFill/>
          <a:ln>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8229655">
            <a:off x="5616949" y="5224700"/>
            <a:ext cx="782515" cy="404446"/>
          </a:xfrm>
          <a:custGeom>
            <a:avLst/>
            <a:gdLst>
              <a:gd name="connsiteX0" fmla="*/ 0 w 782515"/>
              <a:gd name="connsiteY0" fmla="*/ 0 h 404446"/>
              <a:gd name="connsiteX1" fmla="*/ 501161 w 782515"/>
              <a:gd name="connsiteY1" fmla="*/ 0 h 404446"/>
              <a:gd name="connsiteX2" fmla="*/ 782515 w 782515"/>
              <a:gd name="connsiteY2" fmla="*/ 404446 h 404446"/>
            </a:gdLst>
            <a:ahLst/>
            <a:cxnLst>
              <a:cxn ang="0">
                <a:pos x="connsiteX0" y="connsiteY0"/>
              </a:cxn>
              <a:cxn ang="0">
                <a:pos x="connsiteX1" y="connsiteY1"/>
              </a:cxn>
              <a:cxn ang="0">
                <a:pos x="connsiteX2" y="connsiteY2"/>
              </a:cxn>
            </a:cxnLst>
            <a:rect l="l" t="t" r="r" b="b"/>
            <a:pathLst>
              <a:path w="782515" h="404446">
                <a:moveTo>
                  <a:pt x="0" y="0"/>
                </a:moveTo>
                <a:lnTo>
                  <a:pt x="501161" y="0"/>
                </a:lnTo>
                <a:lnTo>
                  <a:pt x="782515" y="404446"/>
                </a:lnTo>
              </a:path>
            </a:pathLst>
          </a:custGeom>
          <a:noFill/>
          <a:ln>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246282" y="5118448"/>
            <a:ext cx="3132652" cy="1077218"/>
          </a:xfrm>
          <a:prstGeom prst="rect">
            <a:avLst/>
          </a:prstGeom>
          <a:noFill/>
        </p:spPr>
        <p:txBody>
          <a:bodyPr wrap="none" rtlCol="0">
            <a:spAutoFit/>
          </a:bodyPr>
          <a:lstStyle/>
          <a:p>
            <a:pPr algn="ctr"/>
            <a:r>
              <a:rPr lang="en-US" sz="1600" dirty="0"/>
              <a:t>Settled solids</a:t>
            </a:r>
          </a:p>
          <a:p>
            <a:pPr algn="ctr"/>
            <a:r>
              <a:rPr lang="en-US" sz="1600" dirty="0"/>
              <a:t>90% TSS and associated pollutants, </a:t>
            </a:r>
          </a:p>
          <a:p>
            <a:pPr algn="ctr"/>
            <a:r>
              <a:rPr lang="en-US" sz="1600" dirty="0"/>
              <a:t>No removal of dissolved </a:t>
            </a:r>
            <a:r>
              <a:rPr lang="en-US" sz="1600" dirty="0" smtClean="0"/>
              <a:t>pollutants</a:t>
            </a:r>
          </a:p>
          <a:p>
            <a:pPr algn="ctr"/>
            <a:r>
              <a:rPr lang="en-US" sz="1600" dirty="0" smtClean="0"/>
              <a:t>No volume reduction</a:t>
            </a:r>
            <a:endParaRPr lang="en-US" sz="1600" dirty="0"/>
          </a:p>
        </p:txBody>
      </p:sp>
      <p:sp>
        <p:nvSpPr>
          <p:cNvPr id="42" name="TextBox 41"/>
          <p:cNvSpPr txBox="1"/>
          <p:nvPr/>
        </p:nvSpPr>
        <p:spPr>
          <a:xfrm>
            <a:off x="9574878" y="5226208"/>
            <a:ext cx="2209800" cy="646331"/>
          </a:xfrm>
          <a:prstGeom prst="rect">
            <a:avLst/>
          </a:prstGeom>
          <a:noFill/>
        </p:spPr>
        <p:txBody>
          <a:bodyPr wrap="square" rtlCol="0">
            <a:spAutoFit/>
          </a:bodyPr>
          <a:lstStyle/>
          <a:p>
            <a:pPr algn="r"/>
            <a:r>
              <a:rPr lang="en-US" b="1" dirty="0"/>
              <a:t>Sedimentation BMPs</a:t>
            </a:r>
          </a:p>
          <a:p>
            <a:pPr algn="r"/>
            <a:r>
              <a:rPr lang="en-US" b="1" dirty="0"/>
              <a:t>No infiltration</a:t>
            </a:r>
          </a:p>
        </p:txBody>
      </p:sp>
      <p:sp>
        <p:nvSpPr>
          <p:cNvPr id="43" name="TextBox 42"/>
          <p:cNvSpPr txBox="1"/>
          <p:nvPr/>
        </p:nvSpPr>
        <p:spPr>
          <a:xfrm>
            <a:off x="573578" y="1039091"/>
            <a:ext cx="2385753" cy="2308324"/>
          </a:xfrm>
          <a:prstGeom prst="rect">
            <a:avLst/>
          </a:prstGeom>
          <a:noFill/>
        </p:spPr>
        <p:txBody>
          <a:bodyPr wrap="square" rtlCol="0">
            <a:spAutoFit/>
          </a:bodyPr>
          <a:lstStyle/>
          <a:p>
            <a:r>
              <a:rPr lang="en-US" sz="3600" dirty="0" smtClean="0"/>
              <a:t>3 types of BMPs in the calculator</a:t>
            </a:r>
            <a:endParaRPr lang="en-US" sz="3600" dirty="0"/>
          </a:p>
        </p:txBody>
      </p:sp>
    </p:spTree>
    <p:extLst>
      <p:ext uri="{BB962C8B-B14F-4D97-AF65-F5344CB8AC3E}">
        <p14:creationId xmlns:p14="http://schemas.microsoft.com/office/powerpoint/2010/main" val="3858954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00200" y="126635"/>
            <a:ext cx="2590800" cy="1676400"/>
            <a:chOff x="76200" y="126635"/>
            <a:chExt cx="2590800" cy="1676400"/>
          </a:xfrm>
        </p:grpSpPr>
        <p:sp>
          <p:nvSpPr>
            <p:cNvPr id="22" name="Rectangle 21"/>
            <p:cNvSpPr/>
            <p:nvPr/>
          </p:nvSpPr>
          <p:spPr>
            <a:xfrm>
              <a:off x="76200" y="126635"/>
              <a:ext cx="2590800" cy="167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159851" y="234802"/>
              <a:ext cx="2407732" cy="1502377"/>
              <a:chOff x="159851" y="208168"/>
              <a:chExt cx="2407732" cy="1502377"/>
            </a:xfrm>
          </p:grpSpPr>
          <p:cxnSp>
            <p:nvCxnSpPr>
              <p:cNvPr id="43" name="Straight Connector 42"/>
              <p:cNvCxnSpPr/>
              <p:nvPr/>
            </p:nvCxnSpPr>
            <p:spPr>
              <a:xfrm>
                <a:off x="1333143" y="208168"/>
                <a:ext cx="1234440" cy="457200"/>
              </a:xfrm>
              <a:prstGeom prst="line">
                <a:avLst/>
              </a:prstGeom>
              <a:ln w="177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45972" y="745710"/>
                <a:ext cx="1828800" cy="964835"/>
                <a:chOff x="750772" y="3897657"/>
                <a:chExt cx="1828800" cy="1472350"/>
              </a:xfrm>
            </p:grpSpPr>
            <p:sp>
              <p:nvSpPr>
                <p:cNvPr id="4" name="Rectangle 3"/>
                <p:cNvSpPr/>
                <p:nvPr/>
              </p:nvSpPr>
              <p:spPr>
                <a:xfrm>
                  <a:off x="750772" y="3897657"/>
                  <a:ext cx="1828800" cy="1472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03172" y="4090902"/>
                  <a:ext cx="457200" cy="5747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027702" y="4090902"/>
                  <a:ext cx="457200" cy="5814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63429" y="4090904"/>
                  <a:ext cx="457200" cy="12687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 name="Straight Connector 23"/>
              <p:cNvCxnSpPr/>
              <p:nvPr/>
            </p:nvCxnSpPr>
            <p:spPr>
              <a:xfrm flipH="1">
                <a:off x="159851" y="210844"/>
                <a:ext cx="1234440" cy="457200"/>
              </a:xfrm>
              <a:prstGeom prst="line">
                <a:avLst/>
              </a:prstGeom>
              <a:ln w="177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7354" y="736288"/>
                <a:ext cx="234141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 name="TextBox 9"/>
          <p:cNvSpPr txBox="1"/>
          <p:nvPr/>
        </p:nvSpPr>
        <p:spPr>
          <a:xfrm>
            <a:off x="2226649" y="1822922"/>
            <a:ext cx="1247714" cy="369332"/>
          </a:xfrm>
          <a:prstGeom prst="rect">
            <a:avLst/>
          </a:prstGeom>
          <a:noFill/>
        </p:spPr>
        <p:txBody>
          <a:bodyPr wrap="none" rtlCol="0">
            <a:spAutoFit/>
          </a:bodyPr>
          <a:lstStyle/>
          <a:p>
            <a:r>
              <a:rPr lang="en-US" dirty="0"/>
              <a:t>Green Roof</a:t>
            </a:r>
          </a:p>
        </p:txBody>
      </p:sp>
      <p:sp>
        <p:nvSpPr>
          <p:cNvPr id="92" name="TextBox 91"/>
          <p:cNvSpPr txBox="1"/>
          <p:nvPr/>
        </p:nvSpPr>
        <p:spPr>
          <a:xfrm>
            <a:off x="4530642" y="1817044"/>
            <a:ext cx="1911870" cy="369332"/>
          </a:xfrm>
          <a:prstGeom prst="rect">
            <a:avLst/>
          </a:prstGeom>
          <a:noFill/>
        </p:spPr>
        <p:txBody>
          <a:bodyPr wrap="none" rtlCol="0">
            <a:spAutoFit/>
          </a:bodyPr>
          <a:lstStyle/>
          <a:p>
            <a:r>
              <a:rPr lang="en-US" dirty="0"/>
              <a:t>Bioretention Basin</a:t>
            </a:r>
          </a:p>
        </p:txBody>
      </p:sp>
      <p:sp>
        <p:nvSpPr>
          <p:cNvPr id="93" name="TextBox 92"/>
          <p:cNvSpPr txBox="1"/>
          <p:nvPr/>
        </p:nvSpPr>
        <p:spPr>
          <a:xfrm>
            <a:off x="7115013" y="1822922"/>
            <a:ext cx="1726563" cy="369332"/>
          </a:xfrm>
          <a:prstGeom prst="rect">
            <a:avLst/>
          </a:prstGeom>
          <a:noFill/>
        </p:spPr>
        <p:txBody>
          <a:bodyPr wrap="none" rtlCol="0">
            <a:spAutoFit/>
          </a:bodyPr>
          <a:lstStyle/>
          <a:p>
            <a:r>
              <a:rPr lang="en-US" dirty="0"/>
              <a:t>Infiltration Basin</a:t>
            </a:r>
          </a:p>
        </p:txBody>
      </p:sp>
      <p:sp>
        <p:nvSpPr>
          <p:cNvPr id="94" name="TextBox 93"/>
          <p:cNvSpPr txBox="1"/>
          <p:nvPr/>
        </p:nvSpPr>
        <p:spPr>
          <a:xfrm>
            <a:off x="1759566" y="3998819"/>
            <a:ext cx="2181879" cy="369332"/>
          </a:xfrm>
          <a:prstGeom prst="rect">
            <a:avLst/>
          </a:prstGeom>
          <a:noFill/>
        </p:spPr>
        <p:txBody>
          <a:bodyPr wrap="none" rtlCol="0">
            <a:spAutoFit/>
          </a:bodyPr>
          <a:lstStyle/>
          <a:p>
            <a:r>
              <a:rPr lang="en-US" dirty="0"/>
              <a:t>Permeable Pavement</a:t>
            </a:r>
          </a:p>
        </p:txBody>
      </p:sp>
      <p:sp>
        <p:nvSpPr>
          <p:cNvPr id="97" name="TextBox 96"/>
          <p:cNvSpPr txBox="1"/>
          <p:nvPr/>
        </p:nvSpPr>
        <p:spPr>
          <a:xfrm>
            <a:off x="7214345" y="4034202"/>
            <a:ext cx="1749518" cy="369332"/>
          </a:xfrm>
          <a:prstGeom prst="rect">
            <a:avLst/>
          </a:prstGeom>
          <a:noFill/>
        </p:spPr>
        <p:txBody>
          <a:bodyPr wrap="none" rtlCol="0">
            <a:spAutoFit/>
          </a:bodyPr>
          <a:lstStyle/>
          <a:p>
            <a:r>
              <a:rPr lang="en-US" dirty="0"/>
              <a:t>Swale Side Slope</a:t>
            </a:r>
          </a:p>
        </p:txBody>
      </p:sp>
      <p:sp>
        <p:nvSpPr>
          <p:cNvPr id="99" name="TextBox 98"/>
          <p:cNvSpPr txBox="1"/>
          <p:nvPr/>
        </p:nvSpPr>
        <p:spPr>
          <a:xfrm>
            <a:off x="1807432" y="6348481"/>
            <a:ext cx="2086149" cy="369332"/>
          </a:xfrm>
          <a:prstGeom prst="rect">
            <a:avLst/>
          </a:prstGeom>
          <a:noFill/>
        </p:spPr>
        <p:txBody>
          <a:bodyPr wrap="none" rtlCol="0">
            <a:spAutoFit/>
          </a:bodyPr>
          <a:lstStyle/>
          <a:p>
            <a:r>
              <a:rPr lang="en-US" dirty="0"/>
              <a:t>Swale Main Channel</a:t>
            </a:r>
          </a:p>
        </p:txBody>
      </p:sp>
      <p:grpSp>
        <p:nvGrpSpPr>
          <p:cNvPr id="5" name="Group 4"/>
          <p:cNvGrpSpPr/>
          <p:nvPr/>
        </p:nvGrpSpPr>
        <p:grpSpPr>
          <a:xfrm>
            <a:off x="4191000" y="126635"/>
            <a:ext cx="2590800" cy="1676400"/>
            <a:chOff x="2667000" y="126635"/>
            <a:chExt cx="2590800" cy="1676400"/>
          </a:xfrm>
        </p:grpSpPr>
        <p:sp>
          <p:nvSpPr>
            <p:cNvPr id="33" name="Rectangle 32"/>
            <p:cNvSpPr/>
            <p:nvPr/>
          </p:nvSpPr>
          <p:spPr>
            <a:xfrm>
              <a:off x="2667000" y="1266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a:grpSpLocks/>
            </p:cNvGrpSpPr>
            <p:nvPr/>
          </p:nvGrpSpPr>
          <p:grpSpPr bwMode="auto">
            <a:xfrm>
              <a:off x="2874923" y="525405"/>
              <a:ext cx="2167881" cy="1118420"/>
              <a:chOff x="0" y="-1"/>
              <a:chExt cx="3088243" cy="2424764"/>
            </a:xfrm>
          </p:grpSpPr>
          <p:grpSp>
            <p:nvGrpSpPr>
              <p:cNvPr id="44" name="Group 43"/>
              <p:cNvGrpSpPr>
                <a:grpSpLocks/>
              </p:cNvGrpSpPr>
              <p:nvPr/>
            </p:nvGrpSpPr>
            <p:grpSpPr bwMode="auto">
              <a:xfrm>
                <a:off x="0" y="-1"/>
                <a:ext cx="3088243" cy="2424764"/>
                <a:chOff x="0" y="0"/>
                <a:chExt cx="4195588" cy="2026850"/>
              </a:xfrm>
            </p:grpSpPr>
            <p:grpSp>
              <p:nvGrpSpPr>
                <p:cNvPr id="49" name="Group 48"/>
                <p:cNvGrpSpPr>
                  <a:grpSpLocks/>
                </p:cNvGrpSpPr>
                <p:nvPr/>
              </p:nvGrpSpPr>
              <p:grpSpPr bwMode="auto">
                <a:xfrm>
                  <a:off x="0" y="0"/>
                  <a:ext cx="4195588" cy="2018221"/>
                  <a:chOff x="0" y="0"/>
                  <a:chExt cx="4195588" cy="2018221"/>
                </a:xfrm>
              </p:grpSpPr>
              <p:sp>
                <p:nvSpPr>
                  <p:cNvPr id="51" name="Flowchart: Manual Operation 50"/>
                  <p:cNvSpPr/>
                  <p:nvPr/>
                </p:nvSpPr>
                <p:spPr>
                  <a:xfrm>
                    <a:off x="0" y="0"/>
                    <a:ext cx="4195588" cy="1992352"/>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52" name="Right Triangle 51"/>
                  <p:cNvSpPr/>
                  <p:nvPr/>
                </p:nvSpPr>
                <p:spPr>
                  <a:xfrm rot="10800000">
                    <a:off x="428037" y="996172"/>
                    <a:ext cx="430466" cy="1022049"/>
                  </a:xfrm>
                  <a:prstGeom prst="rtTriangle">
                    <a:avLst/>
                  </a:prstGeom>
                  <a:blipFill dpi="0" rotWithShape="1">
                    <a:blip r:embed="rId3"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53" name="Rectangle 52"/>
                  <p:cNvSpPr/>
                  <p:nvPr/>
                </p:nvSpPr>
                <p:spPr>
                  <a:xfrm>
                    <a:off x="858504" y="996174"/>
                    <a:ext cx="2492428" cy="996174"/>
                  </a:xfrm>
                  <a:prstGeom prst="rect">
                    <a:avLst/>
                  </a:prstGeom>
                  <a:blipFill dpi="0" rotWithShape="1">
                    <a:blip r:embed="rId3"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50" name="Right Triangle 49"/>
                <p:cNvSpPr/>
                <p:nvPr/>
              </p:nvSpPr>
              <p:spPr>
                <a:xfrm rot="10800000" flipH="1">
                  <a:off x="3350932" y="996176"/>
                  <a:ext cx="468983" cy="1030674"/>
                </a:xfrm>
                <a:prstGeom prst="rtTriangle">
                  <a:avLst/>
                </a:prstGeom>
                <a:blipFill dpi="0" rotWithShape="1">
                  <a:blip r:embed="rId3"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41" name="Rectangle 40"/>
              <p:cNvSpPr/>
              <p:nvPr/>
            </p:nvSpPr>
            <p:spPr>
              <a:xfrm>
                <a:off x="315066" y="816714"/>
                <a:ext cx="2483499" cy="34373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grpSp>
        <p:pic>
          <p:nvPicPr>
            <p:cNvPr id="1043"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578" y="290439"/>
              <a:ext cx="716446" cy="60442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640" y="307142"/>
              <a:ext cx="716446" cy="60442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512" y="307142"/>
              <a:ext cx="716446" cy="604420"/>
            </a:xfrm>
            <a:prstGeom prst="rect">
              <a:avLst/>
            </a:prstGeom>
            <a:noFill/>
            <a:extLst>
              <a:ext uri="{909E8E84-426E-40DD-AFC4-6F175D3DCCD1}">
                <a14:hiddenFill xmlns:a14="http://schemas.microsoft.com/office/drawing/2010/main">
                  <a:solidFill>
                    <a:srgbClr val="FFFFFF"/>
                  </a:solidFill>
                </a14:hiddenFill>
              </a:ext>
            </a:extLst>
          </p:spPr>
        </p:pic>
      </p:grpSp>
      <p:pic>
        <p:nvPicPr>
          <p:cNvPr id="163"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929">
            <a:off x="8305735" y="2883156"/>
            <a:ext cx="570836" cy="481576"/>
          </a:xfrm>
          <a:prstGeom prst="rect">
            <a:avLst/>
          </a:prstGeom>
          <a:noFill/>
          <a:extLst/>
        </p:spPr>
      </p:pic>
      <p:grpSp>
        <p:nvGrpSpPr>
          <p:cNvPr id="3" name="Group 2"/>
          <p:cNvGrpSpPr/>
          <p:nvPr/>
        </p:nvGrpSpPr>
        <p:grpSpPr>
          <a:xfrm>
            <a:off x="6781800" y="126635"/>
            <a:ext cx="2590800" cy="1676400"/>
            <a:chOff x="5257800" y="126635"/>
            <a:chExt cx="2590800" cy="1676400"/>
          </a:xfrm>
        </p:grpSpPr>
        <p:sp>
          <p:nvSpPr>
            <p:cNvPr id="38" name="Rectangle 37"/>
            <p:cNvSpPr/>
            <p:nvPr/>
          </p:nvSpPr>
          <p:spPr>
            <a:xfrm>
              <a:off x="5257800" y="1266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nual Operation 56"/>
            <p:cNvSpPr/>
            <p:nvPr/>
          </p:nvSpPr>
          <p:spPr bwMode="auto">
            <a:xfrm>
              <a:off x="5428052" y="520572"/>
              <a:ext cx="2167881" cy="101521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126" name="Group 125"/>
            <p:cNvGrpSpPr/>
            <p:nvPr/>
          </p:nvGrpSpPr>
          <p:grpSpPr>
            <a:xfrm>
              <a:off x="6064190" y="989431"/>
              <a:ext cx="905522" cy="748056"/>
              <a:chOff x="6019800" y="980553"/>
              <a:chExt cx="905522" cy="748056"/>
            </a:xfrm>
          </p:grpSpPr>
          <p:cxnSp>
            <p:nvCxnSpPr>
              <p:cNvPr id="168" name="Straight Arrow Connector 167"/>
              <p:cNvCxnSpPr/>
              <p:nvPr/>
            </p:nvCxnSpPr>
            <p:spPr>
              <a:xfrm>
                <a:off x="6019800" y="980760"/>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6459244" y="980553"/>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6925322" y="986898"/>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grpSp>
      </p:grpSp>
      <p:grpSp>
        <p:nvGrpSpPr>
          <p:cNvPr id="18" name="Group 17"/>
          <p:cNvGrpSpPr/>
          <p:nvPr/>
        </p:nvGrpSpPr>
        <p:grpSpPr>
          <a:xfrm>
            <a:off x="6793704" y="2252035"/>
            <a:ext cx="2590800" cy="1676400"/>
            <a:chOff x="5269704" y="2252035"/>
            <a:chExt cx="2590800" cy="1676400"/>
          </a:xfrm>
        </p:grpSpPr>
        <p:grpSp>
          <p:nvGrpSpPr>
            <p:cNvPr id="17" name="Group 16"/>
            <p:cNvGrpSpPr/>
            <p:nvPr/>
          </p:nvGrpSpPr>
          <p:grpSpPr>
            <a:xfrm>
              <a:off x="5269704" y="2252035"/>
              <a:ext cx="2590800" cy="1676400"/>
              <a:chOff x="5269704" y="2252035"/>
              <a:chExt cx="2590800" cy="1676400"/>
            </a:xfrm>
          </p:grpSpPr>
          <p:sp>
            <p:nvSpPr>
              <p:cNvPr id="96" name="Rectangle 95"/>
              <p:cNvSpPr/>
              <p:nvPr/>
            </p:nvSpPr>
            <p:spPr>
              <a:xfrm>
                <a:off x="5269704" y="22520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929">
                <a:off x="6263863" y="2498454"/>
                <a:ext cx="570836" cy="481576"/>
              </a:xfrm>
              <a:prstGeom prst="rect">
                <a:avLst/>
              </a:prstGeom>
              <a:noFill/>
              <a:extLst/>
            </p:spPr>
          </p:pic>
          <p:cxnSp>
            <p:nvCxnSpPr>
              <p:cNvPr id="115" name="Straight Arrow Connector 114"/>
              <p:cNvCxnSpPr/>
              <p:nvPr/>
            </p:nvCxnSpPr>
            <p:spPr>
              <a:xfrm>
                <a:off x="6763178" y="2547513"/>
                <a:ext cx="712600" cy="533446"/>
              </a:xfrm>
              <a:prstGeom prst="straightConnector1">
                <a:avLst/>
              </a:prstGeom>
              <a:solidFill>
                <a:schemeClr val="bg1"/>
              </a:solidFill>
              <a:ln w="88900">
                <a:tailEnd type="arrow"/>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bwMode="auto">
              <a:xfrm rot="2234994">
                <a:off x="6044727" y="3202371"/>
                <a:ext cx="1356445" cy="219493"/>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138" name="Rectangle 137"/>
              <p:cNvSpPr/>
              <p:nvPr/>
            </p:nvSpPr>
            <p:spPr bwMode="auto">
              <a:xfrm>
                <a:off x="5332333" y="2814237"/>
                <a:ext cx="927972" cy="2759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144" name="Rectangle 143"/>
              <p:cNvSpPr/>
              <p:nvPr/>
            </p:nvSpPr>
            <p:spPr bwMode="auto">
              <a:xfrm>
                <a:off x="7196389" y="3599942"/>
                <a:ext cx="463986" cy="215527"/>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pic>
            <p:nvPicPr>
              <p:cNvPr id="112"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929">
                <a:off x="6514739" y="2678990"/>
                <a:ext cx="570836" cy="481576"/>
              </a:xfrm>
              <a:prstGeom prst="rect">
                <a:avLst/>
              </a:prstGeom>
              <a:noFill/>
              <a:extLst/>
            </p:spPr>
          </p:pic>
          <p:pic>
            <p:nvPicPr>
              <p:cNvPr id="113"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929">
                <a:off x="6962567" y="3042410"/>
                <a:ext cx="570836" cy="481576"/>
              </a:xfrm>
              <a:prstGeom prst="rect">
                <a:avLst/>
              </a:prstGeom>
              <a:noFill/>
              <a:extLst/>
            </p:spPr>
          </p:pic>
        </p:grpSp>
        <p:pic>
          <p:nvPicPr>
            <p:cNvPr id="114" name="Picture 19" descr="Grass on Transparent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7929">
              <a:off x="6791403" y="2885314"/>
              <a:ext cx="570836" cy="481576"/>
            </a:xfrm>
            <a:prstGeom prst="rect">
              <a:avLst/>
            </a:prstGeom>
            <a:noFill/>
            <a:extLst/>
          </p:spPr>
        </p:pic>
      </p:grpSp>
      <p:grpSp>
        <p:nvGrpSpPr>
          <p:cNvPr id="9" name="Group 8"/>
          <p:cNvGrpSpPr/>
          <p:nvPr/>
        </p:nvGrpSpPr>
        <p:grpSpPr>
          <a:xfrm>
            <a:off x="1586663" y="2252035"/>
            <a:ext cx="2590800" cy="1676400"/>
            <a:chOff x="62663" y="2252035"/>
            <a:chExt cx="2590800" cy="1676400"/>
          </a:xfrm>
        </p:grpSpPr>
        <p:grpSp>
          <p:nvGrpSpPr>
            <p:cNvPr id="6" name="Group 5"/>
            <p:cNvGrpSpPr/>
            <p:nvPr/>
          </p:nvGrpSpPr>
          <p:grpSpPr>
            <a:xfrm>
              <a:off x="62663" y="2252035"/>
              <a:ext cx="2590800" cy="1676400"/>
              <a:chOff x="62663" y="2252035"/>
              <a:chExt cx="2590800" cy="1676400"/>
            </a:xfrm>
          </p:grpSpPr>
          <p:sp>
            <p:nvSpPr>
              <p:cNvPr id="59" name="Rectangle 58"/>
              <p:cNvSpPr/>
              <p:nvPr/>
            </p:nvSpPr>
            <p:spPr>
              <a:xfrm>
                <a:off x="62663" y="22520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bwMode="auto">
              <a:xfrm>
                <a:off x="249500" y="2950787"/>
                <a:ext cx="1992749" cy="1137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26" name="Rectangle 25"/>
              <p:cNvSpPr/>
              <p:nvPr/>
            </p:nvSpPr>
            <p:spPr>
              <a:xfrm>
                <a:off x="249501" y="3090235"/>
                <a:ext cx="1992748" cy="617471"/>
              </a:xfrm>
              <a:prstGeom prst="rect">
                <a:avLst/>
              </a:prstGeom>
              <a:blipFill>
                <a:blip r:embed="rId6"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p:cNvGrpSpPr/>
              <p:nvPr/>
            </p:nvGrpSpPr>
            <p:grpSpPr>
              <a:xfrm>
                <a:off x="784236" y="2963321"/>
                <a:ext cx="905522" cy="748056"/>
                <a:chOff x="6019800" y="980553"/>
                <a:chExt cx="905522" cy="748056"/>
              </a:xfrm>
            </p:grpSpPr>
            <p:cxnSp>
              <p:nvCxnSpPr>
                <p:cNvPr id="91" name="Straight Arrow Connector 90"/>
                <p:cNvCxnSpPr/>
                <p:nvPr/>
              </p:nvCxnSpPr>
              <p:spPr>
                <a:xfrm>
                  <a:off x="6019800" y="980760"/>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6459244" y="980553"/>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6925322" y="986898"/>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grpSp>
        </p:grpSp>
        <p:pic>
          <p:nvPicPr>
            <p:cNvPr id="13315" name="Picture 3" descr="C:\Users\evn\AppData\Local\Microsoft\Windows\Temporary Internet Files\Content.IE5\HFLT1KZV\MC900440346[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851" y="2415923"/>
              <a:ext cx="1368426" cy="68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1588972" y="4564630"/>
            <a:ext cx="2590800" cy="1676400"/>
            <a:chOff x="64972" y="4564630"/>
            <a:chExt cx="2590800" cy="1676400"/>
          </a:xfrm>
        </p:grpSpPr>
        <p:sp>
          <p:nvSpPr>
            <p:cNvPr id="135" name="Rectangle 134"/>
            <p:cNvSpPr/>
            <p:nvPr/>
          </p:nvSpPr>
          <p:spPr>
            <a:xfrm>
              <a:off x="64972" y="4564630"/>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457360" y="4641196"/>
              <a:ext cx="1787812" cy="1470828"/>
              <a:chOff x="457360" y="4641196"/>
              <a:chExt cx="1787812" cy="1470828"/>
            </a:xfrm>
          </p:grpSpPr>
          <p:grpSp>
            <p:nvGrpSpPr>
              <p:cNvPr id="179" name="Group 178"/>
              <p:cNvGrpSpPr>
                <a:grpSpLocks/>
              </p:cNvGrpSpPr>
              <p:nvPr/>
            </p:nvGrpSpPr>
            <p:grpSpPr bwMode="auto">
              <a:xfrm>
                <a:off x="457360" y="4668649"/>
                <a:ext cx="1787812" cy="1443375"/>
                <a:chOff x="1563817" y="0"/>
                <a:chExt cx="2879712" cy="2130770"/>
              </a:xfrm>
            </p:grpSpPr>
            <p:sp>
              <p:nvSpPr>
                <p:cNvPr id="181" name="Freeform 180"/>
                <p:cNvSpPr/>
                <p:nvPr/>
              </p:nvSpPr>
              <p:spPr>
                <a:xfrm>
                  <a:off x="1563817" y="0"/>
                  <a:ext cx="2116874" cy="731458"/>
                </a:xfrm>
                <a:custGeom>
                  <a:avLst/>
                  <a:gdLst>
                    <a:gd name="connsiteX0" fmla="*/ 0 w 2116666"/>
                    <a:gd name="connsiteY0" fmla="*/ 762000 h 772583"/>
                    <a:gd name="connsiteX1" fmla="*/ 1217083 w 2116666"/>
                    <a:gd name="connsiteY1" fmla="*/ 772583 h 772583"/>
                    <a:gd name="connsiteX2" fmla="*/ 2116666 w 2116666"/>
                    <a:gd name="connsiteY2" fmla="*/ 0 h 772583"/>
                    <a:gd name="connsiteX3" fmla="*/ 0 w 2116666"/>
                    <a:gd name="connsiteY3" fmla="*/ 762000 h 772583"/>
                  </a:gdLst>
                  <a:ahLst/>
                  <a:cxnLst>
                    <a:cxn ang="0">
                      <a:pos x="connsiteX0" y="connsiteY0"/>
                    </a:cxn>
                    <a:cxn ang="0">
                      <a:pos x="connsiteX1" y="connsiteY1"/>
                    </a:cxn>
                    <a:cxn ang="0">
                      <a:pos x="connsiteX2" y="connsiteY2"/>
                    </a:cxn>
                    <a:cxn ang="0">
                      <a:pos x="connsiteX3" y="connsiteY3"/>
                    </a:cxn>
                  </a:cxnLst>
                  <a:rect l="l" t="t" r="r" b="b"/>
                  <a:pathLst>
                    <a:path w="2116666" h="772583">
                      <a:moveTo>
                        <a:pt x="0" y="762000"/>
                      </a:moveTo>
                      <a:lnTo>
                        <a:pt x="1217083" y="772583"/>
                      </a:lnTo>
                      <a:lnTo>
                        <a:pt x="2116666" y="0"/>
                      </a:lnTo>
                      <a:lnTo>
                        <a:pt x="0" y="7620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2" name="Freeform 181"/>
                <p:cNvSpPr/>
                <p:nvPr/>
              </p:nvSpPr>
              <p:spPr>
                <a:xfrm>
                  <a:off x="2879712" y="15901"/>
                  <a:ext cx="1544746" cy="2114868"/>
                </a:xfrm>
                <a:custGeom>
                  <a:avLst/>
                  <a:gdLst>
                    <a:gd name="connsiteX0" fmla="*/ 0 w 1545167"/>
                    <a:gd name="connsiteY0" fmla="*/ 1714500 h 2106083"/>
                    <a:gd name="connsiteX1" fmla="*/ 10583 w 1545167"/>
                    <a:gd name="connsiteY1" fmla="*/ 2106083 h 2106083"/>
                    <a:gd name="connsiteX2" fmla="*/ 1545167 w 1545167"/>
                    <a:gd name="connsiteY2" fmla="*/ 349250 h 2106083"/>
                    <a:gd name="connsiteX3" fmla="*/ 1545167 w 1545167"/>
                    <a:gd name="connsiteY3" fmla="*/ 0 h 2106083"/>
                    <a:gd name="connsiteX4" fmla="*/ 0 w 1545167"/>
                    <a:gd name="connsiteY4" fmla="*/ 1714500 h 210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167" h="2106083">
                      <a:moveTo>
                        <a:pt x="0" y="1714500"/>
                      </a:moveTo>
                      <a:lnTo>
                        <a:pt x="10583" y="2106083"/>
                      </a:lnTo>
                      <a:lnTo>
                        <a:pt x="1545167" y="349250"/>
                      </a:lnTo>
                      <a:lnTo>
                        <a:pt x="1545167" y="0"/>
                      </a:lnTo>
                      <a:lnTo>
                        <a:pt x="0" y="1714500"/>
                      </a:lnTo>
                      <a:close/>
                    </a:path>
                  </a:pathLst>
                </a:cu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83" name="Freeform 182"/>
                <p:cNvSpPr/>
                <p:nvPr/>
              </p:nvSpPr>
              <p:spPr>
                <a:xfrm>
                  <a:off x="2784357" y="0"/>
                  <a:ext cx="1640101" cy="1741188"/>
                </a:xfrm>
                <a:custGeom>
                  <a:avLst/>
                  <a:gdLst>
                    <a:gd name="connsiteX0" fmla="*/ 0 w 1640417"/>
                    <a:gd name="connsiteY0" fmla="*/ 751417 h 1778000"/>
                    <a:gd name="connsiteX1" fmla="*/ 423333 w 1640417"/>
                    <a:gd name="connsiteY1" fmla="*/ 762000 h 1778000"/>
                    <a:gd name="connsiteX2" fmla="*/ 116417 w 1640417"/>
                    <a:gd name="connsiteY2" fmla="*/ 1778000 h 1778000"/>
                    <a:gd name="connsiteX3" fmla="*/ 1640417 w 1640417"/>
                    <a:gd name="connsiteY3" fmla="*/ 52917 h 1778000"/>
                    <a:gd name="connsiteX4" fmla="*/ 899583 w 1640417"/>
                    <a:gd name="connsiteY4" fmla="*/ 0 h 1778000"/>
                    <a:gd name="connsiteX5" fmla="*/ 0 w 1640417"/>
                    <a:gd name="connsiteY5" fmla="*/ 751417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417" h="1778000">
                      <a:moveTo>
                        <a:pt x="0" y="751417"/>
                      </a:moveTo>
                      <a:lnTo>
                        <a:pt x="423333" y="762000"/>
                      </a:lnTo>
                      <a:lnTo>
                        <a:pt x="116417" y="1778000"/>
                      </a:lnTo>
                      <a:lnTo>
                        <a:pt x="1640417" y="52917"/>
                      </a:lnTo>
                      <a:lnTo>
                        <a:pt x="899583" y="0"/>
                      </a:lnTo>
                      <a:lnTo>
                        <a:pt x="0" y="751417"/>
                      </a:lnTo>
                      <a:close/>
                    </a:path>
                  </a:pathLst>
                </a:cu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195" name="Group 194"/>
                <p:cNvGrpSpPr>
                  <a:grpSpLocks/>
                </p:cNvGrpSpPr>
                <p:nvPr/>
              </p:nvGrpSpPr>
              <p:grpSpPr bwMode="auto">
                <a:xfrm>
                  <a:off x="1563817" y="0"/>
                  <a:ext cx="2832034" cy="1741188"/>
                  <a:chOff x="1671570" y="434"/>
                  <a:chExt cx="3069414" cy="1390428"/>
                </a:xfrm>
              </p:grpSpPr>
              <p:sp>
                <p:nvSpPr>
                  <p:cNvPr id="198" name="Flowchart: Manual Operation 197"/>
                  <p:cNvSpPr/>
                  <p:nvPr/>
                </p:nvSpPr>
                <p:spPr>
                  <a:xfrm>
                    <a:off x="1671570" y="590890"/>
                    <a:ext cx="1787908" cy="799972"/>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cxnSp>
                <p:nvCxnSpPr>
                  <p:cNvPr id="199" name="Straight Connector 198"/>
                  <p:cNvCxnSpPr/>
                  <p:nvPr/>
                </p:nvCxnSpPr>
                <p:spPr>
                  <a:xfrm flipV="1">
                    <a:off x="3108097" y="51226"/>
                    <a:ext cx="1632887" cy="1339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3449143" y="63924"/>
                    <a:ext cx="1271172" cy="526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2994415" y="13132"/>
                    <a:ext cx="971464" cy="57140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1692239" y="434"/>
                    <a:ext cx="2263305" cy="5714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3955545" y="6783"/>
                    <a:ext cx="785439" cy="38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Freeform 188"/>
                <p:cNvSpPr/>
                <p:nvPr/>
              </p:nvSpPr>
              <p:spPr>
                <a:xfrm>
                  <a:off x="2879712" y="31803"/>
                  <a:ext cx="1563817" cy="1741188"/>
                </a:xfrm>
                <a:custGeom>
                  <a:avLst/>
                  <a:gdLst>
                    <a:gd name="connsiteX0" fmla="*/ 306917 w 1534583"/>
                    <a:gd name="connsiteY0" fmla="*/ 698500 h 1703916"/>
                    <a:gd name="connsiteX1" fmla="*/ 0 w 1534583"/>
                    <a:gd name="connsiteY1" fmla="*/ 1703916 h 1703916"/>
                    <a:gd name="connsiteX2" fmla="*/ 1534583 w 1534583"/>
                    <a:gd name="connsiteY2" fmla="*/ 0 h 1703916"/>
                    <a:gd name="connsiteX3" fmla="*/ 306917 w 1534583"/>
                    <a:gd name="connsiteY3" fmla="*/ 698500 h 1703916"/>
                  </a:gdLst>
                  <a:ahLst/>
                  <a:cxnLst>
                    <a:cxn ang="0">
                      <a:pos x="connsiteX0" y="connsiteY0"/>
                    </a:cxn>
                    <a:cxn ang="0">
                      <a:pos x="connsiteX1" y="connsiteY1"/>
                    </a:cxn>
                    <a:cxn ang="0">
                      <a:pos x="connsiteX2" y="connsiteY2"/>
                    </a:cxn>
                    <a:cxn ang="0">
                      <a:pos x="connsiteX3" y="connsiteY3"/>
                    </a:cxn>
                  </a:cxnLst>
                  <a:rect l="l" t="t" r="r" b="b"/>
                  <a:pathLst>
                    <a:path w="1534583" h="1703916">
                      <a:moveTo>
                        <a:pt x="306917" y="698500"/>
                      </a:moveTo>
                      <a:lnTo>
                        <a:pt x="0" y="1703916"/>
                      </a:lnTo>
                      <a:lnTo>
                        <a:pt x="1534583" y="0"/>
                      </a:lnTo>
                      <a:lnTo>
                        <a:pt x="306917" y="6985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90" name="Rectangle 189"/>
                <p:cNvSpPr/>
                <p:nvPr/>
              </p:nvSpPr>
              <p:spPr>
                <a:xfrm>
                  <a:off x="1907094" y="1749139"/>
                  <a:ext cx="982153" cy="381631"/>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pic>
            <p:nvPicPr>
              <p:cNvPr id="106"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3349" y="464119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2780" y="469265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7268" y="473334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1756" y="477033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8691" y="481803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0409" y="486274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7229" y="4918218"/>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1202" y="498409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718" y="5045421"/>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7125" y="5043822"/>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9700" y="498882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1080" y="494744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6009" y="4900879"/>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8166" y="4849855"/>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5699" y="477812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1316" y="4716358"/>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1171" y="472916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9661" y="4657763"/>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5973" y="465970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9570" y="4687449"/>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7186" y="4814654"/>
                <a:ext cx="252625" cy="10794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6" name="TextBox 135"/>
          <p:cNvSpPr txBox="1"/>
          <p:nvPr/>
        </p:nvSpPr>
        <p:spPr>
          <a:xfrm>
            <a:off x="4783807" y="6319889"/>
            <a:ext cx="1170770" cy="369332"/>
          </a:xfrm>
          <a:prstGeom prst="rect">
            <a:avLst/>
          </a:prstGeom>
          <a:noFill/>
        </p:spPr>
        <p:txBody>
          <a:bodyPr wrap="none" rtlCol="0">
            <a:spAutoFit/>
          </a:bodyPr>
          <a:lstStyle/>
          <a:p>
            <a:r>
              <a:rPr lang="en-US" dirty="0"/>
              <a:t>Wet Swale</a:t>
            </a:r>
          </a:p>
        </p:txBody>
      </p:sp>
      <p:grpSp>
        <p:nvGrpSpPr>
          <p:cNvPr id="176" name="Group 175"/>
          <p:cNvGrpSpPr/>
          <p:nvPr/>
        </p:nvGrpSpPr>
        <p:grpSpPr>
          <a:xfrm>
            <a:off x="6804253" y="4566176"/>
            <a:ext cx="2590800" cy="1676400"/>
            <a:chOff x="2754684" y="4734955"/>
            <a:chExt cx="2590800" cy="1676400"/>
          </a:xfrm>
        </p:grpSpPr>
        <p:sp>
          <p:nvSpPr>
            <p:cNvPr id="177" name="Rectangle 176"/>
            <p:cNvSpPr/>
            <p:nvPr/>
          </p:nvSpPr>
          <p:spPr>
            <a:xfrm>
              <a:off x="2754684" y="473495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p:cNvGrpSpPr/>
            <p:nvPr/>
          </p:nvGrpSpPr>
          <p:grpSpPr>
            <a:xfrm>
              <a:off x="3202742" y="4751493"/>
              <a:ext cx="1623262" cy="1617820"/>
              <a:chOff x="3178210" y="4765544"/>
              <a:chExt cx="1787812" cy="1745694"/>
            </a:xfrm>
          </p:grpSpPr>
          <p:grpSp>
            <p:nvGrpSpPr>
              <p:cNvPr id="180" name="Group 179"/>
              <p:cNvGrpSpPr/>
              <p:nvPr/>
            </p:nvGrpSpPr>
            <p:grpSpPr>
              <a:xfrm>
                <a:off x="3178210" y="4765544"/>
                <a:ext cx="1787812" cy="1470828"/>
                <a:chOff x="457360" y="4641196"/>
                <a:chExt cx="1787812" cy="1470828"/>
              </a:xfrm>
            </p:grpSpPr>
            <p:grpSp>
              <p:nvGrpSpPr>
                <p:cNvPr id="185" name="Group 184"/>
                <p:cNvGrpSpPr>
                  <a:grpSpLocks/>
                </p:cNvGrpSpPr>
                <p:nvPr/>
              </p:nvGrpSpPr>
              <p:grpSpPr bwMode="auto">
                <a:xfrm>
                  <a:off x="457360" y="4668649"/>
                  <a:ext cx="1787812" cy="1443375"/>
                  <a:chOff x="1563817" y="0"/>
                  <a:chExt cx="2879712" cy="2130770"/>
                </a:xfrm>
              </p:grpSpPr>
              <p:sp>
                <p:nvSpPr>
                  <p:cNvPr id="216" name="Freeform 215"/>
                  <p:cNvSpPr/>
                  <p:nvPr/>
                </p:nvSpPr>
                <p:spPr>
                  <a:xfrm>
                    <a:off x="1563817" y="0"/>
                    <a:ext cx="2116874" cy="731458"/>
                  </a:xfrm>
                  <a:custGeom>
                    <a:avLst/>
                    <a:gdLst>
                      <a:gd name="connsiteX0" fmla="*/ 0 w 2116666"/>
                      <a:gd name="connsiteY0" fmla="*/ 762000 h 772583"/>
                      <a:gd name="connsiteX1" fmla="*/ 1217083 w 2116666"/>
                      <a:gd name="connsiteY1" fmla="*/ 772583 h 772583"/>
                      <a:gd name="connsiteX2" fmla="*/ 2116666 w 2116666"/>
                      <a:gd name="connsiteY2" fmla="*/ 0 h 772583"/>
                      <a:gd name="connsiteX3" fmla="*/ 0 w 2116666"/>
                      <a:gd name="connsiteY3" fmla="*/ 762000 h 772583"/>
                    </a:gdLst>
                    <a:ahLst/>
                    <a:cxnLst>
                      <a:cxn ang="0">
                        <a:pos x="connsiteX0" y="connsiteY0"/>
                      </a:cxn>
                      <a:cxn ang="0">
                        <a:pos x="connsiteX1" y="connsiteY1"/>
                      </a:cxn>
                      <a:cxn ang="0">
                        <a:pos x="connsiteX2" y="connsiteY2"/>
                      </a:cxn>
                      <a:cxn ang="0">
                        <a:pos x="connsiteX3" y="connsiteY3"/>
                      </a:cxn>
                    </a:cxnLst>
                    <a:rect l="l" t="t" r="r" b="b"/>
                    <a:pathLst>
                      <a:path w="2116666" h="772583">
                        <a:moveTo>
                          <a:pt x="0" y="762000"/>
                        </a:moveTo>
                        <a:lnTo>
                          <a:pt x="1217083" y="772583"/>
                        </a:lnTo>
                        <a:lnTo>
                          <a:pt x="2116666" y="0"/>
                        </a:lnTo>
                        <a:lnTo>
                          <a:pt x="0" y="7620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17" name="Freeform 216"/>
                  <p:cNvSpPr/>
                  <p:nvPr/>
                </p:nvSpPr>
                <p:spPr>
                  <a:xfrm>
                    <a:off x="2879712" y="15901"/>
                    <a:ext cx="1544746" cy="2114868"/>
                  </a:xfrm>
                  <a:custGeom>
                    <a:avLst/>
                    <a:gdLst>
                      <a:gd name="connsiteX0" fmla="*/ 0 w 1545167"/>
                      <a:gd name="connsiteY0" fmla="*/ 1714500 h 2106083"/>
                      <a:gd name="connsiteX1" fmla="*/ 10583 w 1545167"/>
                      <a:gd name="connsiteY1" fmla="*/ 2106083 h 2106083"/>
                      <a:gd name="connsiteX2" fmla="*/ 1545167 w 1545167"/>
                      <a:gd name="connsiteY2" fmla="*/ 349250 h 2106083"/>
                      <a:gd name="connsiteX3" fmla="*/ 1545167 w 1545167"/>
                      <a:gd name="connsiteY3" fmla="*/ 0 h 2106083"/>
                      <a:gd name="connsiteX4" fmla="*/ 0 w 1545167"/>
                      <a:gd name="connsiteY4" fmla="*/ 1714500 h 2106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167" h="2106083">
                        <a:moveTo>
                          <a:pt x="0" y="1714500"/>
                        </a:moveTo>
                        <a:lnTo>
                          <a:pt x="10583" y="2106083"/>
                        </a:lnTo>
                        <a:lnTo>
                          <a:pt x="1545167" y="349250"/>
                        </a:lnTo>
                        <a:lnTo>
                          <a:pt x="1545167" y="0"/>
                        </a:lnTo>
                        <a:lnTo>
                          <a:pt x="0" y="1714500"/>
                        </a:lnTo>
                        <a:close/>
                      </a:path>
                    </a:pathLst>
                  </a:cu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18" name="Freeform 217"/>
                  <p:cNvSpPr/>
                  <p:nvPr/>
                </p:nvSpPr>
                <p:spPr>
                  <a:xfrm>
                    <a:off x="2784357" y="0"/>
                    <a:ext cx="1640101" cy="1741188"/>
                  </a:xfrm>
                  <a:custGeom>
                    <a:avLst/>
                    <a:gdLst>
                      <a:gd name="connsiteX0" fmla="*/ 0 w 1640417"/>
                      <a:gd name="connsiteY0" fmla="*/ 751417 h 1778000"/>
                      <a:gd name="connsiteX1" fmla="*/ 423333 w 1640417"/>
                      <a:gd name="connsiteY1" fmla="*/ 762000 h 1778000"/>
                      <a:gd name="connsiteX2" fmla="*/ 116417 w 1640417"/>
                      <a:gd name="connsiteY2" fmla="*/ 1778000 h 1778000"/>
                      <a:gd name="connsiteX3" fmla="*/ 1640417 w 1640417"/>
                      <a:gd name="connsiteY3" fmla="*/ 52917 h 1778000"/>
                      <a:gd name="connsiteX4" fmla="*/ 899583 w 1640417"/>
                      <a:gd name="connsiteY4" fmla="*/ 0 h 1778000"/>
                      <a:gd name="connsiteX5" fmla="*/ 0 w 1640417"/>
                      <a:gd name="connsiteY5" fmla="*/ 751417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417" h="1778000">
                        <a:moveTo>
                          <a:pt x="0" y="751417"/>
                        </a:moveTo>
                        <a:lnTo>
                          <a:pt x="423333" y="762000"/>
                        </a:lnTo>
                        <a:lnTo>
                          <a:pt x="116417" y="1778000"/>
                        </a:lnTo>
                        <a:lnTo>
                          <a:pt x="1640417" y="52917"/>
                        </a:lnTo>
                        <a:lnTo>
                          <a:pt x="899583" y="0"/>
                        </a:lnTo>
                        <a:lnTo>
                          <a:pt x="0" y="751417"/>
                        </a:lnTo>
                        <a:close/>
                      </a:path>
                    </a:pathLst>
                  </a:cu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219" name="Group 218"/>
                  <p:cNvGrpSpPr>
                    <a:grpSpLocks/>
                  </p:cNvGrpSpPr>
                  <p:nvPr/>
                </p:nvGrpSpPr>
                <p:grpSpPr bwMode="auto">
                  <a:xfrm>
                    <a:off x="1563817" y="0"/>
                    <a:ext cx="2832034" cy="1741188"/>
                    <a:chOff x="1671570" y="434"/>
                    <a:chExt cx="3069414" cy="1390428"/>
                  </a:xfrm>
                </p:grpSpPr>
                <p:sp>
                  <p:nvSpPr>
                    <p:cNvPr id="222" name="Flowchart: Manual Operation 221"/>
                    <p:cNvSpPr/>
                    <p:nvPr/>
                  </p:nvSpPr>
                  <p:spPr>
                    <a:xfrm>
                      <a:off x="1671570" y="590890"/>
                      <a:ext cx="1787908" cy="799972"/>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cxnSp>
                  <p:nvCxnSpPr>
                    <p:cNvPr id="223" name="Straight Connector 222"/>
                    <p:cNvCxnSpPr/>
                    <p:nvPr/>
                  </p:nvCxnSpPr>
                  <p:spPr>
                    <a:xfrm flipV="1">
                      <a:off x="3108097" y="51226"/>
                      <a:ext cx="1632887" cy="1339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449143" y="63924"/>
                      <a:ext cx="1271172" cy="526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2994415" y="13132"/>
                      <a:ext cx="971464" cy="57140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1692239" y="434"/>
                      <a:ext cx="2263305" cy="5714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3955545" y="6783"/>
                      <a:ext cx="785439" cy="380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0" name="Freeform 219"/>
                  <p:cNvSpPr/>
                  <p:nvPr/>
                </p:nvSpPr>
                <p:spPr>
                  <a:xfrm>
                    <a:off x="2879712" y="31803"/>
                    <a:ext cx="1563817" cy="1741188"/>
                  </a:xfrm>
                  <a:custGeom>
                    <a:avLst/>
                    <a:gdLst>
                      <a:gd name="connsiteX0" fmla="*/ 306917 w 1534583"/>
                      <a:gd name="connsiteY0" fmla="*/ 698500 h 1703916"/>
                      <a:gd name="connsiteX1" fmla="*/ 0 w 1534583"/>
                      <a:gd name="connsiteY1" fmla="*/ 1703916 h 1703916"/>
                      <a:gd name="connsiteX2" fmla="*/ 1534583 w 1534583"/>
                      <a:gd name="connsiteY2" fmla="*/ 0 h 1703916"/>
                      <a:gd name="connsiteX3" fmla="*/ 306917 w 1534583"/>
                      <a:gd name="connsiteY3" fmla="*/ 698500 h 1703916"/>
                    </a:gdLst>
                    <a:ahLst/>
                    <a:cxnLst>
                      <a:cxn ang="0">
                        <a:pos x="connsiteX0" y="connsiteY0"/>
                      </a:cxn>
                      <a:cxn ang="0">
                        <a:pos x="connsiteX1" y="connsiteY1"/>
                      </a:cxn>
                      <a:cxn ang="0">
                        <a:pos x="connsiteX2" y="connsiteY2"/>
                      </a:cxn>
                      <a:cxn ang="0">
                        <a:pos x="connsiteX3" y="connsiteY3"/>
                      </a:cxn>
                    </a:cxnLst>
                    <a:rect l="l" t="t" r="r" b="b"/>
                    <a:pathLst>
                      <a:path w="1534583" h="1703916">
                        <a:moveTo>
                          <a:pt x="306917" y="698500"/>
                        </a:moveTo>
                        <a:lnTo>
                          <a:pt x="0" y="1703916"/>
                        </a:lnTo>
                        <a:lnTo>
                          <a:pt x="1534583" y="0"/>
                        </a:lnTo>
                        <a:lnTo>
                          <a:pt x="306917" y="69850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21" name="Rectangle 220"/>
                  <p:cNvSpPr/>
                  <p:nvPr/>
                </p:nvSpPr>
                <p:spPr>
                  <a:xfrm>
                    <a:off x="1907094" y="1749139"/>
                    <a:ext cx="982153" cy="381631"/>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pic>
              <p:nvPicPr>
                <p:cNvPr id="186"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3349" y="464119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2780" y="469265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7268" y="473334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1756" y="477033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8691" y="481803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0409" y="4862746"/>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7229" y="4918218"/>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1202" y="498409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718" y="5045421"/>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7125" y="5043822"/>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9700" y="4988820"/>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1080" y="494744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6009" y="4900879"/>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8166" y="4849855"/>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5699" y="477812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1316" y="4716358"/>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1171" y="4729167"/>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9661" y="4657763"/>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5973" y="4659704"/>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9570" y="4687449"/>
                  <a:ext cx="252625" cy="107944"/>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19" descr="Grass on Transparent Backgrou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7186" y="4814654"/>
                  <a:ext cx="252625" cy="107944"/>
                </a:xfrm>
                <a:prstGeom prst="rect">
                  <a:avLst/>
                </a:prstGeom>
                <a:noFill/>
                <a:extLst>
                  <a:ext uri="{909E8E84-426E-40DD-AFC4-6F175D3DCCD1}">
                    <a14:hiddenFill xmlns:a14="http://schemas.microsoft.com/office/drawing/2010/main">
                      <a:solidFill>
                        <a:srgbClr val="FFFFFF"/>
                      </a:solidFill>
                    </a14:hiddenFill>
                  </a:ext>
                </a:extLst>
              </p:spPr>
            </p:pic>
          </p:grpSp>
          <p:sp>
            <p:nvSpPr>
              <p:cNvPr id="184" name="Flowchart: Direct Access Storage 183"/>
              <p:cNvSpPr/>
              <p:nvPr/>
            </p:nvSpPr>
            <p:spPr bwMode="auto">
              <a:xfrm rot="7904140">
                <a:off x="3311356" y="6120070"/>
                <a:ext cx="554849" cy="227488"/>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sp>
        <p:nvSpPr>
          <p:cNvPr id="228" name="TextBox 227"/>
          <p:cNvSpPr txBox="1"/>
          <p:nvPr/>
        </p:nvSpPr>
        <p:spPr>
          <a:xfrm>
            <a:off x="6997424" y="6348481"/>
            <a:ext cx="2358787" cy="369332"/>
          </a:xfrm>
          <a:prstGeom prst="rect">
            <a:avLst/>
          </a:prstGeom>
          <a:noFill/>
        </p:spPr>
        <p:txBody>
          <a:bodyPr wrap="none" rtlCol="0">
            <a:spAutoFit/>
          </a:bodyPr>
          <a:lstStyle/>
          <a:p>
            <a:r>
              <a:rPr lang="en-US" dirty="0"/>
              <a:t>Swale With Underdrain</a:t>
            </a:r>
          </a:p>
        </p:txBody>
      </p:sp>
      <p:grpSp>
        <p:nvGrpSpPr>
          <p:cNvPr id="25" name="Group 24"/>
          <p:cNvGrpSpPr/>
          <p:nvPr/>
        </p:nvGrpSpPr>
        <p:grpSpPr>
          <a:xfrm>
            <a:off x="4188817" y="4566176"/>
            <a:ext cx="2590800" cy="1676400"/>
            <a:chOff x="2664817" y="4566176"/>
            <a:chExt cx="2590800" cy="1676400"/>
          </a:xfrm>
        </p:grpSpPr>
        <p:grpSp>
          <p:nvGrpSpPr>
            <p:cNvPr id="137" name="Group 136"/>
            <p:cNvGrpSpPr/>
            <p:nvPr/>
          </p:nvGrpSpPr>
          <p:grpSpPr>
            <a:xfrm>
              <a:off x="2664817" y="4566176"/>
              <a:ext cx="2590800" cy="1676400"/>
              <a:chOff x="139248" y="4734955"/>
              <a:chExt cx="2590800" cy="1676400"/>
            </a:xfrm>
          </p:grpSpPr>
          <p:sp>
            <p:nvSpPr>
              <p:cNvPr id="141" name="Rectangle 140"/>
              <p:cNvSpPr/>
              <p:nvPr/>
            </p:nvSpPr>
            <p:spPr>
              <a:xfrm>
                <a:off x="139248" y="4734955"/>
                <a:ext cx="2590800" cy="167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2" name="Group 141"/>
              <p:cNvGrpSpPr/>
              <p:nvPr/>
            </p:nvGrpSpPr>
            <p:grpSpPr>
              <a:xfrm>
                <a:off x="567943" y="4892746"/>
                <a:ext cx="1580225" cy="1420427"/>
                <a:chOff x="567943" y="4892746"/>
                <a:chExt cx="1580225" cy="1420427"/>
              </a:xfrm>
            </p:grpSpPr>
            <p:grpSp>
              <p:nvGrpSpPr>
                <p:cNvPr id="143" name="Group 142"/>
                <p:cNvGrpSpPr/>
                <p:nvPr/>
              </p:nvGrpSpPr>
              <p:grpSpPr>
                <a:xfrm>
                  <a:off x="567943" y="4892746"/>
                  <a:ext cx="1580225" cy="1420427"/>
                  <a:chOff x="301841" y="4793942"/>
                  <a:chExt cx="1580225" cy="1420427"/>
                </a:xfrm>
              </p:grpSpPr>
              <p:sp>
                <p:nvSpPr>
                  <p:cNvPr id="158" name="Freeform 157"/>
                  <p:cNvSpPr/>
                  <p:nvPr/>
                </p:nvSpPr>
                <p:spPr>
                  <a:xfrm>
                    <a:off x="541538" y="6019060"/>
                    <a:ext cx="870012" cy="195309"/>
                  </a:xfrm>
                  <a:custGeom>
                    <a:avLst/>
                    <a:gdLst>
                      <a:gd name="connsiteX0" fmla="*/ 133165 w 870012"/>
                      <a:gd name="connsiteY0" fmla="*/ 195309 h 195309"/>
                      <a:gd name="connsiteX1" fmla="*/ 763479 w 870012"/>
                      <a:gd name="connsiteY1" fmla="*/ 195309 h 195309"/>
                      <a:gd name="connsiteX2" fmla="*/ 870012 w 870012"/>
                      <a:gd name="connsiteY2" fmla="*/ 0 h 195309"/>
                      <a:gd name="connsiteX3" fmla="*/ 0 w 870012"/>
                      <a:gd name="connsiteY3" fmla="*/ 0 h 195309"/>
                      <a:gd name="connsiteX4" fmla="*/ 133165 w 870012"/>
                      <a:gd name="connsiteY4" fmla="*/ 195309 h 19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12" h="195309">
                        <a:moveTo>
                          <a:pt x="133165" y="195309"/>
                        </a:moveTo>
                        <a:lnTo>
                          <a:pt x="763479" y="195309"/>
                        </a:lnTo>
                        <a:lnTo>
                          <a:pt x="870012" y="0"/>
                        </a:lnTo>
                        <a:lnTo>
                          <a:pt x="0" y="0"/>
                        </a:lnTo>
                        <a:lnTo>
                          <a:pt x="133165" y="19530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9"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732" y="5726342"/>
                    <a:ext cx="460054" cy="145707"/>
                  </a:xfrm>
                  <a:prstGeom prst="rect">
                    <a:avLst/>
                  </a:prstGeom>
                  <a:noFill/>
                  <a:extLst>
                    <a:ext uri="{909E8E84-426E-40DD-AFC4-6F175D3DCCD1}">
                      <a14:hiddenFill xmlns:a14="http://schemas.microsoft.com/office/drawing/2010/main">
                        <a:solidFill>
                          <a:srgbClr val="FFFFFF"/>
                        </a:solidFill>
                      </a14:hiddenFill>
                    </a:ext>
                  </a:extLst>
                </p:spPr>
              </p:pic>
              <p:sp>
                <p:nvSpPr>
                  <p:cNvPr id="160" name="Freeform 159"/>
                  <p:cNvSpPr/>
                  <p:nvPr/>
                </p:nvSpPr>
                <p:spPr>
                  <a:xfrm>
                    <a:off x="301841" y="4793942"/>
                    <a:ext cx="523783" cy="1189608"/>
                  </a:xfrm>
                  <a:custGeom>
                    <a:avLst/>
                    <a:gdLst>
                      <a:gd name="connsiteX0" fmla="*/ 0 w 523783"/>
                      <a:gd name="connsiteY0" fmla="*/ 825623 h 1189608"/>
                      <a:gd name="connsiteX1" fmla="*/ 221942 w 523783"/>
                      <a:gd name="connsiteY1" fmla="*/ 1189608 h 1189608"/>
                      <a:gd name="connsiteX2" fmla="*/ 523783 w 523783"/>
                      <a:gd name="connsiteY2" fmla="*/ 363984 h 1189608"/>
                      <a:gd name="connsiteX3" fmla="*/ 292963 w 523783"/>
                      <a:gd name="connsiteY3" fmla="*/ 0 h 1189608"/>
                      <a:gd name="connsiteX4" fmla="*/ 0 w 523783"/>
                      <a:gd name="connsiteY4" fmla="*/ 825623 h 1189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783" h="1189608">
                        <a:moveTo>
                          <a:pt x="0" y="825623"/>
                        </a:moveTo>
                        <a:lnTo>
                          <a:pt x="221942" y="1189608"/>
                        </a:lnTo>
                        <a:lnTo>
                          <a:pt x="523783" y="363984"/>
                        </a:lnTo>
                        <a:lnTo>
                          <a:pt x="292963" y="0"/>
                        </a:lnTo>
                        <a:lnTo>
                          <a:pt x="0" y="825623"/>
                        </a:ln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Freeform 160"/>
                  <p:cNvSpPr/>
                  <p:nvPr/>
                </p:nvSpPr>
                <p:spPr>
                  <a:xfrm>
                    <a:off x="1455938" y="4900474"/>
                    <a:ext cx="426128" cy="1038687"/>
                  </a:xfrm>
                  <a:custGeom>
                    <a:avLst/>
                    <a:gdLst>
                      <a:gd name="connsiteX0" fmla="*/ 266330 w 426128"/>
                      <a:gd name="connsiteY0" fmla="*/ 248575 h 1038687"/>
                      <a:gd name="connsiteX1" fmla="*/ 0 w 426128"/>
                      <a:gd name="connsiteY1" fmla="*/ 1038687 h 1038687"/>
                      <a:gd name="connsiteX2" fmla="*/ 168676 w 426128"/>
                      <a:gd name="connsiteY2" fmla="*/ 745724 h 1038687"/>
                      <a:gd name="connsiteX3" fmla="*/ 426128 w 426128"/>
                      <a:gd name="connsiteY3" fmla="*/ 0 h 1038687"/>
                      <a:gd name="connsiteX4" fmla="*/ 266330 w 426128"/>
                      <a:gd name="connsiteY4" fmla="*/ 248575 h 103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128" h="1038687">
                        <a:moveTo>
                          <a:pt x="266330" y="248575"/>
                        </a:moveTo>
                        <a:lnTo>
                          <a:pt x="0" y="1038687"/>
                        </a:lnTo>
                        <a:lnTo>
                          <a:pt x="168676" y="745724"/>
                        </a:lnTo>
                        <a:lnTo>
                          <a:pt x="426128" y="0"/>
                        </a:lnTo>
                        <a:lnTo>
                          <a:pt x="266330" y="248575"/>
                        </a:ln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2" name="Straight Connector 161"/>
                  <p:cNvCxnSpPr>
                    <a:stCxn id="160" idx="3"/>
                    <a:endCxn id="160" idx="0"/>
                  </p:cNvCxnSpPr>
                  <p:nvPr/>
                </p:nvCxnSpPr>
                <p:spPr>
                  <a:xfrm flipH="1">
                    <a:off x="301841" y="4793942"/>
                    <a:ext cx="292963" cy="82562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160" idx="3"/>
                  </p:cNvCxnSpPr>
                  <p:nvPr/>
                </p:nvCxnSpPr>
                <p:spPr>
                  <a:xfrm flipH="1" flipV="1">
                    <a:off x="594804" y="4793942"/>
                    <a:ext cx="367859" cy="5529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665096" y="6214369"/>
                    <a:ext cx="63031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1" idx="3"/>
                    <a:endCxn id="161" idx="2"/>
                  </p:cNvCxnSpPr>
                  <p:nvPr/>
                </p:nvCxnSpPr>
                <p:spPr>
                  <a:xfrm flipH="1">
                    <a:off x="1624614" y="4900474"/>
                    <a:ext cx="257452" cy="7457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1" idx="3"/>
                  </p:cNvCxnSpPr>
                  <p:nvPr/>
                </p:nvCxnSpPr>
                <p:spPr>
                  <a:xfrm flipH="1">
                    <a:off x="1599114" y="4900474"/>
                    <a:ext cx="282952" cy="44837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Freeform 172"/>
                  <p:cNvSpPr/>
                  <p:nvPr/>
                </p:nvSpPr>
                <p:spPr>
                  <a:xfrm>
                    <a:off x="523783" y="5157926"/>
                    <a:ext cx="1180730" cy="870012"/>
                  </a:xfrm>
                  <a:custGeom>
                    <a:avLst/>
                    <a:gdLst>
                      <a:gd name="connsiteX0" fmla="*/ 0 w 1180730"/>
                      <a:gd name="connsiteY0" fmla="*/ 843379 h 870012"/>
                      <a:gd name="connsiteX1" fmla="*/ 319596 w 1180730"/>
                      <a:gd name="connsiteY1" fmla="*/ 0 h 870012"/>
                      <a:gd name="connsiteX2" fmla="*/ 1180730 w 1180730"/>
                      <a:gd name="connsiteY2" fmla="*/ 0 h 870012"/>
                      <a:gd name="connsiteX3" fmla="*/ 887767 w 1180730"/>
                      <a:gd name="connsiteY3" fmla="*/ 870012 h 870012"/>
                      <a:gd name="connsiteX4" fmla="*/ 0 w 1180730"/>
                      <a:gd name="connsiteY4" fmla="*/ 843379 h 87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730" h="870012">
                        <a:moveTo>
                          <a:pt x="0" y="843379"/>
                        </a:moveTo>
                        <a:lnTo>
                          <a:pt x="319596" y="0"/>
                        </a:lnTo>
                        <a:lnTo>
                          <a:pt x="1180730" y="0"/>
                        </a:lnTo>
                        <a:lnTo>
                          <a:pt x="887767" y="870012"/>
                        </a:lnTo>
                        <a:lnTo>
                          <a:pt x="0" y="843379"/>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4" name="Straight Connector 173"/>
                  <p:cNvCxnSpPr>
                    <a:stCxn id="161" idx="2"/>
                    <a:endCxn id="158" idx="1"/>
                  </p:cNvCxnSpPr>
                  <p:nvPr/>
                </p:nvCxnSpPr>
                <p:spPr>
                  <a:xfrm flipH="1">
                    <a:off x="1305017" y="5646198"/>
                    <a:ext cx="319597" cy="56817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58" idx="0"/>
                    <a:endCxn id="160" idx="0"/>
                  </p:cNvCxnSpPr>
                  <p:nvPr/>
                </p:nvCxnSpPr>
                <p:spPr>
                  <a:xfrm flipH="1" flipV="1">
                    <a:off x="301841" y="5619565"/>
                    <a:ext cx="372862" cy="5948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5"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4846" y="5834023"/>
                  <a:ext cx="460054" cy="14570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1485" y="5677058"/>
                  <a:ext cx="460054" cy="14570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0550" y="5678502"/>
                  <a:ext cx="460054" cy="145707"/>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34648" y="5487550"/>
                  <a:ext cx="460054" cy="145707"/>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738" y="5500302"/>
                  <a:ext cx="460054" cy="145707"/>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9453" y="5306070"/>
                  <a:ext cx="460054" cy="145707"/>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2013" y="5265709"/>
                  <a:ext cx="460054" cy="145707"/>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9172" y="5976862"/>
                  <a:ext cx="460054" cy="145707"/>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792" y="5952703"/>
                  <a:ext cx="460054" cy="14570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29" name="Picture 19"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3943" y="5648813"/>
              <a:ext cx="460054" cy="145707"/>
            </a:xfrm>
            <a:prstGeom prst="rect">
              <a:avLst/>
            </a:prstGeom>
            <a:noFill/>
            <a:extLst>
              <a:ext uri="{909E8E84-426E-40DD-AFC4-6F175D3DCCD1}">
                <a14:hiddenFill xmlns:a14="http://schemas.microsoft.com/office/drawing/2010/main">
                  <a:solidFill>
                    <a:srgbClr val="FFFFFF"/>
                  </a:solidFill>
                </a14:hiddenFill>
              </a:ext>
            </a:extLst>
          </p:spPr>
        </p:pic>
      </p:grpSp>
      <p:sp>
        <p:nvSpPr>
          <p:cNvPr id="166" name="Title 1"/>
          <p:cNvSpPr txBox="1">
            <a:spLocks/>
          </p:cNvSpPr>
          <p:nvPr/>
        </p:nvSpPr>
        <p:spPr>
          <a:xfrm>
            <a:off x="4292926" y="2567496"/>
            <a:ext cx="2335522"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FF0000"/>
                </a:solidFill>
              </a:rPr>
              <a:t>The BMPs</a:t>
            </a:r>
          </a:p>
        </p:txBody>
      </p:sp>
    </p:spTree>
    <p:extLst>
      <p:ext uri="{BB962C8B-B14F-4D97-AF65-F5344CB8AC3E}">
        <p14:creationId xmlns:p14="http://schemas.microsoft.com/office/powerpoint/2010/main" val="37033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068160" y="4310687"/>
            <a:ext cx="1179234" cy="369332"/>
          </a:xfrm>
          <a:prstGeom prst="rect">
            <a:avLst/>
          </a:prstGeom>
          <a:noFill/>
        </p:spPr>
        <p:txBody>
          <a:bodyPr wrap="none" rtlCol="0">
            <a:spAutoFit/>
          </a:bodyPr>
          <a:lstStyle/>
          <a:p>
            <a:r>
              <a:rPr lang="en-US" dirty="0"/>
              <a:t>Sand Filter</a:t>
            </a:r>
          </a:p>
        </p:txBody>
      </p:sp>
      <p:sp>
        <p:nvSpPr>
          <p:cNvPr id="20" name="TextBox 19"/>
          <p:cNvSpPr txBox="1"/>
          <p:nvPr/>
        </p:nvSpPr>
        <p:spPr>
          <a:xfrm>
            <a:off x="5879934" y="2209800"/>
            <a:ext cx="1823320" cy="369332"/>
          </a:xfrm>
          <a:prstGeom prst="rect">
            <a:avLst/>
          </a:prstGeom>
          <a:noFill/>
        </p:spPr>
        <p:txBody>
          <a:bodyPr wrap="none" rtlCol="0">
            <a:spAutoFit/>
          </a:bodyPr>
          <a:lstStyle/>
          <a:p>
            <a:r>
              <a:rPr lang="en-US" dirty="0"/>
              <a:t>Stormwater Pond</a:t>
            </a:r>
          </a:p>
        </p:txBody>
      </p:sp>
      <p:sp>
        <p:nvSpPr>
          <p:cNvPr id="22" name="TextBox 21"/>
          <p:cNvSpPr txBox="1"/>
          <p:nvPr/>
        </p:nvSpPr>
        <p:spPr>
          <a:xfrm>
            <a:off x="191990" y="4336742"/>
            <a:ext cx="3300391" cy="369332"/>
          </a:xfrm>
          <a:prstGeom prst="rect">
            <a:avLst/>
          </a:prstGeom>
          <a:noFill/>
        </p:spPr>
        <p:txBody>
          <a:bodyPr wrap="none" rtlCol="0">
            <a:spAutoFit/>
          </a:bodyPr>
          <a:lstStyle/>
          <a:p>
            <a:r>
              <a:rPr lang="en-US" dirty="0"/>
              <a:t>Stormwater Pond w/ Filter Bench</a:t>
            </a:r>
          </a:p>
        </p:txBody>
      </p:sp>
      <p:sp>
        <p:nvSpPr>
          <p:cNvPr id="24" name="TextBox 23"/>
          <p:cNvSpPr txBox="1"/>
          <p:nvPr/>
        </p:nvSpPr>
        <p:spPr>
          <a:xfrm>
            <a:off x="3597268" y="4343400"/>
            <a:ext cx="979692" cy="369332"/>
          </a:xfrm>
          <a:prstGeom prst="rect">
            <a:avLst/>
          </a:prstGeom>
          <a:noFill/>
        </p:spPr>
        <p:txBody>
          <a:bodyPr wrap="none" rtlCol="0">
            <a:spAutoFit/>
          </a:bodyPr>
          <a:lstStyle/>
          <a:p>
            <a:r>
              <a:rPr lang="en-US" dirty="0"/>
              <a:t>Wetland</a:t>
            </a:r>
          </a:p>
        </p:txBody>
      </p:sp>
      <p:sp>
        <p:nvSpPr>
          <p:cNvPr id="25" name="Rectangle 24"/>
          <p:cNvSpPr/>
          <p:nvPr/>
        </p:nvSpPr>
        <p:spPr>
          <a:xfrm>
            <a:off x="309298" y="4712732"/>
            <a:ext cx="2590800" cy="167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chemeClr val="tx1"/>
                </a:solidFill>
              </a:rPr>
              <a:t>Other</a:t>
            </a:r>
          </a:p>
        </p:txBody>
      </p:sp>
      <p:sp>
        <p:nvSpPr>
          <p:cNvPr id="26" name="TextBox 25"/>
          <p:cNvSpPr txBox="1"/>
          <p:nvPr/>
        </p:nvSpPr>
        <p:spPr>
          <a:xfrm>
            <a:off x="1187459" y="6389132"/>
            <a:ext cx="731290" cy="369332"/>
          </a:xfrm>
          <a:prstGeom prst="rect">
            <a:avLst/>
          </a:prstGeom>
          <a:noFill/>
        </p:spPr>
        <p:txBody>
          <a:bodyPr wrap="none" rtlCol="0">
            <a:spAutoFit/>
          </a:bodyPr>
          <a:lstStyle/>
          <a:p>
            <a:r>
              <a:rPr lang="en-US" dirty="0"/>
              <a:t>Other</a:t>
            </a:r>
          </a:p>
        </p:txBody>
      </p:sp>
      <p:grpSp>
        <p:nvGrpSpPr>
          <p:cNvPr id="28" name="Group 27"/>
          <p:cNvGrpSpPr/>
          <p:nvPr/>
        </p:nvGrpSpPr>
        <p:grpSpPr>
          <a:xfrm>
            <a:off x="314594" y="2572445"/>
            <a:ext cx="2590800" cy="1676400"/>
            <a:chOff x="5257800" y="1807496"/>
            <a:chExt cx="2590800" cy="1676400"/>
          </a:xfrm>
        </p:grpSpPr>
        <p:sp>
          <p:nvSpPr>
            <p:cNvPr id="29" name="Rectangle 28"/>
            <p:cNvSpPr/>
            <p:nvPr/>
          </p:nvSpPr>
          <p:spPr>
            <a:xfrm>
              <a:off x="5257800" y="1807496"/>
              <a:ext cx="2590800" cy="167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a:grpSpLocks/>
            </p:cNvGrpSpPr>
            <p:nvPr/>
          </p:nvGrpSpPr>
          <p:grpSpPr bwMode="auto">
            <a:xfrm>
              <a:off x="5429547" y="2182290"/>
              <a:ext cx="2143899" cy="1120901"/>
              <a:chOff x="0" y="260524"/>
              <a:chExt cx="4897597" cy="2093501"/>
            </a:xfrm>
          </p:grpSpPr>
          <p:grpSp>
            <p:nvGrpSpPr>
              <p:cNvPr id="31" name="Group 30"/>
              <p:cNvGrpSpPr>
                <a:grpSpLocks/>
              </p:cNvGrpSpPr>
              <p:nvPr/>
            </p:nvGrpSpPr>
            <p:grpSpPr bwMode="auto">
              <a:xfrm>
                <a:off x="0" y="260524"/>
                <a:ext cx="4897596" cy="1879499"/>
                <a:chOff x="0" y="169305"/>
                <a:chExt cx="5891136" cy="1221414"/>
              </a:xfrm>
            </p:grpSpPr>
            <p:sp>
              <p:nvSpPr>
                <p:cNvPr id="33" name="Flowchart: Manual Operation 32"/>
                <p:cNvSpPr/>
                <p:nvPr/>
              </p:nvSpPr>
              <p:spPr>
                <a:xfrm>
                  <a:off x="1984253" y="501868"/>
                  <a:ext cx="2514209" cy="888851"/>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4" name="Rectangle 33"/>
                <p:cNvSpPr/>
                <p:nvPr/>
              </p:nvSpPr>
              <p:spPr>
                <a:xfrm>
                  <a:off x="443684" y="338610"/>
                  <a:ext cx="776447" cy="99769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5" name="Flowchart: Manual Operation 34"/>
                <p:cNvSpPr/>
                <p:nvPr/>
              </p:nvSpPr>
              <p:spPr>
                <a:xfrm>
                  <a:off x="1158508" y="338610"/>
                  <a:ext cx="4141049" cy="163258"/>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6" name="Rectangle 35"/>
                <p:cNvSpPr/>
                <p:nvPr/>
              </p:nvSpPr>
              <p:spPr>
                <a:xfrm>
                  <a:off x="0" y="169305"/>
                  <a:ext cx="5891136" cy="1693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7" name="Oval 36"/>
                <p:cNvSpPr/>
                <p:nvPr/>
              </p:nvSpPr>
              <p:spPr>
                <a:xfrm>
                  <a:off x="677850" y="1040016"/>
                  <a:ext cx="357412" cy="19349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32" name="Freeform 31"/>
              <p:cNvSpPr/>
              <p:nvPr/>
            </p:nvSpPr>
            <p:spPr>
              <a:xfrm>
                <a:off x="0" y="279134"/>
                <a:ext cx="4897597" cy="2074891"/>
              </a:xfrm>
              <a:custGeom>
                <a:avLst/>
                <a:gdLst>
                  <a:gd name="connsiteX0" fmla="*/ 353786 w 4898571"/>
                  <a:gd name="connsiteY0" fmla="*/ 258536 h 2081893"/>
                  <a:gd name="connsiteX1" fmla="*/ 367393 w 4898571"/>
                  <a:gd name="connsiteY1" fmla="*/ 1782536 h 2081893"/>
                  <a:gd name="connsiteX2" fmla="*/ 1020536 w 4898571"/>
                  <a:gd name="connsiteY2" fmla="*/ 1782536 h 2081893"/>
                  <a:gd name="connsiteX3" fmla="*/ 1020536 w 4898571"/>
                  <a:gd name="connsiteY3" fmla="*/ 272143 h 2081893"/>
                  <a:gd name="connsiteX4" fmla="*/ 1632857 w 4898571"/>
                  <a:gd name="connsiteY4" fmla="*/ 489858 h 2081893"/>
                  <a:gd name="connsiteX5" fmla="*/ 2068286 w 4898571"/>
                  <a:gd name="connsiteY5" fmla="*/ 1850572 h 2081893"/>
                  <a:gd name="connsiteX6" fmla="*/ 3320143 w 4898571"/>
                  <a:gd name="connsiteY6" fmla="*/ 1864179 h 2081893"/>
                  <a:gd name="connsiteX7" fmla="*/ 3728357 w 4898571"/>
                  <a:gd name="connsiteY7" fmla="*/ 489858 h 2081893"/>
                  <a:gd name="connsiteX8" fmla="*/ 4898571 w 4898571"/>
                  <a:gd name="connsiteY8" fmla="*/ 0 h 2081893"/>
                  <a:gd name="connsiteX9" fmla="*/ 4884964 w 4898571"/>
                  <a:gd name="connsiteY9" fmla="*/ 2068286 h 2081893"/>
                  <a:gd name="connsiteX10" fmla="*/ 13607 w 4898571"/>
                  <a:gd name="connsiteY10" fmla="*/ 2081893 h 2081893"/>
                  <a:gd name="connsiteX11" fmla="*/ 0 w 4898571"/>
                  <a:gd name="connsiteY11" fmla="*/ 0 h 2081893"/>
                  <a:gd name="connsiteX12" fmla="*/ 353786 w 4898571"/>
                  <a:gd name="connsiteY12" fmla="*/ 258536 h 20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98571" h="2081893">
                    <a:moveTo>
                      <a:pt x="353786" y="258536"/>
                    </a:moveTo>
                    <a:lnTo>
                      <a:pt x="367393" y="1782536"/>
                    </a:lnTo>
                    <a:lnTo>
                      <a:pt x="1020536" y="1782536"/>
                    </a:lnTo>
                    <a:lnTo>
                      <a:pt x="1020536" y="272143"/>
                    </a:lnTo>
                    <a:lnTo>
                      <a:pt x="1632857" y="489858"/>
                    </a:lnTo>
                    <a:lnTo>
                      <a:pt x="2068286" y="1850572"/>
                    </a:lnTo>
                    <a:lnTo>
                      <a:pt x="3320143" y="1864179"/>
                    </a:lnTo>
                    <a:lnTo>
                      <a:pt x="3728357" y="489858"/>
                    </a:lnTo>
                    <a:lnTo>
                      <a:pt x="4898571" y="0"/>
                    </a:lnTo>
                    <a:cubicBezTo>
                      <a:pt x="4894035" y="689429"/>
                      <a:pt x="4889500" y="1378857"/>
                      <a:pt x="4884964" y="2068286"/>
                    </a:cubicBezTo>
                    <a:lnTo>
                      <a:pt x="13607" y="2081893"/>
                    </a:lnTo>
                    <a:cubicBezTo>
                      <a:pt x="9071" y="1387929"/>
                      <a:pt x="4536" y="693964"/>
                      <a:pt x="0" y="0"/>
                    </a:cubicBezTo>
                    <a:lnTo>
                      <a:pt x="353786" y="258536"/>
                    </a:lnTo>
                    <a:close/>
                  </a:path>
                </a:pathLst>
              </a:cu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grpSp>
        <p:nvGrpSpPr>
          <p:cNvPr id="13" name="Group 12"/>
          <p:cNvGrpSpPr/>
          <p:nvPr/>
        </p:nvGrpSpPr>
        <p:grpSpPr>
          <a:xfrm>
            <a:off x="5520542" y="2586045"/>
            <a:ext cx="2590800" cy="1676400"/>
            <a:chOff x="2709262" y="368437"/>
            <a:chExt cx="2590800" cy="1676400"/>
          </a:xfrm>
        </p:grpSpPr>
        <p:grpSp>
          <p:nvGrpSpPr>
            <p:cNvPr id="12" name="Group 11"/>
            <p:cNvGrpSpPr/>
            <p:nvPr/>
          </p:nvGrpSpPr>
          <p:grpSpPr>
            <a:xfrm>
              <a:off x="2709262" y="368437"/>
              <a:ext cx="2590800" cy="1676400"/>
              <a:chOff x="2709262" y="368437"/>
              <a:chExt cx="2590800" cy="1676400"/>
            </a:xfrm>
          </p:grpSpPr>
          <p:sp>
            <p:nvSpPr>
              <p:cNvPr id="18" name="Rectangle 17"/>
              <p:cNvSpPr/>
              <p:nvPr/>
            </p:nvSpPr>
            <p:spPr>
              <a:xfrm>
                <a:off x="2709262" y="368437"/>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a:grpSpLocks/>
              </p:cNvGrpSpPr>
              <p:nvPr/>
            </p:nvGrpSpPr>
            <p:grpSpPr bwMode="auto">
              <a:xfrm>
                <a:off x="3051716" y="753195"/>
                <a:ext cx="1780693" cy="1093181"/>
                <a:chOff x="1" y="365013"/>
                <a:chExt cx="4192942" cy="2030414"/>
              </a:xfrm>
            </p:grpSpPr>
            <p:grpSp>
              <p:nvGrpSpPr>
                <p:cNvPr id="40" name="Group 39"/>
                <p:cNvGrpSpPr>
                  <a:grpSpLocks/>
                </p:cNvGrpSpPr>
                <p:nvPr/>
              </p:nvGrpSpPr>
              <p:grpSpPr bwMode="auto">
                <a:xfrm>
                  <a:off x="1" y="365013"/>
                  <a:ext cx="4192942" cy="2021309"/>
                  <a:chOff x="1" y="365013"/>
                  <a:chExt cx="4192942" cy="2021309"/>
                </a:xfrm>
              </p:grpSpPr>
              <p:sp>
                <p:nvSpPr>
                  <p:cNvPr id="42" name="Flowchart: Manual Operation 41"/>
                  <p:cNvSpPr/>
                  <p:nvPr/>
                </p:nvSpPr>
                <p:spPr>
                  <a:xfrm>
                    <a:off x="1" y="365013"/>
                    <a:ext cx="4192942" cy="201220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3" name="Right Triangle 42"/>
                  <p:cNvSpPr/>
                  <p:nvPr/>
                </p:nvSpPr>
                <p:spPr>
                  <a:xfrm rot="10800000">
                    <a:off x="295279" y="984153"/>
                    <a:ext cx="561029" cy="1402169"/>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4" name="Rectangle 43"/>
                  <p:cNvSpPr/>
                  <p:nvPr/>
                </p:nvSpPr>
                <p:spPr>
                  <a:xfrm>
                    <a:off x="856306" y="984153"/>
                    <a:ext cx="2495096" cy="1402169"/>
                  </a:xfrm>
                  <a:prstGeom prst="rect">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41" name="Right Triangle 40"/>
                <p:cNvSpPr/>
                <p:nvPr/>
              </p:nvSpPr>
              <p:spPr>
                <a:xfrm rot="10800000" flipH="1">
                  <a:off x="3351402" y="993258"/>
                  <a:ext cx="546264" cy="1402169"/>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nvGrpSpPr>
              <p:cNvPr id="46" name="Group 45"/>
              <p:cNvGrpSpPr/>
              <p:nvPr/>
            </p:nvGrpSpPr>
            <p:grpSpPr>
              <a:xfrm>
                <a:off x="3729007" y="791710"/>
                <a:ext cx="439444" cy="741918"/>
                <a:chOff x="6019800" y="980553"/>
                <a:chExt cx="439444" cy="741918"/>
              </a:xfrm>
            </p:grpSpPr>
            <p:cxnSp>
              <p:nvCxnSpPr>
                <p:cNvPr id="47" name="Straight Arrow Connector 46"/>
                <p:cNvCxnSpPr/>
                <p:nvPr/>
              </p:nvCxnSpPr>
              <p:spPr>
                <a:xfrm>
                  <a:off x="6019800" y="980760"/>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459244" y="980553"/>
                  <a:ext cx="0" cy="74171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a:xfrm flipV="1">
                <a:off x="4489937" y="1688168"/>
                <a:ext cx="784897" cy="2347"/>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grpSp>
        <p:sp>
          <p:nvSpPr>
            <p:cNvPr id="45" name="Flowchart: Direct Access Storage 44"/>
            <p:cNvSpPr/>
            <p:nvPr/>
          </p:nvSpPr>
          <p:spPr bwMode="auto">
            <a:xfrm>
              <a:off x="4004662" y="1539766"/>
              <a:ext cx="827747" cy="296805"/>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nvGrpSpPr>
          <p:cNvPr id="14" name="Group 13"/>
          <p:cNvGrpSpPr/>
          <p:nvPr/>
        </p:nvGrpSpPr>
        <p:grpSpPr>
          <a:xfrm>
            <a:off x="2915105" y="2574707"/>
            <a:ext cx="2590800" cy="1676400"/>
            <a:chOff x="2718973" y="2574707"/>
            <a:chExt cx="2590800" cy="1676400"/>
          </a:xfrm>
        </p:grpSpPr>
        <p:sp>
          <p:nvSpPr>
            <p:cNvPr id="23" name="Rectangle 22"/>
            <p:cNvSpPr/>
            <p:nvPr/>
          </p:nvSpPr>
          <p:spPr>
            <a:xfrm>
              <a:off x="2718973" y="2574707"/>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2786656" y="2957203"/>
              <a:ext cx="2455434" cy="842440"/>
              <a:chOff x="2786656" y="2957203"/>
              <a:chExt cx="2455434" cy="842440"/>
            </a:xfrm>
          </p:grpSpPr>
          <p:sp>
            <p:nvSpPr>
              <p:cNvPr id="38" name="Flowchart: Manual Operation 37"/>
              <p:cNvSpPr/>
              <p:nvPr/>
            </p:nvSpPr>
            <p:spPr bwMode="auto">
              <a:xfrm>
                <a:off x="2786656" y="3293896"/>
                <a:ext cx="2455434" cy="407660"/>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pic>
            <p:nvPicPr>
              <p:cNvPr id="49"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7693" y="2957203"/>
                <a:ext cx="716446" cy="73394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8032" y="2967610"/>
                <a:ext cx="716446" cy="73394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8071" y="2957203"/>
                <a:ext cx="716446" cy="733946"/>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2787588" y="3284738"/>
                <a:ext cx="2441360" cy="514905"/>
              </a:xfrm>
              <a:custGeom>
                <a:avLst/>
                <a:gdLst>
                  <a:gd name="connsiteX0" fmla="*/ 0 w 2441360"/>
                  <a:gd name="connsiteY0" fmla="*/ 0 h 514905"/>
                  <a:gd name="connsiteX1" fmla="*/ 0 w 2441360"/>
                  <a:gd name="connsiteY1" fmla="*/ 514905 h 514905"/>
                  <a:gd name="connsiteX2" fmla="*/ 2432482 w 2441360"/>
                  <a:gd name="connsiteY2" fmla="*/ 514905 h 514905"/>
                  <a:gd name="connsiteX3" fmla="*/ 2441360 w 2441360"/>
                  <a:gd name="connsiteY3" fmla="*/ 17755 h 514905"/>
                  <a:gd name="connsiteX4" fmla="*/ 1953088 w 2441360"/>
                  <a:gd name="connsiteY4" fmla="*/ 408373 h 514905"/>
                  <a:gd name="connsiteX5" fmla="*/ 461639 w 2441360"/>
                  <a:gd name="connsiteY5" fmla="*/ 408373 h 514905"/>
                  <a:gd name="connsiteX6" fmla="*/ 0 w 2441360"/>
                  <a:gd name="connsiteY6" fmla="*/ 0 h 51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1360" h="514905">
                    <a:moveTo>
                      <a:pt x="0" y="0"/>
                    </a:moveTo>
                    <a:lnTo>
                      <a:pt x="0" y="514905"/>
                    </a:lnTo>
                    <a:lnTo>
                      <a:pt x="2432482" y="514905"/>
                    </a:lnTo>
                    <a:lnTo>
                      <a:pt x="2441360" y="17755"/>
                    </a:lnTo>
                    <a:lnTo>
                      <a:pt x="1953088" y="408373"/>
                    </a:lnTo>
                    <a:lnTo>
                      <a:pt x="461639" y="408373"/>
                    </a:lnTo>
                    <a:lnTo>
                      <a:pt x="0" y="0"/>
                    </a:lnTo>
                    <a:close/>
                  </a:path>
                </a:pathLst>
              </a:cu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 name="Group 14"/>
          <p:cNvGrpSpPr/>
          <p:nvPr/>
        </p:nvGrpSpPr>
        <p:grpSpPr>
          <a:xfrm>
            <a:off x="5495454" y="368437"/>
            <a:ext cx="2590800" cy="1676400"/>
            <a:chOff x="5299322" y="368437"/>
            <a:chExt cx="2590800" cy="1676400"/>
          </a:xfrm>
        </p:grpSpPr>
        <p:sp>
          <p:nvSpPr>
            <p:cNvPr id="5" name="Rectangle 4"/>
            <p:cNvSpPr/>
            <p:nvPr/>
          </p:nvSpPr>
          <p:spPr>
            <a:xfrm>
              <a:off x="5299322" y="368437"/>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p:cNvGrpSpPr>
            <p:nvPr/>
          </p:nvGrpSpPr>
          <p:grpSpPr bwMode="auto">
            <a:xfrm>
              <a:off x="5562600" y="753195"/>
              <a:ext cx="2057400" cy="710813"/>
              <a:chOff x="251514" y="181399"/>
              <a:chExt cx="5653446" cy="862744"/>
            </a:xfrm>
          </p:grpSpPr>
          <p:sp>
            <p:nvSpPr>
              <p:cNvPr id="9" name="Flowchart: Manual Operation 8"/>
              <p:cNvSpPr/>
              <p:nvPr/>
            </p:nvSpPr>
            <p:spPr>
              <a:xfrm>
                <a:off x="1429988" y="501868"/>
                <a:ext cx="3315303" cy="542275"/>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 name="Flowchart: Manual Operation 10"/>
              <p:cNvSpPr/>
              <p:nvPr/>
            </p:nvSpPr>
            <p:spPr>
              <a:xfrm>
                <a:off x="251514" y="181399"/>
                <a:ext cx="5653446" cy="320469"/>
              </a:xfrm>
              <a:prstGeom prst="flowChartManualOper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6" name="Freeform 5"/>
            <p:cNvSpPr/>
            <p:nvPr/>
          </p:nvSpPr>
          <p:spPr>
            <a:xfrm>
              <a:off x="5557421" y="754602"/>
              <a:ext cx="2032987" cy="825623"/>
            </a:xfrm>
            <a:custGeom>
              <a:avLst/>
              <a:gdLst>
                <a:gd name="connsiteX0" fmla="*/ 0 w 2032987"/>
                <a:gd name="connsiteY0" fmla="*/ 0 h 825623"/>
                <a:gd name="connsiteX1" fmla="*/ 8878 w 2032987"/>
                <a:gd name="connsiteY1" fmla="*/ 825623 h 825623"/>
                <a:gd name="connsiteX2" fmla="*/ 2006354 w 2032987"/>
                <a:gd name="connsiteY2" fmla="*/ 825623 h 825623"/>
                <a:gd name="connsiteX3" fmla="*/ 2032987 w 2032987"/>
                <a:gd name="connsiteY3" fmla="*/ 8878 h 825623"/>
                <a:gd name="connsiteX4" fmla="*/ 1633492 w 2032987"/>
                <a:gd name="connsiteY4" fmla="*/ 257452 h 825623"/>
                <a:gd name="connsiteX5" fmla="*/ 1402672 w 2032987"/>
                <a:gd name="connsiteY5" fmla="*/ 710214 h 825623"/>
                <a:gd name="connsiteX6" fmla="*/ 665826 w 2032987"/>
                <a:gd name="connsiteY6" fmla="*/ 710214 h 825623"/>
                <a:gd name="connsiteX7" fmla="*/ 435006 w 2032987"/>
                <a:gd name="connsiteY7" fmla="*/ 257452 h 825623"/>
                <a:gd name="connsiteX8" fmla="*/ 0 w 2032987"/>
                <a:gd name="connsiteY8" fmla="*/ 0 h 82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987" h="825623">
                  <a:moveTo>
                    <a:pt x="0" y="0"/>
                  </a:moveTo>
                  <a:cubicBezTo>
                    <a:pt x="2959" y="275208"/>
                    <a:pt x="5919" y="550415"/>
                    <a:pt x="8878" y="825623"/>
                  </a:cubicBezTo>
                  <a:lnTo>
                    <a:pt x="2006354" y="825623"/>
                  </a:lnTo>
                  <a:lnTo>
                    <a:pt x="2032987" y="8878"/>
                  </a:lnTo>
                  <a:lnTo>
                    <a:pt x="1633492" y="257452"/>
                  </a:lnTo>
                  <a:lnTo>
                    <a:pt x="1402672" y="710214"/>
                  </a:lnTo>
                  <a:lnTo>
                    <a:pt x="665826" y="710214"/>
                  </a:lnTo>
                  <a:lnTo>
                    <a:pt x="435006" y="257452"/>
                  </a:lnTo>
                  <a:lnTo>
                    <a:pt x="0" y="0"/>
                  </a:lnTo>
                  <a:close/>
                </a:path>
              </a:pathLst>
            </a:cu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5" name="TextBox 284"/>
          <p:cNvSpPr txBox="1"/>
          <p:nvPr/>
        </p:nvSpPr>
        <p:spPr>
          <a:xfrm>
            <a:off x="441899" y="2137414"/>
            <a:ext cx="1926810" cy="369332"/>
          </a:xfrm>
          <a:prstGeom prst="rect">
            <a:avLst/>
          </a:prstGeom>
          <a:noFill/>
        </p:spPr>
        <p:txBody>
          <a:bodyPr wrap="none" rtlCol="0">
            <a:spAutoFit/>
          </a:bodyPr>
          <a:lstStyle/>
          <a:p>
            <a:r>
              <a:rPr lang="en-US" dirty="0"/>
              <a:t>Harvest and Reuse</a:t>
            </a:r>
          </a:p>
        </p:txBody>
      </p:sp>
      <p:sp>
        <p:nvSpPr>
          <p:cNvPr id="286" name="TextBox 285"/>
          <p:cNvSpPr txBox="1"/>
          <p:nvPr/>
        </p:nvSpPr>
        <p:spPr>
          <a:xfrm>
            <a:off x="3004850" y="2056465"/>
            <a:ext cx="2326471" cy="369332"/>
          </a:xfrm>
          <a:prstGeom prst="rect">
            <a:avLst/>
          </a:prstGeom>
          <a:noFill/>
        </p:spPr>
        <p:txBody>
          <a:bodyPr wrap="none" rtlCol="0">
            <a:spAutoFit/>
          </a:bodyPr>
          <a:lstStyle/>
          <a:p>
            <a:r>
              <a:rPr lang="en-US" dirty="0"/>
              <a:t>Impervious Disconnect</a:t>
            </a:r>
          </a:p>
        </p:txBody>
      </p:sp>
      <p:grpSp>
        <p:nvGrpSpPr>
          <p:cNvPr id="287" name="Group 286"/>
          <p:cNvGrpSpPr/>
          <p:nvPr/>
        </p:nvGrpSpPr>
        <p:grpSpPr>
          <a:xfrm>
            <a:off x="2948225" y="368437"/>
            <a:ext cx="2626846" cy="1676400"/>
            <a:chOff x="5273429" y="4564630"/>
            <a:chExt cx="2626846" cy="1676400"/>
          </a:xfrm>
        </p:grpSpPr>
        <p:sp>
          <p:nvSpPr>
            <p:cNvPr id="288" name="Rectangle 287"/>
            <p:cNvSpPr/>
            <p:nvPr/>
          </p:nvSpPr>
          <p:spPr>
            <a:xfrm>
              <a:off x="5273429" y="4564630"/>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Rectangle 288"/>
            <p:cNvSpPr/>
            <p:nvPr/>
          </p:nvSpPr>
          <p:spPr bwMode="auto">
            <a:xfrm>
              <a:off x="5355698" y="5672115"/>
              <a:ext cx="927972" cy="3092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290" name="Rectangle 289"/>
            <p:cNvSpPr/>
            <p:nvPr/>
          </p:nvSpPr>
          <p:spPr bwMode="auto">
            <a:xfrm>
              <a:off x="6284141" y="5660905"/>
              <a:ext cx="1486286" cy="32043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pic>
          <p:nvPicPr>
            <p:cNvPr id="291" name="Picture 19" descr="Grass on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696" y="4945973"/>
              <a:ext cx="847441" cy="714932"/>
            </a:xfrm>
            <a:prstGeom prst="rect">
              <a:avLst/>
            </a:prstGeom>
            <a:noFill/>
            <a:extLst>
              <a:ext uri="{909E8E84-426E-40DD-AFC4-6F175D3DCCD1}">
                <a14:hiddenFill xmlns:a14="http://schemas.microsoft.com/office/drawing/2010/main">
                  <a:solidFill>
                    <a:srgbClr val="FFFFFF"/>
                  </a:solidFill>
                </a14:hiddenFill>
              </a:ext>
            </a:extLst>
          </p:spPr>
        </p:pic>
        <p:cxnSp>
          <p:nvCxnSpPr>
            <p:cNvPr id="292" name="Straight Arrow Connector 291"/>
            <p:cNvCxnSpPr/>
            <p:nvPr/>
          </p:nvCxnSpPr>
          <p:spPr>
            <a:xfrm>
              <a:off x="5740302" y="5027079"/>
              <a:ext cx="1050228" cy="2121"/>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pic>
          <p:nvPicPr>
            <p:cNvPr id="293" name="Picture 19" descr="Grass on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972" y="4947447"/>
              <a:ext cx="847441" cy="714932"/>
            </a:xfrm>
            <a:prstGeom prst="rect">
              <a:avLst/>
            </a:prstGeom>
            <a:noFill/>
            <a:extLst>
              <a:ext uri="{909E8E84-426E-40DD-AFC4-6F175D3DCCD1}">
                <a14:hiddenFill xmlns:a14="http://schemas.microsoft.com/office/drawing/2010/main">
                  <a:solidFill>
                    <a:srgbClr val="FFFFFF"/>
                  </a:solidFill>
                </a14:hiddenFill>
              </a:ext>
            </a:extLst>
          </p:spPr>
        </p:pic>
        <p:pic>
          <p:nvPicPr>
            <p:cNvPr id="294" name="Picture 19" descr="Grass on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2834" y="4940043"/>
              <a:ext cx="847441" cy="7149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5" name="Group 294"/>
          <p:cNvGrpSpPr/>
          <p:nvPr/>
        </p:nvGrpSpPr>
        <p:grpSpPr>
          <a:xfrm>
            <a:off x="309298" y="351136"/>
            <a:ext cx="2590800" cy="1676400"/>
            <a:chOff x="2682629" y="4564630"/>
            <a:chExt cx="2590800" cy="1676400"/>
          </a:xfrm>
        </p:grpSpPr>
        <p:sp>
          <p:nvSpPr>
            <p:cNvPr id="296" name="Rectangle 295"/>
            <p:cNvSpPr/>
            <p:nvPr/>
          </p:nvSpPr>
          <p:spPr>
            <a:xfrm>
              <a:off x="2682629" y="4564630"/>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Picture 2" descr="C:\Users\evn\AppData\Local\Microsoft\Windows\Temporary Internet Files\Content.IE5\2TRVSXF9\MC90035135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6093" y="4620471"/>
              <a:ext cx="1660684" cy="14538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899546" y="4712732"/>
            <a:ext cx="2590800" cy="1676400"/>
            <a:chOff x="2703414" y="4712732"/>
            <a:chExt cx="2590800" cy="1676400"/>
          </a:xfrm>
        </p:grpSpPr>
        <p:grpSp>
          <p:nvGrpSpPr>
            <p:cNvPr id="59" name="Group 58"/>
            <p:cNvGrpSpPr/>
            <p:nvPr/>
          </p:nvGrpSpPr>
          <p:grpSpPr>
            <a:xfrm>
              <a:off x="2703414" y="4712732"/>
              <a:ext cx="2590800" cy="1676400"/>
              <a:chOff x="2667000" y="126635"/>
              <a:chExt cx="2590800" cy="1676400"/>
            </a:xfrm>
          </p:grpSpPr>
          <p:sp>
            <p:nvSpPr>
              <p:cNvPr id="60" name="Rectangle 59"/>
              <p:cNvSpPr/>
              <p:nvPr/>
            </p:nvSpPr>
            <p:spPr>
              <a:xfrm>
                <a:off x="2667000" y="1266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p:cNvGrpSpPr>
                <a:grpSpLocks/>
              </p:cNvGrpSpPr>
              <p:nvPr/>
            </p:nvGrpSpPr>
            <p:grpSpPr bwMode="auto">
              <a:xfrm>
                <a:off x="2874923" y="525405"/>
                <a:ext cx="2167881" cy="1118420"/>
                <a:chOff x="0" y="-1"/>
                <a:chExt cx="3088243" cy="2424764"/>
              </a:xfrm>
            </p:grpSpPr>
            <p:grpSp>
              <p:nvGrpSpPr>
                <p:cNvPr id="65" name="Group 64"/>
                <p:cNvGrpSpPr>
                  <a:grpSpLocks/>
                </p:cNvGrpSpPr>
                <p:nvPr/>
              </p:nvGrpSpPr>
              <p:grpSpPr bwMode="auto">
                <a:xfrm>
                  <a:off x="0" y="-1"/>
                  <a:ext cx="3088243" cy="2424764"/>
                  <a:chOff x="0" y="0"/>
                  <a:chExt cx="4195588" cy="2026850"/>
                </a:xfrm>
              </p:grpSpPr>
              <p:grpSp>
                <p:nvGrpSpPr>
                  <p:cNvPr id="67" name="Group 66"/>
                  <p:cNvGrpSpPr>
                    <a:grpSpLocks/>
                  </p:cNvGrpSpPr>
                  <p:nvPr/>
                </p:nvGrpSpPr>
                <p:grpSpPr bwMode="auto">
                  <a:xfrm>
                    <a:off x="0" y="0"/>
                    <a:ext cx="4195588" cy="2018221"/>
                    <a:chOff x="0" y="0"/>
                    <a:chExt cx="4195588" cy="2018221"/>
                  </a:xfrm>
                </p:grpSpPr>
                <p:sp>
                  <p:nvSpPr>
                    <p:cNvPr id="69" name="Flowchart: Manual Operation 68"/>
                    <p:cNvSpPr/>
                    <p:nvPr/>
                  </p:nvSpPr>
                  <p:spPr>
                    <a:xfrm>
                      <a:off x="0" y="0"/>
                      <a:ext cx="4195588" cy="1992352"/>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0" name="Right Triangle 69"/>
                    <p:cNvSpPr/>
                    <p:nvPr/>
                  </p:nvSpPr>
                  <p:spPr>
                    <a:xfrm rot="10800000">
                      <a:off x="428037" y="996172"/>
                      <a:ext cx="430466" cy="1022049"/>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1" name="Rectangle 70"/>
                    <p:cNvSpPr/>
                    <p:nvPr/>
                  </p:nvSpPr>
                  <p:spPr>
                    <a:xfrm>
                      <a:off x="858504" y="996174"/>
                      <a:ext cx="2492428" cy="996174"/>
                    </a:xfrm>
                    <a:prstGeom prst="rect">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68" name="Right Triangle 67"/>
                  <p:cNvSpPr/>
                  <p:nvPr/>
                </p:nvSpPr>
                <p:spPr>
                  <a:xfrm rot="10800000" flipH="1">
                    <a:off x="3350932" y="996176"/>
                    <a:ext cx="468983" cy="1030674"/>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66" name="Rectangle 65"/>
                <p:cNvSpPr/>
                <p:nvPr/>
              </p:nvSpPr>
              <p:spPr>
                <a:xfrm>
                  <a:off x="315066" y="816714"/>
                  <a:ext cx="2483499" cy="34373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grpSp>
          <p:pic>
            <p:nvPicPr>
              <p:cNvPr id="62"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578" y="290439"/>
                <a:ext cx="716446" cy="60442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640" y="307142"/>
                <a:ext cx="716446" cy="60442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9" descr="Grass on Transparent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6512" y="307142"/>
                <a:ext cx="716446" cy="604420"/>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Flowchart: Direct Access Storage 71"/>
            <p:cNvSpPr/>
            <p:nvPr/>
          </p:nvSpPr>
          <p:spPr bwMode="auto">
            <a:xfrm>
              <a:off x="4065516" y="5726560"/>
              <a:ext cx="1116084" cy="293240"/>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84" name="Flowchart: Direct Access Storage 83"/>
          <p:cNvSpPr/>
          <p:nvPr/>
        </p:nvSpPr>
        <p:spPr bwMode="auto">
          <a:xfrm>
            <a:off x="6812283" y="5936039"/>
            <a:ext cx="645813" cy="245565"/>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4" name="Group 3"/>
          <p:cNvGrpSpPr/>
          <p:nvPr/>
        </p:nvGrpSpPr>
        <p:grpSpPr>
          <a:xfrm>
            <a:off x="5503868" y="4724400"/>
            <a:ext cx="2590800" cy="1676400"/>
            <a:chOff x="5307736" y="4706074"/>
            <a:chExt cx="2590800" cy="1676400"/>
          </a:xfrm>
        </p:grpSpPr>
        <p:grpSp>
          <p:nvGrpSpPr>
            <p:cNvPr id="75" name="Group 74"/>
            <p:cNvGrpSpPr/>
            <p:nvPr/>
          </p:nvGrpSpPr>
          <p:grpSpPr>
            <a:xfrm>
              <a:off x="5307736" y="4706074"/>
              <a:ext cx="2590800" cy="1676400"/>
              <a:chOff x="2664691" y="2252035"/>
              <a:chExt cx="2590800" cy="1676400"/>
            </a:xfrm>
          </p:grpSpPr>
          <p:sp>
            <p:nvSpPr>
              <p:cNvPr id="76" name="Rectangle 75"/>
              <p:cNvSpPr/>
              <p:nvPr/>
            </p:nvSpPr>
            <p:spPr>
              <a:xfrm>
                <a:off x="2664691" y="22520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p:cNvGrpSpPr>
                <a:grpSpLocks/>
              </p:cNvGrpSpPr>
              <p:nvPr/>
            </p:nvGrpSpPr>
            <p:grpSpPr bwMode="auto">
              <a:xfrm>
                <a:off x="3327780" y="3400815"/>
                <a:ext cx="1154294" cy="409184"/>
                <a:chOff x="1" y="974132"/>
                <a:chExt cx="4192942" cy="1421291"/>
              </a:xfrm>
            </p:grpSpPr>
            <p:sp>
              <p:nvSpPr>
                <p:cNvPr id="80" name="Right Triangle 79"/>
                <p:cNvSpPr/>
                <p:nvPr/>
              </p:nvSpPr>
              <p:spPr>
                <a:xfrm rot="10800000" flipH="1">
                  <a:off x="3351401" y="993253"/>
                  <a:ext cx="841542" cy="1402170"/>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79" name="Group 78"/>
                <p:cNvGrpSpPr>
                  <a:grpSpLocks/>
                </p:cNvGrpSpPr>
                <p:nvPr/>
              </p:nvGrpSpPr>
              <p:grpSpPr bwMode="auto">
                <a:xfrm>
                  <a:off x="1" y="974132"/>
                  <a:ext cx="4192942" cy="1412190"/>
                  <a:chOff x="1" y="974132"/>
                  <a:chExt cx="4192942" cy="1412190"/>
                </a:xfrm>
              </p:grpSpPr>
              <p:sp>
                <p:nvSpPr>
                  <p:cNvPr id="82" name="Right Triangle 81"/>
                  <p:cNvSpPr/>
                  <p:nvPr/>
                </p:nvSpPr>
                <p:spPr>
                  <a:xfrm rot="10800000">
                    <a:off x="74993" y="984150"/>
                    <a:ext cx="781312" cy="1402169"/>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3" name="Rectangle 82"/>
                  <p:cNvSpPr/>
                  <p:nvPr/>
                </p:nvSpPr>
                <p:spPr>
                  <a:xfrm>
                    <a:off x="856306" y="984153"/>
                    <a:ext cx="2495096" cy="1402169"/>
                  </a:xfrm>
                  <a:prstGeom prst="rect">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1" name="Flowchart: Manual Operation 80"/>
                  <p:cNvSpPr/>
                  <p:nvPr/>
                </p:nvSpPr>
                <p:spPr>
                  <a:xfrm>
                    <a:off x="1" y="974132"/>
                    <a:ext cx="4192942" cy="1403083"/>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pic>
            <p:nvPicPr>
              <p:cNvPr id="78" name="Picture 8" descr="C:\Users\evn\AppData\Local\Microsoft\Windows\Temporary Internet Files\Content.IE5\HFLT1KZV\MC90043484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6550" y="2289363"/>
                <a:ext cx="889372" cy="1122343"/>
              </a:xfrm>
              <a:prstGeom prst="rect">
                <a:avLst/>
              </a:prstGeom>
              <a:noFill/>
              <a:extLst>
                <a:ext uri="{909E8E84-426E-40DD-AFC4-6F175D3DCCD1}">
                  <a14:hiddenFill xmlns:a14="http://schemas.microsoft.com/office/drawing/2010/main">
                    <a:solidFill>
                      <a:srgbClr val="FFFFFF"/>
                    </a:solidFill>
                  </a14:hiddenFill>
                </a:ext>
              </a:extLst>
            </p:spPr>
          </p:pic>
        </p:grpSp>
        <p:pic>
          <p:nvPicPr>
            <p:cNvPr id="85" name="Picture 8" descr="C:\Users\evn\AppData\Local\Microsoft\Windows\Temporary Internet Files\Content.IE5\HFLT1KZV\MC90043484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0200" y="4739688"/>
              <a:ext cx="889372" cy="112234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C:\Users\evn\AppData\Local\Microsoft\Windows\Temporary Internet Files\Content.IE5\HFLT1KZV\MC90043484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2775" y="4745057"/>
              <a:ext cx="889372" cy="1122343"/>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TextBox 86"/>
          <p:cNvSpPr txBox="1"/>
          <p:nvPr/>
        </p:nvSpPr>
        <p:spPr>
          <a:xfrm>
            <a:off x="2524185" y="6389132"/>
            <a:ext cx="3474926" cy="369332"/>
          </a:xfrm>
          <a:prstGeom prst="rect">
            <a:avLst/>
          </a:prstGeom>
          <a:noFill/>
        </p:spPr>
        <p:txBody>
          <a:bodyPr wrap="none" rtlCol="0">
            <a:spAutoFit/>
          </a:bodyPr>
          <a:lstStyle/>
          <a:p>
            <a:r>
              <a:rPr lang="en-US" dirty="0" err="1"/>
              <a:t>Bioretention</a:t>
            </a:r>
            <a:r>
              <a:rPr lang="en-US" dirty="0"/>
              <a:t> Basin with underdrain</a:t>
            </a:r>
          </a:p>
        </p:txBody>
      </p:sp>
      <p:sp>
        <p:nvSpPr>
          <p:cNvPr id="88" name="TextBox 87"/>
          <p:cNvSpPr txBox="1"/>
          <p:nvPr/>
        </p:nvSpPr>
        <p:spPr>
          <a:xfrm>
            <a:off x="6085092" y="6417906"/>
            <a:ext cx="1254382" cy="369332"/>
          </a:xfrm>
          <a:prstGeom prst="rect">
            <a:avLst/>
          </a:prstGeom>
          <a:noFill/>
        </p:spPr>
        <p:txBody>
          <a:bodyPr wrap="none" rtlCol="0">
            <a:spAutoFit/>
          </a:bodyPr>
          <a:lstStyle/>
          <a:p>
            <a:r>
              <a:rPr lang="en-US" dirty="0"/>
              <a:t>Tree trench</a:t>
            </a:r>
          </a:p>
        </p:txBody>
      </p:sp>
      <p:grpSp>
        <p:nvGrpSpPr>
          <p:cNvPr id="89" name="Group 88"/>
          <p:cNvGrpSpPr/>
          <p:nvPr/>
        </p:nvGrpSpPr>
        <p:grpSpPr>
          <a:xfrm>
            <a:off x="8549611" y="368437"/>
            <a:ext cx="2590800" cy="1676400"/>
            <a:chOff x="152400" y="228600"/>
            <a:chExt cx="2590800" cy="1676400"/>
          </a:xfrm>
        </p:grpSpPr>
        <p:grpSp>
          <p:nvGrpSpPr>
            <p:cNvPr id="90" name="Group 89"/>
            <p:cNvGrpSpPr/>
            <p:nvPr/>
          </p:nvGrpSpPr>
          <p:grpSpPr>
            <a:xfrm>
              <a:off x="152400" y="228600"/>
              <a:ext cx="2590800" cy="1676400"/>
              <a:chOff x="152400" y="228600"/>
              <a:chExt cx="2590800" cy="1676400"/>
            </a:xfrm>
          </p:grpSpPr>
          <p:grpSp>
            <p:nvGrpSpPr>
              <p:cNvPr id="92" name="Group 91"/>
              <p:cNvGrpSpPr/>
              <p:nvPr/>
            </p:nvGrpSpPr>
            <p:grpSpPr>
              <a:xfrm>
                <a:off x="152400" y="228600"/>
                <a:ext cx="2590800" cy="1676400"/>
                <a:chOff x="2664691" y="2252035"/>
                <a:chExt cx="2590800" cy="1676400"/>
              </a:xfrm>
            </p:grpSpPr>
            <p:sp>
              <p:nvSpPr>
                <p:cNvPr id="96" name="Rectangle 95"/>
                <p:cNvSpPr/>
                <p:nvPr/>
              </p:nvSpPr>
              <p:spPr>
                <a:xfrm>
                  <a:off x="2664691" y="2252035"/>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p:cNvGrpSpPr>
                  <a:grpSpLocks/>
                </p:cNvGrpSpPr>
                <p:nvPr/>
              </p:nvGrpSpPr>
              <p:grpSpPr bwMode="auto">
                <a:xfrm>
                  <a:off x="3327780" y="3403699"/>
                  <a:ext cx="1154294" cy="406300"/>
                  <a:chOff x="1" y="984150"/>
                  <a:chExt cx="4192942" cy="1411274"/>
                </a:xfrm>
              </p:grpSpPr>
              <p:grpSp>
                <p:nvGrpSpPr>
                  <p:cNvPr id="98" name="Group 97"/>
                  <p:cNvGrpSpPr>
                    <a:grpSpLocks/>
                  </p:cNvGrpSpPr>
                  <p:nvPr/>
                </p:nvGrpSpPr>
                <p:grpSpPr bwMode="auto">
                  <a:xfrm>
                    <a:off x="1" y="984150"/>
                    <a:ext cx="4192942" cy="1402172"/>
                    <a:chOff x="1" y="984150"/>
                    <a:chExt cx="4192942" cy="1402172"/>
                  </a:xfrm>
                </p:grpSpPr>
                <p:sp>
                  <p:nvSpPr>
                    <p:cNvPr id="100" name="Flowchart: Manual Operation 99"/>
                    <p:cNvSpPr/>
                    <p:nvPr/>
                  </p:nvSpPr>
                  <p:spPr>
                    <a:xfrm>
                      <a:off x="1" y="984150"/>
                      <a:ext cx="4192942" cy="139306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1" name="Right Triangle 100"/>
                    <p:cNvSpPr/>
                    <p:nvPr/>
                  </p:nvSpPr>
                  <p:spPr>
                    <a:xfrm rot="10800000">
                      <a:off x="1" y="984150"/>
                      <a:ext cx="856305" cy="1402169"/>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2" name="Rectangle 101"/>
                    <p:cNvSpPr/>
                    <p:nvPr/>
                  </p:nvSpPr>
                  <p:spPr>
                    <a:xfrm>
                      <a:off x="856306" y="984153"/>
                      <a:ext cx="2495096" cy="1402169"/>
                    </a:xfrm>
                    <a:prstGeom prst="rect">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99" name="Right Triangle 98"/>
                  <p:cNvSpPr/>
                  <p:nvPr/>
                </p:nvSpPr>
                <p:spPr>
                  <a:xfrm rot="10800000" flipH="1">
                    <a:off x="3351401" y="993254"/>
                    <a:ext cx="841542" cy="1402170"/>
                  </a:xfrm>
                  <a:prstGeom prst="rtTriangle">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pic>
            <p:nvPicPr>
              <p:cNvPr id="93" name="Picture 8" descr="C:\Users\evn\AppData\Local\Microsoft\Windows\Temporary Internet Files\Content.IE5\HFLT1KZV\MC90043484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3425" y="257922"/>
                <a:ext cx="889372" cy="112234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C:\Users\evn\AppData\Local\Microsoft\Windows\Temporary Internet Files\Content.IE5\HFLT1KZV\MC90043484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2321" y="260543"/>
                <a:ext cx="889372" cy="112234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C:\Users\evn\AppData\Local\Microsoft\Windows\Temporary Internet Files\Content.IE5\HFLT1KZV\MC90043484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539" y="257921"/>
                <a:ext cx="889372" cy="1122343"/>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Flowchart: Direct Access Storage 90"/>
            <p:cNvSpPr/>
            <p:nvPr/>
          </p:nvSpPr>
          <p:spPr bwMode="auto">
            <a:xfrm>
              <a:off x="1400737" y="1480517"/>
              <a:ext cx="669405" cy="239677"/>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sp>
        <p:nvSpPr>
          <p:cNvPr id="103" name="TextBox 102"/>
          <p:cNvSpPr txBox="1"/>
          <p:nvPr/>
        </p:nvSpPr>
        <p:spPr>
          <a:xfrm>
            <a:off x="8549611" y="2116625"/>
            <a:ext cx="2817438" cy="369332"/>
          </a:xfrm>
          <a:prstGeom prst="rect">
            <a:avLst/>
          </a:prstGeom>
          <a:noFill/>
        </p:spPr>
        <p:txBody>
          <a:bodyPr wrap="none" rtlCol="0">
            <a:spAutoFit/>
          </a:bodyPr>
          <a:lstStyle/>
          <a:p>
            <a:r>
              <a:rPr lang="en-US" dirty="0"/>
              <a:t>Tree trench with underdrain</a:t>
            </a:r>
          </a:p>
        </p:txBody>
      </p:sp>
      <p:grpSp>
        <p:nvGrpSpPr>
          <p:cNvPr id="104" name="Group 103"/>
          <p:cNvGrpSpPr/>
          <p:nvPr/>
        </p:nvGrpSpPr>
        <p:grpSpPr>
          <a:xfrm>
            <a:off x="8549611" y="2586045"/>
            <a:ext cx="2590800" cy="1676400"/>
            <a:chOff x="2452004" y="2971800"/>
            <a:chExt cx="2590800" cy="1676400"/>
          </a:xfrm>
        </p:grpSpPr>
        <p:sp>
          <p:nvSpPr>
            <p:cNvPr id="105" name="Rectangle 104"/>
            <p:cNvSpPr/>
            <p:nvPr/>
          </p:nvSpPr>
          <p:spPr>
            <a:xfrm>
              <a:off x="2452004" y="2971800"/>
              <a:ext cx="2590800" cy="1676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bwMode="auto">
            <a:xfrm>
              <a:off x="2892505" y="3548760"/>
              <a:ext cx="1731953" cy="1023240"/>
            </a:xfrm>
            <a:prstGeom prst="rect">
              <a:avLst/>
            </a:prstGeom>
            <a:blipFill dpi="0" rotWithShape="1">
              <a:blip r:embed="rId2" cstate="print">
                <a:alphaModFix amt="7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7" name="Rectangle 106"/>
            <p:cNvSpPr/>
            <p:nvPr/>
          </p:nvSpPr>
          <p:spPr bwMode="auto">
            <a:xfrm>
              <a:off x="2881097" y="3383866"/>
              <a:ext cx="1743362" cy="16188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pic>
          <p:nvPicPr>
            <p:cNvPr id="108" name="Picture 107" descr="Grass on Transparent Backgroun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1017" y="3091104"/>
              <a:ext cx="351508" cy="29654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9" descr="Grass on Transparent Backgroun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03520" y="3108507"/>
              <a:ext cx="349312" cy="29469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9" descr="Grass on Transparent Backgroun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89180" y="3081655"/>
              <a:ext cx="358224" cy="30221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9" descr="Grass on Transparent Backgroun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10362" y="3081654"/>
              <a:ext cx="358224" cy="30221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9" descr="Grass on Transparent Backgroun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0649" y="3081653"/>
              <a:ext cx="358224" cy="302211"/>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9" descr="Grass on Transparent Backgroun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02208" y="3074761"/>
              <a:ext cx="358224" cy="302211"/>
            </a:xfrm>
            <a:prstGeom prst="rect">
              <a:avLst/>
            </a:prstGeom>
            <a:noFill/>
            <a:extLst>
              <a:ext uri="{909E8E84-426E-40DD-AFC4-6F175D3DCCD1}">
                <a14:hiddenFill xmlns:a14="http://schemas.microsoft.com/office/drawing/2010/main">
                  <a:solidFill>
                    <a:srgbClr val="FFFFFF"/>
                  </a:solidFill>
                </a14:hiddenFill>
              </a:ext>
            </a:extLst>
          </p:spPr>
        </p:pic>
        <p:sp>
          <p:nvSpPr>
            <p:cNvPr id="114" name="Flowchart: Direct Access Storage 113"/>
            <p:cNvSpPr/>
            <p:nvPr/>
          </p:nvSpPr>
          <p:spPr bwMode="auto">
            <a:xfrm>
              <a:off x="2791513" y="3647305"/>
              <a:ext cx="1972295" cy="550254"/>
            </a:xfrm>
            <a:prstGeom prst="flowChartMagneticDrum">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cxnSp>
          <p:nvCxnSpPr>
            <p:cNvPr id="115" name="Straight Arrow Connector 114"/>
            <p:cNvCxnSpPr/>
            <p:nvPr/>
          </p:nvCxnSpPr>
          <p:spPr>
            <a:xfrm>
              <a:off x="3105029" y="4072800"/>
              <a:ext cx="0" cy="43236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3723312" y="4065533"/>
              <a:ext cx="0" cy="43236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4368873" y="4065533"/>
              <a:ext cx="0" cy="43236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8665818" y="4267372"/>
            <a:ext cx="2482731" cy="369332"/>
          </a:xfrm>
          <a:prstGeom prst="rect">
            <a:avLst/>
          </a:prstGeom>
          <a:noFill/>
        </p:spPr>
        <p:txBody>
          <a:bodyPr wrap="none" rtlCol="0">
            <a:spAutoFit/>
          </a:bodyPr>
          <a:lstStyle/>
          <a:p>
            <a:r>
              <a:rPr lang="en-US" dirty="0"/>
              <a:t>Underground Infiltration</a:t>
            </a:r>
          </a:p>
        </p:txBody>
      </p:sp>
      <p:cxnSp>
        <p:nvCxnSpPr>
          <p:cNvPr id="17" name="Straight Connector 16"/>
          <p:cNvCxnSpPr/>
          <p:nvPr/>
        </p:nvCxnSpPr>
        <p:spPr>
          <a:xfrm>
            <a:off x="309298" y="2586045"/>
            <a:ext cx="2590248" cy="1662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34178" y="2599645"/>
            <a:ext cx="2516383" cy="15984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406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 1</a:t>
            </a:r>
            <a:endParaRPr lang="en-US" dirty="0"/>
          </a:p>
        </p:txBody>
      </p:sp>
      <p:sp>
        <p:nvSpPr>
          <p:cNvPr id="3" name="Subtitle 2"/>
          <p:cNvSpPr>
            <a:spLocks noGrp="1"/>
          </p:cNvSpPr>
          <p:nvPr>
            <p:ph idx="1"/>
          </p:nvPr>
        </p:nvSpPr>
        <p:spPr/>
        <p:txBody>
          <a:bodyPr/>
          <a:lstStyle/>
          <a:p>
            <a:r>
              <a:rPr lang="en-US" dirty="0" smtClean="0"/>
              <a:t>10 acre site</a:t>
            </a:r>
          </a:p>
          <a:p>
            <a:pPr lvl="1"/>
            <a:r>
              <a:rPr lang="en-US" dirty="0" smtClean="0"/>
              <a:t>5 acres impervious</a:t>
            </a:r>
          </a:p>
          <a:p>
            <a:pPr lvl="1"/>
            <a:r>
              <a:rPr lang="en-US" dirty="0" smtClean="0"/>
              <a:t>5 acres pervious turf (B </a:t>
            </a:r>
            <a:r>
              <a:rPr lang="en-US" dirty="0" smtClean="0"/>
              <a:t>soil)</a:t>
            </a:r>
            <a:endParaRPr lang="en-US" dirty="0" smtClean="0"/>
          </a:p>
          <a:p>
            <a:r>
              <a:rPr lang="en-US" dirty="0" smtClean="0"/>
              <a:t>B soils (</a:t>
            </a:r>
            <a:r>
              <a:rPr lang="en-US" dirty="0" smtClean="0"/>
              <a:t>0.45 </a:t>
            </a:r>
            <a:r>
              <a:rPr lang="en-US" dirty="0" smtClean="0"/>
              <a:t>in/</a:t>
            </a:r>
            <a:r>
              <a:rPr lang="en-US" dirty="0" err="1" smtClean="0"/>
              <a:t>hr</a:t>
            </a:r>
            <a:r>
              <a:rPr lang="en-US" dirty="0" smtClean="0"/>
              <a:t>)</a:t>
            </a:r>
          </a:p>
          <a:p>
            <a:r>
              <a:rPr lang="en-US" dirty="0" smtClean="0"/>
              <a:t>Zip = 55155</a:t>
            </a:r>
          </a:p>
          <a:p>
            <a:r>
              <a:rPr lang="en-US" dirty="0" smtClean="0"/>
              <a:t>Goals</a:t>
            </a:r>
          </a:p>
          <a:p>
            <a:pPr lvl="1"/>
            <a:r>
              <a:rPr lang="en-US" dirty="0" smtClean="0"/>
              <a:t>Infiltrate first 1.1 inches off impervious surfaces</a:t>
            </a:r>
          </a:p>
          <a:p>
            <a:pPr lvl="1"/>
            <a:r>
              <a:rPr lang="en-US" dirty="0" smtClean="0"/>
              <a:t>Capture 80 percent of Total P</a:t>
            </a:r>
            <a:endParaRPr lang="en-US" dirty="0"/>
          </a:p>
        </p:txBody>
      </p:sp>
    </p:spTree>
    <p:extLst>
      <p:ext uri="{BB962C8B-B14F-4D97-AF65-F5344CB8AC3E}">
        <p14:creationId xmlns:p14="http://schemas.microsoft.com/office/powerpoint/2010/main" val="1207447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1711</Words>
  <Application>Microsoft Office PowerPoint</Application>
  <PresentationFormat>Widescreen</PresentationFormat>
  <Paragraphs>193</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Agenda</vt:lpstr>
      <vt:lpstr>MIDS calculator</vt:lpstr>
      <vt:lpstr>BMP vs. performance goal vs. annual</vt:lpstr>
      <vt:lpstr>Kickoff example</vt:lpstr>
      <vt:lpstr>How does the calculator work?</vt:lpstr>
      <vt:lpstr>PowerPoint Presentation</vt:lpstr>
      <vt:lpstr>PowerPoint Presentation</vt:lpstr>
      <vt:lpstr>PowerPoint Presentation</vt:lpstr>
      <vt:lpstr>Problem 1</vt:lpstr>
      <vt:lpstr>Features, warnings, restrictions, help</vt:lpstr>
      <vt:lpstr>Treatment train</vt:lpstr>
      <vt:lpstr>Problem 2</vt:lpstr>
      <vt:lpstr>Bioretention with underdrain</vt:lpstr>
      <vt:lpstr>Permeable pavement considerations</vt:lpstr>
      <vt:lpstr>Harvest and reuse/cistern</vt:lpstr>
      <vt:lpstr>Tree trench</vt:lpstr>
      <vt:lpstr>Green roof</vt:lpstr>
      <vt:lpstr>Swales (with or without underdrain)</vt:lpstr>
      <vt:lpstr>Underground infiltration</vt:lpstr>
      <vt:lpstr>Problem – low permeability soils</vt:lpstr>
      <vt:lpstr>Problem: ultra-urban site</vt:lpstr>
    </vt:vector>
  </TitlesOfParts>
  <Company>PCA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MIDS Calculator Use</dc:title>
  <dc:creator>Trojan, Mike (MPCA)</dc:creator>
  <cp:lastModifiedBy>Trojan, Mike (MPCA)</cp:lastModifiedBy>
  <cp:revision>19</cp:revision>
  <dcterms:created xsi:type="dcterms:W3CDTF">2018-12-26T21:41:35Z</dcterms:created>
  <dcterms:modified xsi:type="dcterms:W3CDTF">2019-04-04T15:51:47Z</dcterms:modified>
</cp:coreProperties>
</file>