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notesSlides/notesSlide1.xml" ContentType="application/vnd.openxmlformats-officedocument.presentationml.notesSlide+xml"/>
  <Override PartName="/ppt/charts/chart7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charts/chart8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9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drawings/drawing2.xml" ContentType="application/vnd.openxmlformats-officedocument.drawingml.chartshapes+xml"/>
  <Override PartName="/ppt/charts/chart10.xml" ContentType="application/vnd.openxmlformats-officedocument.drawingml.chart+xml"/>
  <Override PartName="/ppt/drawings/drawing3.xml" ContentType="application/vnd.openxmlformats-officedocument.drawingml.chartshapes+xml"/>
  <Override PartName="/ppt/charts/chart11.xml" ContentType="application/vnd.openxmlformats-officedocument.drawingml.chart+xml"/>
  <Override PartName="/ppt/charts/chart12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6"/>
  </p:notesMasterIdLst>
  <p:sldIdLst>
    <p:sldId id="256" r:id="rId2"/>
    <p:sldId id="257" r:id="rId3"/>
    <p:sldId id="258" r:id="rId4"/>
    <p:sldId id="260" r:id="rId5"/>
    <p:sldId id="259" r:id="rId6"/>
    <p:sldId id="262" r:id="rId7"/>
    <p:sldId id="313" r:id="rId8"/>
    <p:sldId id="312" r:id="rId9"/>
    <p:sldId id="311" r:id="rId10"/>
    <p:sldId id="264" r:id="rId11"/>
    <p:sldId id="314" r:id="rId12"/>
    <p:sldId id="315" r:id="rId13"/>
    <p:sldId id="316" r:id="rId14"/>
    <p:sldId id="317" r:id="rId15"/>
    <p:sldId id="318" r:id="rId16"/>
    <p:sldId id="319" r:id="rId17"/>
    <p:sldId id="320" r:id="rId18"/>
    <p:sldId id="321" r:id="rId19"/>
    <p:sldId id="322" r:id="rId20"/>
    <p:sldId id="288" r:id="rId21"/>
    <p:sldId id="285" r:id="rId22"/>
    <p:sldId id="286" r:id="rId23"/>
    <p:sldId id="287" r:id="rId24"/>
    <p:sldId id="284" r:id="rId25"/>
    <p:sldId id="289" r:id="rId26"/>
    <p:sldId id="290" r:id="rId27"/>
    <p:sldId id="291" r:id="rId28"/>
    <p:sldId id="292" r:id="rId29"/>
    <p:sldId id="293" r:id="rId30"/>
    <p:sldId id="294" r:id="rId31"/>
    <p:sldId id="295" r:id="rId32"/>
    <p:sldId id="297" r:id="rId33"/>
    <p:sldId id="298" r:id="rId34"/>
    <p:sldId id="267" r:id="rId35"/>
    <p:sldId id="271" r:id="rId36"/>
    <p:sldId id="282" r:id="rId37"/>
    <p:sldId id="283" r:id="rId38"/>
    <p:sldId id="296" r:id="rId39"/>
    <p:sldId id="299" r:id="rId40"/>
    <p:sldId id="300" r:id="rId41"/>
    <p:sldId id="301" r:id="rId42"/>
    <p:sldId id="302" r:id="rId43"/>
    <p:sldId id="303" r:id="rId44"/>
    <p:sldId id="304" r:id="rId45"/>
    <p:sldId id="305" r:id="rId46"/>
    <p:sldId id="306" r:id="rId47"/>
    <p:sldId id="307" r:id="rId48"/>
    <p:sldId id="308" r:id="rId49"/>
    <p:sldId id="309" r:id="rId50"/>
    <p:sldId id="310" r:id="rId51"/>
    <p:sldId id="278" r:id="rId52"/>
    <p:sldId id="270" r:id="rId53"/>
    <p:sldId id="272" r:id="rId54"/>
    <p:sldId id="273" r:id="rId5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9" d="100"/>
          <a:sy n="109" d="100"/>
        </p:scale>
        <p:origin x="954" y="102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.xlsx"/><Relationship Id="rId1" Type="http://schemas.openxmlformats.org/officeDocument/2006/relationships/themeOverride" Target="../theme/themeOverride1.xml"/></Relationships>
</file>

<file path=ppt/charts/_rels/chart10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3.xml"/><Relationship Id="rId1" Type="http://schemas.openxmlformats.org/officeDocument/2006/relationships/package" Target="../embeddings/Microsoft_Excel_Worksheet9.xlsx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0.xlsx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1.xlsx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.xlsx"/><Relationship Id="rId1" Type="http://schemas.openxmlformats.org/officeDocument/2006/relationships/themeOverride" Target="../theme/themeOverride2.xm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.xlsx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8.xlsx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chartUserShapes" Target="../drawings/drawing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strRef>
              <c:f>Sheet2!$F$61</c:f>
              <c:strCache>
                <c:ptCount val="1"/>
                <c:pt idx="0">
                  <c:v>Median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Sheet2!$E$62:$E$73</c:f>
              <c:numCache>
                <c:formatCode>m/d;@</c:formatCode>
                <c:ptCount val="12"/>
                <c:pt idx="0">
                  <c:v>43115</c:v>
                </c:pt>
                <c:pt idx="1">
                  <c:v>43146</c:v>
                </c:pt>
                <c:pt idx="2">
                  <c:v>43174</c:v>
                </c:pt>
                <c:pt idx="3">
                  <c:v>43205</c:v>
                </c:pt>
                <c:pt idx="4">
                  <c:v>43235</c:v>
                </c:pt>
                <c:pt idx="5">
                  <c:v>43266</c:v>
                </c:pt>
                <c:pt idx="6">
                  <c:v>43296</c:v>
                </c:pt>
                <c:pt idx="7">
                  <c:v>43327</c:v>
                </c:pt>
                <c:pt idx="8">
                  <c:v>43358</c:v>
                </c:pt>
                <c:pt idx="9">
                  <c:v>43388</c:v>
                </c:pt>
                <c:pt idx="10">
                  <c:v>43419</c:v>
                </c:pt>
                <c:pt idx="11">
                  <c:v>43449</c:v>
                </c:pt>
              </c:numCache>
            </c:numRef>
          </c:xVal>
          <c:yVal>
            <c:numRef>
              <c:f>Sheet2!$F$62:$F$73</c:f>
              <c:numCache>
                <c:formatCode>0</c:formatCode>
                <c:ptCount val="12"/>
                <c:pt idx="0">
                  <c:v>846.76937776185514</c:v>
                </c:pt>
                <c:pt idx="1">
                  <c:v>338.70775110474227</c:v>
                </c:pt>
                <c:pt idx="2">
                  <c:v>620.96421035869264</c:v>
                </c:pt>
                <c:pt idx="3">
                  <c:v>225.80516740316099</c:v>
                </c:pt>
                <c:pt idx="4">
                  <c:v>70.564114813487748</c:v>
                </c:pt>
                <c:pt idx="5">
                  <c:v>28.225645925395089</c:v>
                </c:pt>
                <c:pt idx="6">
                  <c:v>28.225645925395089</c:v>
                </c:pt>
                <c:pt idx="7">
                  <c:v>28.225645925395089</c:v>
                </c:pt>
                <c:pt idx="8">
                  <c:v>28.225645925395089</c:v>
                </c:pt>
                <c:pt idx="9">
                  <c:v>28.225645925395089</c:v>
                </c:pt>
                <c:pt idx="10">
                  <c:v>21.169234444046339</c:v>
                </c:pt>
                <c:pt idx="11">
                  <c:v>21.169234444046339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6349-4AB2-8102-B4F31DE3C476}"/>
            </c:ext>
          </c:extLst>
        </c:ser>
        <c:ser>
          <c:idx val="1"/>
          <c:order val="1"/>
          <c:tx>
            <c:strRef>
              <c:f>Sheet2!$G$61</c:f>
              <c:strCache>
                <c:ptCount val="1"/>
                <c:pt idx="0">
                  <c:v>Maximum</c:v>
                </c:pt>
              </c:strCache>
            </c:strRef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Sheet2!$E$62:$E$73</c:f>
              <c:numCache>
                <c:formatCode>m/d;@</c:formatCode>
                <c:ptCount val="12"/>
                <c:pt idx="0">
                  <c:v>43115</c:v>
                </c:pt>
                <c:pt idx="1">
                  <c:v>43146</c:v>
                </c:pt>
                <c:pt idx="2">
                  <c:v>43174</c:v>
                </c:pt>
                <c:pt idx="3">
                  <c:v>43205</c:v>
                </c:pt>
                <c:pt idx="4">
                  <c:v>43235</c:v>
                </c:pt>
                <c:pt idx="5">
                  <c:v>43266</c:v>
                </c:pt>
                <c:pt idx="6">
                  <c:v>43296</c:v>
                </c:pt>
                <c:pt idx="7">
                  <c:v>43327</c:v>
                </c:pt>
                <c:pt idx="8">
                  <c:v>43358</c:v>
                </c:pt>
                <c:pt idx="9">
                  <c:v>43388</c:v>
                </c:pt>
                <c:pt idx="10">
                  <c:v>43419</c:v>
                </c:pt>
                <c:pt idx="11">
                  <c:v>43449</c:v>
                </c:pt>
              </c:numCache>
            </c:numRef>
          </c:xVal>
          <c:yVal>
            <c:numRef>
              <c:f>Sheet2!$G$62:$G$73</c:f>
              <c:numCache>
                <c:formatCode>0</c:formatCode>
                <c:ptCount val="12"/>
                <c:pt idx="0">
                  <c:v>9314.4631553803811</c:v>
                </c:pt>
                <c:pt idx="1">
                  <c:v>19757.952147776556</c:v>
                </c:pt>
                <c:pt idx="2">
                  <c:v>2822.5645925395193</c:v>
                </c:pt>
                <c:pt idx="3">
                  <c:v>846.76937776185514</c:v>
                </c:pt>
                <c:pt idx="4">
                  <c:v>141.12822962697561</c:v>
                </c:pt>
                <c:pt idx="5">
                  <c:v>84.676937776184971</c:v>
                </c:pt>
                <c:pt idx="6">
                  <c:v>56.451291850790064</c:v>
                </c:pt>
                <c:pt idx="7">
                  <c:v>56.451291850790064</c:v>
                </c:pt>
                <c:pt idx="8">
                  <c:v>42.338468888092578</c:v>
                </c:pt>
                <c:pt idx="9">
                  <c:v>56.451291850790064</c:v>
                </c:pt>
                <c:pt idx="10">
                  <c:v>28.225645925395089</c:v>
                </c:pt>
                <c:pt idx="11">
                  <c:v>28.225645925395089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6349-4AB2-8102-B4F31DE3C47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3864448"/>
        <c:axId val="43866368"/>
      </c:scatterChart>
      <c:valAx>
        <c:axId val="43864448"/>
        <c:scaling>
          <c:orientation val="minMax"/>
          <c:max val="43460"/>
          <c:min val="4308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m/d;@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43866368"/>
        <c:crosses val="autoZero"/>
        <c:crossBetween val="midCat"/>
        <c:majorUnit val="60"/>
      </c:valAx>
      <c:valAx>
        <c:axId val="43866368"/>
        <c:scaling>
          <c:logBase val="10"/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vert="horz"/>
              <a:lstStyle/>
              <a:p>
                <a:pPr>
                  <a:defRPr b="0"/>
                </a:pPr>
                <a:r>
                  <a:rPr lang="en-US" b="0"/>
                  <a:t>Chloride (mg/L)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43864448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vert="horz"/>
        <a:lstStyle/>
        <a:p>
          <a:pPr>
            <a:defRPr/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 sz="1800"/>
      </a:pPr>
      <a:endParaRPr lang="en-US"/>
    </a:p>
  </c:txPr>
  <c:externalData r:id="rId2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strRef>
              <c:f>Sheet3!$P$1</c:f>
              <c:strCache>
                <c:ptCount val="1"/>
                <c:pt idx="0">
                  <c:v>bottom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Sheet3!$O$2:$O$16</c:f>
              <c:numCache>
                <c:formatCode>General</c:formatCode>
                <c:ptCount val="15"/>
                <c:pt idx="0">
                  <c:v>155</c:v>
                </c:pt>
                <c:pt idx="1">
                  <c:v>137</c:v>
                </c:pt>
                <c:pt idx="2">
                  <c:v>95</c:v>
                </c:pt>
                <c:pt idx="3">
                  <c:v>301</c:v>
                </c:pt>
                <c:pt idx="4">
                  <c:v>158</c:v>
                </c:pt>
                <c:pt idx="5">
                  <c:v>202</c:v>
                </c:pt>
                <c:pt idx="6">
                  <c:v>178.5</c:v>
                </c:pt>
                <c:pt idx="7">
                  <c:v>119.5</c:v>
                </c:pt>
                <c:pt idx="8">
                  <c:v>120</c:v>
                </c:pt>
                <c:pt idx="9">
                  <c:v>115</c:v>
                </c:pt>
                <c:pt idx="10">
                  <c:v>177</c:v>
                </c:pt>
                <c:pt idx="11">
                  <c:v>183</c:v>
                </c:pt>
                <c:pt idx="12">
                  <c:v>168</c:v>
                </c:pt>
                <c:pt idx="13">
                  <c:v>198</c:v>
                </c:pt>
                <c:pt idx="14">
                  <c:v>189</c:v>
                </c:pt>
              </c:numCache>
            </c:numRef>
          </c:xVal>
          <c:yVal>
            <c:numRef>
              <c:f>Sheet3!$P$2:$P$16</c:f>
              <c:numCache>
                <c:formatCode>General</c:formatCode>
                <c:ptCount val="15"/>
                <c:pt idx="0">
                  <c:v>209</c:v>
                </c:pt>
                <c:pt idx="1">
                  <c:v>232</c:v>
                </c:pt>
                <c:pt idx="2">
                  <c:v>259</c:v>
                </c:pt>
                <c:pt idx="3">
                  <c:v>268</c:v>
                </c:pt>
                <c:pt idx="4">
                  <c:v>184</c:v>
                </c:pt>
                <c:pt idx="5">
                  <c:v>218</c:v>
                </c:pt>
                <c:pt idx="6">
                  <c:v>182.5</c:v>
                </c:pt>
                <c:pt idx="7">
                  <c:v>72</c:v>
                </c:pt>
                <c:pt idx="8">
                  <c:v>120</c:v>
                </c:pt>
                <c:pt idx="9">
                  <c:v>187</c:v>
                </c:pt>
                <c:pt idx="10">
                  <c:v>288</c:v>
                </c:pt>
                <c:pt idx="11">
                  <c:v>284.5</c:v>
                </c:pt>
                <c:pt idx="12">
                  <c:v>403.5</c:v>
                </c:pt>
                <c:pt idx="13">
                  <c:v>575</c:v>
                </c:pt>
                <c:pt idx="14">
                  <c:v>509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372B-4739-BF23-679946F4FD3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66819328"/>
        <c:axId val="166927360"/>
      </c:scatterChart>
      <c:valAx>
        <c:axId val="166819328"/>
        <c:scaling>
          <c:orientation val="minMax"/>
          <c:min val="5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/>
                  <a:t>Top concentration </a:t>
                </a:r>
                <a:r>
                  <a:rPr lang="en-US" dirty="0" smtClean="0"/>
                  <a:t>(mg/L</a:t>
                </a:r>
                <a:r>
                  <a:rPr lang="en-US" dirty="0"/>
                  <a:t>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6927360"/>
        <c:crosses val="autoZero"/>
        <c:crossBetween val="midCat"/>
        <c:majorUnit val="100"/>
      </c:valAx>
      <c:valAx>
        <c:axId val="166927360"/>
        <c:scaling>
          <c:orientation val="minMax"/>
          <c:max val="6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Bottom concentration (mg/L)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6819328"/>
        <c:crosses val="autoZero"/>
        <c:crossBetween val="midCat"/>
        <c:majorUnit val="200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accent6">
        <a:lumMod val="20000"/>
        <a:lumOff val="80000"/>
      </a:schemeClr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 sz="1800"/>
      </a:pPr>
      <a:endParaRPr lang="en-US"/>
    </a:p>
  </c:txPr>
  <c:externalData r:id="rId1">
    <c:autoUpdate val="0"/>
  </c:externalData>
  <c:userShapes r:id="rId2"/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800" dirty="0" smtClean="0"/>
              <a:t>Chloride concentrations by land use</a:t>
            </a:r>
            <a:endParaRPr lang="en-US" sz="2800" dirty="0"/>
          </a:p>
        </c:rich>
      </c:tx>
      <c:layout>
        <c:manualLayout>
          <c:xMode val="edge"/>
          <c:yMode val="edge"/>
          <c:x val="0.20963505156935028"/>
          <c:y val="2.3578392013056476E-2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Median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Commercial/industrial (N=43)</c:v>
                </c:pt>
                <c:pt idx="1">
                  <c:v>Sewered residential n=50)</c:v>
                </c:pt>
                <c:pt idx="2">
                  <c:v>Residential SSTS (n=51)</c:v>
                </c:pt>
                <c:pt idx="3">
                  <c:v>Agricultural n=113)</c:v>
                </c:pt>
                <c:pt idx="4">
                  <c:v>Undeveloped (n=50)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81.8</c:v>
                </c:pt>
                <c:pt idx="1">
                  <c:v>44.6</c:v>
                </c:pt>
                <c:pt idx="2">
                  <c:v>16.100000000000001</c:v>
                </c:pt>
                <c:pt idx="3">
                  <c:v>14.1</c:v>
                </c:pt>
                <c:pt idx="4">
                  <c:v>1.1000000000000001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093-4B17-BF90-93C25AEEE05C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Maximum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Commercial/industrial (N=43)</c:v>
                </c:pt>
                <c:pt idx="1">
                  <c:v>Sewered residential n=50)</c:v>
                </c:pt>
                <c:pt idx="2">
                  <c:v>Residential SSTS (n=51)</c:v>
                </c:pt>
                <c:pt idx="3">
                  <c:v>Agricultural n=113)</c:v>
                </c:pt>
                <c:pt idx="4">
                  <c:v>Undeveloped (n=50)</c:v>
                </c:pt>
              </c:strCache>
            </c:strRef>
          </c:cat>
          <c:val>
            <c:numRef>
              <c:f>Sheet1!$C$2:$C$6</c:f>
              <c:numCache>
                <c:formatCode>General</c:formatCode>
                <c:ptCount val="5"/>
                <c:pt idx="0">
                  <c:v>790</c:v>
                </c:pt>
                <c:pt idx="1">
                  <c:v>463</c:v>
                </c:pt>
                <c:pt idx="2">
                  <c:v>429</c:v>
                </c:pt>
                <c:pt idx="3">
                  <c:v>308</c:v>
                </c:pt>
                <c:pt idx="4">
                  <c:v>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093-4B17-BF90-93C25AEEE05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65468416"/>
        <c:axId val="166658048"/>
      </c:barChart>
      <c:catAx>
        <c:axId val="1654684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6658048"/>
        <c:crosses val="autoZero"/>
        <c:auto val="1"/>
        <c:lblAlgn val="ctr"/>
        <c:lblOffset val="100"/>
        <c:noMultiLvlLbl val="0"/>
      </c:catAx>
      <c:valAx>
        <c:axId val="166658048"/>
        <c:scaling>
          <c:orientation val="minMax"/>
          <c:max val="1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000" dirty="0" smtClean="0"/>
                  <a:t>Cl (mg/L)</a:t>
                </a:r>
                <a:endParaRPr lang="en-US" sz="2000" dirty="0"/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5468416"/>
        <c:crosses val="autoZero"/>
        <c:crossBetween val="between"/>
        <c:majorUnit val="250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72323813296469264"/>
          <c:y val="0.88662972373982873"/>
          <c:w val="0.27676186703530758"/>
          <c:h val="6.646344414303363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accent3">
        <a:lumMod val="20000"/>
        <a:lumOff val="80000"/>
      </a:schemeClr>
    </a:solidFill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Sheet3!$AF$1</c:f>
              <c:strCache>
                <c:ptCount val="1"/>
                <c:pt idx="0">
                  <c:v>Median rank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Sheet3!$AE$2:$AE$5</c:f>
              <c:strCache>
                <c:ptCount val="4"/>
                <c:pt idx="0">
                  <c:v>winter</c:v>
                </c:pt>
                <c:pt idx="1">
                  <c:v>spring</c:v>
                </c:pt>
                <c:pt idx="2">
                  <c:v>summer</c:v>
                </c:pt>
                <c:pt idx="3">
                  <c:v>fall</c:v>
                </c:pt>
              </c:strCache>
            </c:strRef>
          </c:cat>
          <c:val>
            <c:numRef>
              <c:f>Sheet3!$AF$2:$AF$5</c:f>
              <c:numCache>
                <c:formatCode>General</c:formatCode>
                <c:ptCount val="4"/>
                <c:pt idx="0">
                  <c:v>22</c:v>
                </c:pt>
                <c:pt idx="1">
                  <c:v>22</c:v>
                </c:pt>
                <c:pt idx="2">
                  <c:v>27</c:v>
                </c:pt>
                <c:pt idx="3">
                  <c:v>31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4ED-46E9-B852-BA76E57C8D9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69092608"/>
        <c:axId val="169094144"/>
      </c:barChart>
      <c:catAx>
        <c:axId val="1690926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9094144"/>
        <c:crosses val="autoZero"/>
        <c:auto val="1"/>
        <c:lblAlgn val="ctr"/>
        <c:lblOffset val="100"/>
        <c:noMultiLvlLbl val="0"/>
      </c:catAx>
      <c:valAx>
        <c:axId val="16909414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Median rank of Cl concentration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909260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accent3">
        <a:lumMod val="20000"/>
        <a:lumOff val="80000"/>
      </a:schemeClr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 sz="2000"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High application rate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Sheet1!$A$2:$A$4</c:f>
              <c:numCache>
                <c:formatCode>d\-mmm</c:formatCode>
                <c:ptCount val="3"/>
                <c:pt idx="0">
                  <c:v>43586</c:v>
                </c:pt>
                <c:pt idx="1">
                  <c:v>43692</c:v>
                </c:pt>
                <c:pt idx="2">
                  <c:v>43770</c:v>
                </c:pt>
              </c:numCache>
            </c:numRef>
          </c:xVal>
          <c:yVal>
            <c:numRef>
              <c:f>Sheet1!$B$2:$B$4</c:f>
              <c:numCache>
                <c:formatCode>General</c:formatCode>
                <c:ptCount val="3"/>
                <c:pt idx="0">
                  <c:v>370</c:v>
                </c:pt>
                <c:pt idx="1">
                  <c:v>92</c:v>
                </c:pt>
                <c:pt idx="2">
                  <c:v>78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3C5F-460D-9CF9-76E38B9365D5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Low application rate</c:v>
                </c:pt>
              </c:strCache>
            </c:strRef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Sheet1!$A$2:$A$4</c:f>
              <c:numCache>
                <c:formatCode>d\-mmm</c:formatCode>
                <c:ptCount val="3"/>
                <c:pt idx="0">
                  <c:v>43586</c:v>
                </c:pt>
                <c:pt idx="1">
                  <c:v>43692</c:v>
                </c:pt>
                <c:pt idx="2">
                  <c:v>43770</c:v>
                </c:pt>
              </c:numCache>
            </c:numRef>
          </c:xVal>
          <c:yVal>
            <c:numRef>
              <c:f>Sheet1!$C$2:$C$4</c:f>
              <c:numCache>
                <c:formatCode>General</c:formatCode>
                <c:ptCount val="3"/>
                <c:pt idx="0">
                  <c:v>45.8</c:v>
                </c:pt>
                <c:pt idx="1">
                  <c:v>39.5</c:v>
                </c:pt>
                <c:pt idx="2">
                  <c:v>11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3C5F-460D-9CF9-76E38B9365D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71257088"/>
        <c:axId val="75461760"/>
      </c:scatterChart>
      <c:valAx>
        <c:axId val="7125708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d\-mmm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5461760"/>
        <c:crosses val="autoZero"/>
        <c:crossBetween val="midCat"/>
      </c:valAx>
      <c:valAx>
        <c:axId val="7546176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/>
                  <a:t>Chloride </a:t>
                </a:r>
                <a:r>
                  <a:rPr lang="en-US" dirty="0" smtClean="0"/>
                  <a:t>(</a:t>
                </a:r>
                <a:r>
                  <a:rPr lang="en-US" dirty="0"/>
                  <a:t>mg/L)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1257088"/>
        <c:crosses val="autoZero"/>
        <c:crossBetween val="midCat"/>
        <c:majorUnit val="100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accent1">
        <a:lumMod val="20000"/>
        <a:lumOff val="80000"/>
      </a:schemeClr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 sz="1800"/>
      </a:pPr>
      <a:endParaRPr lang="en-US"/>
    </a:p>
  </c:txPr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strRef>
              <c:f>Sheet3!$B$2</c:f>
              <c:strCache>
                <c:ptCount val="1"/>
                <c:pt idx="0">
                  <c:v>Runoff</c:v>
                </c:pt>
              </c:strCache>
            </c:strRef>
          </c:tx>
          <c:spPr>
            <a:ln w="19050" cap="rnd">
              <a:solidFill>
                <a:srgbClr val="FF000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Sheet3!$A$3:$A$9</c:f>
              <c:numCache>
                <c:formatCode>m/d/yyyy</c:formatCode>
                <c:ptCount val="7"/>
                <c:pt idx="0">
                  <c:v>39401</c:v>
                </c:pt>
                <c:pt idx="1">
                  <c:v>39425</c:v>
                </c:pt>
                <c:pt idx="2">
                  <c:v>39464</c:v>
                </c:pt>
                <c:pt idx="3">
                  <c:v>39538</c:v>
                </c:pt>
                <c:pt idx="4">
                  <c:v>39541</c:v>
                </c:pt>
                <c:pt idx="5">
                  <c:v>39549</c:v>
                </c:pt>
                <c:pt idx="6">
                  <c:v>39595</c:v>
                </c:pt>
              </c:numCache>
            </c:numRef>
          </c:xVal>
          <c:yVal>
            <c:numRef>
              <c:f>Sheet3!$B$3:$B$9</c:f>
              <c:numCache>
                <c:formatCode>General</c:formatCode>
                <c:ptCount val="7"/>
                <c:pt idx="0">
                  <c:v>3.84</c:v>
                </c:pt>
                <c:pt idx="1">
                  <c:v>2799</c:v>
                </c:pt>
                <c:pt idx="2">
                  <c:v>8521</c:v>
                </c:pt>
                <c:pt idx="3">
                  <c:v>35.5</c:v>
                </c:pt>
                <c:pt idx="4">
                  <c:v>6.38</c:v>
                </c:pt>
                <c:pt idx="5">
                  <c:v>44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7EA4-454D-93C5-F92737D1837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09246720"/>
        <c:axId val="109261184"/>
      </c:scatterChart>
      <c:valAx>
        <c:axId val="109246720"/>
        <c:scaling>
          <c:orientation val="minMax"/>
          <c:min val="3940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m/d/yyyy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9261184"/>
        <c:crosses val="autoZero"/>
        <c:crossBetween val="midCat"/>
      </c:valAx>
      <c:valAx>
        <c:axId val="109261184"/>
        <c:scaling>
          <c:logBase val="10"/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9246720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strRef>
              <c:f>Sheet3!$B$2</c:f>
              <c:strCache>
                <c:ptCount val="1"/>
                <c:pt idx="0">
                  <c:v>Runoff</c:v>
                </c:pt>
              </c:strCache>
            </c:strRef>
          </c:tx>
          <c:spPr>
            <a:ln w="19050" cap="rnd">
              <a:solidFill>
                <a:srgbClr val="FF000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Sheet3!$A$3:$A$9</c:f>
              <c:numCache>
                <c:formatCode>m/d/yyyy</c:formatCode>
                <c:ptCount val="7"/>
                <c:pt idx="0">
                  <c:v>39401</c:v>
                </c:pt>
                <c:pt idx="1">
                  <c:v>39425</c:v>
                </c:pt>
                <c:pt idx="2">
                  <c:v>39464</c:v>
                </c:pt>
                <c:pt idx="3">
                  <c:v>39538</c:v>
                </c:pt>
                <c:pt idx="4">
                  <c:v>39541</c:v>
                </c:pt>
                <c:pt idx="5">
                  <c:v>39549</c:v>
                </c:pt>
                <c:pt idx="6">
                  <c:v>39595</c:v>
                </c:pt>
              </c:numCache>
            </c:numRef>
          </c:xVal>
          <c:yVal>
            <c:numRef>
              <c:f>Sheet3!$B$3:$B$9</c:f>
              <c:numCache>
                <c:formatCode>General</c:formatCode>
                <c:ptCount val="7"/>
                <c:pt idx="0">
                  <c:v>3.84</c:v>
                </c:pt>
                <c:pt idx="1">
                  <c:v>2799</c:v>
                </c:pt>
                <c:pt idx="2">
                  <c:v>8521</c:v>
                </c:pt>
                <c:pt idx="3">
                  <c:v>35.5</c:v>
                </c:pt>
                <c:pt idx="4">
                  <c:v>6.38</c:v>
                </c:pt>
                <c:pt idx="5">
                  <c:v>44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702C-40CD-ABE5-B85AEE880E16}"/>
            </c:ext>
          </c:extLst>
        </c:ser>
        <c:ser>
          <c:idx val="1"/>
          <c:order val="1"/>
          <c:tx>
            <c:strRef>
              <c:f>Sheet3!$C$2</c:f>
              <c:strCache>
                <c:ptCount val="1"/>
                <c:pt idx="0">
                  <c:v>Lys - 0</c:v>
                </c:pt>
              </c:strCache>
            </c:strRef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Sheet3!$A$3:$A$9</c:f>
              <c:numCache>
                <c:formatCode>m/d/yyyy</c:formatCode>
                <c:ptCount val="7"/>
                <c:pt idx="0">
                  <c:v>39401</c:v>
                </c:pt>
                <c:pt idx="1">
                  <c:v>39425</c:v>
                </c:pt>
                <c:pt idx="2">
                  <c:v>39464</c:v>
                </c:pt>
                <c:pt idx="3">
                  <c:v>39538</c:v>
                </c:pt>
                <c:pt idx="4">
                  <c:v>39541</c:v>
                </c:pt>
                <c:pt idx="5">
                  <c:v>39549</c:v>
                </c:pt>
                <c:pt idx="6">
                  <c:v>39595</c:v>
                </c:pt>
              </c:numCache>
            </c:numRef>
          </c:xVal>
          <c:yVal>
            <c:numRef>
              <c:f>Sheet3!$C$3:$C$9</c:f>
              <c:numCache>
                <c:formatCode>General</c:formatCode>
                <c:ptCount val="7"/>
                <c:pt idx="0">
                  <c:v>6.05</c:v>
                </c:pt>
                <c:pt idx="1">
                  <c:v>7.85</c:v>
                </c:pt>
                <c:pt idx="2">
                  <c:v>394</c:v>
                </c:pt>
                <c:pt idx="3">
                  <c:v>65.2</c:v>
                </c:pt>
                <c:pt idx="5">
                  <c:v>47.4</c:v>
                </c:pt>
                <c:pt idx="6">
                  <c:v>9.2000000000000011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702C-40CD-ABE5-B85AEE880E16}"/>
            </c:ext>
          </c:extLst>
        </c:ser>
        <c:ser>
          <c:idx val="2"/>
          <c:order val="2"/>
          <c:tx>
            <c:strRef>
              <c:f>Sheet3!$D$2</c:f>
              <c:strCache>
                <c:ptCount val="1"/>
                <c:pt idx="0">
                  <c:v>Lys - 4</c:v>
                </c:pt>
              </c:strCache>
            </c:strRef>
          </c:tx>
          <c:spPr>
            <a:ln w="19050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xVal>
            <c:numRef>
              <c:f>Sheet3!$A$3:$A$9</c:f>
              <c:numCache>
                <c:formatCode>m/d/yyyy</c:formatCode>
                <c:ptCount val="7"/>
                <c:pt idx="0">
                  <c:v>39401</c:v>
                </c:pt>
                <c:pt idx="1">
                  <c:v>39425</c:v>
                </c:pt>
                <c:pt idx="2">
                  <c:v>39464</c:v>
                </c:pt>
                <c:pt idx="3">
                  <c:v>39538</c:v>
                </c:pt>
                <c:pt idx="4">
                  <c:v>39541</c:v>
                </c:pt>
                <c:pt idx="5">
                  <c:v>39549</c:v>
                </c:pt>
                <c:pt idx="6">
                  <c:v>39595</c:v>
                </c:pt>
              </c:numCache>
            </c:numRef>
          </c:xVal>
          <c:yVal>
            <c:numRef>
              <c:f>Sheet3!$D$3:$D$9</c:f>
              <c:numCache>
                <c:formatCode>General</c:formatCode>
                <c:ptCount val="7"/>
                <c:pt idx="0">
                  <c:v>2.8899999999999997</c:v>
                </c:pt>
                <c:pt idx="1">
                  <c:v>1.42</c:v>
                </c:pt>
                <c:pt idx="2">
                  <c:v>398</c:v>
                </c:pt>
                <c:pt idx="3">
                  <c:v>376</c:v>
                </c:pt>
                <c:pt idx="4">
                  <c:v>382</c:v>
                </c:pt>
                <c:pt idx="5">
                  <c:v>319</c:v>
                </c:pt>
                <c:pt idx="6">
                  <c:v>159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702C-40CD-ABE5-B85AEE880E16}"/>
            </c:ext>
          </c:extLst>
        </c:ser>
        <c:ser>
          <c:idx val="3"/>
          <c:order val="3"/>
          <c:tx>
            <c:strRef>
              <c:f>Sheet3!$E$2</c:f>
              <c:strCache>
                <c:ptCount val="1"/>
                <c:pt idx="0">
                  <c:v>Lys - 8</c:v>
                </c:pt>
              </c:strCache>
            </c:strRef>
          </c:tx>
          <c:spPr>
            <a:ln w="19050" cap="rnd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xVal>
            <c:numRef>
              <c:f>Sheet3!$A$3:$A$9</c:f>
              <c:numCache>
                <c:formatCode>m/d/yyyy</c:formatCode>
                <c:ptCount val="7"/>
                <c:pt idx="0">
                  <c:v>39401</c:v>
                </c:pt>
                <c:pt idx="1">
                  <c:v>39425</c:v>
                </c:pt>
                <c:pt idx="2">
                  <c:v>39464</c:v>
                </c:pt>
                <c:pt idx="3">
                  <c:v>39538</c:v>
                </c:pt>
                <c:pt idx="4">
                  <c:v>39541</c:v>
                </c:pt>
                <c:pt idx="5">
                  <c:v>39549</c:v>
                </c:pt>
                <c:pt idx="6">
                  <c:v>39595</c:v>
                </c:pt>
              </c:numCache>
            </c:numRef>
          </c:xVal>
          <c:yVal>
            <c:numRef>
              <c:f>Sheet3!$E$3:$E$9</c:f>
              <c:numCache>
                <c:formatCode>General</c:formatCode>
                <c:ptCount val="7"/>
                <c:pt idx="1">
                  <c:v>1.53</c:v>
                </c:pt>
                <c:pt idx="2">
                  <c:v>440</c:v>
                </c:pt>
                <c:pt idx="3">
                  <c:v>310</c:v>
                </c:pt>
                <c:pt idx="4">
                  <c:v>365</c:v>
                </c:pt>
                <c:pt idx="5">
                  <c:v>325</c:v>
                </c:pt>
                <c:pt idx="6">
                  <c:v>24.5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702C-40CD-ABE5-B85AEE880E1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09444480"/>
        <c:axId val="109323008"/>
      </c:scatterChart>
      <c:valAx>
        <c:axId val="109444480"/>
        <c:scaling>
          <c:orientation val="minMax"/>
          <c:min val="3940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m/d/yyyy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9323008"/>
        <c:crosses val="autoZero"/>
        <c:crossBetween val="midCat"/>
      </c:valAx>
      <c:valAx>
        <c:axId val="109323008"/>
        <c:scaling>
          <c:logBase val="10"/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9444480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strRef>
              <c:f>Sheet3!$B$2</c:f>
              <c:strCache>
                <c:ptCount val="1"/>
                <c:pt idx="0">
                  <c:v>Runoff</c:v>
                </c:pt>
              </c:strCache>
            </c:strRef>
          </c:tx>
          <c:spPr>
            <a:ln w="19050" cap="rnd">
              <a:solidFill>
                <a:srgbClr val="FF000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Sheet3!$A$3:$A$9</c:f>
              <c:numCache>
                <c:formatCode>m/d/yyyy</c:formatCode>
                <c:ptCount val="7"/>
                <c:pt idx="0">
                  <c:v>39401</c:v>
                </c:pt>
                <c:pt idx="1">
                  <c:v>39425</c:v>
                </c:pt>
                <c:pt idx="2">
                  <c:v>39464</c:v>
                </c:pt>
                <c:pt idx="3">
                  <c:v>39538</c:v>
                </c:pt>
                <c:pt idx="4">
                  <c:v>39541</c:v>
                </c:pt>
                <c:pt idx="5">
                  <c:v>39549</c:v>
                </c:pt>
                <c:pt idx="6">
                  <c:v>39595</c:v>
                </c:pt>
              </c:numCache>
            </c:numRef>
          </c:xVal>
          <c:yVal>
            <c:numRef>
              <c:f>Sheet3!$B$3:$B$9</c:f>
              <c:numCache>
                <c:formatCode>General</c:formatCode>
                <c:ptCount val="7"/>
                <c:pt idx="0">
                  <c:v>3.84</c:v>
                </c:pt>
                <c:pt idx="1">
                  <c:v>2799</c:v>
                </c:pt>
                <c:pt idx="2">
                  <c:v>8521</c:v>
                </c:pt>
                <c:pt idx="3">
                  <c:v>35.5</c:v>
                </c:pt>
                <c:pt idx="4">
                  <c:v>6.38</c:v>
                </c:pt>
                <c:pt idx="5">
                  <c:v>44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0472-43C4-AEA0-C40F5A089211}"/>
            </c:ext>
          </c:extLst>
        </c:ser>
        <c:ser>
          <c:idx val="1"/>
          <c:order val="1"/>
          <c:tx>
            <c:strRef>
              <c:f>Sheet3!$C$2</c:f>
              <c:strCache>
                <c:ptCount val="1"/>
                <c:pt idx="0">
                  <c:v>Lys - 0</c:v>
                </c:pt>
              </c:strCache>
            </c:strRef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Sheet3!$A$3:$A$9</c:f>
              <c:numCache>
                <c:formatCode>m/d/yyyy</c:formatCode>
                <c:ptCount val="7"/>
                <c:pt idx="0">
                  <c:v>39401</c:v>
                </c:pt>
                <c:pt idx="1">
                  <c:v>39425</c:v>
                </c:pt>
                <c:pt idx="2">
                  <c:v>39464</c:v>
                </c:pt>
                <c:pt idx="3">
                  <c:v>39538</c:v>
                </c:pt>
                <c:pt idx="4">
                  <c:v>39541</c:v>
                </c:pt>
                <c:pt idx="5">
                  <c:v>39549</c:v>
                </c:pt>
                <c:pt idx="6">
                  <c:v>39595</c:v>
                </c:pt>
              </c:numCache>
            </c:numRef>
          </c:xVal>
          <c:yVal>
            <c:numRef>
              <c:f>Sheet3!$C$3:$C$9</c:f>
              <c:numCache>
                <c:formatCode>General</c:formatCode>
                <c:ptCount val="7"/>
                <c:pt idx="0">
                  <c:v>6.05</c:v>
                </c:pt>
                <c:pt idx="1">
                  <c:v>7.85</c:v>
                </c:pt>
                <c:pt idx="2">
                  <c:v>394</c:v>
                </c:pt>
                <c:pt idx="3">
                  <c:v>65.2</c:v>
                </c:pt>
                <c:pt idx="5">
                  <c:v>47.4</c:v>
                </c:pt>
                <c:pt idx="6">
                  <c:v>9.2000000000000011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0472-43C4-AEA0-C40F5A089211}"/>
            </c:ext>
          </c:extLst>
        </c:ser>
        <c:ser>
          <c:idx val="2"/>
          <c:order val="2"/>
          <c:tx>
            <c:strRef>
              <c:f>Sheet3!$D$2</c:f>
              <c:strCache>
                <c:ptCount val="1"/>
                <c:pt idx="0">
                  <c:v>Lys - 4</c:v>
                </c:pt>
              </c:strCache>
            </c:strRef>
          </c:tx>
          <c:spPr>
            <a:ln w="19050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xVal>
            <c:numRef>
              <c:f>Sheet3!$A$3:$A$9</c:f>
              <c:numCache>
                <c:formatCode>m/d/yyyy</c:formatCode>
                <c:ptCount val="7"/>
                <c:pt idx="0">
                  <c:v>39401</c:v>
                </c:pt>
                <c:pt idx="1">
                  <c:v>39425</c:v>
                </c:pt>
                <c:pt idx="2">
                  <c:v>39464</c:v>
                </c:pt>
                <c:pt idx="3">
                  <c:v>39538</c:v>
                </c:pt>
                <c:pt idx="4">
                  <c:v>39541</c:v>
                </c:pt>
                <c:pt idx="5">
                  <c:v>39549</c:v>
                </c:pt>
                <c:pt idx="6">
                  <c:v>39595</c:v>
                </c:pt>
              </c:numCache>
            </c:numRef>
          </c:xVal>
          <c:yVal>
            <c:numRef>
              <c:f>Sheet3!$D$3:$D$9</c:f>
              <c:numCache>
                <c:formatCode>General</c:formatCode>
                <c:ptCount val="7"/>
                <c:pt idx="0">
                  <c:v>2.8899999999999997</c:v>
                </c:pt>
                <c:pt idx="1">
                  <c:v>1.42</c:v>
                </c:pt>
                <c:pt idx="2">
                  <c:v>398</c:v>
                </c:pt>
                <c:pt idx="3">
                  <c:v>376</c:v>
                </c:pt>
                <c:pt idx="4">
                  <c:v>382</c:v>
                </c:pt>
                <c:pt idx="5">
                  <c:v>319</c:v>
                </c:pt>
                <c:pt idx="6">
                  <c:v>159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0472-43C4-AEA0-C40F5A089211}"/>
            </c:ext>
          </c:extLst>
        </c:ser>
        <c:ser>
          <c:idx val="3"/>
          <c:order val="3"/>
          <c:tx>
            <c:strRef>
              <c:f>Sheet3!$E$2</c:f>
              <c:strCache>
                <c:ptCount val="1"/>
                <c:pt idx="0">
                  <c:v>Lys - 8</c:v>
                </c:pt>
              </c:strCache>
            </c:strRef>
          </c:tx>
          <c:spPr>
            <a:ln w="19050" cap="rnd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xVal>
            <c:numRef>
              <c:f>Sheet3!$A$3:$A$9</c:f>
              <c:numCache>
                <c:formatCode>m/d/yyyy</c:formatCode>
                <c:ptCount val="7"/>
                <c:pt idx="0">
                  <c:v>39401</c:v>
                </c:pt>
                <c:pt idx="1">
                  <c:v>39425</c:v>
                </c:pt>
                <c:pt idx="2">
                  <c:v>39464</c:v>
                </c:pt>
                <c:pt idx="3">
                  <c:v>39538</c:v>
                </c:pt>
                <c:pt idx="4">
                  <c:v>39541</c:v>
                </c:pt>
                <c:pt idx="5">
                  <c:v>39549</c:v>
                </c:pt>
                <c:pt idx="6">
                  <c:v>39595</c:v>
                </c:pt>
              </c:numCache>
            </c:numRef>
          </c:xVal>
          <c:yVal>
            <c:numRef>
              <c:f>Sheet3!$E$3:$E$9</c:f>
              <c:numCache>
                <c:formatCode>General</c:formatCode>
                <c:ptCount val="7"/>
                <c:pt idx="1">
                  <c:v>1.53</c:v>
                </c:pt>
                <c:pt idx="2">
                  <c:v>440</c:v>
                </c:pt>
                <c:pt idx="3">
                  <c:v>310</c:v>
                </c:pt>
                <c:pt idx="4">
                  <c:v>365</c:v>
                </c:pt>
                <c:pt idx="5">
                  <c:v>325</c:v>
                </c:pt>
                <c:pt idx="6">
                  <c:v>24.5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0472-43C4-AEA0-C40F5A089211}"/>
            </c:ext>
          </c:extLst>
        </c:ser>
        <c:ser>
          <c:idx val="4"/>
          <c:order val="4"/>
          <c:tx>
            <c:strRef>
              <c:f>Sheet3!$F$2</c:f>
              <c:strCache>
                <c:ptCount val="1"/>
                <c:pt idx="0">
                  <c:v>MW2</c:v>
                </c:pt>
              </c:strCache>
            </c:strRef>
          </c:tx>
          <c:spPr>
            <a:ln w="19050" cap="rnd">
              <a:solidFill>
                <a:schemeClr val="accent5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5"/>
              </a:solidFill>
              <a:ln w="9525">
                <a:solidFill>
                  <a:schemeClr val="accent5"/>
                </a:solidFill>
              </a:ln>
              <a:effectLst/>
            </c:spPr>
          </c:marker>
          <c:xVal>
            <c:numRef>
              <c:f>Sheet3!$A$3:$A$9</c:f>
              <c:numCache>
                <c:formatCode>m/d/yyyy</c:formatCode>
                <c:ptCount val="7"/>
                <c:pt idx="0">
                  <c:v>39401</c:v>
                </c:pt>
                <c:pt idx="1">
                  <c:v>39425</c:v>
                </c:pt>
                <c:pt idx="2">
                  <c:v>39464</c:v>
                </c:pt>
                <c:pt idx="3">
                  <c:v>39538</c:v>
                </c:pt>
                <c:pt idx="4">
                  <c:v>39541</c:v>
                </c:pt>
                <c:pt idx="5">
                  <c:v>39549</c:v>
                </c:pt>
                <c:pt idx="6">
                  <c:v>39595</c:v>
                </c:pt>
              </c:numCache>
            </c:numRef>
          </c:xVal>
          <c:yVal>
            <c:numRef>
              <c:f>Sheet3!$F$3:$F$9</c:f>
              <c:numCache>
                <c:formatCode>General</c:formatCode>
                <c:ptCount val="7"/>
                <c:pt idx="0">
                  <c:v>24.4</c:v>
                </c:pt>
                <c:pt idx="1">
                  <c:v>3.38</c:v>
                </c:pt>
                <c:pt idx="2">
                  <c:v>53.3</c:v>
                </c:pt>
                <c:pt idx="3">
                  <c:v>290</c:v>
                </c:pt>
                <c:pt idx="4">
                  <c:v>294</c:v>
                </c:pt>
                <c:pt idx="5">
                  <c:v>276</c:v>
                </c:pt>
                <c:pt idx="6">
                  <c:v>104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4-0472-43C4-AEA0-C40F5A089211}"/>
            </c:ext>
          </c:extLst>
        </c:ser>
        <c:ser>
          <c:idx val="5"/>
          <c:order val="5"/>
          <c:tx>
            <c:strRef>
              <c:f>Sheet3!$G$2</c:f>
              <c:strCache>
                <c:ptCount val="1"/>
                <c:pt idx="0">
                  <c:v>MW3</c:v>
                </c:pt>
              </c:strCache>
            </c:strRef>
          </c:tx>
          <c:spPr>
            <a:ln w="19050" cap="rnd">
              <a:solidFill>
                <a:schemeClr val="tx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6"/>
                </a:solidFill>
              </a:ln>
              <a:effectLst/>
            </c:spPr>
          </c:marker>
          <c:xVal>
            <c:numRef>
              <c:f>Sheet3!$A$3:$A$9</c:f>
              <c:numCache>
                <c:formatCode>m/d/yyyy</c:formatCode>
                <c:ptCount val="7"/>
                <c:pt idx="0">
                  <c:v>39401</c:v>
                </c:pt>
                <c:pt idx="1">
                  <c:v>39425</c:v>
                </c:pt>
                <c:pt idx="2">
                  <c:v>39464</c:v>
                </c:pt>
                <c:pt idx="3">
                  <c:v>39538</c:v>
                </c:pt>
                <c:pt idx="4">
                  <c:v>39541</c:v>
                </c:pt>
                <c:pt idx="5">
                  <c:v>39549</c:v>
                </c:pt>
                <c:pt idx="6">
                  <c:v>39595</c:v>
                </c:pt>
              </c:numCache>
            </c:numRef>
          </c:xVal>
          <c:yVal>
            <c:numRef>
              <c:f>Sheet3!$G$3:$G$9</c:f>
              <c:numCache>
                <c:formatCode>General</c:formatCode>
                <c:ptCount val="7"/>
                <c:pt idx="0">
                  <c:v>120.4</c:v>
                </c:pt>
                <c:pt idx="1">
                  <c:v>94.5</c:v>
                </c:pt>
                <c:pt idx="2">
                  <c:v>83.1</c:v>
                </c:pt>
                <c:pt idx="3">
                  <c:v>80.7</c:v>
                </c:pt>
                <c:pt idx="4">
                  <c:v>61.5</c:v>
                </c:pt>
                <c:pt idx="5">
                  <c:v>69.5</c:v>
                </c:pt>
                <c:pt idx="6">
                  <c:v>90.8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5-0472-43C4-AEA0-C40F5A08921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09504000"/>
        <c:axId val="109505920"/>
      </c:scatterChart>
      <c:valAx>
        <c:axId val="109504000"/>
        <c:scaling>
          <c:orientation val="minMax"/>
          <c:min val="3940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m/d/yyyy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9505920"/>
        <c:crosses val="autoZero"/>
        <c:crossBetween val="midCat"/>
      </c:valAx>
      <c:valAx>
        <c:axId val="109505920"/>
        <c:scaling>
          <c:logBase val="10"/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9504000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strRef>
              <c:f>Sheet3!$B$2</c:f>
              <c:strCache>
                <c:ptCount val="1"/>
                <c:pt idx="0">
                  <c:v>Runoff</c:v>
                </c:pt>
              </c:strCache>
            </c:strRef>
          </c:tx>
          <c:spPr>
            <a:ln w="19050" cap="rnd">
              <a:solidFill>
                <a:srgbClr val="0070C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Sheet3!$A$3:$A$9</c:f>
              <c:numCache>
                <c:formatCode>m/d/yyyy</c:formatCode>
                <c:ptCount val="7"/>
                <c:pt idx="0">
                  <c:v>39401</c:v>
                </c:pt>
                <c:pt idx="1">
                  <c:v>39425</c:v>
                </c:pt>
                <c:pt idx="2">
                  <c:v>39464</c:v>
                </c:pt>
                <c:pt idx="3">
                  <c:v>39538</c:v>
                </c:pt>
                <c:pt idx="4">
                  <c:v>39541</c:v>
                </c:pt>
                <c:pt idx="5">
                  <c:v>39549</c:v>
                </c:pt>
                <c:pt idx="6">
                  <c:v>39595</c:v>
                </c:pt>
              </c:numCache>
            </c:numRef>
          </c:xVal>
          <c:yVal>
            <c:numRef>
              <c:f>Sheet3!$B$3:$B$9</c:f>
              <c:numCache>
                <c:formatCode>General</c:formatCode>
                <c:ptCount val="7"/>
                <c:pt idx="0">
                  <c:v>3.84</c:v>
                </c:pt>
                <c:pt idx="1">
                  <c:v>2799</c:v>
                </c:pt>
                <c:pt idx="2">
                  <c:v>8521</c:v>
                </c:pt>
                <c:pt idx="3">
                  <c:v>35.5</c:v>
                </c:pt>
                <c:pt idx="4">
                  <c:v>6.38</c:v>
                </c:pt>
                <c:pt idx="5">
                  <c:v>44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63B1-4EA9-9ACA-1F8F395F43B5}"/>
            </c:ext>
          </c:extLst>
        </c:ser>
        <c:ser>
          <c:idx val="1"/>
          <c:order val="1"/>
          <c:tx>
            <c:strRef>
              <c:f>Sheet3!$C$2</c:f>
              <c:strCache>
                <c:ptCount val="1"/>
                <c:pt idx="0">
                  <c:v>Lys - 0</c:v>
                </c:pt>
              </c:strCache>
            </c:strRef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Sheet3!$A$3:$A$9</c:f>
              <c:numCache>
                <c:formatCode>m/d/yyyy</c:formatCode>
                <c:ptCount val="7"/>
                <c:pt idx="0">
                  <c:v>39401</c:v>
                </c:pt>
                <c:pt idx="1">
                  <c:v>39425</c:v>
                </c:pt>
                <c:pt idx="2">
                  <c:v>39464</c:v>
                </c:pt>
                <c:pt idx="3">
                  <c:v>39538</c:v>
                </c:pt>
                <c:pt idx="4">
                  <c:v>39541</c:v>
                </c:pt>
                <c:pt idx="5">
                  <c:v>39549</c:v>
                </c:pt>
                <c:pt idx="6">
                  <c:v>39595</c:v>
                </c:pt>
              </c:numCache>
            </c:numRef>
          </c:xVal>
          <c:yVal>
            <c:numRef>
              <c:f>Sheet3!$C$3:$C$9</c:f>
              <c:numCache>
                <c:formatCode>General</c:formatCode>
                <c:ptCount val="7"/>
                <c:pt idx="0">
                  <c:v>6.05</c:v>
                </c:pt>
                <c:pt idx="1">
                  <c:v>7.85</c:v>
                </c:pt>
                <c:pt idx="2">
                  <c:v>394</c:v>
                </c:pt>
                <c:pt idx="3">
                  <c:v>65.2</c:v>
                </c:pt>
                <c:pt idx="5">
                  <c:v>47.4</c:v>
                </c:pt>
                <c:pt idx="6">
                  <c:v>9.2000000000000011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63B1-4EA9-9ACA-1F8F395F43B5}"/>
            </c:ext>
          </c:extLst>
        </c:ser>
        <c:ser>
          <c:idx val="2"/>
          <c:order val="2"/>
          <c:tx>
            <c:strRef>
              <c:f>Sheet3!$D$2</c:f>
              <c:strCache>
                <c:ptCount val="1"/>
                <c:pt idx="0">
                  <c:v>Lys - 4</c:v>
                </c:pt>
              </c:strCache>
            </c:strRef>
          </c:tx>
          <c:spPr>
            <a:ln w="19050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xVal>
            <c:numRef>
              <c:f>Sheet3!$A$3:$A$9</c:f>
              <c:numCache>
                <c:formatCode>m/d/yyyy</c:formatCode>
                <c:ptCount val="7"/>
                <c:pt idx="0">
                  <c:v>39401</c:v>
                </c:pt>
                <c:pt idx="1">
                  <c:v>39425</c:v>
                </c:pt>
                <c:pt idx="2">
                  <c:v>39464</c:v>
                </c:pt>
                <c:pt idx="3">
                  <c:v>39538</c:v>
                </c:pt>
                <c:pt idx="4">
                  <c:v>39541</c:v>
                </c:pt>
                <c:pt idx="5">
                  <c:v>39549</c:v>
                </c:pt>
                <c:pt idx="6">
                  <c:v>39595</c:v>
                </c:pt>
              </c:numCache>
            </c:numRef>
          </c:xVal>
          <c:yVal>
            <c:numRef>
              <c:f>Sheet3!$D$3:$D$9</c:f>
              <c:numCache>
                <c:formatCode>General</c:formatCode>
                <c:ptCount val="7"/>
                <c:pt idx="0">
                  <c:v>2.8899999999999997</c:v>
                </c:pt>
                <c:pt idx="1">
                  <c:v>1.42</c:v>
                </c:pt>
                <c:pt idx="2">
                  <c:v>398</c:v>
                </c:pt>
                <c:pt idx="3">
                  <c:v>376</c:v>
                </c:pt>
                <c:pt idx="4">
                  <c:v>382</c:v>
                </c:pt>
                <c:pt idx="5">
                  <c:v>319</c:v>
                </c:pt>
                <c:pt idx="6">
                  <c:v>159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63B1-4EA9-9ACA-1F8F395F43B5}"/>
            </c:ext>
          </c:extLst>
        </c:ser>
        <c:ser>
          <c:idx val="3"/>
          <c:order val="3"/>
          <c:tx>
            <c:strRef>
              <c:f>Sheet3!$E$2</c:f>
              <c:strCache>
                <c:ptCount val="1"/>
                <c:pt idx="0">
                  <c:v>Lys - 8</c:v>
                </c:pt>
              </c:strCache>
            </c:strRef>
          </c:tx>
          <c:spPr>
            <a:ln w="19050" cap="rnd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xVal>
            <c:numRef>
              <c:f>Sheet3!$A$3:$A$9</c:f>
              <c:numCache>
                <c:formatCode>m/d/yyyy</c:formatCode>
                <c:ptCount val="7"/>
                <c:pt idx="0">
                  <c:v>39401</c:v>
                </c:pt>
                <c:pt idx="1">
                  <c:v>39425</c:v>
                </c:pt>
                <c:pt idx="2">
                  <c:v>39464</c:v>
                </c:pt>
                <c:pt idx="3">
                  <c:v>39538</c:v>
                </c:pt>
                <c:pt idx="4">
                  <c:v>39541</c:v>
                </c:pt>
                <c:pt idx="5">
                  <c:v>39549</c:v>
                </c:pt>
                <c:pt idx="6">
                  <c:v>39595</c:v>
                </c:pt>
              </c:numCache>
            </c:numRef>
          </c:xVal>
          <c:yVal>
            <c:numRef>
              <c:f>Sheet3!$E$3:$E$9</c:f>
              <c:numCache>
                <c:formatCode>General</c:formatCode>
                <c:ptCount val="7"/>
                <c:pt idx="1">
                  <c:v>1.53</c:v>
                </c:pt>
                <c:pt idx="2">
                  <c:v>440</c:v>
                </c:pt>
                <c:pt idx="3">
                  <c:v>310</c:v>
                </c:pt>
                <c:pt idx="4">
                  <c:v>365</c:v>
                </c:pt>
                <c:pt idx="5">
                  <c:v>325</c:v>
                </c:pt>
                <c:pt idx="6">
                  <c:v>24.5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63B1-4EA9-9ACA-1F8F395F43B5}"/>
            </c:ext>
          </c:extLst>
        </c:ser>
        <c:ser>
          <c:idx val="4"/>
          <c:order val="4"/>
          <c:tx>
            <c:strRef>
              <c:f>Sheet3!$F$2</c:f>
              <c:strCache>
                <c:ptCount val="1"/>
                <c:pt idx="0">
                  <c:v>MW2</c:v>
                </c:pt>
              </c:strCache>
            </c:strRef>
          </c:tx>
          <c:spPr>
            <a:ln w="19050" cap="rnd">
              <a:solidFill>
                <a:schemeClr val="accent5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5"/>
              </a:solidFill>
              <a:ln w="9525">
                <a:solidFill>
                  <a:schemeClr val="accent5"/>
                </a:solidFill>
              </a:ln>
              <a:effectLst/>
            </c:spPr>
          </c:marker>
          <c:xVal>
            <c:numRef>
              <c:f>Sheet3!$A$3:$A$9</c:f>
              <c:numCache>
                <c:formatCode>m/d/yyyy</c:formatCode>
                <c:ptCount val="7"/>
                <c:pt idx="0">
                  <c:v>39401</c:v>
                </c:pt>
                <c:pt idx="1">
                  <c:v>39425</c:v>
                </c:pt>
                <c:pt idx="2">
                  <c:v>39464</c:v>
                </c:pt>
                <c:pt idx="3">
                  <c:v>39538</c:v>
                </c:pt>
                <c:pt idx="4">
                  <c:v>39541</c:v>
                </c:pt>
                <c:pt idx="5">
                  <c:v>39549</c:v>
                </c:pt>
                <c:pt idx="6">
                  <c:v>39595</c:v>
                </c:pt>
              </c:numCache>
            </c:numRef>
          </c:xVal>
          <c:yVal>
            <c:numRef>
              <c:f>Sheet3!$F$3:$F$9</c:f>
              <c:numCache>
                <c:formatCode>General</c:formatCode>
                <c:ptCount val="7"/>
                <c:pt idx="0">
                  <c:v>24.4</c:v>
                </c:pt>
                <c:pt idx="1">
                  <c:v>3.38</c:v>
                </c:pt>
                <c:pt idx="2">
                  <c:v>53.3</c:v>
                </c:pt>
                <c:pt idx="3">
                  <c:v>290</c:v>
                </c:pt>
                <c:pt idx="4">
                  <c:v>294</c:v>
                </c:pt>
                <c:pt idx="5">
                  <c:v>276</c:v>
                </c:pt>
                <c:pt idx="6">
                  <c:v>104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4-63B1-4EA9-9ACA-1F8F395F43B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09600128"/>
        <c:axId val="109647360"/>
      </c:scatterChart>
      <c:valAx>
        <c:axId val="109600128"/>
        <c:scaling>
          <c:orientation val="minMax"/>
          <c:min val="3940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m/d/yyyy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9647360"/>
        <c:crosses val="autoZero"/>
        <c:crossBetween val="midCat"/>
      </c:valAx>
      <c:valAx>
        <c:axId val="109647360"/>
        <c:scaling>
          <c:logBase val="10"/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9600128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0.66686250757116894"/>
          <c:y val="2.500000000000000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Sheet4!$B$1</c:f>
              <c:strCache>
                <c:ptCount val="1"/>
                <c:pt idx="0">
                  <c:v>% of loading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7DC2-42D9-BD39-DFD8982CB7F4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7DC2-42D9-BD39-DFD8982CB7F4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7DC2-42D9-BD39-DFD8982CB7F4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7DC2-42D9-BD39-DFD8982CB7F4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7DC2-42D9-BD39-DFD8982CB7F4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7DC2-42D9-BD39-DFD8982CB7F4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7DC2-42D9-BD39-DFD8982CB7F4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7DC2-42D9-BD39-DFD8982CB7F4}"/>
              </c:ext>
            </c:extLst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1-7DC2-42D9-BD39-DFD8982CB7F4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Sheet4!$A$2:$A$10</c:f>
              <c:strCache>
                <c:ptCount val="9"/>
                <c:pt idx="0">
                  <c:v>Direct infiltration</c:v>
                </c:pt>
                <c:pt idx="1">
                  <c:v>Impervious surfaces</c:v>
                </c:pt>
                <c:pt idx="2">
                  <c:v>Piped inflow</c:v>
                </c:pt>
                <c:pt idx="3">
                  <c:v>Sanitary sewer leakage</c:v>
                </c:pt>
                <c:pt idx="4">
                  <c:v>Storm sewer leakage</c:v>
                </c:pt>
                <c:pt idx="5">
                  <c:v>Stormwater infiltration</c:v>
                </c:pt>
                <c:pt idx="6">
                  <c:v>Surface water discharges</c:v>
                </c:pt>
                <c:pt idx="7">
                  <c:v>Constructed ponds</c:v>
                </c:pt>
                <c:pt idx="8">
                  <c:v>Non-infiltration SCMs</c:v>
                </c:pt>
              </c:strCache>
            </c:strRef>
          </c:cat>
          <c:val>
            <c:numRef>
              <c:f>Sheet4!$B$2:$B$10</c:f>
              <c:numCache>
                <c:formatCode>General</c:formatCode>
                <c:ptCount val="9"/>
                <c:pt idx="0">
                  <c:v>40</c:v>
                </c:pt>
                <c:pt idx="1">
                  <c:v>8.6</c:v>
                </c:pt>
                <c:pt idx="2">
                  <c:v>7.1</c:v>
                </c:pt>
                <c:pt idx="3">
                  <c:v>10.8</c:v>
                </c:pt>
                <c:pt idx="4">
                  <c:v>3.6</c:v>
                </c:pt>
                <c:pt idx="5">
                  <c:v>13.3</c:v>
                </c:pt>
                <c:pt idx="6">
                  <c:v>0</c:v>
                </c:pt>
                <c:pt idx="7">
                  <c:v>14.7</c:v>
                </c:pt>
                <c:pt idx="8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2-7DC2-42D9-BD39-DFD8982CB7F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3.2929201157547605E-2"/>
          <c:y val="0.82616879921259845"/>
          <c:w val="0.94838649976445233"/>
          <c:h val="0.1696645458299585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rgbClr val="002060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pie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3.2929201157547605E-2"/>
          <c:y val="0.82616879921259845"/>
          <c:w val="0.94838649976445233"/>
          <c:h val="0.1696645458299585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rgbClr val="002060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0.72522792022792026"/>
          <c:y val="3.650189822644845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Sheet4!$B$1</c:f>
              <c:strCache>
                <c:ptCount val="1"/>
                <c:pt idx="0">
                  <c:v>% of loading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A555-4542-8466-CCE968EA9EB7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A555-4542-8466-CCE968EA9EB7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A555-4542-8466-CCE968EA9EB7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A555-4542-8466-CCE968EA9EB7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A555-4542-8466-CCE968EA9EB7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A555-4542-8466-CCE968EA9EB7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A555-4542-8466-CCE968EA9EB7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A555-4542-8466-CCE968EA9EB7}"/>
              </c:ext>
            </c:extLst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1-A555-4542-8466-CCE968EA9EB7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Sheet4!$A$2:$A$10</c:f>
              <c:strCache>
                <c:ptCount val="9"/>
                <c:pt idx="0">
                  <c:v>Direct infiltration</c:v>
                </c:pt>
                <c:pt idx="1">
                  <c:v>Impervious surfaces</c:v>
                </c:pt>
                <c:pt idx="2">
                  <c:v>Piped inflow</c:v>
                </c:pt>
                <c:pt idx="3">
                  <c:v>Sanitary sewer leakage</c:v>
                </c:pt>
                <c:pt idx="4">
                  <c:v>Storm sewer leakage</c:v>
                </c:pt>
                <c:pt idx="5">
                  <c:v>Stormwater infiltration</c:v>
                </c:pt>
                <c:pt idx="6">
                  <c:v>Surface water discharges</c:v>
                </c:pt>
                <c:pt idx="7">
                  <c:v>Constructed ponds</c:v>
                </c:pt>
                <c:pt idx="8">
                  <c:v>Non-infiltration SCMs</c:v>
                </c:pt>
              </c:strCache>
            </c:strRef>
          </c:cat>
          <c:val>
            <c:numRef>
              <c:f>Sheet4!$B$2:$B$10</c:f>
              <c:numCache>
                <c:formatCode>General</c:formatCode>
                <c:ptCount val="9"/>
                <c:pt idx="0">
                  <c:v>2</c:v>
                </c:pt>
                <c:pt idx="1">
                  <c:v>15.4</c:v>
                </c:pt>
                <c:pt idx="2">
                  <c:v>0.8</c:v>
                </c:pt>
                <c:pt idx="3">
                  <c:v>1.2</c:v>
                </c:pt>
                <c:pt idx="4">
                  <c:v>7.9</c:v>
                </c:pt>
                <c:pt idx="5">
                  <c:v>67.900000000000006</c:v>
                </c:pt>
                <c:pt idx="6">
                  <c:v>0</c:v>
                </c:pt>
                <c:pt idx="7">
                  <c:v>1.9000000000000001</c:v>
                </c:pt>
                <c:pt idx="8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2-A555-4542-8466-CCE968EA9EB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3.9134814911397725E-2"/>
          <c:y val="0.83674741580612055"/>
          <c:w val="0.91232176703092083"/>
          <c:h val="0.1510852847850636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rgbClr val="002060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0.20513</cdr:x>
      <cdr:y>0.35</cdr:y>
    </cdr:from>
    <cdr:to>
      <cdr:x>0.31487</cdr:x>
      <cdr:y>0.4295</cdr:y>
    </cdr:to>
    <cdr:sp macro="" textlink="">
      <cdr:nvSpPr>
        <cdr:cNvPr id="3" name="Right Arrow 2"/>
        <cdr:cNvSpPr/>
      </cdr:nvSpPr>
      <cdr:spPr>
        <a:xfrm xmlns:a="http://schemas.openxmlformats.org/drawingml/2006/main">
          <a:off x="1828800" y="2133600"/>
          <a:ext cx="978408" cy="484632"/>
        </a:xfrm>
        <a:prstGeom xmlns:a="http://schemas.openxmlformats.org/drawingml/2006/main" prst="rightArrow">
          <a:avLst/>
        </a:prstGeom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0.34188</cdr:x>
      <cdr:y>0.4</cdr:y>
    </cdr:from>
    <cdr:to>
      <cdr:x>0.47863</cdr:x>
      <cdr:y>0.50603</cdr:y>
    </cdr:to>
    <cdr:sp macro="" textlink="">
      <cdr:nvSpPr>
        <cdr:cNvPr id="4" name="TextBox 6"/>
        <cdr:cNvSpPr txBox="1"/>
      </cdr:nvSpPr>
      <cdr:spPr>
        <a:xfrm xmlns:a="http://schemas.openxmlformats.org/drawingml/2006/main">
          <a:off x="3047997" y="2438400"/>
          <a:ext cx="1219181" cy="646331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dirty="0" smtClean="0"/>
            <a:t>(24.1 </a:t>
          </a:r>
          <a:r>
            <a:rPr lang="en-US" dirty="0" err="1" smtClean="0"/>
            <a:t>lbs</a:t>
          </a:r>
          <a:r>
            <a:rPr lang="en-US" dirty="0" smtClean="0"/>
            <a:t>/ac/</a:t>
          </a:r>
          <a:r>
            <a:rPr lang="en-US" smtClean="0"/>
            <a:t>yr)</a:t>
          </a:r>
          <a:endParaRPr lang="en-US" dirty="0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0.19658</cdr:x>
      <cdr:y>0.45943</cdr:y>
    </cdr:from>
    <cdr:to>
      <cdr:x>0.30013</cdr:x>
      <cdr:y>0.54057</cdr:y>
    </cdr:to>
    <cdr:sp macro="" textlink="">
      <cdr:nvSpPr>
        <cdr:cNvPr id="2" name="Right Arrow 1"/>
        <cdr:cNvSpPr/>
      </cdr:nvSpPr>
      <cdr:spPr>
        <a:xfrm xmlns:a="http://schemas.openxmlformats.org/drawingml/2006/main">
          <a:off x="1752600" y="2877240"/>
          <a:ext cx="923176" cy="508207"/>
        </a:xfrm>
        <a:prstGeom xmlns:a="http://schemas.openxmlformats.org/drawingml/2006/main" prst="rightArrow">
          <a:avLst/>
        </a:prstGeom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en-US"/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0.07813</cdr:x>
      <cdr:y>0.47917</cdr:y>
    </cdr:from>
    <cdr:to>
      <cdr:x>0.94479</cdr:x>
      <cdr:y>0.82292</cdr:y>
    </cdr:to>
    <cdr:cxnSp macro="">
      <cdr:nvCxnSpPr>
        <cdr:cNvPr id="3" name="Straight Connector 2"/>
        <cdr:cNvCxnSpPr/>
      </cdr:nvCxnSpPr>
      <cdr:spPr>
        <a:xfrm xmlns:a="http://schemas.openxmlformats.org/drawingml/2006/main" flipV="1">
          <a:off x="357188" y="1314450"/>
          <a:ext cx="3962400" cy="942975"/>
        </a:xfrm>
        <a:prstGeom xmlns:a="http://schemas.openxmlformats.org/drawingml/2006/main" prst="line">
          <a:avLst/>
        </a:prstGeom>
        <a:ln xmlns:a="http://schemas.openxmlformats.org/drawingml/2006/main">
          <a:solidFill>
            <a:srgbClr val="FF0000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F9D6DA-51D0-4BDA-BB72-FBDC57024B5A}" type="datetimeFigureOut">
              <a:rPr lang="en-US" smtClean="0"/>
              <a:pPr/>
              <a:t>3/22/2019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1FF6699-1580-4340-87B1-EDE0F00BE37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FF6699-1580-4340-87B1-EDE0F00BE370}" type="slidenum">
              <a:rPr lang="en-US" smtClean="0"/>
              <a:pPr/>
              <a:t>34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872D5-9287-4FC5-8A68-7A7EE6D6A2AC}" type="datetimeFigureOut">
              <a:rPr lang="en-US" smtClean="0"/>
              <a:pPr/>
              <a:t>3/22/2019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E853E-1B7C-492A-B0C7-0C1C26CE982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872D5-9287-4FC5-8A68-7A7EE6D6A2AC}" type="datetimeFigureOut">
              <a:rPr lang="en-US" smtClean="0"/>
              <a:pPr/>
              <a:t>3/22/2019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E853E-1B7C-492A-B0C7-0C1C26CE982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872D5-9287-4FC5-8A68-7A7EE6D6A2AC}" type="datetimeFigureOut">
              <a:rPr lang="en-US" smtClean="0"/>
              <a:pPr/>
              <a:t>3/22/2019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E853E-1B7C-492A-B0C7-0C1C26CE982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872D5-9287-4FC5-8A68-7A7EE6D6A2AC}" type="datetimeFigureOut">
              <a:rPr lang="en-US" smtClean="0"/>
              <a:pPr/>
              <a:t>3/22/2019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E853E-1B7C-492A-B0C7-0C1C26CE982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872D5-9287-4FC5-8A68-7A7EE6D6A2AC}" type="datetimeFigureOut">
              <a:rPr lang="en-US" smtClean="0"/>
              <a:pPr/>
              <a:t>3/22/2019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E853E-1B7C-492A-B0C7-0C1C26CE982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872D5-9287-4FC5-8A68-7A7EE6D6A2AC}" type="datetimeFigureOut">
              <a:rPr lang="en-US" smtClean="0"/>
              <a:pPr/>
              <a:t>3/22/2019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E853E-1B7C-492A-B0C7-0C1C26CE982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872D5-9287-4FC5-8A68-7A7EE6D6A2AC}" type="datetimeFigureOut">
              <a:rPr lang="en-US" smtClean="0"/>
              <a:pPr/>
              <a:t>3/22/2019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E853E-1B7C-492A-B0C7-0C1C26CE982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872D5-9287-4FC5-8A68-7A7EE6D6A2AC}" type="datetimeFigureOut">
              <a:rPr lang="en-US" smtClean="0"/>
              <a:pPr/>
              <a:t>3/22/2019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E853E-1B7C-492A-B0C7-0C1C26CE982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872D5-9287-4FC5-8A68-7A7EE6D6A2AC}" type="datetimeFigureOut">
              <a:rPr lang="en-US" smtClean="0"/>
              <a:pPr/>
              <a:t>3/22/2019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E853E-1B7C-492A-B0C7-0C1C26CE982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872D5-9287-4FC5-8A68-7A7EE6D6A2AC}" type="datetimeFigureOut">
              <a:rPr lang="en-US" smtClean="0"/>
              <a:pPr/>
              <a:t>3/22/2019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E853E-1B7C-492A-B0C7-0C1C26CE982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872D5-9287-4FC5-8A68-7A7EE6D6A2AC}" type="datetimeFigureOut">
              <a:rPr lang="en-US" smtClean="0"/>
              <a:pPr/>
              <a:t>3/22/2019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E853E-1B7C-492A-B0C7-0C1C26CE982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7872D5-9287-4FC5-8A68-7A7EE6D6A2AC}" type="datetimeFigureOut">
              <a:rPr lang="en-US" smtClean="0"/>
              <a:pPr/>
              <a:t>3/22/2019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5E853E-1B7C-492A-B0C7-0C1C26CE9825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chart" Target="../charts/chart2.xml"/><Relationship Id="rId4" Type="http://schemas.openxmlformats.org/officeDocument/2006/relationships/chart" Target="../charts/chart1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jpe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chart" Target="../charts/chart6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5.xml"/><Relationship Id="rId5" Type="http://schemas.openxmlformats.org/officeDocument/2006/relationships/chart" Target="../charts/chart4.xml"/><Relationship Id="rId4" Type="http://schemas.openxmlformats.org/officeDocument/2006/relationships/chart" Target="../charts/chart3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14.jpe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jpeg"/><Relationship Id="rId9" Type="http://schemas.openxmlformats.org/officeDocument/2006/relationships/image" Target="../media/image30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chart" Target="../charts/chart9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0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microsoft.com/office/2007/relationships/hdphoto" Target="../media/hdphoto1.wdp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Relationship Id="rId9" Type="http://schemas.openxmlformats.org/officeDocument/2006/relationships/image" Target="../media/image10.png"/></Relationships>
</file>

<file path=ppt/slides/_rels/slide4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4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4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1.xml"/></Relationships>
</file>

<file path=ppt/slides/_rels/slide4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2.xml"/></Relationships>
</file>

<file path=ppt/slides/_rels/slide4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4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5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5000"/>
                    </a14:imgEffect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362" b="16806"/>
          <a:stretch/>
        </p:blipFill>
        <p:spPr>
          <a:xfrm>
            <a:off x="-1" y="-1"/>
            <a:ext cx="9142594" cy="684137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152400"/>
            <a:ext cx="7772400" cy="1470025"/>
          </a:xfrm>
        </p:spPr>
        <p:txBody>
          <a:bodyPr>
            <a:normAutofit/>
          </a:bodyPr>
          <a:lstStyle/>
          <a:p>
            <a:r>
              <a:rPr lang="en-US" b="1" dirty="0" err="1"/>
              <a:t>Stormwater</a:t>
            </a:r>
            <a:r>
              <a:rPr lang="en-US" b="1" dirty="0"/>
              <a:t> infiltration and chloride in </a:t>
            </a:r>
            <a:r>
              <a:rPr lang="en-US" b="1" dirty="0" smtClean="0"/>
              <a:t>groundwater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14600" y="3417277"/>
            <a:ext cx="4495800" cy="2133600"/>
          </a:xfrm>
        </p:spPr>
        <p:txBody>
          <a:bodyPr/>
          <a:lstStyle/>
          <a:p>
            <a:r>
              <a:rPr lang="en-US" b="1" dirty="0" smtClean="0">
                <a:solidFill>
                  <a:srgbClr val="002060"/>
                </a:solidFill>
              </a:rPr>
              <a:t>Mike Trojan</a:t>
            </a:r>
          </a:p>
          <a:p>
            <a:r>
              <a:rPr lang="en-US" b="1" dirty="0" smtClean="0">
                <a:solidFill>
                  <a:srgbClr val="002060"/>
                </a:solidFill>
              </a:rPr>
              <a:t>MPCA </a:t>
            </a:r>
            <a:r>
              <a:rPr lang="en-US" b="1" dirty="0" err="1" smtClean="0">
                <a:solidFill>
                  <a:srgbClr val="002060"/>
                </a:solidFill>
              </a:rPr>
              <a:t>Stormwater</a:t>
            </a:r>
            <a:endParaRPr lang="en-US" b="1" dirty="0" smtClean="0">
              <a:solidFill>
                <a:srgbClr val="002060"/>
              </a:solidFill>
            </a:endParaRPr>
          </a:p>
          <a:p>
            <a:r>
              <a:rPr lang="en-US" b="1" dirty="0" smtClean="0">
                <a:solidFill>
                  <a:srgbClr val="002060"/>
                </a:solidFill>
              </a:rPr>
              <a:t>February 7, 2019</a:t>
            </a:r>
            <a:endParaRPr lang="en-US" b="1" dirty="0">
              <a:solidFill>
                <a:srgbClr val="00206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5577254"/>
            <a:ext cx="4787301" cy="81269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5000"/>
                    </a14:imgEffect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362" b="16806"/>
          <a:stretch/>
        </p:blipFill>
        <p:spPr>
          <a:xfrm>
            <a:off x="-1" y="-1"/>
            <a:ext cx="9142594" cy="684137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09600" y="304800"/>
            <a:ext cx="7086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MN Groundwater Association white paper: </a:t>
            </a:r>
            <a:r>
              <a:rPr lang="en-US" sz="3200" b="1" dirty="0" smtClean="0">
                <a:solidFill>
                  <a:srgbClr val="FF0000"/>
                </a:solidFill>
              </a:rPr>
              <a:t>Impacts of </a:t>
            </a:r>
            <a:r>
              <a:rPr lang="en-US" sz="3200" b="1" dirty="0" err="1" smtClean="0">
                <a:solidFill>
                  <a:srgbClr val="FF0000"/>
                </a:solidFill>
              </a:rPr>
              <a:t>stormwater</a:t>
            </a:r>
            <a:r>
              <a:rPr lang="en-US" sz="3200" b="1" dirty="0" smtClean="0">
                <a:solidFill>
                  <a:srgbClr val="FF0000"/>
                </a:solidFill>
              </a:rPr>
              <a:t> infiltration on chloride in groundwater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09600" y="1917650"/>
            <a:ext cx="78456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2060"/>
                </a:solidFill>
              </a:rPr>
              <a:t>The group is still working on the white paper</a:t>
            </a:r>
            <a:endParaRPr lang="en-US" sz="2800" b="1" dirty="0">
              <a:solidFill>
                <a:srgbClr val="00206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4267200"/>
            <a:ext cx="3162300" cy="229015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5000"/>
                    </a14:imgEffect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362" b="16806"/>
          <a:stretch/>
        </p:blipFill>
        <p:spPr>
          <a:xfrm>
            <a:off x="-1" y="-1"/>
            <a:ext cx="9142594" cy="6841376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Potential fate of infiltrated water</a:t>
            </a:r>
            <a:endParaRPr lang="en-US" b="1" dirty="0"/>
          </a:p>
        </p:txBody>
      </p:sp>
      <p:sp>
        <p:nvSpPr>
          <p:cNvPr id="4" name="Rectangle 3"/>
          <p:cNvSpPr/>
          <p:nvPr/>
        </p:nvSpPr>
        <p:spPr>
          <a:xfrm>
            <a:off x="762000" y="2895600"/>
            <a:ext cx="7620000" cy="609600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762000" y="3505200"/>
            <a:ext cx="7620000" cy="914400"/>
          </a:xfrm>
          <a:prstGeom prst="rect">
            <a:avLst/>
          </a:prstGeom>
          <a:pattFill prst="pct10">
            <a:fgClr>
              <a:schemeClr val="accent5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762000" y="4419600"/>
            <a:ext cx="7620000" cy="381000"/>
          </a:xfrm>
          <a:prstGeom prst="rect">
            <a:avLst/>
          </a:prstGeom>
          <a:pattFill prst="weave">
            <a:fgClr>
              <a:schemeClr val="accent1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762000" y="4800600"/>
            <a:ext cx="7620000" cy="990600"/>
          </a:xfrm>
          <a:prstGeom prst="rect">
            <a:avLst/>
          </a:prstGeom>
          <a:pattFill prst="horzBrick">
            <a:fgClr>
              <a:schemeClr val="accent1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3234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5000"/>
                    </a14:imgEffect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362" b="16806"/>
          <a:stretch/>
        </p:blipFill>
        <p:spPr>
          <a:xfrm>
            <a:off x="-1" y="-1"/>
            <a:ext cx="9142594" cy="6841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264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5000"/>
                    </a14:imgEffect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362" b="16806"/>
          <a:stretch/>
        </p:blipFill>
        <p:spPr>
          <a:xfrm>
            <a:off x="-1" y="-1"/>
            <a:ext cx="9142594" cy="6841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9384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5000"/>
                    </a14:imgEffect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362" b="16806"/>
          <a:stretch/>
        </p:blipFill>
        <p:spPr>
          <a:xfrm>
            <a:off x="-1" y="-1"/>
            <a:ext cx="9142594" cy="6841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1389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5000"/>
                    </a14:imgEffect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362" b="16806"/>
          <a:stretch/>
        </p:blipFill>
        <p:spPr>
          <a:xfrm>
            <a:off x="-1" y="-1"/>
            <a:ext cx="9142594" cy="6841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4928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5000"/>
                    </a14:imgEffect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362" b="16806"/>
          <a:stretch/>
        </p:blipFill>
        <p:spPr>
          <a:xfrm>
            <a:off x="-1" y="-1"/>
            <a:ext cx="9142594" cy="6841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4474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5000"/>
                    </a14:imgEffect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362" b="16806"/>
          <a:stretch/>
        </p:blipFill>
        <p:spPr>
          <a:xfrm>
            <a:off x="-1" y="-1"/>
            <a:ext cx="9142594" cy="6841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500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5000"/>
                    </a14:imgEffect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362" b="16806"/>
          <a:stretch/>
        </p:blipFill>
        <p:spPr>
          <a:xfrm>
            <a:off x="-1" y="-1"/>
            <a:ext cx="9142594" cy="6841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6600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5000"/>
                    </a14:imgEffect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362" b="16806"/>
          <a:stretch/>
        </p:blipFill>
        <p:spPr>
          <a:xfrm>
            <a:off x="-1" y="-1"/>
            <a:ext cx="9142594" cy="6841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3189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5000"/>
                    </a14:imgEffect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362" b="16806"/>
          <a:stretch/>
        </p:blipFill>
        <p:spPr>
          <a:xfrm>
            <a:off x="-1" y="-1"/>
            <a:ext cx="9142594" cy="6841376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Outline</a:t>
            </a:r>
            <a:endParaRPr lang="en-US" b="1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b="1" dirty="0" err="1" smtClean="0">
                <a:solidFill>
                  <a:srgbClr val="002060"/>
                </a:solidFill>
              </a:rPr>
              <a:t>Stormwater</a:t>
            </a:r>
            <a:r>
              <a:rPr lang="en-US" b="1" dirty="0" smtClean="0">
                <a:solidFill>
                  <a:srgbClr val="002060"/>
                </a:solidFill>
              </a:rPr>
              <a:t> infiltration - overview</a:t>
            </a:r>
          </a:p>
          <a:p>
            <a:r>
              <a:rPr lang="en-US" b="1" dirty="0" smtClean="0">
                <a:solidFill>
                  <a:srgbClr val="002060"/>
                </a:solidFill>
              </a:rPr>
              <a:t>Chloride in urban </a:t>
            </a:r>
            <a:r>
              <a:rPr lang="en-US" b="1" dirty="0" err="1" smtClean="0">
                <a:solidFill>
                  <a:srgbClr val="002060"/>
                </a:solidFill>
              </a:rPr>
              <a:t>stormwater</a:t>
            </a:r>
            <a:r>
              <a:rPr lang="en-US" b="1" dirty="0" smtClean="0">
                <a:solidFill>
                  <a:srgbClr val="002060"/>
                </a:solidFill>
              </a:rPr>
              <a:t> runoff</a:t>
            </a:r>
          </a:p>
          <a:p>
            <a:r>
              <a:rPr lang="en-US" b="1" dirty="0" smtClean="0">
                <a:solidFill>
                  <a:srgbClr val="002060"/>
                </a:solidFill>
              </a:rPr>
              <a:t>Chloride in our waters</a:t>
            </a:r>
          </a:p>
          <a:p>
            <a:r>
              <a:rPr lang="en-US" b="1" dirty="0" err="1" smtClean="0">
                <a:solidFill>
                  <a:srgbClr val="002060"/>
                </a:solidFill>
              </a:rPr>
              <a:t>Stormwater</a:t>
            </a:r>
            <a:r>
              <a:rPr lang="en-US" b="1" dirty="0" smtClean="0">
                <a:solidFill>
                  <a:srgbClr val="002060"/>
                </a:solidFill>
              </a:rPr>
              <a:t> </a:t>
            </a:r>
            <a:r>
              <a:rPr lang="en-US" b="1" dirty="0" smtClean="0">
                <a:solidFill>
                  <a:srgbClr val="002060"/>
                </a:solidFill>
              </a:rPr>
              <a:t>infiltration</a:t>
            </a:r>
          </a:p>
          <a:p>
            <a:r>
              <a:rPr lang="en-US" b="1" dirty="0" smtClean="0">
                <a:solidFill>
                  <a:srgbClr val="002060"/>
                </a:solidFill>
              </a:rPr>
              <a:t>Fate of chloride in infiltration practices</a:t>
            </a:r>
          </a:p>
          <a:p>
            <a:r>
              <a:rPr lang="en-US" b="1" dirty="0" smtClean="0">
                <a:solidFill>
                  <a:srgbClr val="002060"/>
                </a:solidFill>
              </a:rPr>
              <a:t>Estimating chloride loads from infiltration practices</a:t>
            </a:r>
          </a:p>
          <a:p>
            <a:r>
              <a:rPr lang="en-US" b="1" dirty="0" smtClean="0">
                <a:solidFill>
                  <a:srgbClr val="002060"/>
                </a:solidFill>
              </a:rPr>
              <a:t>Potential recommendations</a:t>
            </a:r>
            <a:endParaRPr lang="en-US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5000"/>
                    </a14:imgEffect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362" b="16806"/>
          <a:stretch/>
        </p:blipFill>
        <p:spPr>
          <a:xfrm>
            <a:off x="-1" y="-1"/>
            <a:ext cx="9142594" cy="6841376"/>
          </a:xfrm>
          <a:prstGeom prst="rect">
            <a:avLst/>
          </a:prstGeom>
        </p:spPr>
      </p:pic>
      <p:sp>
        <p:nvSpPr>
          <p:cNvPr id="3" name="Title 2"/>
          <p:cNvSpPr txBox="1">
            <a:spLocks/>
          </p:cNvSpPr>
          <p:nvPr/>
        </p:nvSpPr>
        <p:spPr>
          <a:xfrm>
            <a:off x="492919" y="499533"/>
            <a:ext cx="8079581" cy="165819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5400" kern="1200" spc="-12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0070C0"/>
                </a:solidFill>
              </a:rPr>
              <a:t>A little bit about chloride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35930" y="1741337"/>
            <a:ext cx="8065294" cy="3766185"/>
          </a:xfrm>
        </p:spPr>
        <p:txBody>
          <a:bodyPr>
            <a:normAutofit fontScale="85000" lnSpcReduction="10000"/>
          </a:bodyPr>
          <a:lstStyle/>
          <a:p>
            <a:r>
              <a:rPr lang="en-US" sz="3200" b="1" dirty="0" smtClean="0"/>
              <a:t>Does not easily precipitate</a:t>
            </a:r>
          </a:p>
          <a:p>
            <a:r>
              <a:rPr lang="en-US" sz="3200" b="1" dirty="0" smtClean="0"/>
              <a:t>Is not biodegradable</a:t>
            </a:r>
          </a:p>
          <a:p>
            <a:r>
              <a:rPr lang="en-US" sz="3200" b="1" dirty="0" smtClean="0"/>
              <a:t>Is not readily involved in biological processes</a:t>
            </a:r>
          </a:p>
          <a:p>
            <a:r>
              <a:rPr lang="en-US" sz="3200" b="1" dirty="0" smtClean="0"/>
              <a:t>Does not adsorb significantly to mineral/soil surfaces</a:t>
            </a:r>
          </a:p>
          <a:p>
            <a:endParaRPr lang="en-US" b="1" dirty="0"/>
          </a:p>
          <a:p>
            <a:endParaRPr lang="en-US" b="1" dirty="0" smtClean="0"/>
          </a:p>
          <a:p>
            <a:r>
              <a:rPr lang="en-US" sz="3200" b="1" dirty="0" smtClean="0"/>
              <a:t>It is therefore assumed to readily move with water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2970296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5000"/>
                    </a14:imgEffect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362" b="16806"/>
          <a:stretch/>
        </p:blipFill>
        <p:spPr>
          <a:xfrm>
            <a:off x="-1" y="-1"/>
            <a:ext cx="9142594" cy="6841376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7407" y="209046"/>
            <a:ext cx="8619564" cy="1266451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0070C0"/>
                </a:solidFill>
              </a:rPr>
              <a:t>Primary anthropogenic sources are road salt, fertilizers, and WWTPs</a:t>
            </a:r>
            <a:endParaRPr lang="en-US" b="1" dirty="0">
              <a:solidFill>
                <a:srgbClr val="0070C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/>
          <a:srcRect l="65073" t="45162" r="17991" b="21199"/>
          <a:stretch/>
        </p:blipFill>
        <p:spPr>
          <a:xfrm>
            <a:off x="533400" y="1600200"/>
            <a:ext cx="8153399" cy="438681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52401" y="6059260"/>
            <a:ext cx="8763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Cl contributions, Minnesota (From Overbo et al., 2019)</a:t>
            </a:r>
            <a:endParaRPr lang="en-US" sz="2800" dirty="0"/>
          </a:p>
        </p:txBody>
      </p:sp>
      <p:sp>
        <p:nvSpPr>
          <p:cNvPr id="8" name="TextBox 7"/>
          <p:cNvSpPr txBox="1"/>
          <p:nvPr/>
        </p:nvSpPr>
        <p:spPr>
          <a:xfrm>
            <a:off x="4652682" y="5217459"/>
            <a:ext cx="24742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Total = 968,300 tons annually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29791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5000"/>
                    </a14:imgEffect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362" b="16806"/>
          <a:stretch/>
        </p:blipFill>
        <p:spPr>
          <a:xfrm>
            <a:off x="-1" y="-1"/>
            <a:ext cx="9142594" cy="6841376"/>
          </a:xfrm>
          <a:prstGeom prst="rect">
            <a:avLst/>
          </a:prstGeom>
        </p:spPr>
      </p:pic>
      <p:sp>
        <p:nvSpPr>
          <p:cNvPr id="4" name="Title 2"/>
          <p:cNvSpPr txBox="1">
            <a:spLocks/>
          </p:cNvSpPr>
          <p:nvPr/>
        </p:nvSpPr>
        <p:spPr>
          <a:xfrm>
            <a:off x="87407" y="209046"/>
            <a:ext cx="8619564" cy="1266451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0070C0"/>
                </a:solidFill>
              </a:rPr>
              <a:t>Chloride water quality standards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3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Aquatic life (EPA, 1985)</a:t>
            </a:r>
          </a:p>
          <a:p>
            <a:pPr lvl="1"/>
            <a:r>
              <a:rPr lang="en-US" sz="32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Chronic toxicity = 230 mg/L (4 day average, not to be exceeded more than 1 in 3 years)</a:t>
            </a:r>
          </a:p>
          <a:p>
            <a:pPr lvl="1"/>
            <a:r>
              <a:rPr lang="en-US" sz="32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Acute toxicity = 860 mg/L (1-hour average not to be exceeded more than 1 in 3 years)</a:t>
            </a:r>
          </a:p>
          <a:p>
            <a:r>
              <a:rPr lang="en-US" sz="3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Human consumption – drinking water, secondary maximum contaminant level = 250 mg/L based on salty taste</a:t>
            </a:r>
          </a:p>
          <a:p>
            <a:endParaRPr lang="en-US" sz="3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3262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5000"/>
                    </a14:imgEffect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362" b="16806"/>
          <a:stretch/>
        </p:blipFill>
        <p:spPr>
          <a:xfrm>
            <a:off x="-1" y="-1"/>
            <a:ext cx="9142594" cy="684137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0070C0"/>
                </a:solidFill>
              </a:rPr>
              <a:t>Other environmental concerns of chloride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Toxicity in plants (350 mg/L for sensitive species to over 2000 mg/L for tolerant species)</a:t>
            </a:r>
          </a:p>
          <a:p>
            <a:r>
              <a:rPr lang="en-US" dirty="0" smtClean="0"/>
              <a:t>Foliar damage to plants – species dependent; many species show effects above about 200 mg/L</a:t>
            </a:r>
          </a:p>
          <a:p>
            <a:r>
              <a:rPr lang="en-US" dirty="0" smtClean="0"/>
              <a:t>Increased metal mobility – some evidence for Cl complexes with Zn and Cd ; other metals due to ion exchange with the cation</a:t>
            </a:r>
          </a:p>
          <a:p>
            <a:r>
              <a:rPr lang="en-US" dirty="0" smtClean="0"/>
              <a:t>Corrodes steel</a:t>
            </a:r>
          </a:p>
          <a:p>
            <a:r>
              <a:rPr lang="en-US" dirty="0" smtClean="0"/>
              <a:t>Reduced </a:t>
            </a:r>
            <a:r>
              <a:rPr lang="en-US" dirty="0" err="1" smtClean="0"/>
              <a:t>denitrification</a:t>
            </a:r>
            <a:r>
              <a:rPr lang="en-US" dirty="0" smtClean="0"/>
              <a:t> rates in soil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2377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000956.JPG"/>
          <p:cNvPicPr>
            <a:picLocks noChangeAspect="1"/>
          </p:cNvPicPr>
          <p:nvPr/>
        </p:nvPicPr>
        <p:blipFill>
          <a:blip r:embed="rId2" cstate="print">
            <a:lum bright="33000" contrast="35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990600" y="274638"/>
            <a:ext cx="7010400" cy="588474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Salt application has increased</a:t>
            </a:r>
            <a:endParaRPr lang="en-US" b="1" dirty="0"/>
          </a:p>
        </p:txBody>
      </p:sp>
      <p:pic>
        <p:nvPicPr>
          <p:cNvPr id="6" name="Picture 5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015512"/>
            <a:ext cx="8851900" cy="5690088"/>
          </a:xfrm>
          <a:prstGeom prst="rect">
            <a:avLst/>
          </a:prstGeom>
          <a:noFill/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0919" y="1143000"/>
            <a:ext cx="3454400" cy="1943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4832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5000"/>
                    </a14:imgEffect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362" b="16806"/>
          <a:stretch/>
        </p:blipFill>
        <p:spPr>
          <a:xfrm>
            <a:off x="-1" y="-1"/>
            <a:ext cx="9142594" cy="6841376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357660" y="185981"/>
            <a:ext cx="3685724" cy="150879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 smtClean="0">
                <a:solidFill>
                  <a:srgbClr val="0070C0"/>
                </a:solidFill>
              </a:rPr>
              <a:t>Chloride in </a:t>
            </a:r>
            <a:r>
              <a:rPr lang="en-US" b="1" dirty="0" err="1" smtClean="0">
                <a:solidFill>
                  <a:srgbClr val="0070C0"/>
                </a:solidFill>
              </a:rPr>
              <a:t>stormwater</a:t>
            </a:r>
            <a:r>
              <a:rPr lang="en-US" b="1" dirty="0" smtClean="0">
                <a:solidFill>
                  <a:srgbClr val="0070C0"/>
                </a:solidFill>
              </a:rPr>
              <a:t> runoff</a:t>
            </a:r>
            <a:endParaRPr lang="en-US" dirty="0"/>
          </a:p>
        </p:txBody>
      </p:sp>
      <p:graphicFrame>
        <p:nvGraphicFramePr>
          <p:cNvPr id="5" name="Chart 4"/>
          <p:cNvGraphicFramePr/>
          <p:nvPr>
            <p:extLst>
              <p:ext uri="{D42A27DB-BD31-4B8C-83A1-F6EECF244321}">
                <p14:modId xmlns:p14="http://schemas.microsoft.com/office/powerpoint/2010/main" val="2865221211"/>
              </p:ext>
            </p:extLst>
          </p:nvPr>
        </p:nvGraphicFramePr>
        <p:xfrm>
          <a:off x="0" y="2121528"/>
          <a:ext cx="4401047" cy="35159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2630975" y="2423769"/>
            <a:ext cx="16833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Granato</a:t>
            </a:r>
            <a:r>
              <a:rPr lang="en-US" dirty="0" smtClean="0"/>
              <a:t> and Smith, 1999</a:t>
            </a:r>
            <a:endParaRPr lang="en-US" dirty="0"/>
          </a:p>
        </p:txBody>
      </p:sp>
      <p:graphicFrame>
        <p:nvGraphicFramePr>
          <p:cNvPr id="9" name="Chart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81400213"/>
              </p:ext>
            </p:extLst>
          </p:nvPr>
        </p:nvGraphicFramePr>
        <p:xfrm>
          <a:off x="4401047" y="3506526"/>
          <a:ext cx="4669806" cy="32204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7182103" y="3619700"/>
            <a:ext cx="16833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Winston et al. (2016)</a:t>
            </a:r>
            <a:endParaRPr lang="en-US" dirty="0"/>
          </a:p>
        </p:txBody>
      </p:sp>
      <p:sp>
        <p:nvSpPr>
          <p:cNvPr id="11" name="Content Placeholder 3"/>
          <p:cNvSpPr txBox="1">
            <a:spLocks/>
          </p:cNvSpPr>
          <p:nvPr/>
        </p:nvSpPr>
        <p:spPr>
          <a:xfrm>
            <a:off x="4697716" y="571264"/>
            <a:ext cx="3953289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In a MN location with high deicer application rates, 97% of the Cl load was associated with 16% of the total annual runoff volume (Herb, 2018)</a:t>
            </a:r>
          </a:p>
        </p:txBody>
      </p:sp>
    </p:spTree>
    <p:extLst>
      <p:ext uri="{BB962C8B-B14F-4D97-AF65-F5344CB8AC3E}">
        <p14:creationId xmlns:p14="http://schemas.microsoft.com/office/powerpoint/2010/main" val="2760660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  <p:bldP spid="2" grpId="0"/>
      <p:bldGraphic spid="9" grpId="0">
        <p:bldAsOne/>
      </p:bldGraphic>
      <p:bldP spid="10" grpId="0"/>
      <p:bldP spid="1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5000"/>
                    </a14:imgEffect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362" b="16806"/>
          <a:stretch/>
        </p:blipFill>
        <p:spPr>
          <a:xfrm>
            <a:off x="-1" y="-1"/>
            <a:ext cx="9142594" cy="6841376"/>
          </a:xfrm>
          <a:prstGeom prst="rect">
            <a:avLst/>
          </a:prstGeom>
        </p:spPr>
      </p:pic>
      <p:pic>
        <p:nvPicPr>
          <p:cNvPr id="4" name="Picture 3" descr="X:\Agency_Files\Water\Metro\Chloride\pictures &amp; images\chlState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30"/>
          <a:stretch/>
        </p:blipFill>
        <p:spPr bwMode="auto">
          <a:xfrm>
            <a:off x="228600" y="1030779"/>
            <a:ext cx="4114799" cy="575628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X:\Agency_Files\Water\Metro\Chloride\pictures &amp; images\chl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65"/>
          <a:stretch/>
        </p:blipFill>
        <p:spPr bwMode="auto">
          <a:xfrm>
            <a:off x="4465506" y="1039091"/>
            <a:ext cx="4373694" cy="574797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" name="Straight Connector 5"/>
          <p:cNvCxnSpPr/>
          <p:nvPr/>
        </p:nvCxnSpPr>
        <p:spPr>
          <a:xfrm flipV="1">
            <a:off x="2286000" y="2057400"/>
            <a:ext cx="3962400" cy="2637906"/>
          </a:xfrm>
          <a:prstGeom prst="line">
            <a:avLst/>
          </a:prstGeom>
          <a:ln w="254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2306782" y="5311841"/>
            <a:ext cx="4632267" cy="864523"/>
          </a:xfrm>
          <a:prstGeom prst="line">
            <a:avLst/>
          </a:prstGeom>
          <a:ln w="254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le 1"/>
          <p:cNvSpPr txBox="1">
            <a:spLocks/>
          </p:cNvSpPr>
          <p:nvPr/>
        </p:nvSpPr>
        <p:spPr>
          <a:xfrm>
            <a:off x="325465" y="157301"/>
            <a:ext cx="8189181" cy="88179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0070C0"/>
                </a:solidFill>
              </a:rPr>
              <a:t>Chloride in surface water (MPCA, 2018)</a:t>
            </a:r>
            <a:endParaRPr lang="en-US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3780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5000"/>
                    </a14:imgEffect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362" b="16806"/>
          <a:stretch/>
        </p:blipFill>
        <p:spPr>
          <a:xfrm>
            <a:off x="-1" y="-1"/>
            <a:ext cx="9142594" cy="684137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70647" y="92419"/>
            <a:ext cx="704990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070C0"/>
                </a:solidFill>
              </a:rPr>
              <a:t>Chloride in groundwater (MPCA, 2013)</a:t>
            </a:r>
            <a:endParaRPr lang="en-US" sz="3600" b="1" dirty="0">
              <a:solidFill>
                <a:srgbClr val="0070C0"/>
              </a:solidFill>
            </a:endParaRPr>
          </a:p>
        </p:txBody>
      </p:sp>
      <p:grpSp>
        <p:nvGrpSpPr>
          <p:cNvPr id="6" name="Group 11"/>
          <p:cNvGrpSpPr/>
          <p:nvPr/>
        </p:nvGrpSpPr>
        <p:grpSpPr>
          <a:xfrm>
            <a:off x="533400" y="2057400"/>
            <a:ext cx="3913094" cy="4495800"/>
            <a:chOff x="430306" y="831168"/>
            <a:chExt cx="5217459" cy="5826562"/>
          </a:xfrm>
        </p:grpSpPr>
        <p:pic>
          <p:nvPicPr>
            <p:cNvPr id="5" name="Picture 4"/>
            <p:cNvPicPr/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996"/>
            <a:stretch/>
          </p:blipFill>
          <p:spPr>
            <a:xfrm>
              <a:off x="430306" y="831168"/>
              <a:ext cx="5217459" cy="5826562"/>
            </a:xfrm>
            <a:prstGeom prst="rect">
              <a:avLst/>
            </a:prstGeom>
            <a:ln w="19050">
              <a:solidFill>
                <a:schemeClr val="tx1"/>
              </a:solidFill>
            </a:ln>
          </p:spPr>
        </p:pic>
        <p:sp>
          <p:nvSpPr>
            <p:cNvPr id="7" name="TextBox 6"/>
            <p:cNvSpPr txBox="1"/>
            <p:nvPr/>
          </p:nvSpPr>
          <p:spPr>
            <a:xfrm>
              <a:off x="2241175" y="831168"/>
              <a:ext cx="340659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 smtClean="0"/>
                <a:t>Shallow sand &amp; gravel aquifers</a:t>
              </a:r>
              <a:endParaRPr lang="en-US" sz="3200" dirty="0"/>
            </a:p>
          </p:txBody>
        </p:sp>
      </p:grpSp>
      <p:grpSp>
        <p:nvGrpSpPr>
          <p:cNvPr id="9" name="Group 10"/>
          <p:cNvGrpSpPr/>
          <p:nvPr/>
        </p:nvGrpSpPr>
        <p:grpSpPr>
          <a:xfrm>
            <a:off x="5237384" y="2057400"/>
            <a:ext cx="3906616" cy="4556620"/>
            <a:chOff x="6176356" y="831168"/>
            <a:chExt cx="5208821" cy="592822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5" cstate="print"/>
            <a:srcRect l="66862" t="17713" r="13383" b="3246"/>
            <a:stretch/>
          </p:blipFill>
          <p:spPr>
            <a:xfrm>
              <a:off x="6180552" y="831168"/>
              <a:ext cx="5177738" cy="5826562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7978588" y="831168"/>
              <a:ext cx="3406589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 smtClean="0"/>
                <a:t>Bedrock aquifers</a:t>
              </a:r>
              <a:endParaRPr lang="en-US" sz="3200" dirty="0"/>
            </a:p>
          </p:txBody>
        </p:sp>
        <p:sp>
          <p:nvSpPr>
            <p:cNvPr id="10" name="Freeform 9"/>
            <p:cNvSpPr/>
            <p:nvPr/>
          </p:nvSpPr>
          <p:spPr>
            <a:xfrm>
              <a:off x="6176356" y="831168"/>
              <a:ext cx="5181934" cy="5928220"/>
            </a:xfrm>
            <a:custGeom>
              <a:avLst/>
              <a:gdLst>
                <a:gd name="connsiteX0" fmla="*/ 0 w 5217459"/>
                <a:gd name="connsiteY0" fmla="*/ 5871882 h 5961529"/>
                <a:gd name="connsiteX1" fmla="*/ 0 w 5217459"/>
                <a:gd name="connsiteY1" fmla="*/ 5961529 h 5961529"/>
                <a:gd name="connsiteX2" fmla="*/ 0 w 5217459"/>
                <a:gd name="connsiteY2" fmla="*/ 0 h 5961529"/>
                <a:gd name="connsiteX3" fmla="*/ 5217459 w 5217459"/>
                <a:gd name="connsiteY3" fmla="*/ 17929 h 5961529"/>
                <a:gd name="connsiteX4" fmla="*/ 5208494 w 5217459"/>
                <a:gd name="connsiteY4" fmla="*/ 5880847 h 5961529"/>
                <a:gd name="connsiteX5" fmla="*/ 0 w 5217459"/>
                <a:gd name="connsiteY5" fmla="*/ 5871882 h 59615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217459" h="5961529">
                  <a:moveTo>
                    <a:pt x="0" y="5871882"/>
                  </a:moveTo>
                  <a:lnTo>
                    <a:pt x="0" y="5961529"/>
                  </a:lnTo>
                  <a:lnTo>
                    <a:pt x="0" y="0"/>
                  </a:lnTo>
                  <a:lnTo>
                    <a:pt x="5217459" y="17929"/>
                  </a:lnTo>
                  <a:cubicBezTo>
                    <a:pt x="5214471" y="1972235"/>
                    <a:pt x="5211482" y="3926541"/>
                    <a:pt x="5208494" y="5880847"/>
                  </a:cubicBezTo>
                  <a:lnTo>
                    <a:pt x="0" y="5871882"/>
                  </a:lnTo>
                  <a:close/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713136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5000"/>
                    </a14:imgEffect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362" b="16806"/>
          <a:stretch/>
        </p:blipFill>
        <p:spPr>
          <a:xfrm>
            <a:off x="-1" y="-1"/>
            <a:ext cx="9142594" cy="684137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0070C0"/>
                </a:solidFill>
              </a:rPr>
              <a:t>Summary of water quality status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893227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Statewide</a:t>
            </a:r>
          </a:p>
          <a:p>
            <a:pPr lvl="1"/>
            <a:r>
              <a:rPr lang="en-US" dirty="0" smtClean="0"/>
              <a:t>26 lakes were impaired as of 2018</a:t>
            </a:r>
          </a:p>
          <a:p>
            <a:pPr lvl="1"/>
            <a:r>
              <a:rPr lang="en-US" dirty="0" smtClean="0"/>
              <a:t>24 streams impaired as of 2018</a:t>
            </a:r>
          </a:p>
          <a:p>
            <a:pPr lvl="1"/>
            <a:r>
              <a:rPr lang="en-US" dirty="0" smtClean="0"/>
              <a:t>120 lakes classified as at risk (</a:t>
            </a:r>
            <a:r>
              <a:rPr lang="en-US" u="sng" dirty="0" smtClean="0"/>
              <a:t>&gt;</a:t>
            </a:r>
            <a:r>
              <a:rPr lang="en-US" dirty="0" smtClean="0"/>
              <a:t> 1 sample in past 10 years with Cl </a:t>
            </a:r>
            <a:r>
              <a:rPr lang="en-US" u="sng" dirty="0" smtClean="0"/>
              <a:t>&gt;</a:t>
            </a:r>
            <a:r>
              <a:rPr lang="en-US" dirty="0" smtClean="0"/>
              <a:t> 207 mg/L)</a:t>
            </a:r>
          </a:p>
          <a:p>
            <a:r>
              <a:rPr lang="en-US" dirty="0" smtClean="0"/>
              <a:t>Twin Cities Metro</a:t>
            </a:r>
          </a:p>
          <a:p>
            <a:pPr lvl="1"/>
            <a:r>
              <a:rPr lang="en-US" dirty="0" smtClean="0"/>
              <a:t>23 lakes impaired</a:t>
            </a:r>
          </a:p>
          <a:p>
            <a:pPr lvl="1"/>
            <a:r>
              <a:rPr lang="en-US" dirty="0" smtClean="0"/>
              <a:t>17 streams impaired</a:t>
            </a:r>
          </a:p>
          <a:p>
            <a:pPr lvl="1"/>
            <a:r>
              <a:rPr lang="en-US" dirty="0" smtClean="0"/>
              <a:t>38 lakes classified as at risk</a:t>
            </a:r>
          </a:p>
          <a:p>
            <a:pPr lvl="1"/>
            <a:r>
              <a:rPr lang="en-US" dirty="0" smtClean="0"/>
              <a:t>340 assessed waterbodies (11% impaired; 11% insufficient data)</a:t>
            </a:r>
          </a:p>
          <a:p>
            <a:pPr lvl="1"/>
            <a:r>
              <a:rPr lang="en-US" dirty="0" smtClean="0"/>
              <a:t>30% of shallow wells exceed the SMCL</a:t>
            </a:r>
          </a:p>
          <a:p>
            <a:pPr lvl="1"/>
            <a:endParaRPr lang="en-US" dirty="0"/>
          </a:p>
          <a:p>
            <a:pPr marL="0" indent="0">
              <a:buNone/>
            </a:pPr>
            <a:r>
              <a:rPr lang="en-US" dirty="0" smtClean="0"/>
              <a:t>Source: Draft Statewide Chloride Management Plan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3377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5000"/>
                    </a14:imgEffect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362" b="16806"/>
          <a:stretch/>
        </p:blipFill>
        <p:spPr>
          <a:xfrm>
            <a:off x="-1" y="-1"/>
            <a:ext cx="9142594" cy="6841376"/>
          </a:xfrm>
          <a:prstGeom prst="rect">
            <a:avLst/>
          </a:prstGeom>
        </p:spPr>
      </p:pic>
      <p:pic>
        <p:nvPicPr>
          <p:cNvPr id="5" name="Picture 4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46"/>
          <a:stretch/>
        </p:blipFill>
        <p:spPr>
          <a:xfrm>
            <a:off x="152401" y="429209"/>
            <a:ext cx="4343400" cy="505719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81000" y="5715000"/>
            <a:ext cx="3808678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Lakes - % increase per year</a:t>
            </a:r>
            <a:endParaRPr lang="en-US" sz="2800" dirty="0"/>
          </a:p>
        </p:txBody>
      </p:sp>
      <p:sp>
        <p:nvSpPr>
          <p:cNvPr id="9" name="Rectangle 8"/>
          <p:cNvSpPr/>
          <p:nvPr/>
        </p:nvSpPr>
        <p:spPr>
          <a:xfrm>
            <a:off x="4856584" y="573749"/>
            <a:ext cx="3022151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0070C0"/>
                </a:solidFill>
              </a:rPr>
              <a:t>Lake trends</a:t>
            </a:r>
          </a:p>
          <a:p>
            <a:pPr algn="ctr"/>
            <a:r>
              <a:rPr lang="en-US" sz="2400" b="1" dirty="0" smtClean="0">
                <a:solidFill>
                  <a:srgbClr val="0070C0"/>
                </a:solidFill>
              </a:rPr>
              <a:t>(Source: Draft Chloride Management Plan)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10" name="Content Placeholder 5"/>
          <p:cNvSpPr txBox="1">
            <a:spLocks/>
          </p:cNvSpPr>
          <p:nvPr/>
        </p:nvSpPr>
        <p:spPr>
          <a:xfrm>
            <a:off x="4571296" y="2066646"/>
            <a:ext cx="3783330" cy="448344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Upward trends in 46 of 69 lakes in TCMA</a:t>
            </a:r>
          </a:p>
          <a:p>
            <a:r>
              <a:rPr lang="en-US" dirty="0" smtClean="0"/>
              <a:t>Outside TCMA, upward trends in 14 of 45 lakes</a:t>
            </a:r>
          </a:p>
          <a:p>
            <a:r>
              <a:rPr lang="en-US" dirty="0" smtClean="0"/>
              <a:t>Rate of increase is greatest in lakes in TCMA urban core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5942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5000"/>
                    </a14:imgEffect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362" b="16806"/>
          <a:stretch/>
        </p:blipFill>
        <p:spPr>
          <a:xfrm>
            <a:off x="-1" y="-1"/>
            <a:ext cx="9142594" cy="6841376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err="1" smtClean="0"/>
              <a:t>Stormwater</a:t>
            </a:r>
            <a:r>
              <a:rPr lang="en-US" b="1" dirty="0" smtClean="0"/>
              <a:t> infiltration- intentional </a:t>
            </a:r>
            <a:r>
              <a:rPr lang="en-US" b="1" dirty="0"/>
              <a:t>infiltration of </a:t>
            </a:r>
            <a:r>
              <a:rPr lang="en-US" b="1" dirty="0" err="1"/>
              <a:t>stormwater</a:t>
            </a:r>
            <a:r>
              <a:rPr lang="en-US" b="1" dirty="0"/>
              <a:t> </a:t>
            </a:r>
            <a:r>
              <a:rPr lang="en-US" b="1" dirty="0" smtClean="0"/>
              <a:t>runoff</a:t>
            </a:r>
            <a:endParaRPr lang="en-US" b="1" dirty="0"/>
          </a:p>
        </p:txBody>
      </p:sp>
      <p:pic>
        <p:nvPicPr>
          <p:cNvPr id="5" name="Picture 4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95601"/>
            <a:ext cx="4495800" cy="3429000"/>
          </a:xfrm>
          <a:prstGeom prst="rect">
            <a:avLst/>
          </a:prstGeom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5" cstate="print"/>
          <a:srcRect l="18750" t="27083" r="21875" b="13542"/>
          <a:stretch>
            <a:fillRect/>
          </a:stretch>
        </p:blipFill>
        <p:spPr bwMode="auto">
          <a:xfrm>
            <a:off x="4470400" y="2819400"/>
            <a:ext cx="4673600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2" name="Straight Connector 11"/>
          <p:cNvCxnSpPr/>
          <p:nvPr/>
        </p:nvCxnSpPr>
        <p:spPr>
          <a:xfrm>
            <a:off x="4495800" y="2819400"/>
            <a:ext cx="0" cy="358140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5000"/>
                    </a14:imgEffect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362" b="16806"/>
          <a:stretch/>
        </p:blipFill>
        <p:spPr>
          <a:xfrm>
            <a:off x="-1" y="-1"/>
            <a:ext cx="9142594" cy="684137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/>
          <a:srcRect l="64068" t="21088" r="14636" b="9296"/>
          <a:stretch/>
        </p:blipFill>
        <p:spPr>
          <a:xfrm>
            <a:off x="505780" y="2129540"/>
            <a:ext cx="3758653" cy="4607549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19878" y="191193"/>
            <a:ext cx="302215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0070C0"/>
                </a:solidFill>
              </a:rPr>
              <a:t>Flow-Adjusted Cl Trends, </a:t>
            </a:r>
            <a:r>
              <a:rPr lang="en-US" sz="3200" b="1" dirty="0" smtClean="0">
                <a:solidFill>
                  <a:srgbClr val="0070C0"/>
                </a:solidFill>
              </a:rPr>
              <a:t>1985–2015</a:t>
            </a:r>
          </a:p>
          <a:p>
            <a:pPr algn="ctr"/>
            <a:r>
              <a:rPr lang="en-US" sz="2400" b="1" dirty="0" smtClean="0">
                <a:solidFill>
                  <a:srgbClr val="0070C0"/>
                </a:solidFill>
              </a:rPr>
              <a:t>(Met Council, 2018)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3921530" y="191193"/>
            <a:ext cx="3783330" cy="3757959"/>
          </a:xfrm>
        </p:spPr>
        <p:txBody>
          <a:bodyPr/>
          <a:lstStyle/>
          <a:p>
            <a:r>
              <a:rPr lang="en-US" dirty="0" smtClean="0"/>
              <a:t>Upward trends at all but one location</a:t>
            </a:r>
          </a:p>
          <a:p>
            <a:r>
              <a:rPr lang="en-US" dirty="0" smtClean="0"/>
              <a:t>Concentrations well below aquatic life standard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print"/>
          <a:srcRect l="74907" t="39795" r="13704" b="22263"/>
          <a:stretch/>
        </p:blipFill>
        <p:spPr>
          <a:xfrm>
            <a:off x="4896935" y="2130959"/>
            <a:ext cx="3685764" cy="4604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3143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5000"/>
                    </a14:imgEffect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362" b="16806"/>
          <a:stretch/>
        </p:blipFill>
        <p:spPr>
          <a:xfrm>
            <a:off x="304800" y="16624"/>
            <a:ext cx="9142594" cy="684137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/>
          <a:srcRect l="60294" t="18322" r="21176" b="11177"/>
          <a:stretch/>
        </p:blipFill>
        <p:spPr>
          <a:xfrm>
            <a:off x="191624" y="591670"/>
            <a:ext cx="5523375" cy="595256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121849" y="533400"/>
            <a:ext cx="3022151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0070C0"/>
                </a:solidFill>
              </a:rPr>
              <a:t>Groundwater trends</a:t>
            </a:r>
          </a:p>
          <a:p>
            <a:pPr algn="ctr"/>
            <a:r>
              <a:rPr lang="en-US" sz="2400" b="1" dirty="0" smtClean="0">
                <a:solidFill>
                  <a:srgbClr val="0070C0"/>
                </a:solidFill>
              </a:rPr>
              <a:t>(Source: MPCA 2013)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6" name="Content Placeholder 5"/>
          <p:cNvSpPr txBox="1">
            <a:spLocks/>
          </p:cNvSpPr>
          <p:nvPr/>
        </p:nvSpPr>
        <p:spPr>
          <a:xfrm>
            <a:off x="5715000" y="1981200"/>
            <a:ext cx="3429000" cy="448344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Upward trends in 11 of 36 wells in shallow sand/gravel aquifers</a:t>
            </a:r>
          </a:p>
          <a:p>
            <a:r>
              <a:rPr lang="en-US" dirty="0" smtClean="0"/>
              <a:t>Average rate of increase was 3.4 mg/L/</a:t>
            </a:r>
            <a:r>
              <a:rPr lang="en-US" dirty="0" err="1" smtClean="0"/>
              <a:t>yr</a:t>
            </a:r>
            <a:r>
              <a:rPr lang="en-US" dirty="0" smtClean="0"/>
              <a:t>, but rates were much higher is some wells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306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5000"/>
                    </a14:imgEffect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362" b="16806"/>
          <a:stretch/>
        </p:blipFill>
        <p:spPr>
          <a:xfrm>
            <a:off x="1406" y="16624"/>
            <a:ext cx="9142594" cy="684137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9823" y="261217"/>
            <a:ext cx="7886700" cy="1048039"/>
          </a:xfrm>
        </p:spPr>
        <p:txBody>
          <a:bodyPr/>
          <a:lstStyle/>
          <a:p>
            <a:r>
              <a:rPr lang="en-US" b="1" dirty="0" smtClean="0">
                <a:solidFill>
                  <a:srgbClr val="0070C0"/>
                </a:solidFill>
              </a:rPr>
              <a:t>Villanova study, </a:t>
            </a:r>
            <a:r>
              <a:rPr lang="en-US" b="1" dirty="0" err="1" smtClean="0">
                <a:solidFill>
                  <a:srgbClr val="0070C0"/>
                </a:solidFill>
              </a:rPr>
              <a:t>Machusick</a:t>
            </a:r>
            <a:r>
              <a:rPr lang="en-US" b="1" dirty="0" smtClean="0">
                <a:solidFill>
                  <a:srgbClr val="0070C0"/>
                </a:solidFill>
              </a:rPr>
              <a:t>, 2009</a:t>
            </a:r>
            <a:endParaRPr lang="en-US" b="1" dirty="0">
              <a:solidFill>
                <a:srgbClr val="0070C0"/>
              </a:solidFill>
            </a:endParaRPr>
          </a:p>
        </p:txBody>
      </p:sp>
      <p:grpSp>
        <p:nvGrpSpPr>
          <p:cNvPr id="4" name="Group 32"/>
          <p:cNvGrpSpPr/>
          <p:nvPr/>
        </p:nvGrpSpPr>
        <p:grpSpPr>
          <a:xfrm>
            <a:off x="659823" y="2238384"/>
            <a:ext cx="7737071" cy="4404462"/>
            <a:chOff x="1446415" y="1909543"/>
            <a:chExt cx="9144000" cy="3943835"/>
          </a:xfrm>
        </p:grpSpPr>
        <p:sp>
          <p:nvSpPr>
            <p:cNvPr id="6" name="Rectangle 5"/>
            <p:cNvSpPr/>
            <p:nvPr/>
          </p:nvSpPr>
          <p:spPr>
            <a:xfrm>
              <a:off x="1446415" y="2012156"/>
              <a:ext cx="9144000" cy="384122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Freeform 6"/>
            <p:cNvSpPr/>
            <p:nvPr/>
          </p:nvSpPr>
          <p:spPr>
            <a:xfrm>
              <a:off x="2109145" y="2545556"/>
              <a:ext cx="1216404" cy="276837"/>
            </a:xfrm>
            <a:custGeom>
              <a:avLst/>
              <a:gdLst>
                <a:gd name="connsiteX0" fmla="*/ 0 w 1216404"/>
                <a:gd name="connsiteY0" fmla="*/ 16778 h 276837"/>
                <a:gd name="connsiteX1" fmla="*/ 1216404 w 1216404"/>
                <a:gd name="connsiteY1" fmla="*/ 0 h 276837"/>
                <a:gd name="connsiteX2" fmla="*/ 1031846 w 1216404"/>
                <a:gd name="connsiteY2" fmla="*/ 276837 h 276837"/>
                <a:gd name="connsiteX3" fmla="*/ 184558 w 1216404"/>
                <a:gd name="connsiteY3" fmla="*/ 268448 h 276837"/>
                <a:gd name="connsiteX4" fmla="*/ 0 w 1216404"/>
                <a:gd name="connsiteY4" fmla="*/ 16778 h 2768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6404" h="276837">
                  <a:moveTo>
                    <a:pt x="0" y="16778"/>
                  </a:moveTo>
                  <a:lnTo>
                    <a:pt x="1216404" y="0"/>
                  </a:lnTo>
                  <a:lnTo>
                    <a:pt x="1031846" y="276837"/>
                  </a:lnTo>
                  <a:lnTo>
                    <a:pt x="184558" y="268448"/>
                  </a:lnTo>
                  <a:lnTo>
                    <a:pt x="0" y="16778"/>
                  </a:lnTo>
                  <a:close/>
                </a:path>
              </a:pathLst>
            </a:cu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" name="Straight Connector 7"/>
            <p:cNvCxnSpPr/>
            <p:nvPr/>
          </p:nvCxnSpPr>
          <p:spPr>
            <a:xfrm>
              <a:off x="1522615" y="2545556"/>
              <a:ext cx="8077200" cy="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Rectangle 8"/>
            <p:cNvSpPr/>
            <p:nvPr/>
          </p:nvSpPr>
          <p:spPr>
            <a:xfrm>
              <a:off x="2822392" y="2834976"/>
              <a:ext cx="152400" cy="139817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2822392" y="3166052"/>
              <a:ext cx="152400" cy="139817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2822392" y="3523232"/>
              <a:ext cx="152400" cy="139817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5" name="Group 11"/>
            <p:cNvGrpSpPr/>
            <p:nvPr/>
          </p:nvGrpSpPr>
          <p:grpSpPr>
            <a:xfrm>
              <a:off x="3459773" y="2469356"/>
              <a:ext cx="45719" cy="2903989"/>
              <a:chOff x="2013358" y="2057400"/>
              <a:chExt cx="45719" cy="2903989"/>
            </a:xfrm>
          </p:grpSpPr>
          <p:sp>
            <p:nvSpPr>
              <p:cNvPr id="13" name="Rectangle 12"/>
              <p:cNvSpPr/>
              <p:nvPr/>
            </p:nvSpPr>
            <p:spPr>
              <a:xfrm>
                <a:off x="2013358" y="2057400"/>
                <a:ext cx="45719" cy="14478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Rectangle 13"/>
              <p:cNvSpPr/>
              <p:nvPr/>
            </p:nvSpPr>
            <p:spPr>
              <a:xfrm>
                <a:off x="2013358" y="3513589"/>
                <a:ext cx="45719" cy="1447800"/>
              </a:xfrm>
              <a:prstGeom prst="rect">
                <a:avLst/>
              </a:prstGeom>
              <a:pattFill prst="wdUpDiag">
                <a:fgClr>
                  <a:schemeClr val="tx1"/>
                </a:fgClr>
                <a:bgClr>
                  <a:schemeClr val="bg1"/>
                </a:bgClr>
              </a:patt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2" name="Group 14"/>
            <p:cNvGrpSpPr/>
            <p:nvPr/>
          </p:nvGrpSpPr>
          <p:grpSpPr>
            <a:xfrm>
              <a:off x="9554096" y="2469356"/>
              <a:ext cx="45719" cy="2903989"/>
              <a:chOff x="2013358" y="2057400"/>
              <a:chExt cx="45719" cy="2903989"/>
            </a:xfrm>
          </p:grpSpPr>
          <p:sp>
            <p:nvSpPr>
              <p:cNvPr id="16" name="Rectangle 15"/>
              <p:cNvSpPr/>
              <p:nvPr/>
            </p:nvSpPr>
            <p:spPr>
              <a:xfrm>
                <a:off x="2013358" y="2057400"/>
                <a:ext cx="45719" cy="14478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Rectangle 16"/>
              <p:cNvSpPr/>
              <p:nvPr/>
            </p:nvSpPr>
            <p:spPr>
              <a:xfrm>
                <a:off x="2013358" y="3513589"/>
                <a:ext cx="45719" cy="1447800"/>
              </a:xfrm>
              <a:prstGeom prst="rect">
                <a:avLst/>
              </a:prstGeom>
              <a:pattFill prst="wdUpDiag">
                <a:fgClr>
                  <a:schemeClr val="tx1"/>
                </a:fgClr>
                <a:bgClr>
                  <a:schemeClr val="bg1"/>
                </a:bgClr>
              </a:patt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18" name="Straight Connector 17"/>
            <p:cNvCxnSpPr/>
            <p:nvPr/>
          </p:nvCxnSpPr>
          <p:spPr>
            <a:xfrm>
              <a:off x="1522615" y="4069556"/>
              <a:ext cx="80772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Isosceles Triangle 18"/>
            <p:cNvSpPr/>
            <p:nvPr/>
          </p:nvSpPr>
          <p:spPr>
            <a:xfrm rot="10800000">
              <a:off x="9066415" y="3952811"/>
              <a:ext cx="146304" cy="116745"/>
            </a:xfrm>
            <a:prstGeom prst="triangl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3124492" y="2155840"/>
              <a:ext cx="762000" cy="5787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MW2</a:t>
              </a:r>
              <a:endParaRPr lang="en-US" dirty="0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9195955" y="2177204"/>
              <a:ext cx="762000" cy="5787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MW3</a:t>
              </a:r>
              <a:endParaRPr lang="en-US" dirty="0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5518850" y="2155840"/>
              <a:ext cx="1337765" cy="3307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35 feet</a:t>
              </a:r>
              <a:endParaRPr lang="en-US" dirty="0"/>
            </a:p>
          </p:txBody>
        </p:sp>
        <p:cxnSp>
          <p:nvCxnSpPr>
            <p:cNvPr id="23" name="Straight Arrow Connector 22"/>
            <p:cNvCxnSpPr/>
            <p:nvPr/>
          </p:nvCxnSpPr>
          <p:spPr>
            <a:xfrm>
              <a:off x="3505492" y="2469356"/>
              <a:ext cx="6071463" cy="21364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23"/>
            <p:cNvSpPr txBox="1"/>
            <p:nvPr/>
          </p:nvSpPr>
          <p:spPr>
            <a:xfrm>
              <a:off x="1446415" y="2961507"/>
              <a:ext cx="2073479" cy="3307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/>
                <a:t>Lysimeters</a:t>
              </a:r>
              <a:endParaRPr lang="en-US" dirty="0"/>
            </a:p>
          </p:txBody>
        </p:sp>
        <p:cxnSp>
          <p:nvCxnSpPr>
            <p:cNvPr id="25" name="Straight Arrow Connector 24"/>
            <p:cNvCxnSpPr/>
            <p:nvPr/>
          </p:nvCxnSpPr>
          <p:spPr>
            <a:xfrm flipV="1">
              <a:off x="2513215" y="2935995"/>
              <a:ext cx="290824" cy="161385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/>
            <p:nvPr/>
          </p:nvCxnSpPr>
          <p:spPr>
            <a:xfrm flipV="1">
              <a:off x="2549919" y="3209240"/>
              <a:ext cx="264732" cy="168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/>
            <p:cNvCxnSpPr/>
            <p:nvPr/>
          </p:nvCxnSpPr>
          <p:spPr>
            <a:xfrm>
              <a:off x="2488639" y="3270550"/>
              <a:ext cx="315400" cy="29056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27"/>
            <p:cNvSpPr txBox="1"/>
            <p:nvPr/>
          </p:nvSpPr>
          <p:spPr>
            <a:xfrm>
              <a:off x="2087392" y="1909543"/>
              <a:ext cx="883449" cy="8267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Rain garden</a:t>
              </a:r>
              <a:endParaRPr lang="en-US" dirty="0"/>
            </a:p>
          </p:txBody>
        </p:sp>
        <p:cxnSp>
          <p:nvCxnSpPr>
            <p:cNvPr id="29" name="Straight Arrow Connector 28"/>
            <p:cNvCxnSpPr/>
            <p:nvPr/>
          </p:nvCxnSpPr>
          <p:spPr>
            <a:xfrm flipH="1">
              <a:off x="3639716" y="2621756"/>
              <a:ext cx="18176" cy="2751589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Box 29"/>
            <p:cNvSpPr txBox="1"/>
            <p:nvPr/>
          </p:nvSpPr>
          <p:spPr>
            <a:xfrm>
              <a:off x="3351611" y="3393142"/>
              <a:ext cx="1337765" cy="3307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20 feet</a:t>
              </a:r>
              <a:endParaRPr lang="en-US" dirty="0"/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5442650" y="5188679"/>
              <a:ext cx="2328365" cy="3307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Groundwater flow</a:t>
              </a:r>
              <a:endParaRPr lang="en-US" dirty="0"/>
            </a:p>
          </p:txBody>
        </p:sp>
        <p:cxnSp>
          <p:nvCxnSpPr>
            <p:cNvPr id="32" name="Straight Arrow Connector 31"/>
            <p:cNvCxnSpPr/>
            <p:nvPr/>
          </p:nvCxnSpPr>
          <p:spPr>
            <a:xfrm>
              <a:off x="7618615" y="5373345"/>
              <a:ext cx="1371600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637933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5000"/>
                    </a14:imgEffect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362" b="16806"/>
          <a:stretch/>
        </p:blipFill>
        <p:spPr>
          <a:xfrm>
            <a:off x="1406" y="16624"/>
            <a:ext cx="9142594" cy="6841376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143000" y="1038226"/>
            <a:ext cx="6858000" cy="56388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7" name="Chart 16"/>
          <p:cNvGraphicFramePr>
            <a:graphicFrameLocks/>
          </p:cNvGraphicFramePr>
          <p:nvPr>
            <p:extLst/>
          </p:nvPr>
        </p:nvGraphicFramePr>
        <p:xfrm>
          <a:off x="1375172" y="1314453"/>
          <a:ext cx="6393656" cy="53911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8" name="Chart 17"/>
          <p:cNvGraphicFramePr>
            <a:graphicFrameLocks/>
          </p:cNvGraphicFramePr>
          <p:nvPr>
            <p:extLst/>
          </p:nvPr>
        </p:nvGraphicFramePr>
        <p:xfrm>
          <a:off x="1375172" y="1314453"/>
          <a:ext cx="6393656" cy="53911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9" name="Chart 18"/>
          <p:cNvGraphicFramePr>
            <a:graphicFrameLocks/>
          </p:cNvGraphicFramePr>
          <p:nvPr>
            <p:extLst/>
          </p:nvPr>
        </p:nvGraphicFramePr>
        <p:xfrm>
          <a:off x="1375172" y="1314453"/>
          <a:ext cx="6393656" cy="53911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21" name="Down Arrow 20"/>
          <p:cNvSpPr/>
          <p:nvPr/>
        </p:nvSpPr>
        <p:spPr>
          <a:xfrm>
            <a:off x="2286001" y="1196320"/>
            <a:ext cx="34289" cy="27463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Down Arrow 21"/>
          <p:cNvSpPr/>
          <p:nvPr/>
        </p:nvSpPr>
        <p:spPr>
          <a:xfrm>
            <a:off x="3973714" y="1196320"/>
            <a:ext cx="34289" cy="27463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2478392" y="1129785"/>
            <a:ext cx="12801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Deicers applied</a:t>
            </a:r>
          </a:p>
        </p:txBody>
      </p:sp>
      <p:graphicFrame>
        <p:nvGraphicFramePr>
          <p:cNvPr id="24" name="Chart 23"/>
          <p:cNvGraphicFramePr>
            <a:graphicFrameLocks/>
          </p:cNvGraphicFramePr>
          <p:nvPr>
            <p:extLst/>
          </p:nvPr>
        </p:nvGraphicFramePr>
        <p:xfrm>
          <a:off x="1375172" y="1314452"/>
          <a:ext cx="6393656" cy="53911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26" name="TextBox 25"/>
          <p:cNvSpPr txBox="1"/>
          <p:nvPr/>
        </p:nvSpPr>
        <p:spPr>
          <a:xfrm>
            <a:off x="6286500" y="1129785"/>
            <a:ext cx="137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Runoff</a:t>
            </a:r>
          </a:p>
        </p:txBody>
      </p:sp>
      <p:sp>
        <p:nvSpPr>
          <p:cNvPr id="27" name="Oval 26"/>
          <p:cNvSpPr/>
          <p:nvPr/>
        </p:nvSpPr>
        <p:spPr>
          <a:xfrm>
            <a:off x="5883731" y="1499117"/>
            <a:ext cx="114300" cy="175280"/>
          </a:xfrm>
          <a:prstGeom prst="ellipse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6175772" y="1490554"/>
            <a:ext cx="114300" cy="17528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6029752" y="1490554"/>
            <a:ext cx="114300" cy="175280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/>
          <p:cNvSpPr txBox="1"/>
          <p:nvPr/>
        </p:nvSpPr>
        <p:spPr>
          <a:xfrm>
            <a:off x="6283666" y="1372526"/>
            <a:ext cx="16432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Lysimeters</a:t>
            </a:r>
            <a:r>
              <a:rPr lang="en-US" dirty="0"/>
              <a:t> (0, 4, 8 </a:t>
            </a:r>
            <a:r>
              <a:rPr lang="en-US" dirty="0" err="1"/>
              <a:t>ft</a:t>
            </a:r>
            <a:r>
              <a:rPr lang="en-US" dirty="0"/>
              <a:t>)</a:t>
            </a:r>
          </a:p>
        </p:txBody>
      </p:sp>
      <p:sp>
        <p:nvSpPr>
          <p:cNvPr id="31" name="Oval 30"/>
          <p:cNvSpPr/>
          <p:nvPr/>
        </p:nvSpPr>
        <p:spPr>
          <a:xfrm>
            <a:off x="6180370" y="1735755"/>
            <a:ext cx="114300" cy="17528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/>
          <p:cNvSpPr txBox="1"/>
          <p:nvPr/>
        </p:nvSpPr>
        <p:spPr>
          <a:xfrm>
            <a:off x="6290072" y="1633392"/>
            <a:ext cx="1643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MW2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6290072" y="1876133"/>
            <a:ext cx="1643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MW3</a:t>
            </a:r>
          </a:p>
        </p:txBody>
      </p:sp>
      <p:sp>
        <p:nvSpPr>
          <p:cNvPr id="34" name="Oval 33"/>
          <p:cNvSpPr/>
          <p:nvPr/>
        </p:nvSpPr>
        <p:spPr>
          <a:xfrm>
            <a:off x="6180370" y="1996832"/>
            <a:ext cx="114300" cy="17528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8" name="Straight Connector 37"/>
          <p:cNvCxnSpPr/>
          <p:nvPr/>
        </p:nvCxnSpPr>
        <p:spPr>
          <a:xfrm>
            <a:off x="6044340" y="1332854"/>
            <a:ext cx="18598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29812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7" grpId="0">
        <p:bldAsOne/>
      </p:bldGraphic>
      <p:bldGraphic spid="18" grpId="0">
        <p:bldAsOne/>
      </p:bldGraphic>
      <p:bldGraphic spid="19" grpId="0">
        <p:bldAsOne/>
      </p:bldGraphic>
      <p:bldP spid="21" grpId="0" animBg="1"/>
      <p:bldP spid="22" grpId="0" animBg="1"/>
      <p:bldP spid="23" grpId="0"/>
      <p:bldGraphic spid="24" grpId="0">
        <p:bldAsOne/>
      </p:bldGraphic>
      <p:bldP spid="26" grpId="0"/>
      <p:bldP spid="27" grpId="0" animBg="1"/>
      <p:bldP spid="28" grpId="0" animBg="1"/>
      <p:bldP spid="29" grpId="0" animBg="1"/>
      <p:bldP spid="30" grpId="0"/>
      <p:bldP spid="31" grpId="0" animBg="1"/>
      <p:bldP spid="32" grpId="0"/>
      <p:bldP spid="33" grpId="0"/>
      <p:bldP spid="34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000956.JPG"/>
          <p:cNvPicPr>
            <a:picLocks noChangeAspect="1"/>
          </p:cNvPicPr>
          <p:nvPr/>
        </p:nvPicPr>
        <p:blipFill>
          <a:blip r:embed="rId3" cstate="print">
            <a:lum bright="33000" contrast="35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Estimating chloride loads from infiltration practices</a:t>
            </a:r>
            <a:endParaRPr lang="en-US" b="1" dirty="0"/>
          </a:p>
        </p:txBody>
      </p:sp>
      <p:sp>
        <p:nvSpPr>
          <p:cNvPr id="5" name="Rectangle 4"/>
          <p:cNvSpPr/>
          <p:nvPr/>
        </p:nvSpPr>
        <p:spPr>
          <a:xfrm>
            <a:off x="228600" y="1600200"/>
            <a:ext cx="8382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err="1"/>
              <a:t>Cl</a:t>
            </a:r>
            <a:r>
              <a:rPr lang="en-US" sz="2800" baseline="-25000" dirty="0" err="1"/>
              <a:t>gw</a:t>
            </a:r>
            <a:r>
              <a:rPr lang="en-US" sz="2800" baseline="-25000" dirty="0"/>
              <a:t> </a:t>
            </a:r>
            <a:r>
              <a:rPr lang="en-US" sz="2800" dirty="0"/>
              <a:t>= </a:t>
            </a:r>
            <a:r>
              <a:rPr lang="en-US" sz="2800" dirty="0" err="1"/>
              <a:t>I</a:t>
            </a:r>
            <a:r>
              <a:rPr lang="en-US" sz="2800" baseline="-25000" dirty="0" err="1"/>
              <a:t>perv</a:t>
            </a:r>
            <a:r>
              <a:rPr lang="en-US" sz="2800" dirty="0"/>
              <a:t> + </a:t>
            </a:r>
            <a:r>
              <a:rPr lang="en-US" sz="2800" dirty="0" err="1"/>
              <a:t>I</a:t>
            </a:r>
            <a:r>
              <a:rPr lang="en-US" sz="2800" baseline="-25000" dirty="0" err="1"/>
              <a:t>imperv</a:t>
            </a:r>
            <a:r>
              <a:rPr lang="en-US" sz="2800" dirty="0"/>
              <a:t> +  </a:t>
            </a:r>
            <a:r>
              <a:rPr lang="en-US" sz="2800" dirty="0" err="1"/>
              <a:t>L</a:t>
            </a:r>
            <a:r>
              <a:rPr lang="en-US" sz="2800" baseline="-25000" dirty="0" err="1"/>
              <a:t>pi</a:t>
            </a:r>
            <a:r>
              <a:rPr lang="en-US" sz="2800" dirty="0"/>
              <a:t> + </a:t>
            </a:r>
            <a:r>
              <a:rPr lang="en-US" sz="2800" dirty="0" err="1"/>
              <a:t>L</a:t>
            </a:r>
            <a:r>
              <a:rPr lang="en-US" sz="2800" baseline="-25000" dirty="0" err="1"/>
              <a:t>ww</a:t>
            </a:r>
            <a:r>
              <a:rPr lang="en-US" sz="2800" dirty="0"/>
              <a:t> + </a:t>
            </a:r>
            <a:r>
              <a:rPr lang="en-US" sz="2800" dirty="0" err="1"/>
              <a:t>L</a:t>
            </a:r>
            <a:r>
              <a:rPr lang="en-US" sz="2800" baseline="-25000" dirty="0" err="1"/>
              <a:t>sw</a:t>
            </a:r>
            <a:r>
              <a:rPr lang="en-US" sz="2800" dirty="0"/>
              <a:t> </a:t>
            </a:r>
            <a:r>
              <a:rPr lang="en-US" sz="2800" u="sng" dirty="0"/>
              <a:t>+</a:t>
            </a:r>
            <a:r>
              <a:rPr lang="en-US" sz="2800" dirty="0"/>
              <a:t> SW + </a:t>
            </a:r>
            <a:r>
              <a:rPr lang="en-US" sz="2800" dirty="0" err="1"/>
              <a:t>I</a:t>
            </a:r>
            <a:r>
              <a:rPr lang="en-US" sz="2800" baseline="-25000" dirty="0" err="1"/>
              <a:t>ponds</a:t>
            </a:r>
            <a:r>
              <a:rPr lang="en-US" sz="2800" dirty="0"/>
              <a:t> + </a:t>
            </a:r>
            <a:r>
              <a:rPr lang="en-US" sz="2800" dirty="0" err="1"/>
              <a:t>I</a:t>
            </a:r>
            <a:r>
              <a:rPr lang="en-US" sz="2800" baseline="-25000" dirty="0" err="1"/>
              <a:t>filt</a:t>
            </a:r>
            <a:r>
              <a:rPr lang="en-US" sz="2800" dirty="0"/>
              <a:t> + </a:t>
            </a:r>
            <a:r>
              <a:rPr lang="en-US" sz="2800" dirty="0" err="1" smtClean="0"/>
              <a:t>I</a:t>
            </a:r>
            <a:r>
              <a:rPr lang="en-US" sz="2800" baseline="-25000" dirty="0" err="1" smtClean="0"/>
              <a:t>infil</a:t>
            </a:r>
            <a:endParaRPr lang="en-US" sz="2800" dirty="0"/>
          </a:p>
        </p:txBody>
      </p:sp>
      <p:sp>
        <p:nvSpPr>
          <p:cNvPr id="6" name="Rectangle 5"/>
          <p:cNvSpPr/>
          <p:nvPr/>
        </p:nvSpPr>
        <p:spPr>
          <a:xfrm>
            <a:off x="0" y="3200400"/>
            <a:ext cx="9144000" cy="36576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4800600"/>
            <a:ext cx="9144000" cy="20574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447800" y="5257800"/>
            <a:ext cx="6324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/>
              <a:t>Groundwater</a:t>
            </a:r>
            <a:endParaRPr lang="en-US" sz="4000" dirty="0"/>
          </a:p>
        </p:txBody>
      </p:sp>
      <p:sp>
        <p:nvSpPr>
          <p:cNvPr id="9" name="Rectangle 8"/>
          <p:cNvSpPr/>
          <p:nvPr/>
        </p:nvSpPr>
        <p:spPr>
          <a:xfrm>
            <a:off x="2209800" y="3048000"/>
            <a:ext cx="1143000" cy="152400"/>
          </a:xfrm>
          <a:prstGeom prst="rect">
            <a:avLst/>
          </a:prstGeom>
          <a:blipFill>
            <a:blip r:embed="rId4" cstate="print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5" cstate="print"/>
          <a:srcRect l="80264" t="44243" r="3906" b="43477"/>
          <a:stretch>
            <a:fillRect/>
          </a:stretch>
        </p:blipFill>
        <p:spPr bwMode="auto">
          <a:xfrm>
            <a:off x="6019800" y="2668386"/>
            <a:ext cx="914400" cy="532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8" name="Picture 4"/>
          <p:cNvPicPr>
            <a:picLocks noChangeAspect="1" noChangeArrowheads="1"/>
          </p:cNvPicPr>
          <p:nvPr/>
        </p:nvPicPr>
        <p:blipFill>
          <a:blip r:embed="rId6" cstate="print"/>
          <a:srcRect l="79394" t="45443" r="5469" b="47571"/>
          <a:stretch>
            <a:fillRect/>
          </a:stretch>
        </p:blipFill>
        <p:spPr bwMode="auto">
          <a:xfrm>
            <a:off x="3581400" y="2819400"/>
            <a:ext cx="9906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9" name="Picture 5"/>
          <p:cNvPicPr>
            <a:picLocks noChangeAspect="1" noChangeArrowheads="1"/>
          </p:cNvPicPr>
          <p:nvPr/>
        </p:nvPicPr>
        <p:blipFill>
          <a:blip r:embed="rId7" cstate="print"/>
          <a:srcRect l="73947" t="64040" r="4688" b="18750"/>
          <a:stretch>
            <a:fillRect/>
          </a:stretch>
        </p:blipFill>
        <p:spPr bwMode="auto">
          <a:xfrm>
            <a:off x="4876800" y="2667000"/>
            <a:ext cx="882916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0" name="Picture 6"/>
          <p:cNvPicPr>
            <a:picLocks noChangeAspect="1" noChangeArrowheads="1"/>
          </p:cNvPicPr>
          <p:nvPr/>
        </p:nvPicPr>
        <p:blipFill>
          <a:blip r:embed="rId8" cstate="print"/>
          <a:srcRect l="73438" t="45833" r="5469" b="38542"/>
          <a:stretch>
            <a:fillRect/>
          </a:stretch>
        </p:blipFill>
        <p:spPr bwMode="auto">
          <a:xfrm>
            <a:off x="7239000" y="2667000"/>
            <a:ext cx="914400" cy="50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Box 14"/>
          <p:cNvSpPr txBox="1"/>
          <p:nvPr/>
        </p:nvSpPr>
        <p:spPr>
          <a:xfrm>
            <a:off x="2057400" y="3200400"/>
            <a:ext cx="1371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 smtClean="0"/>
              <a:t>I</a:t>
            </a:r>
            <a:r>
              <a:rPr lang="en-US" sz="2400" baseline="-25000" dirty="0" err="1" smtClean="0"/>
              <a:t>perv</a:t>
            </a:r>
            <a:endParaRPr lang="en-US" sz="2400" dirty="0"/>
          </a:p>
        </p:txBody>
      </p:sp>
      <p:sp>
        <p:nvSpPr>
          <p:cNvPr id="16" name="TextBox 15"/>
          <p:cNvSpPr txBox="1"/>
          <p:nvPr/>
        </p:nvSpPr>
        <p:spPr>
          <a:xfrm>
            <a:off x="3352800" y="3200400"/>
            <a:ext cx="1371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 smtClean="0"/>
              <a:t>I</a:t>
            </a:r>
            <a:r>
              <a:rPr lang="en-US" sz="2400" baseline="-25000" dirty="0" err="1" smtClean="0"/>
              <a:t>imperv</a:t>
            </a:r>
            <a:endParaRPr lang="en-US" sz="2400" dirty="0"/>
          </a:p>
        </p:txBody>
      </p:sp>
      <p:sp>
        <p:nvSpPr>
          <p:cNvPr id="17" name="TextBox 16"/>
          <p:cNvSpPr txBox="1"/>
          <p:nvPr/>
        </p:nvSpPr>
        <p:spPr>
          <a:xfrm>
            <a:off x="4648200" y="3200400"/>
            <a:ext cx="1371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 smtClean="0"/>
              <a:t>I</a:t>
            </a:r>
            <a:r>
              <a:rPr lang="en-US" sz="2400" baseline="-25000" dirty="0" err="1" smtClean="0"/>
              <a:t>infil</a:t>
            </a:r>
            <a:endParaRPr lang="en-US" sz="2400" dirty="0"/>
          </a:p>
        </p:txBody>
      </p:sp>
      <p:sp>
        <p:nvSpPr>
          <p:cNvPr id="18" name="TextBox 17"/>
          <p:cNvSpPr txBox="1"/>
          <p:nvPr/>
        </p:nvSpPr>
        <p:spPr>
          <a:xfrm>
            <a:off x="5715000" y="3200400"/>
            <a:ext cx="1371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 smtClean="0"/>
              <a:t>I</a:t>
            </a:r>
            <a:r>
              <a:rPr lang="en-US" sz="2400" baseline="-25000" dirty="0" err="1" smtClean="0"/>
              <a:t>filt</a:t>
            </a:r>
            <a:endParaRPr lang="en-US" sz="2400" dirty="0"/>
          </a:p>
        </p:txBody>
      </p:sp>
      <p:sp>
        <p:nvSpPr>
          <p:cNvPr id="19" name="TextBox 18"/>
          <p:cNvSpPr txBox="1"/>
          <p:nvPr/>
        </p:nvSpPr>
        <p:spPr>
          <a:xfrm>
            <a:off x="7086600" y="3200400"/>
            <a:ext cx="1371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 smtClean="0"/>
              <a:t>I</a:t>
            </a:r>
            <a:r>
              <a:rPr lang="en-US" sz="2400" baseline="-25000" dirty="0" err="1" smtClean="0"/>
              <a:t>ponds</a:t>
            </a:r>
            <a:endParaRPr lang="en-US" sz="2400" dirty="0"/>
          </a:p>
        </p:txBody>
      </p:sp>
      <p:sp>
        <p:nvSpPr>
          <p:cNvPr id="20" name="Down Arrow 19"/>
          <p:cNvSpPr/>
          <p:nvPr/>
        </p:nvSpPr>
        <p:spPr>
          <a:xfrm>
            <a:off x="4495800" y="3200400"/>
            <a:ext cx="76200" cy="6096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Down Arrow 20"/>
          <p:cNvSpPr/>
          <p:nvPr/>
        </p:nvSpPr>
        <p:spPr>
          <a:xfrm>
            <a:off x="3048000" y="3200400"/>
            <a:ext cx="76200" cy="6096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Down Arrow 21"/>
          <p:cNvSpPr/>
          <p:nvPr/>
        </p:nvSpPr>
        <p:spPr>
          <a:xfrm>
            <a:off x="5562600" y="3200400"/>
            <a:ext cx="76200" cy="6096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Down Arrow 22"/>
          <p:cNvSpPr/>
          <p:nvPr/>
        </p:nvSpPr>
        <p:spPr>
          <a:xfrm>
            <a:off x="6629400" y="3200400"/>
            <a:ext cx="76200" cy="6096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Down Arrow 23"/>
          <p:cNvSpPr/>
          <p:nvPr/>
        </p:nvSpPr>
        <p:spPr>
          <a:xfrm>
            <a:off x="8077200" y="3200400"/>
            <a:ext cx="76200" cy="6096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631" name="Picture 7"/>
          <p:cNvPicPr>
            <a:picLocks noChangeAspect="1" noChangeArrowheads="1"/>
          </p:cNvPicPr>
          <p:nvPr/>
        </p:nvPicPr>
        <p:blipFill>
          <a:blip r:embed="rId9" cstate="print"/>
          <a:srcRect l="79688" t="45833" r="5469" b="44792"/>
          <a:stretch>
            <a:fillRect/>
          </a:stretch>
        </p:blipFill>
        <p:spPr bwMode="auto">
          <a:xfrm>
            <a:off x="1066800" y="2895600"/>
            <a:ext cx="685800" cy="3248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Down Arrow 25"/>
          <p:cNvSpPr/>
          <p:nvPr/>
        </p:nvSpPr>
        <p:spPr>
          <a:xfrm>
            <a:off x="1600200" y="3200400"/>
            <a:ext cx="76200" cy="6096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685800" y="3200400"/>
            <a:ext cx="1371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SW</a:t>
            </a:r>
            <a:endParaRPr lang="en-US" sz="2400" dirty="0"/>
          </a:p>
        </p:txBody>
      </p:sp>
      <p:sp>
        <p:nvSpPr>
          <p:cNvPr id="28" name="Flowchart: Direct Access Storage 27"/>
          <p:cNvSpPr/>
          <p:nvPr/>
        </p:nvSpPr>
        <p:spPr>
          <a:xfrm>
            <a:off x="381000" y="3962400"/>
            <a:ext cx="914400" cy="228600"/>
          </a:xfrm>
          <a:prstGeom prst="flowChartMagneticDrum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Flowchart: Direct Access Storage 28"/>
          <p:cNvSpPr/>
          <p:nvPr/>
        </p:nvSpPr>
        <p:spPr>
          <a:xfrm>
            <a:off x="7010400" y="3962400"/>
            <a:ext cx="914400" cy="228600"/>
          </a:xfrm>
          <a:prstGeom prst="flowChartMagneticDrum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Flowchart: Direct Access Storage 29"/>
          <p:cNvSpPr/>
          <p:nvPr/>
        </p:nvSpPr>
        <p:spPr>
          <a:xfrm>
            <a:off x="3352800" y="3962400"/>
            <a:ext cx="914400" cy="228600"/>
          </a:xfrm>
          <a:prstGeom prst="flowChartMagneticDrum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Down Arrow 30"/>
          <p:cNvSpPr/>
          <p:nvPr/>
        </p:nvSpPr>
        <p:spPr>
          <a:xfrm>
            <a:off x="7391400" y="4191000"/>
            <a:ext cx="76200" cy="6096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Down Arrow 31"/>
          <p:cNvSpPr/>
          <p:nvPr/>
        </p:nvSpPr>
        <p:spPr>
          <a:xfrm>
            <a:off x="3733800" y="4191000"/>
            <a:ext cx="76200" cy="6096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Down Arrow 32"/>
          <p:cNvSpPr/>
          <p:nvPr/>
        </p:nvSpPr>
        <p:spPr>
          <a:xfrm>
            <a:off x="762000" y="4191000"/>
            <a:ext cx="76200" cy="6096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/>
          <p:cNvSpPr txBox="1"/>
          <p:nvPr/>
        </p:nvSpPr>
        <p:spPr>
          <a:xfrm>
            <a:off x="7467600" y="4267200"/>
            <a:ext cx="1371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/>
              <a:t>L</a:t>
            </a:r>
            <a:r>
              <a:rPr lang="en-US" sz="2400" baseline="-25000" dirty="0" err="1" smtClean="0"/>
              <a:t>sw</a:t>
            </a:r>
            <a:endParaRPr lang="en-US" sz="2400" dirty="0"/>
          </a:p>
        </p:txBody>
      </p:sp>
      <p:sp>
        <p:nvSpPr>
          <p:cNvPr id="35" name="TextBox 34"/>
          <p:cNvSpPr txBox="1"/>
          <p:nvPr/>
        </p:nvSpPr>
        <p:spPr>
          <a:xfrm>
            <a:off x="3810000" y="4267200"/>
            <a:ext cx="1371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/>
              <a:t>L</a:t>
            </a:r>
            <a:r>
              <a:rPr lang="en-US" sz="2400" baseline="-25000" dirty="0" err="1" smtClean="0"/>
              <a:t>ww</a:t>
            </a:r>
            <a:endParaRPr lang="en-US" sz="2400" dirty="0"/>
          </a:p>
        </p:txBody>
      </p:sp>
      <p:sp>
        <p:nvSpPr>
          <p:cNvPr id="36" name="TextBox 35"/>
          <p:cNvSpPr txBox="1"/>
          <p:nvPr/>
        </p:nvSpPr>
        <p:spPr>
          <a:xfrm>
            <a:off x="914400" y="4267200"/>
            <a:ext cx="1371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/>
              <a:t>L</a:t>
            </a:r>
            <a:r>
              <a:rPr lang="en-US" sz="2400" baseline="-25000" dirty="0" err="1" smtClean="0"/>
              <a:t>pi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000956.JPG"/>
          <p:cNvPicPr>
            <a:picLocks noChangeAspect="1"/>
          </p:cNvPicPr>
          <p:nvPr/>
        </p:nvPicPr>
        <p:blipFill>
          <a:blip r:embed="rId2" cstate="print">
            <a:lum bright="33000" contrast="35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These next slides are DRAFT</a:t>
            </a: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1000956.JPG"/>
          <p:cNvPicPr>
            <a:picLocks noChangeAspect="1"/>
          </p:cNvPicPr>
          <p:nvPr/>
        </p:nvPicPr>
        <p:blipFill>
          <a:blip r:embed="rId2" cstate="print">
            <a:lum bright="33000" contrast="35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aphicFrame>
        <p:nvGraphicFramePr>
          <p:cNvPr id="2" name="Chart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71259854"/>
              </p:ext>
            </p:extLst>
          </p:nvPr>
        </p:nvGraphicFramePr>
        <p:xfrm>
          <a:off x="152400" y="685800"/>
          <a:ext cx="8915400" cy="6096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95" y="-12192"/>
            <a:ext cx="2761488" cy="1840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099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1000956.JPG"/>
          <p:cNvPicPr>
            <a:picLocks noChangeAspect="1"/>
          </p:cNvPicPr>
          <p:nvPr/>
        </p:nvPicPr>
        <p:blipFill>
          <a:blip r:embed="rId2" cstate="print">
            <a:lum bright="33000" contrast="35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aphicFrame>
        <p:nvGraphicFramePr>
          <p:cNvPr id="2" name="Chart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87919839"/>
              </p:ext>
            </p:extLst>
          </p:nvPr>
        </p:nvGraphicFramePr>
        <p:xfrm>
          <a:off x="152400" y="685800"/>
          <a:ext cx="8915400" cy="6096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99919224"/>
              </p:ext>
            </p:extLst>
          </p:nvPr>
        </p:nvGraphicFramePr>
        <p:xfrm>
          <a:off x="152400" y="442912"/>
          <a:ext cx="8915400" cy="62626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971800" cy="192238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581400" y="4202668"/>
            <a:ext cx="1219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(934 </a:t>
            </a:r>
            <a:r>
              <a:rPr lang="en-US" dirty="0" err="1" smtClean="0"/>
              <a:t>lbs</a:t>
            </a:r>
            <a:r>
              <a:rPr lang="en-US" dirty="0" smtClean="0"/>
              <a:t>/ac/</a:t>
            </a:r>
            <a:r>
              <a:rPr lang="en-US" dirty="0" err="1" smtClean="0"/>
              <a:t>yr</a:t>
            </a:r>
            <a:r>
              <a:rPr lang="en-US" dirty="0" smtClean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2519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  <p:bldP spid="7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5000"/>
                    </a14:imgEffect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362" b="16806"/>
          <a:stretch/>
        </p:blipFill>
        <p:spPr>
          <a:xfrm>
            <a:off x="0" y="0"/>
            <a:ext cx="9142594" cy="6841376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b="1" dirty="0">
              <a:solidFill>
                <a:srgbClr val="0070C0"/>
              </a:solidFill>
            </a:endParaRPr>
          </a:p>
        </p:txBody>
      </p:sp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91339014"/>
              </p:ext>
            </p:extLst>
          </p:nvPr>
        </p:nvGraphicFramePr>
        <p:xfrm>
          <a:off x="886802" y="1690689"/>
          <a:ext cx="7368989" cy="48123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7" name="Title 3"/>
          <p:cNvSpPr txBox="1">
            <a:spLocks/>
          </p:cNvSpPr>
          <p:nvPr/>
        </p:nvSpPr>
        <p:spPr>
          <a:xfrm>
            <a:off x="749674" y="257549"/>
            <a:ext cx="78867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 smtClean="0">
                <a:solidFill>
                  <a:srgbClr val="0070C0"/>
                </a:solidFill>
              </a:rPr>
              <a:t>Bottom concentrations increase relative to top concentrations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688106" y="4419601"/>
            <a:ext cx="12438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1:1 line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369219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5000"/>
                    </a14:imgEffect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362" b="16806"/>
          <a:stretch/>
        </p:blipFill>
        <p:spPr>
          <a:xfrm>
            <a:off x="-1" y="-1"/>
            <a:ext cx="9142594" cy="6841376"/>
          </a:xfrm>
          <a:prstGeom prst="rect">
            <a:avLst/>
          </a:prstGeom>
        </p:spPr>
      </p:pic>
      <p:pic>
        <p:nvPicPr>
          <p:cNvPr id="3" name="Picture 2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029200"/>
            <a:ext cx="3124200" cy="1828800"/>
          </a:xfrm>
          <a:prstGeom prst="rect">
            <a:avLst/>
          </a:prstGeom>
          <a:noFill/>
        </p:spPr>
      </p:pic>
      <p:pic>
        <p:nvPicPr>
          <p:cNvPr id="4" name="Picture 3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0"/>
            <a:ext cx="2590800" cy="1905000"/>
          </a:xfrm>
          <a:prstGeom prst="rect">
            <a:avLst/>
          </a:prstGeom>
          <a:noFill/>
        </p:spPr>
      </p:pic>
      <p:pic>
        <p:nvPicPr>
          <p:cNvPr id="5" name="Picture 4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5105400"/>
            <a:ext cx="3200400" cy="1752600"/>
          </a:xfrm>
          <a:prstGeom prst="rect">
            <a:avLst/>
          </a:prstGeom>
          <a:noFill/>
        </p:spPr>
      </p:pic>
      <p:pic>
        <p:nvPicPr>
          <p:cNvPr id="6" name="Picture 5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5029200"/>
            <a:ext cx="2819400" cy="1828800"/>
          </a:xfrm>
          <a:prstGeom prst="rect">
            <a:avLst/>
          </a:prstGeom>
          <a:noFill/>
        </p:spPr>
      </p:pic>
      <p:pic>
        <p:nvPicPr>
          <p:cNvPr id="7" name="Picture 6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1905000"/>
            <a:ext cx="2590800" cy="1676400"/>
          </a:xfrm>
          <a:prstGeom prst="rect">
            <a:avLst/>
          </a:prstGeom>
          <a:noFill/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274638"/>
            <a:ext cx="5715000" cy="1143000"/>
          </a:xfrm>
        </p:spPr>
        <p:txBody>
          <a:bodyPr/>
          <a:lstStyle/>
          <a:p>
            <a:r>
              <a:rPr lang="en-US" b="1" dirty="0" smtClean="0"/>
              <a:t>Infiltration BMPs</a:t>
            </a:r>
            <a:endParaRPr lang="en-US" b="1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1600200"/>
            <a:ext cx="5562600" cy="4525963"/>
          </a:xfrm>
        </p:spPr>
        <p:txBody>
          <a:bodyPr/>
          <a:lstStyle/>
          <a:p>
            <a:r>
              <a:rPr lang="en-US" b="1" dirty="0" err="1" smtClean="0">
                <a:solidFill>
                  <a:srgbClr val="002060"/>
                </a:solidFill>
              </a:rPr>
              <a:t>Bioinfiltration</a:t>
            </a:r>
            <a:r>
              <a:rPr lang="en-US" b="1" dirty="0" smtClean="0">
                <a:solidFill>
                  <a:srgbClr val="002060"/>
                </a:solidFill>
              </a:rPr>
              <a:t> (rain gardens)</a:t>
            </a:r>
          </a:p>
          <a:p>
            <a:r>
              <a:rPr lang="en-US" b="1" dirty="0" smtClean="0">
                <a:solidFill>
                  <a:srgbClr val="002060"/>
                </a:solidFill>
              </a:rPr>
              <a:t>Tree trenches/boxes</a:t>
            </a:r>
          </a:p>
          <a:p>
            <a:r>
              <a:rPr lang="en-US" b="1" dirty="0" smtClean="0">
                <a:solidFill>
                  <a:srgbClr val="002060"/>
                </a:solidFill>
              </a:rPr>
              <a:t>Infiltration basins/trenches</a:t>
            </a:r>
          </a:p>
          <a:p>
            <a:r>
              <a:rPr lang="en-US" b="1" dirty="0" err="1" smtClean="0">
                <a:solidFill>
                  <a:srgbClr val="002060"/>
                </a:solidFill>
              </a:rPr>
              <a:t>Pemeable</a:t>
            </a:r>
            <a:r>
              <a:rPr lang="en-US" b="1" dirty="0" smtClean="0">
                <a:solidFill>
                  <a:srgbClr val="002060"/>
                </a:solidFill>
              </a:rPr>
              <a:t> pavement</a:t>
            </a:r>
          </a:p>
          <a:p>
            <a:r>
              <a:rPr lang="en-US" b="1" dirty="0" smtClean="0">
                <a:solidFill>
                  <a:srgbClr val="002060"/>
                </a:solidFill>
              </a:rPr>
              <a:t>Some swales</a:t>
            </a:r>
            <a:endParaRPr lang="en-US" b="1" dirty="0">
              <a:solidFill>
                <a:srgbClr val="002060"/>
              </a:solidFill>
            </a:endParaRPr>
          </a:p>
        </p:txBody>
      </p:sp>
      <p:pic>
        <p:nvPicPr>
          <p:cNvPr id="10" name="Picture 9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1" y="3581400"/>
            <a:ext cx="4572000" cy="1600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5000"/>
                    </a14:imgEffect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362" b="16806"/>
          <a:stretch/>
        </p:blipFill>
        <p:spPr>
          <a:xfrm>
            <a:off x="-1" y="-1"/>
            <a:ext cx="9142594" cy="684137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What are the consequences of high chloride concentrations in lakes</a:t>
            </a:r>
            <a:r>
              <a:rPr lang="en-US" b="1" dirty="0" smtClean="0">
                <a:solidFill>
                  <a:srgbClr val="0070C0"/>
                </a:solidFill>
              </a:rPr>
              <a:t>?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772399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Community structure (Hintz et al., 2017)</a:t>
            </a:r>
          </a:p>
          <a:p>
            <a:pPr lvl="1"/>
            <a:r>
              <a:rPr lang="en-US" dirty="0" smtClean="0"/>
              <a:t>Negative impact of salinity on zooplankton</a:t>
            </a:r>
          </a:p>
          <a:p>
            <a:pPr lvl="1"/>
            <a:r>
              <a:rPr lang="en-US" dirty="0" smtClean="0"/>
              <a:t>Positive response by phytoplankton</a:t>
            </a:r>
          </a:p>
          <a:p>
            <a:pPr lvl="1"/>
            <a:r>
              <a:rPr lang="en-US" dirty="0" smtClean="0"/>
              <a:t>Mixed results for benthic communities</a:t>
            </a:r>
          </a:p>
          <a:p>
            <a:pPr lvl="2"/>
            <a:r>
              <a:rPr lang="en-US" dirty="0" err="1" smtClean="0"/>
              <a:t>Periphyton</a:t>
            </a:r>
            <a:r>
              <a:rPr lang="en-US" dirty="0" smtClean="0"/>
              <a:t> and snail grazers unaffected</a:t>
            </a:r>
          </a:p>
          <a:p>
            <a:pPr lvl="2"/>
            <a:r>
              <a:rPr lang="en-US" dirty="0" smtClean="0"/>
              <a:t>Biomass of filamentous algae decreased due to competition with phytoplankton</a:t>
            </a:r>
          </a:p>
          <a:p>
            <a:pPr lvl="2"/>
            <a:r>
              <a:rPr lang="en-US" dirty="0" smtClean="0"/>
              <a:t>Direct negative impacts to filamentous algae, amphipods, and some snails and clams</a:t>
            </a:r>
          </a:p>
          <a:p>
            <a:r>
              <a:rPr lang="en-US" dirty="0" err="1" smtClean="0"/>
              <a:t>Chemostratification</a:t>
            </a:r>
            <a:r>
              <a:rPr lang="en-US" dirty="0" smtClean="0"/>
              <a:t> (Novotny and Stefan, 2012)</a:t>
            </a:r>
          </a:p>
          <a:p>
            <a:pPr lvl="1"/>
            <a:r>
              <a:rPr lang="en-US" dirty="0" smtClean="0"/>
              <a:t>Disrupts nutrient cycling</a:t>
            </a:r>
          </a:p>
          <a:p>
            <a:pPr lvl="1"/>
            <a:r>
              <a:rPr lang="en-US" dirty="0" smtClean="0"/>
              <a:t>Prevents oxygen from reaching lake bottom</a:t>
            </a:r>
          </a:p>
          <a:p>
            <a:pPr lvl="1"/>
            <a:r>
              <a:rPr lang="en-US" dirty="0" smtClean="0"/>
              <a:t>Implications for phosphorus export</a:t>
            </a:r>
          </a:p>
        </p:txBody>
      </p:sp>
    </p:spTree>
    <p:extLst>
      <p:ext uri="{BB962C8B-B14F-4D97-AF65-F5344CB8AC3E}">
        <p14:creationId xmlns:p14="http://schemas.microsoft.com/office/powerpoint/2010/main" val="4100893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5000"/>
                    </a14:imgEffect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362" b="16806"/>
          <a:stretch/>
        </p:blipFill>
        <p:spPr>
          <a:xfrm>
            <a:off x="0" y="-62753"/>
            <a:ext cx="9142594" cy="6841376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09227" y="85728"/>
            <a:ext cx="3132368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0070C0"/>
                </a:solidFill>
              </a:rPr>
              <a:t>Chloride concentrations are a function of </a:t>
            </a:r>
            <a:r>
              <a:rPr lang="en-US" sz="4000" b="1" dirty="0" err="1" smtClean="0">
                <a:solidFill>
                  <a:srgbClr val="0070C0"/>
                </a:solidFill>
              </a:rPr>
              <a:t>baseflow</a:t>
            </a:r>
            <a:endParaRPr lang="en-US" sz="4000" b="1" dirty="0" smtClean="0">
              <a:solidFill>
                <a:srgbClr val="0070C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/>
          <a:srcRect l="68677" t="68431" r="15735" b="8998"/>
          <a:stretch/>
        </p:blipFill>
        <p:spPr>
          <a:xfrm>
            <a:off x="3616556" y="193834"/>
            <a:ext cx="5251076" cy="285121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580530" y="3045049"/>
            <a:ext cx="161364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Miller Creek, Duluth</a:t>
            </a:r>
            <a:endParaRPr lang="en-US" sz="28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4239185" y="4855462"/>
            <a:ext cx="229608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Bassett Creek, Minneapolis</a:t>
            </a:r>
            <a:endParaRPr lang="en-US" sz="28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4363571" y="5740097"/>
            <a:ext cx="2786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Source: Bassett Creek WMC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 cstate="print"/>
          <a:srcRect l="76765" t="39499" r="9019" b="30523"/>
          <a:stretch/>
        </p:blipFill>
        <p:spPr>
          <a:xfrm>
            <a:off x="292473" y="3501101"/>
            <a:ext cx="3899647" cy="3083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668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5000"/>
                    </a14:imgEffect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362" b="16806"/>
          <a:stretch/>
        </p:blipFill>
        <p:spPr>
          <a:xfrm>
            <a:off x="-1" y="-1"/>
            <a:ext cx="9142594" cy="684137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What are the consequences of high chloride concentrations in </a:t>
            </a:r>
            <a:r>
              <a:rPr lang="en-US" b="1" dirty="0" smtClean="0">
                <a:solidFill>
                  <a:srgbClr val="0070C0"/>
                </a:solidFill>
              </a:rPr>
              <a:t>streams?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772399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Tiwari and </a:t>
            </a:r>
            <a:r>
              <a:rPr lang="en-US" dirty="0" err="1" smtClean="0"/>
              <a:t>Rachlin</a:t>
            </a:r>
            <a:r>
              <a:rPr lang="en-US" dirty="0" smtClean="0"/>
              <a:t> (2018)</a:t>
            </a:r>
          </a:p>
          <a:p>
            <a:pPr lvl="1"/>
            <a:r>
              <a:rPr lang="en-US" dirty="0" smtClean="0"/>
              <a:t>Began seeing minor negative impacts above 150 mg/L</a:t>
            </a:r>
          </a:p>
          <a:p>
            <a:pPr lvl="1"/>
            <a:r>
              <a:rPr lang="en-US" dirty="0" smtClean="0"/>
              <a:t>Streambank vegetation changed, but not nutrient cycling</a:t>
            </a:r>
          </a:p>
          <a:p>
            <a:r>
              <a:rPr lang="en-US" dirty="0" smtClean="0"/>
              <a:t>Blasius and </a:t>
            </a:r>
            <a:r>
              <a:rPr lang="en-US" dirty="0"/>
              <a:t>M</a:t>
            </a:r>
            <a:r>
              <a:rPr lang="en-US" dirty="0" smtClean="0"/>
              <a:t>erritt (2002) – most sensitive insects impacted at about 240 mg/L but many unaffected at acute standard</a:t>
            </a:r>
          </a:p>
          <a:p>
            <a:r>
              <a:rPr lang="en-US" dirty="0" smtClean="0"/>
              <a:t>Maryland DNR (2014)</a:t>
            </a:r>
          </a:p>
          <a:p>
            <a:pPr lvl="1"/>
            <a:r>
              <a:rPr lang="en-US" dirty="0" smtClean="0"/>
              <a:t>Benthic IBI declined at 190 mg/L</a:t>
            </a:r>
          </a:p>
          <a:p>
            <a:pPr lvl="1"/>
            <a:r>
              <a:rPr lang="en-US" dirty="0" smtClean="0"/>
              <a:t>All BIBI indicate impairment at 500 mg/L</a:t>
            </a:r>
          </a:p>
          <a:p>
            <a:pPr lvl="1"/>
            <a:r>
              <a:rPr lang="en-US" dirty="0" smtClean="0"/>
              <a:t>Greatest fish effects are on early life stages</a:t>
            </a:r>
          </a:p>
          <a:p>
            <a:r>
              <a:rPr lang="en-US" dirty="0" smtClean="0"/>
              <a:t>Despite considerable information in the literature, difficult to make general statements about ecological effects</a:t>
            </a:r>
          </a:p>
        </p:txBody>
      </p:sp>
    </p:spTree>
    <p:extLst>
      <p:ext uri="{BB962C8B-B14F-4D97-AF65-F5344CB8AC3E}">
        <p14:creationId xmlns:p14="http://schemas.microsoft.com/office/powerpoint/2010/main" val="771567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5000"/>
                    </a14:imgEffect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362" b="16806"/>
          <a:stretch/>
        </p:blipFill>
        <p:spPr>
          <a:xfrm>
            <a:off x="0" y="0"/>
            <a:ext cx="9142594" cy="6841376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b="1" dirty="0">
              <a:solidFill>
                <a:srgbClr val="0070C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/>
          <a:srcRect l="63542" t="38503" r="26435" b="21029"/>
          <a:stretch/>
        </p:blipFill>
        <p:spPr>
          <a:xfrm>
            <a:off x="1046250" y="1522157"/>
            <a:ext cx="3309389" cy="501052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 cstate="print"/>
          <a:srcRect l="64167" t="50766" r="26597" b="8411"/>
          <a:stretch/>
        </p:blipFill>
        <p:spPr>
          <a:xfrm>
            <a:off x="5096395" y="1522790"/>
            <a:ext cx="3022599" cy="5009889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60940" y="126827"/>
            <a:ext cx="8006315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 smtClean="0">
                <a:solidFill>
                  <a:srgbClr val="0070C0"/>
                </a:solidFill>
              </a:rPr>
              <a:t>Cl in shallow glacial aquifers, northern U.S.</a:t>
            </a:r>
            <a:br>
              <a:rPr lang="en-US" b="1" dirty="0" smtClean="0">
                <a:solidFill>
                  <a:srgbClr val="0070C0"/>
                </a:solidFill>
              </a:rPr>
            </a:br>
            <a:r>
              <a:rPr lang="en-US" sz="2400" b="1" dirty="0" smtClean="0">
                <a:solidFill>
                  <a:srgbClr val="0070C0"/>
                </a:solidFill>
              </a:rPr>
              <a:t>(</a:t>
            </a:r>
            <a:r>
              <a:rPr lang="en-US" sz="2400" b="1" dirty="0" err="1" smtClean="0">
                <a:solidFill>
                  <a:srgbClr val="0070C0"/>
                </a:solidFill>
              </a:rPr>
              <a:t>Mullaney</a:t>
            </a:r>
            <a:r>
              <a:rPr lang="en-US" sz="2400" b="1" dirty="0" smtClean="0">
                <a:solidFill>
                  <a:srgbClr val="0070C0"/>
                </a:solidFill>
              </a:rPr>
              <a:t> et al., 2009)</a:t>
            </a:r>
            <a:endParaRPr lang="en-US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3609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5000"/>
                    </a14:imgEffect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362" b="16806"/>
          <a:stretch/>
        </p:blipFill>
        <p:spPr>
          <a:xfrm>
            <a:off x="0" y="0"/>
            <a:ext cx="9142594" cy="6841376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b="1" dirty="0">
              <a:solidFill>
                <a:srgbClr val="0070C0"/>
              </a:solidFill>
            </a:endParaRPr>
          </a:p>
        </p:txBody>
      </p:sp>
      <p:graphicFrame>
        <p:nvGraphicFramePr>
          <p:cNvPr id="7" name="Chart 6"/>
          <p:cNvGraphicFramePr/>
          <p:nvPr>
            <p:extLst>
              <p:ext uri="{D42A27DB-BD31-4B8C-83A1-F6EECF244321}">
                <p14:modId xmlns:p14="http://schemas.microsoft.com/office/powerpoint/2010/main" val="2195156595"/>
              </p:ext>
            </p:extLst>
          </p:nvPr>
        </p:nvGraphicFramePr>
        <p:xfrm>
          <a:off x="1237157" y="936939"/>
          <a:ext cx="6668278" cy="57651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9" name="Title 1"/>
          <p:cNvSpPr txBox="1">
            <a:spLocks/>
          </p:cNvSpPr>
          <p:nvPr/>
        </p:nvSpPr>
        <p:spPr>
          <a:xfrm>
            <a:off x="831785" y="99339"/>
            <a:ext cx="7886700" cy="6982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0070C0"/>
                </a:solidFill>
              </a:rPr>
              <a:t>Cl in shallow groundwater – Minnesota (MPCA)</a:t>
            </a:r>
            <a:endParaRPr lang="en-US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3498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5000"/>
                    </a14:imgEffect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362" b="16806"/>
          <a:stretch/>
        </p:blipFill>
        <p:spPr>
          <a:xfrm>
            <a:off x="0" y="0"/>
            <a:ext cx="9142594" cy="6841376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b="1" dirty="0" smtClean="0">
                <a:solidFill>
                  <a:srgbClr val="0070C0"/>
                </a:solidFill>
              </a:rPr>
              <a:t>Factors affecting Cl in shallow glacial aquifers, northern U.S. </a:t>
            </a:r>
            <a:r>
              <a:rPr lang="en-US" sz="2400" b="1" dirty="0" smtClean="0">
                <a:solidFill>
                  <a:srgbClr val="0070C0"/>
                </a:solidFill>
              </a:rPr>
              <a:t>(</a:t>
            </a:r>
            <a:r>
              <a:rPr lang="en-US" sz="2400" b="1" dirty="0" err="1" smtClean="0">
                <a:solidFill>
                  <a:srgbClr val="0070C0"/>
                </a:solidFill>
              </a:rPr>
              <a:t>Mullaney</a:t>
            </a:r>
            <a:r>
              <a:rPr lang="en-US" sz="2400" b="1" dirty="0" smtClean="0">
                <a:solidFill>
                  <a:srgbClr val="0070C0"/>
                </a:solidFill>
              </a:rPr>
              <a:t> et al., 2009)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17170" y="1825625"/>
            <a:ext cx="4398563" cy="5015751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Significant regressions (p &lt; 0.05)</a:t>
            </a:r>
          </a:p>
          <a:p>
            <a:pPr lvl="1"/>
            <a:r>
              <a:rPr lang="en-US" dirty="0" smtClean="0"/>
              <a:t>Major road density</a:t>
            </a:r>
          </a:p>
          <a:p>
            <a:r>
              <a:rPr lang="en-US" dirty="0" smtClean="0"/>
              <a:t>Not significant</a:t>
            </a:r>
          </a:p>
          <a:p>
            <a:pPr lvl="1"/>
            <a:r>
              <a:rPr lang="en-US" dirty="0" smtClean="0"/>
              <a:t>Highway connector density</a:t>
            </a:r>
          </a:p>
          <a:p>
            <a:pPr lvl="1"/>
            <a:r>
              <a:rPr lang="en-US" dirty="0" smtClean="0"/>
              <a:t>Major highway density</a:t>
            </a:r>
          </a:p>
          <a:p>
            <a:pPr lvl="1"/>
            <a:r>
              <a:rPr lang="en-US" dirty="0" smtClean="0"/>
              <a:t>Highway density</a:t>
            </a:r>
          </a:p>
          <a:p>
            <a:pPr lvl="1"/>
            <a:r>
              <a:rPr lang="en-US" dirty="0" smtClean="0"/>
              <a:t>Local road density</a:t>
            </a:r>
          </a:p>
          <a:p>
            <a:pPr lvl="1"/>
            <a:r>
              <a:rPr lang="en-US" dirty="0" smtClean="0"/>
              <a:t>% residential, commercial, industrial, or transportation land use</a:t>
            </a:r>
          </a:p>
          <a:p>
            <a:pPr lvl="1"/>
            <a:r>
              <a:rPr lang="en-US" dirty="0" smtClean="0"/>
              <a:t>Population density</a:t>
            </a:r>
          </a:p>
          <a:p>
            <a:pPr lvl="1"/>
            <a:r>
              <a:rPr lang="en-US" dirty="0" smtClean="0"/>
              <a:t>Season</a:t>
            </a:r>
          </a:p>
        </p:txBody>
      </p:sp>
      <p:graphicFrame>
        <p:nvGraphicFramePr>
          <p:cNvPr id="7" name="Chart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38811193"/>
              </p:ext>
            </p:extLst>
          </p:nvPr>
        </p:nvGraphicFramePr>
        <p:xfrm>
          <a:off x="4799153" y="2513577"/>
          <a:ext cx="4160021" cy="35049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6440557" y="2671638"/>
            <a:ext cx="9364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 = 0.94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735996" y="6060599"/>
            <a:ext cx="13372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MPCA, 2002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9211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AsOne/>
      </p:bldGraphic>
      <p:bldP spid="8" grpId="0"/>
      <p:bldP spid="9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5000"/>
                    </a14:imgEffect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362" b="16806"/>
          <a:stretch/>
        </p:blipFill>
        <p:spPr>
          <a:xfrm>
            <a:off x="-1" y="-1"/>
            <a:ext cx="9142594" cy="684137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What are the consequences of high chloride concentrations in </a:t>
            </a:r>
            <a:r>
              <a:rPr lang="en-US" b="1" dirty="0" smtClean="0">
                <a:solidFill>
                  <a:srgbClr val="0070C0"/>
                </a:solidFill>
              </a:rPr>
              <a:t>groundwater?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30184" y="1825625"/>
            <a:ext cx="7032568" cy="4772399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Urban streams with significant </a:t>
            </a:r>
            <a:r>
              <a:rPr lang="en-US" dirty="0" err="1" smtClean="0"/>
              <a:t>baseflow</a:t>
            </a:r>
            <a:r>
              <a:rPr lang="en-US" dirty="0" smtClean="0"/>
              <a:t> are potentially at risk</a:t>
            </a:r>
          </a:p>
          <a:p>
            <a:r>
              <a:rPr lang="en-US" dirty="0" smtClean="0"/>
              <a:t>Shallow sand and gravel aquifers are at risk in core urban areas – is this a concern?</a:t>
            </a:r>
          </a:p>
          <a:p>
            <a:pPr lvl="1"/>
            <a:r>
              <a:rPr lang="en-US" dirty="0" smtClean="0"/>
              <a:t>There are few groundwater receptors</a:t>
            </a:r>
          </a:p>
          <a:p>
            <a:pPr lvl="1"/>
            <a:r>
              <a:rPr lang="en-US" dirty="0" smtClean="0"/>
              <a:t>Is salty taste more important than impacts to aquatic ecosystems?</a:t>
            </a:r>
          </a:p>
          <a:p>
            <a:r>
              <a:rPr lang="en-US" dirty="0" smtClean="0"/>
              <a:t>What about deeper drinking water aquifers?</a:t>
            </a:r>
          </a:p>
        </p:txBody>
      </p:sp>
    </p:spTree>
    <p:extLst>
      <p:ext uri="{BB962C8B-B14F-4D97-AF65-F5344CB8AC3E}">
        <p14:creationId xmlns:p14="http://schemas.microsoft.com/office/powerpoint/2010/main" val="567867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5000"/>
                    </a14:imgEffect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362" b="16806"/>
          <a:stretch/>
        </p:blipFill>
        <p:spPr>
          <a:xfrm>
            <a:off x="-1" y="-1"/>
            <a:ext cx="9142594" cy="684137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/>
          <a:srcRect l="69190" t="25803" r="19977" b="9836"/>
          <a:stretch/>
        </p:blipFill>
        <p:spPr>
          <a:xfrm>
            <a:off x="2299340" y="110220"/>
            <a:ext cx="2971800" cy="662093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 cstate="print"/>
          <a:srcRect l="65810" t="16008" r="16204"/>
          <a:stretch/>
        </p:blipFill>
        <p:spPr>
          <a:xfrm>
            <a:off x="5271141" y="110220"/>
            <a:ext cx="3780842" cy="6620934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6627322" y="1404851"/>
            <a:ext cx="841664" cy="1429789"/>
          </a:xfrm>
          <a:prstGeom prst="rect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137160" y="257694"/>
            <a:ext cx="2071570" cy="1878677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800" b="1" dirty="0" smtClean="0">
                <a:solidFill>
                  <a:srgbClr val="0070C0"/>
                </a:solidFill>
              </a:rPr>
              <a:t>Much of the core Metro Area aquifer system has low-moderate vulnerability</a:t>
            </a:r>
            <a:endParaRPr lang="en-US" sz="2800" b="1" dirty="0">
              <a:solidFill>
                <a:srgbClr val="0070C0"/>
              </a:solidFill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113886" y="4430684"/>
            <a:ext cx="2071570" cy="24314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b="1" dirty="0" smtClean="0"/>
              <a:t>We currently have insufficient data to assess trends in deeper aquifers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1400731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  <p:bldP spid="11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5000"/>
                    </a14:imgEffect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362" b="16806"/>
          <a:stretch/>
        </p:blipFill>
        <p:spPr>
          <a:xfrm>
            <a:off x="-1" y="-1"/>
            <a:ext cx="9142594" cy="684137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0070C0"/>
                </a:solidFill>
              </a:rPr>
              <a:t>Management strategies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628651" y="1455380"/>
            <a:ext cx="6027644" cy="5220392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Decrease use of chloride deicers</a:t>
            </a:r>
          </a:p>
          <a:p>
            <a:r>
              <a:rPr lang="en-US" dirty="0" smtClean="0"/>
              <a:t>Use alternatives (maybe)</a:t>
            </a:r>
          </a:p>
          <a:p>
            <a:r>
              <a:rPr lang="en-US" dirty="0" smtClean="0"/>
              <a:t>Use liquids (anti-icing)</a:t>
            </a:r>
          </a:p>
          <a:p>
            <a:r>
              <a:rPr lang="en-US" dirty="0" smtClean="0"/>
              <a:t>Establish chloride free zones near receiving waters</a:t>
            </a:r>
          </a:p>
          <a:p>
            <a:r>
              <a:rPr lang="en-US" dirty="0" smtClean="0"/>
              <a:t>Improve snow/ice removal technology</a:t>
            </a:r>
          </a:p>
          <a:p>
            <a:r>
              <a:rPr lang="en-US" dirty="0" smtClean="0"/>
              <a:t>Lower winter speed limits</a:t>
            </a:r>
          </a:p>
          <a:p>
            <a:r>
              <a:rPr lang="en-US" dirty="0" smtClean="0"/>
              <a:t>Infiltrate in the right locations, especially with permeable pavements</a:t>
            </a:r>
          </a:p>
        </p:txBody>
      </p:sp>
    </p:spTree>
    <p:extLst>
      <p:ext uri="{BB962C8B-B14F-4D97-AF65-F5344CB8AC3E}">
        <p14:creationId xmlns:p14="http://schemas.microsoft.com/office/powerpoint/2010/main" val="599636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5000"/>
                    </a14:imgEffect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362" b="16806"/>
          <a:stretch/>
        </p:blipFill>
        <p:spPr>
          <a:xfrm>
            <a:off x="1407" y="16624"/>
            <a:ext cx="9142594" cy="6841376"/>
          </a:xfrm>
          <a:prstGeom prst="rect">
            <a:avLst/>
          </a:prstGeom>
        </p:spPr>
      </p:pic>
      <p:sp>
        <p:nvSpPr>
          <p:cNvPr id="36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925793"/>
          </a:xfrm>
        </p:spPr>
        <p:txBody>
          <a:bodyPr>
            <a:normAutofit fontScale="90000"/>
          </a:bodyPr>
          <a:lstStyle/>
          <a:p>
            <a:r>
              <a:rPr lang="en-US" b="1" dirty="0" err="1" smtClean="0">
                <a:solidFill>
                  <a:srgbClr val="0070C0"/>
                </a:solidFill>
              </a:rPr>
              <a:t>Stormwater</a:t>
            </a:r>
            <a:r>
              <a:rPr lang="en-US" b="1" dirty="0" smtClean="0">
                <a:solidFill>
                  <a:srgbClr val="0070C0"/>
                </a:solidFill>
              </a:rPr>
              <a:t> infiltration recommendations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28650" y="1825625"/>
            <a:ext cx="6148668" cy="4351338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Infiltrate in areas not vulnerable to chloride contamination</a:t>
            </a:r>
          </a:p>
          <a:p>
            <a:r>
              <a:rPr lang="en-US" dirty="0" smtClean="0"/>
              <a:t>In vulnerable areas, if infiltration is employed, distribute infiltration practices instead of focusing on a single location</a:t>
            </a:r>
          </a:p>
          <a:p>
            <a:r>
              <a:rPr lang="en-US" dirty="0" smtClean="0"/>
              <a:t>Properly site infiltration practices with respect to receiving waters</a:t>
            </a:r>
          </a:p>
          <a:p>
            <a:r>
              <a:rPr lang="en-US" dirty="0" smtClean="0"/>
              <a:t>Utilize permeable pavement when appropriate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4911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5000"/>
                    </a14:imgEffect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362" b="16806"/>
          <a:stretch/>
        </p:blipFill>
        <p:spPr>
          <a:xfrm>
            <a:off x="-1" y="-1"/>
            <a:ext cx="9142594" cy="6841376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Infiltration is a preferred method for managing </a:t>
            </a:r>
            <a:r>
              <a:rPr lang="en-US" b="1" dirty="0" err="1"/>
              <a:t>stormwater</a:t>
            </a:r>
            <a:r>
              <a:rPr lang="en-US" b="1" dirty="0"/>
              <a:t> runoff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72562" y="1600200"/>
            <a:ext cx="7347438" cy="3230563"/>
          </a:xfrm>
        </p:spPr>
        <p:txBody>
          <a:bodyPr>
            <a:normAutofit/>
          </a:bodyPr>
          <a:lstStyle/>
          <a:p>
            <a:pPr lvl="1">
              <a:buFont typeface="Wingdings" panose="05000000000000000000" pitchFamily="2" charset="2"/>
              <a:buChar char="§"/>
            </a:pPr>
            <a:r>
              <a:rPr lang="en-US" b="1" dirty="0" smtClean="0">
                <a:solidFill>
                  <a:srgbClr val="002060"/>
                </a:solidFill>
              </a:rPr>
              <a:t>Benefit surface waters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b="1" dirty="0" smtClean="0">
                <a:solidFill>
                  <a:srgbClr val="002060"/>
                </a:solidFill>
              </a:rPr>
              <a:t>Mimic natural hydrology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b="1" dirty="0" smtClean="0">
                <a:solidFill>
                  <a:srgbClr val="002060"/>
                </a:solidFill>
              </a:rPr>
              <a:t>Use space efficiently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b="1" dirty="0" smtClean="0">
                <a:solidFill>
                  <a:srgbClr val="002060"/>
                </a:solidFill>
              </a:rPr>
              <a:t>Provides ecosystem services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b="1" dirty="0" smtClean="0">
                <a:solidFill>
                  <a:srgbClr val="002060"/>
                </a:solidFill>
              </a:rPr>
              <a:t>Effectively treat pollutants – except chloride</a:t>
            </a:r>
            <a:endParaRPr lang="en-US" b="1" dirty="0">
              <a:solidFill>
                <a:srgbClr val="002060"/>
              </a:solidFill>
            </a:endParaRPr>
          </a:p>
        </p:txBody>
      </p:sp>
      <p:pic>
        <p:nvPicPr>
          <p:cNvPr id="6" name="Picture 5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5" y="4671219"/>
            <a:ext cx="3581400" cy="2133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5000"/>
                    </a14:imgEffect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362" b="16806"/>
          <a:stretch/>
        </p:blipFill>
        <p:spPr>
          <a:xfrm>
            <a:off x="-1" y="-1"/>
            <a:ext cx="9142594" cy="684137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898899"/>
          </a:xfrm>
        </p:spPr>
        <p:txBody>
          <a:bodyPr/>
          <a:lstStyle/>
          <a:p>
            <a:r>
              <a:rPr lang="en-US" b="1" dirty="0" smtClean="0">
                <a:solidFill>
                  <a:srgbClr val="0070C0"/>
                </a:solidFill>
              </a:rPr>
              <a:t>Needs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628650" y="1264025"/>
            <a:ext cx="7886700" cy="5351929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Analyze trend data for Metro streams – Met Council starting this</a:t>
            </a:r>
          </a:p>
          <a:p>
            <a:r>
              <a:rPr lang="en-US" dirty="0" smtClean="0"/>
              <a:t>Improve understanding of fate and transport in groundwater</a:t>
            </a:r>
            <a:endParaRPr lang="en-US" dirty="0"/>
          </a:p>
          <a:p>
            <a:pPr lvl="1"/>
            <a:r>
              <a:rPr lang="en-US" dirty="0" smtClean="0"/>
              <a:t>Map vulnerable areas</a:t>
            </a:r>
          </a:p>
          <a:p>
            <a:pPr lvl="1"/>
            <a:r>
              <a:rPr lang="en-US" dirty="0" smtClean="0"/>
              <a:t>Enhance monitoring in these areas</a:t>
            </a:r>
          </a:p>
          <a:p>
            <a:pPr lvl="1"/>
            <a:r>
              <a:rPr lang="en-US" dirty="0" smtClean="0"/>
              <a:t>Monitor deeper aquifers in vulnerable areas</a:t>
            </a:r>
          </a:p>
          <a:p>
            <a:r>
              <a:rPr lang="en-US" dirty="0" smtClean="0"/>
              <a:t>Improve understanding of impacts in lakes</a:t>
            </a:r>
          </a:p>
          <a:p>
            <a:pPr lvl="1"/>
            <a:r>
              <a:rPr lang="en-US" dirty="0" smtClean="0"/>
              <a:t>Study chloride dynamics in impacted lakes</a:t>
            </a:r>
          </a:p>
          <a:p>
            <a:pPr lvl="1"/>
            <a:r>
              <a:rPr lang="en-US" dirty="0" smtClean="0"/>
              <a:t>Study ecological effects</a:t>
            </a:r>
          </a:p>
          <a:p>
            <a:pPr lvl="1"/>
            <a:r>
              <a:rPr lang="en-US" dirty="0" smtClean="0"/>
              <a:t>Study phosphorus dynamics</a:t>
            </a:r>
          </a:p>
          <a:p>
            <a:r>
              <a:rPr lang="en-US" dirty="0" smtClean="0"/>
              <a:t>Identify high value waters that are at risk</a:t>
            </a:r>
          </a:p>
          <a:p>
            <a:r>
              <a:rPr lang="en-US" dirty="0" smtClean="0"/>
              <a:t>More research on chloride alternatives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6210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000956.JPG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639762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002060"/>
                </a:solidFill>
              </a:rPr>
              <a:t>Chloride is attenuated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304800" y="1143000"/>
            <a:ext cx="5867400" cy="5654676"/>
          </a:xfrm>
        </p:spPr>
        <p:txBody>
          <a:bodyPr>
            <a:normAutofit/>
          </a:bodyPr>
          <a:lstStyle/>
          <a:p>
            <a:r>
              <a:rPr lang="en-US" b="1" dirty="0" smtClean="0"/>
              <a:t>Delayed peaks in groundwater</a:t>
            </a:r>
          </a:p>
          <a:p>
            <a:r>
              <a:rPr lang="en-US" b="1" dirty="0" smtClean="0"/>
              <a:t>Lower max concentrations</a:t>
            </a:r>
          </a:p>
          <a:p>
            <a:r>
              <a:rPr lang="en-US" b="1" dirty="0" smtClean="0"/>
              <a:t>Elevated concentrations persist in groundwater</a:t>
            </a:r>
          </a:p>
        </p:txBody>
      </p:sp>
    </p:spTree>
    <p:extLst>
      <p:ext uri="{BB962C8B-B14F-4D97-AF65-F5344CB8AC3E}">
        <p14:creationId xmlns:p14="http://schemas.microsoft.com/office/powerpoint/2010/main" val="1560223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000956.JPG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2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792162"/>
          </a:xfrm>
        </p:spPr>
        <p:txBody>
          <a:bodyPr/>
          <a:lstStyle/>
          <a:p>
            <a:r>
              <a:rPr lang="en-US" b="1" dirty="0" smtClean="0"/>
              <a:t>Summary</a:t>
            </a:r>
            <a:endParaRPr lang="en-US" b="1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28600" y="914400"/>
            <a:ext cx="6324600" cy="4830763"/>
          </a:xfrm>
        </p:spPr>
        <p:txBody>
          <a:bodyPr>
            <a:noAutofit/>
          </a:bodyPr>
          <a:lstStyle/>
          <a:p>
            <a:pPr lvl="0"/>
            <a:r>
              <a:rPr lang="en-US" b="1" dirty="0" smtClean="0">
                <a:solidFill>
                  <a:srgbClr val="002060"/>
                </a:solidFill>
              </a:rPr>
              <a:t>Runoff</a:t>
            </a:r>
          </a:p>
          <a:p>
            <a:pPr lvl="1"/>
            <a:r>
              <a:rPr lang="en-US" b="1" dirty="0" smtClean="0">
                <a:solidFill>
                  <a:srgbClr val="7030A0"/>
                </a:solidFill>
              </a:rPr>
              <a:t>Very </a:t>
            </a:r>
            <a:r>
              <a:rPr lang="en-US" b="1" dirty="0">
                <a:solidFill>
                  <a:srgbClr val="7030A0"/>
                </a:solidFill>
              </a:rPr>
              <a:t>high concentrations and bulk of mass </a:t>
            </a:r>
            <a:r>
              <a:rPr lang="en-US" b="1" dirty="0" smtClean="0">
                <a:solidFill>
                  <a:srgbClr val="7030A0"/>
                </a:solidFill>
              </a:rPr>
              <a:t>for </a:t>
            </a:r>
            <a:r>
              <a:rPr lang="en-US" b="1" dirty="0">
                <a:solidFill>
                  <a:srgbClr val="7030A0"/>
                </a:solidFill>
              </a:rPr>
              <a:t>a handful of </a:t>
            </a:r>
            <a:r>
              <a:rPr lang="en-US" b="1" dirty="0" smtClean="0">
                <a:solidFill>
                  <a:srgbClr val="7030A0"/>
                </a:solidFill>
              </a:rPr>
              <a:t>events</a:t>
            </a:r>
            <a:endParaRPr lang="en-US" b="1" dirty="0">
              <a:solidFill>
                <a:srgbClr val="7030A0"/>
              </a:solidFill>
            </a:endParaRPr>
          </a:p>
          <a:p>
            <a:pPr lvl="1"/>
            <a:r>
              <a:rPr lang="en-US" b="1" dirty="0">
                <a:solidFill>
                  <a:srgbClr val="7030A0"/>
                </a:solidFill>
              </a:rPr>
              <a:t>Low concentrations and loading for </a:t>
            </a:r>
            <a:r>
              <a:rPr lang="en-US" b="1" dirty="0" smtClean="0">
                <a:solidFill>
                  <a:srgbClr val="7030A0"/>
                </a:solidFill>
              </a:rPr>
              <a:t>rest </a:t>
            </a:r>
            <a:r>
              <a:rPr lang="en-US" b="1" dirty="0">
                <a:solidFill>
                  <a:srgbClr val="7030A0"/>
                </a:solidFill>
              </a:rPr>
              <a:t>of the </a:t>
            </a:r>
            <a:r>
              <a:rPr lang="en-US" b="1" dirty="0" smtClean="0">
                <a:solidFill>
                  <a:srgbClr val="7030A0"/>
                </a:solidFill>
              </a:rPr>
              <a:t>year</a:t>
            </a:r>
            <a:endParaRPr lang="en-US" b="1" dirty="0">
              <a:solidFill>
                <a:srgbClr val="7030A0"/>
              </a:solidFill>
            </a:endParaRPr>
          </a:p>
          <a:p>
            <a:pPr lvl="0"/>
            <a:r>
              <a:rPr lang="en-US" b="1" dirty="0" smtClean="0">
                <a:solidFill>
                  <a:srgbClr val="002060"/>
                </a:solidFill>
              </a:rPr>
              <a:t>Cl</a:t>
            </a:r>
            <a:r>
              <a:rPr lang="en-US" b="1" baseline="30000" dirty="0" smtClean="0">
                <a:solidFill>
                  <a:srgbClr val="002060"/>
                </a:solidFill>
              </a:rPr>
              <a:t>-</a:t>
            </a:r>
            <a:r>
              <a:rPr lang="en-US" b="1" dirty="0" smtClean="0">
                <a:solidFill>
                  <a:srgbClr val="002060"/>
                </a:solidFill>
              </a:rPr>
              <a:t> is </a:t>
            </a:r>
            <a:r>
              <a:rPr lang="en-US" b="1" dirty="0">
                <a:solidFill>
                  <a:srgbClr val="002060"/>
                </a:solidFill>
              </a:rPr>
              <a:t>attenuated in </a:t>
            </a:r>
            <a:r>
              <a:rPr lang="en-US" b="1" dirty="0" smtClean="0">
                <a:solidFill>
                  <a:srgbClr val="002060"/>
                </a:solidFill>
              </a:rPr>
              <a:t>infiltration practices</a:t>
            </a:r>
          </a:p>
          <a:p>
            <a:pPr lvl="0"/>
            <a:r>
              <a:rPr lang="en-US" b="1" dirty="0" smtClean="0">
                <a:solidFill>
                  <a:srgbClr val="002060"/>
                </a:solidFill>
              </a:rPr>
              <a:t>Groundwater</a:t>
            </a:r>
          </a:p>
          <a:p>
            <a:pPr lvl="1"/>
            <a:r>
              <a:rPr lang="en-US" b="1" dirty="0" smtClean="0">
                <a:solidFill>
                  <a:srgbClr val="7030A0"/>
                </a:solidFill>
              </a:rPr>
              <a:t>Infiltration reduces </a:t>
            </a:r>
            <a:r>
              <a:rPr lang="en-US" b="1" dirty="0">
                <a:solidFill>
                  <a:srgbClr val="7030A0"/>
                </a:solidFill>
              </a:rPr>
              <a:t>winter </a:t>
            </a:r>
            <a:r>
              <a:rPr lang="en-US" b="1" dirty="0" smtClean="0">
                <a:solidFill>
                  <a:srgbClr val="7030A0"/>
                </a:solidFill>
              </a:rPr>
              <a:t>peaks</a:t>
            </a:r>
          </a:p>
          <a:p>
            <a:pPr lvl="1"/>
            <a:r>
              <a:rPr lang="en-US" b="1" dirty="0" smtClean="0">
                <a:solidFill>
                  <a:srgbClr val="7030A0"/>
                </a:solidFill>
              </a:rPr>
              <a:t>Cl</a:t>
            </a:r>
            <a:r>
              <a:rPr lang="en-US" b="1" baseline="30000" dirty="0" smtClean="0">
                <a:solidFill>
                  <a:srgbClr val="7030A0"/>
                </a:solidFill>
              </a:rPr>
              <a:t>-</a:t>
            </a:r>
            <a:r>
              <a:rPr lang="en-US" b="1" dirty="0" smtClean="0">
                <a:solidFill>
                  <a:srgbClr val="7030A0"/>
                </a:solidFill>
              </a:rPr>
              <a:t> enriched </a:t>
            </a:r>
            <a:r>
              <a:rPr lang="en-US" b="1" dirty="0">
                <a:solidFill>
                  <a:srgbClr val="7030A0"/>
                </a:solidFill>
              </a:rPr>
              <a:t>groundwater from spring through </a:t>
            </a:r>
            <a:r>
              <a:rPr lang="en-US" b="1" dirty="0" smtClean="0">
                <a:solidFill>
                  <a:srgbClr val="7030A0"/>
                </a:solidFill>
              </a:rPr>
              <a:t>fall</a:t>
            </a:r>
            <a:endParaRPr lang="en-US" b="1" dirty="0">
              <a:solidFill>
                <a:srgbClr val="7030A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000956.JP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715962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Potential recommendations</a:t>
            </a:r>
            <a:endParaRPr lang="en-US" b="1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28600" y="792162"/>
            <a:ext cx="6858000" cy="5913438"/>
          </a:xfrm>
        </p:spPr>
        <p:txBody>
          <a:bodyPr>
            <a:noAutofit/>
          </a:bodyPr>
          <a:lstStyle/>
          <a:p>
            <a:pPr lvl="0"/>
            <a:r>
              <a:rPr lang="en-US" b="1" dirty="0" smtClean="0">
                <a:solidFill>
                  <a:srgbClr val="002060"/>
                </a:solidFill>
              </a:rPr>
              <a:t>Infiltrate</a:t>
            </a:r>
          </a:p>
          <a:p>
            <a:pPr lvl="1"/>
            <a:r>
              <a:rPr lang="en-US" b="1" dirty="0" smtClean="0">
                <a:solidFill>
                  <a:srgbClr val="7030A0"/>
                </a:solidFill>
              </a:rPr>
              <a:t>in areas with low-moderate road salt inputs</a:t>
            </a:r>
          </a:p>
          <a:p>
            <a:pPr lvl="1"/>
            <a:r>
              <a:rPr lang="en-US" b="1" dirty="0" smtClean="0">
                <a:solidFill>
                  <a:srgbClr val="7030A0"/>
                </a:solidFill>
              </a:rPr>
              <a:t>where </a:t>
            </a:r>
            <a:r>
              <a:rPr lang="en-US" b="1" dirty="0">
                <a:solidFill>
                  <a:srgbClr val="7030A0"/>
                </a:solidFill>
              </a:rPr>
              <a:t>surface streams are </a:t>
            </a:r>
            <a:r>
              <a:rPr lang="en-US" b="1" dirty="0" smtClean="0">
                <a:solidFill>
                  <a:srgbClr val="7030A0"/>
                </a:solidFill>
              </a:rPr>
              <a:t>vulnerable</a:t>
            </a:r>
          </a:p>
          <a:p>
            <a:pPr lvl="0"/>
            <a:r>
              <a:rPr lang="en-US" b="1" dirty="0" smtClean="0">
                <a:solidFill>
                  <a:srgbClr val="002060"/>
                </a:solidFill>
              </a:rPr>
              <a:t>Potential concerns in areas that </a:t>
            </a:r>
            <a:r>
              <a:rPr lang="en-US" b="1" dirty="0">
                <a:solidFill>
                  <a:srgbClr val="002060"/>
                </a:solidFill>
              </a:rPr>
              <a:t>contribute </a:t>
            </a:r>
            <a:r>
              <a:rPr lang="en-US" b="1" dirty="0" smtClean="0">
                <a:solidFill>
                  <a:srgbClr val="002060"/>
                </a:solidFill>
              </a:rPr>
              <a:t>significantly </a:t>
            </a:r>
            <a:r>
              <a:rPr lang="en-US" b="1" dirty="0">
                <a:solidFill>
                  <a:srgbClr val="002060"/>
                </a:solidFill>
              </a:rPr>
              <a:t>to </a:t>
            </a:r>
            <a:r>
              <a:rPr lang="en-US" b="1" dirty="0" smtClean="0">
                <a:solidFill>
                  <a:srgbClr val="002060"/>
                </a:solidFill>
              </a:rPr>
              <a:t>aquifer recharge</a:t>
            </a:r>
            <a:endParaRPr lang="en-US" b="1" dirty="0">
              <a:solidFill>
                <a:srgbClr val="002060"/>
              </a:solidFill>
            </a:endParaRPr>
          </a:p>
          <a:p>
            <a:pPr lvl="0"/>
            <a:r>
              <a:rPr lang="en-US" b="1" dirty="0">
                <a:solidFill>
                  <a:srgbClr val="002060"/>
                </a:solidFill>
              </a:rPr>
              <a:t>Infiltration </a:t>
            </a:r>
            <a:r>
              <a:rPr lang="en-US" b="1" dirty="0" smtClean="0">
                <a:solidFill>
                  <a:srgbClr val="002060"/>
                </a:solidFill>
              </a:rPr>
              <a:t>practices</a:t>
            </a:r>
          </a:p>
          <a:p>
            <a:pPr lvl="1"/>
            <a:r>
              <a:rPr lang="en-US" b="1" dirty="0" smtClean="0">
                <a:solidFill>
                  <a:srgbClr val="7030A0"/>
                </a:solidFill>
              </a:rPr>
              <a:t>Do not use to store </a:t>
            </a:r>
            <a:r>
              <a:rPr lang="en-US" b="1" dirty="0">
                <a:solidFill>
                  <a:srgbClr val="7030A0"/>
                </a:solidFill>
              </a:rPr>
              <a:t>salt-laden </a:t>
            </a:r>
            <a:r>
              <a:rPr lang="en-US" b="1" dirty="0" smtClean="0">
                <a:solidFill>
                  <a:srgbClr val="7030A0"/>
                </a:solidFill>
              </a:rPr>
              <a:t>snow</a:t>
            </a:r>
          </a:p>
          <a:p>
            <a:pPr lvl="1"/>
            <a:r>
              <a:rPr lang="en-US" b="1" dirty="0" smtClean="0">
                <a:solidFill>
                  <a:srgbClr val="7030A0"/>
                </a:solidFill>
              </a:rPr>
              <a:t>Permeable </a:t>
            </a:r>
            <a:r>
              <a:rPr lang="en-US" b="1" dirty="0">
                <a:solidFill>
                  <a:srgbClr val="7030A0"/>
                </a:solidFill>
              </a:rPr>
              <a:t>pavement should be </a:t>
            </a:r>
            <a:r>
              <a:rPr lang="en-US" b="1" dirty="0" smtClean="0">
                <a:solidFill>
                  <a:srgbClr val="7030A0"/>
                </a:solidFill>
              </a:rPr>
              <a:t>encouraged</a:t>
            </a:r>
            <a:endParaRPr lang="en-US" b="1" dirty="0">
              <a:solidFill>
                <a:srgbClr val="7030A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000956.JPG"/>
          <p:cNvPicPr>
            <a:picLocks noChangeAspect="1"/>
          </p:cNvPicPr>
          <p:nvPr/>
        </p:nvPicPr>
        <p:blipFill>
          <a:blip r:embed="rId2" cstate="print">
            <a:lum bright="33000" contrast="35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28600" y="228600"/>
            <a:ext cx="4757692" cy="26670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Ultimately, source </a:t>
            </a:r>
            <a:r>
              <a:rPr lang="en-US" b="1" dirty="0"/>
              <a:t>reduction is the only way to effectively manage chloride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762000"/>
            <a:ext cx="3919492" cy="5189723"/>
          </a:xfrm>
          <a:prstGeom prst="rect">
            <a:avLst/>
          </a:prstGeom>
        </p:spPr>
      </p:pic>
      <p:sp>
        <p:nvSpPr>
          <p:cNvPr id="7" name="Title 2"/>
          <p:cNvSpPr txBox="1">
            <a:spLocks/>
          </p:cNvSpPr>
          <p:nvPr/>
        </p:nvSpPr>
        <p:spPr>
          <a:xfrm>
            <a:off x="1447800" y="5646923"/>
            <a:ext cx="2971800" cy="609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smtClean="0"/>
              <a:t>Questions?</a:t>
            </a: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5000"/>
                    </a14:imgEffect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362" b="16806"/>
          <a:stretch/>
        </p:blipFill>
        <p:spPr>
          <a:xfrm>
            <a:off x="-1" y="-1"/>
            <a:ext cx="9142594" cy="6841376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Infiltration practices focus recharge</a:t>
            </a:r>
            <a:endParaRPr lang="en-US" b="1" dirty="0"/>
          </a:p>
        </p:txBody>
      </p:sp>
      <p:sp>
        <p:nvSpPr>
          <p:cNvPr id="4" name="Rectangle 3"/>
          <p:cNvSpPr/>
          <p:nvPr/>
        </p:nvSpPr>
        <p:spPr>
          <a:xfrm>
            <a:off x="838200" y="2057400"/>
            <a:ext cx="7620000" cy="17526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Example: 1 acre of impervious runoff directed to an infiltration basin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859839" y="3810000"/>
            <a:ext cx="1550361" cy="830997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/>
              <a:t>Infiltration</a:t>
            </a:r>
          </a:p>
          <a:p>
            <a:pPr algn="ctr"/>
            <a:r>
              <a:rPr lang="en-US" sz="2400" b="1" dirty="0" smtClean="0"/>
              <a:t>basin</a:t>
            </a:r>
            <a:endParaRPr lang="en-US" sz="2400" b="1" dirty="0"/>
          </a:p>
        </p:txBody>
      </p:sp>
      <p:sp>
        <p:nvSpPr>
          <p:cNvPr id="6" name="Curved Right Arrow 5"/>
          <p:cNvSpPr/>
          <p:nvPr/>
        </p:nvSpPr>
        <p:spPr>
          <a:xfrm>
            <a:off x="2743200" y="3048000"/>
            <a:ext cx="731520" cy="1216152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Curved Left Arrow 6"/>
          <p:cNvSpPr/>
          <p:nvPr/>
        </p:nvSpPr>
        <p:spPr>
          <a:xfrm>
            <a:off x="5791200" y="3048000"/>
            <a:ext cx="731520" cy="1216152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Down Arrow 7"/>
          <p:cNvSpPr/>
          <p:nvPr/>
        </p:nvSpPr>
        <p:spPr>
          <a:xfrm>
            <a:off x="4419600" y="4648200"/>
            <a:ext cx="484632" cy="978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192689" y="5638800"/>
            <a:ext cx="6937412" cy="461665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/>
              <a:t>Typical design infiltrates 35-75 feet of water annually</a:t>
            </a:r>
            <a:endParaRPr lang="en-US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5000"/>
                    </a14:imgEffect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362" b="16806"/>
          <a:stretch/>
        </p:blipFill>
        <p:spPr>
          <a:xfrm>
            <a:off x="-1" y="-1"/>
            <a:ext cx="9142594" cy="684137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152400"/>
            <a:ext cx="7772400" cy="2667000"/>
          </a:xfrm>
        </p:spPr>
        <p:txBody>
          <a:bodyPr>
            <a:normAutofit/>
          </a:bodyPr>
          <a:lstStyle/>
          <a:p>
            <a:r>
              <a:rPr lang="en-US" b="1" dirty="0" smtClean="0"/>
              <a:t>September 10, 2015: Effects of </a:t>
            </a:r>
            <a:r>
              <a:rPr lang="en-US" b="1" dirty="0" err="1" smtClean="0"/>
              <a:t>stormwater</a:t>
            </a:r>
            <a:r>
              <a:rPr lang="en-US" b="1" dirty="0" smtClean="0"/>
              <a:t> infiltration on groundwater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914244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5000"/>
                    </a14:imgEffect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362" b="16806"/>
          <a:stretch/>
        </p:blipFill>
        <p:spPr>
          <a:xfrm>
            <a:off x="-1" y="-1"/>
            <a:ext cx="9142594" cy="684137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74371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Chloride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5486400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Mobile and will move through BMPs</a:t>
            </a:r>
          </a:p>
          <a:p>
            <a:r>
              <a:rPr lang="en-US" dirty="0" smtClean="0"/>
              <a:t>Concentrations in </a:t>
            </a:r>
            <a:r>
              <a:rPr lang="en-US" dirty="0" err="1" smtClean="0"/>
              <a:t>stormwater</a:t>
            </a:r>
            <a:r>
              <a:rPr lang="en-US" dirty="0" smtClean="0"/>
              <a:t> runoff are highly variable and exceed SMCL during winter and early spring runoff events</a:t>
            </a:r>
          </a:p>
          <a:p>
            <a:r>
              <a:rPr lang="en-US" dirty="0" smtClean="0"/>
              <a:t>Findings</a:t>
            </a:r>
          </a:p>
          <a:p>
            <a:pPr lvl="1"/>
            <a:r>
              <a:rPr lang="en-US" dirty="0" smtClean="0"/>
              <a:t>No retention: Concentrations in effluent and rate of exceedance of standard are function of runoff concentration</a:t>
            </a:r>
          </a:p>
          <a:p>
            <a:pPr lvl="1"/>
            <a:r>
              <a:rPr lang="en-US" dirty="0"/>
              <a:t>Observed concentrations in shallow groundwater in urban areas are similar to concentrations in </a:t>
            </a:r>
            <a:r>
              <a:rPr lang="en-US" dirty="0" smtClean="0"/>
              <a:t>runoff</a:t>
            </a:r>
            <a:endParaRPr lang="en-US" dirty="0"/>
          </a:p>
          <a:p>
            <a:r>
              <a:rPr lang="en-US" dirty="0" smtClean="0"/>
              <a:t>Risk </a:t>
            </a:r>
            <a:r>
              <a:rPr lang="en-US" dirty="0"/>
              <a:t>to groundwater:</a:t>
            </a:r>
          </a:p>
          <a:p>
            <a:pPr lvl="1"/>
            <a:r>
              <a:rPr lang="en-US" dirty="0" smtClean="0"/>
              <a:t>High based on mobility</a:t>
            </a:r>
            <a:endParaRPr lang="en-US" dirty="0"/>
          </a:p>
          <a:p>
            <a:pPr lvl="1"/>
            <a:r>
              <a:rPr lang="en-US" dirty="0" smtClean="0"/>
              <a:t>Some preliminary data suggests a seasonal lag in peak concentration in groundwater</a:t>
            </a:r>
          </a:p>
          <a:p>
            <a:pPr lvl="1"/>
            <a:r>
              <a:rPr lang="en-US" dirty="0" smtClean="0"/>
              <a:t>Concentrations in groundwater not likely to reach 250, but there may be impacts to lakes and streams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57200" y="6019800"/>
            <a:ext cx="7620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From 9/10/15 presentation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7757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5000"/>
                    </a14:imgEffect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362" b="16806"/>
          <a:stretch/>
        </p:blipFill>
        <p:spPr>
          <a:xfrm>
            <a:off x="-1" y="-1"/>
            <a:ext cx="9142594" cy="684137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66751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Quality impacts - conclusions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Health risks may exist for certain combinations of land use, treatment practice, pollutant, and receptor</a:t>
            </a:r>
          </a:p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Current guidance and regulations (permits) should provide adequate protection for human health</a:t>
            </a:r>
          </a:p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More research is needed on pathogen occurrence in </a:t>
            </a:r>
            <a:r>
              <a:rPr lang="en-US" dirty="0" err="1" smtClean="0">
                <a:solidFill>
                  <a:schemeClr val="bg1">
                    <a:lumMod val="75000"/>
                  </a:schemeClr>
                </a:solidFill>
              </a:rPr>
              <a:t>stormwater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 runoff and fate in infiltration systems, particularly non-vegetated systems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Chloride cannot be treated with </a:t>
            </a:r>
            <a:r>
              <a:rPr lang="en-US" b="1" dirty="0" err="1" smtClean="0">
                <a:solidFill>
                  <a:srgbClr val="FF0000"/>
                </a:solidFill>
              </a:rPr>
              <a:t>stormwater</a:t>
            </a:r>
            <a:r>
              <a:rPr lang="en-US" b="1" dirty="0" smtClean="0">
                <a:solidFill>
                  <a:srgbClr val="FF0000"/>
                </a:solidFill>
              </a:rPr>
              <a:t> BMPs</a:t>
            </a:r>
          </a:p>
          <a:p>
            <a:pPr lvl="1"/>
            <a:r>
              <a:rPr lang="en-US" b="1" dirty="0" smtClean="0">
                <a:solidFill>
                  <a:srgbClr val="FF0000"/>
                </a:solidFill>
              </a:rPr>
              <a:t>Prevention is the only effective management tool</a:t>
            </a:r>
          </a:p>
          <a:p>
            <a:pPr lvl="1"/>
            <a:r>
              <a:rPr lang="en-US" b="1" dirty="0" smtClean="0">
                <a:solidFill>
                  <a:srgbClr val="FF0000"/>
                </a:solidFill>
              </a:rPr>
              <a:t>Need to better understand dynamics of chloride in urban systems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2710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2927</TotalTime>
  <Words>1542</Words>
  <Application>Microsoft Office PowerPoint</Application>
  <PresentationFormat>On-screen Show (4:3)</PresentationFormat>
  <Paragraphs>246</Paragraphs>
  <Slides>54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54</vt:i4>
      </vt:variant>
    </vt:vector>
  </HeadingPairs>
  <TitlesOfParts>
    <vt:vector size="58" baseType="lpstr">
      <vt:lpstr>Arial</vt:lpstr>
      <vt:lpstr>Calibri</vt:lpstr>
      <vt:lpstr>Wingdings</vt:lpstr>
      <vt:lpstr>Office Theme</vt:lpstr>
      <vt:lpstr>Stormwater infiltration and chloride in groundwater</vt:lpstr>
      <vt:lpstr>Outline</vt:lpstr>
      <vt:lpstr>Stormwater infiltration- intentional infiltration of stormwater runoff</vt:lpstr>
      <vt:lpstr>Infiltration BMPs</vt:lpstr>
      <vt:lpstr>Infiltration is a preferred method for managing stormwater runoff</vt:lpstr>
      <vt:lpstr>Infiltration practices focus recharge</vt:lpstr>
      <vt:lpstr>September 10, 2015: Effects of stormwater infiltration on groundwater</vt:lpstr>
      <vt:lpstr>Chloride</vt:lpstr>
      <vt:lpstr>Quality impacts - conclusions</vt:lpstr>
      <vt:lpstr>PowerPoint Presentation</vt:lpstr>
      <vt:lpstr>Potential fate of infiltrated water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Primary anthropogenic sources are road salt, fertilizers, and WWTPs</vt:lpstr>
      <vt:lpstr>PowerPoint Presentation</vt:lpstr>
      <vt:lpstr>Other environmental concerns of chloride</vt:lpstr>
      <vt:lpstr>Salt application has increased</vt:lpstr>
      <vt:lpstr>PowerPoint Presentation</vt:lpstr>
      <vt:lpstr>PowerPoint Presentation</vt:lpstr>
      <vt:lpstr>PowerPoint Presentation</vt:lpstr>
      <vt:lpstr>Summary of water quality status</vt:lpstr>
      <vt:lpstr>PowerPoint Presentation</vt:lpstr>
      <vt:lpstr>PowerPoint Presentation</vt:lpstr>
      <vt:lpstr>PowerPoint Presentation</vt:lpstr>
      <vt:lpstr>Villanova study, Machusick, 2009</vt:lpstr>
      <vt:lpstr>PowerPoint Presentation</vt:lpstr>
      <vt:lpstr>Estimating chloride loads from infiltration practices</vt:lpstr>
      <vt:lpstr>These next slides are DRAFT</vt:lpstr>
      <vt:lpstr>PowerPoint Presentation</vt:lpstr>
      <vt:lpstr>PowerPoint Presentation</vt:lpstr>
      <vt:lpstr>PowerPoint Presentation</vt:lpstr>
      <vt:lpstr>PowerPoint Presentation</vt:lpstr>
      <vt:lpstr>What are the consequences of high chloride concentrations in lakes?</vt:lpstr>
      <vt:lpstr>PowerPoint Presentation</vt:lpstr>
      <vt:lpstr>What are the consequences of high chloride concentrations in streams?</vt:lpstr>
      <vt:lpstr>Cl in shallow glacial aquifers, northern U.S. (Mullaney et al., 2009)</vt:lpstr>
      <vt:lpstr>PowerPoint Presentation</vt:lpstr>
      <vt:lpstr>Factors affecting Cl in shallow glacial aquifers, northern U.S. (Mullaney et al., 2009)</vt:lpstr>
      <vt:lpstr>What are the consequences of high chloride concentrations in groundwater?</vt:lpstr>
      <vt:lpstr>Much of the core Metro Area aquifer system has low-moderate vulnerability</vt:lpstr>
      <vt:lpstr>Management strategies</vt:lpstr>
      <vt:lpstr>Stormwater infiltration recommendations</vt:lpstr>
      <vt:lpstr>Needs</vt:lpstr>
      <vt:lpstr>Chloride is attenuated</vt:lpstr>
      <vt:lpstr>Summary</vt:lpstr>
      <vt:lpstr>Potential recommendations</vt:lpstr>
      <vt:lpstr>Ultimately, source reduction is the only way to effectively manage chloride</vt:lpstr>
    </vt:vector>
  </TitlesOfParts>
  <Company>Hewlett-Packard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Impacts of Stormwater Unfiltration on Chloride in Groundwater</dc:title>
  <dc:creator>trojans</dc:creator>
  <cp:lastModifiedBy>Trojan, Mike (MPCA)</cp:lastModifiedBy>
  <cp:revision>176</cp:revision>
  <dcterms:created xsi:type="dcterms:W3CDTF">2018-12-28T19:59:16Z</dcterms:created>
  <dcterms:modified xsi:type="dcterms:W3CDTF">2019-03-22T17:32:46Z</dcterms:modified>
</cp:coreProperties>
</file>