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charts/style2.xml" ContentType="application/vnd.ms-office.chartstyl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ppt/theme/themeOverride1.xml" ContentType="application/vnd.openxmlformats-officedocument.themeOverride+xml"/>
  <Override PartName="/docProps/app.xml" ContentType="application/vnd.openxmlformats-officedocument.extended-properties+xml"/>
  <Override PartName="/ppt/charts/colors2.xml" ContentType="application/vnd.ms-office.chartcolorstyl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charts/colors1.xml" ContentType="application/vnd.ms-office.chartcolorstyle+xml"/>
  <Override PartName="/ppt/slideLayouts/slideLayout10.xml" ContentType="application/vnd.openxmlformats-officedocument.presentationml.slideLayout+xml"/>
  <Default Extension="xlsx" ContentType="application/vnd.openxmlformats-officedocument.spreadsheetml.sheet"/>
  <Override PartName="/ppt/charts/chart3.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charts/style1.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57" r:id="rId2"/>
    <p:sldId id="258" r:id="rId3"/>
    <p:sldId id="260" r:id="rId4"/>
    <p:sldId id="259" r:id="rId5"/>
    <p:sldId id="261" r:id="rId6"/>
    <p:sldId id="263" r:id="rId7"/>
    <p:sldId id="262" r:id="rId8"/>
    <p:sldId id="270" r:id="rId9"/>
    <p:sldId id="264" r:id="rId10"/>
    <p:sldId id="265" r:id="rId11"/>
    <p:sldId id="271" r:id="rId12"/>
    <p:sldId id="282" r:id="rId13"/>
    <p:sldId id="267" r:id="rId14"/>
    <p:sldId id="266" r:id="rId15"/>
    <p:sldId id="268" r:id="rId16"/>
    <p:sldId id="281" r:id="rId17"/>
    <p:sldId id="272" r:id="rId18"/>
    <p:sldId id="274" r:id="rId19"/>
    <p:sldId id="269" r:id="rId20"/>
    <p:sldId id="276" r:id="rId21"/>
    <p:sldId id="277" r:id="rId22"/>
    <p:sldId id="283" r:id="rId23"/>
    <p:sldId id="279" r:id="rId24"/>
    <p:sldId id="278" r:id="rId25"/>
    <p:sldId id="273" r:id="rId26"/>
    <p:sldId id="284" r:id="rId27"/>
    <p:sldId id="280" r:id="rId28"/>
    <p:sldId id="275" r:id="rId29"/>
    <p:sldId id="28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1" d="100"/>
          <a:sy n="61" d="100"/>
        </p:scale>
        <p:origin x="-78" y="-246"/>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Office_Excel_2007_Workbook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Office_Excel_2007_Workbook2.xlsx"/></Relationships>
</file>

<file path=ppt/charts/_rels/chart3.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Office_Excel_2007_Workbook3.xlsx"/></Relationships>
</file>

<file path=ppt/charts/chart1.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autoTitleDeleted val="1"/>
    <c:plotArea>
      <c:layout/>
      <c:scatterChart>
        <c:scatterStyle val="lineMarker"/>
        <c:ser>
          <c:idx val="0"/>
          <c:order val="0"/>
          <c:tx>
            <c:strRef>
              <c:f>Sheet2!$F$61</c:f>
              <c:strCache>
                <c:ptCount val="1"/>
                <c:pt idx="0">
                  <c:v>Median</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Sheet2!$E$62:$E$73</c:f>
              <c:numCache>
                <c:formatCode>m/d;@</c:formatCode>
                <c:ptCount val="12"/>
                <c:pt idx="0">
                  <c:v>43115</c:v>
                </c:pt>
                <c:pt idx="1">
                  <c:v>43146</c:v>
                </c:pt>
                <c:pt idx="2">
                  <c:v>43174</c:v>
                </c:pt>
                <c:pt idx="3">
                  <c:v>43205</c:v>
                </c:pt>
                <c:pt idx="4">
                  <c:v>43235</c:v>
                </c:pt>
                <c:pt idx="5">
                  <c:v>43266</c:v>
                </c:pt>
                <c:pt idx="6">
                  <c:v>43296</c:v>
                </c:pt>
                <c:pt idx="7">
                  <c:v>43327</c:v>
                </c:pt>
                <c:pt idx="8">
                  <c:v>43358</c:v>
                </c:pt>
                <c:pt idx="9">
                  <c:v>43388</c:v>
                </c:pt>
                <c:pt idx="10">
                  <c:v>43419</c:v>
                </c:pt>
                <c:pt idx="11">
                  <c:v>43449</c:v>
                </c:pt>
              </c:numCache>
            </c:numRef>
          </c:xVal>
          <c:yVal>
            <c:numRef>
              <c:f>Sheet2!$F$62:$F$73</c:f>
              <c:numCache>
                <c:formatCode>0</c:formatCode>
                <c:ptCount val="12"/>
                <c:pt idx="0">
                  <c:v>846.76937776185446</c:v>
                </c:pt>
                <c:pt idx="1">
                  <c:v>338.70775110474193</c:v>
                </c:pt>
                <c:pt idx="2">
                  <c:v>620.96421035869264</c:v>
                </c:pt>
                <c:pt idx="3">
                  <c:v>225.80516740316099</c:v>
                </c:pt>
                <c:pt idx="4">
                  <c:v>70.564114813487748</c:v>
                </c:pt>
                <c:pt idx="5">
                  <c:v>28.225645925395099</c:v>
                </c:pt>
                <c:pt idx="6">
                  <c:v>28.225645925395099</c:v>
                </c:pt>
                <c:pt idx="7">
                  <c:v>28.225645925395099</c:v>
                </c:pt>
                <c:pt idx="8">
                  <c:v>28.225645925395099</c:v>
                </c:pt>
                <c:pt idx="9">
                  <c:v>28.225645925395099</c:v>
                </c:pt>
                <c:pt idx="10">
                  <c:v>21.169234444046339</c:v>
                </c:pt>
                <c:pt idx="11">
                  <c:v>21.169234444046339</c:v>
                </c:pt>
              </c:numCache>
            </c:numRef>
          </c:yVal>
          <c:extLst xmlns:c16r2="http://schemas.microsoft.com/office/drawing/2015/06/chart">
            <c:ext xmlns:c16="http://schemas.microsoft.com/office/drawing/2014/chart" uri="{C3380CC4-5D6E-409C-BE32-E72D297353CC}">
              <c16:uniqueId val="{00000000-6349-4AB2-8102-B4F31DE3C476}"/>
            </c:ext>
          </c:extLst>
        </c:ser>
        <c:ser>
          <c:idx val="1"/>
          <c:order val="1"/>
          <c:tx>
            <c:strRef>
              <c:f>Sheet2!$G$61</c:f>
              <c:strCache>
                <c:ptCount val="1"/>
                <c:pt idx="0">
                  <c:v>Maximum</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Sheet2!$E$62:$E$73</c:f>
              <c:numCache>
                <c:formatCode>m/d;@</c:formatCode>
                <c:ptCount val="12"/>
                <c:pt idx="0">
                  <c:v>43115</c:v>
                </c:pt>
                <c:pt idx="1">
                  <c:v>43146</c:v>
                </c:pt>
                <c:pt idx="2">
                  <c:v>43174</c:v>
                </c:pt>
                <c:pt idx="3">
                  <c:v>43205</c:v>
                </c:pt>
                <c:pt idx="4">
                  <c:v>43235</c:v>
                </c:pt>
                <c:pt idx="5">
                  <c:v>43266</c:v>
                </c:pt>
                <c:pt idx="6">
                  <c:v>43296</c:v>
                </c:pt>
                <c:pt idx="7">
                  <c:v>43327</c:v>
                </c:pt>
                <c:pt idx="8">
                  <c:v>43358</c:v>
                </c:pt>
                <c:pt idx="9">
                  <c:v>43388</c:v>
                </c:pt>
                <c:pt idx="10">
                  <c:v>43419</c:v>
                </c:pt>
                <c:pt idx="11">
                  <c:v>43449</c:v>
                </c:pt>
              </c:numCache>
            </c:numRef>
          </c:xVal>
          <c:yVal>
            <c:numRef>
              <c:f>Sheet2!$G$62:$G$73</c:f>
              <c:numCache>
                <c:formatCode>0</c:formatCode>
                <c:ptCount val="12"/>
                <c:pt idx="0">
                  <c:v>9314.4631553803811</c:v>
                </c:pt>
                <c:pt idx="1">
                  <c:v>19757.952147776563</c:v>
                </c:pt>
                <c:pt idx="2">
                  <c:v>2822.5645925395165</c:v>
                </c:pt>
                <c:pt idx="3">
                  <c:v>846.76937776185446</c:v>
                </c:pt>
                <c:pt idx="4">
                  <c:v>141.12822962697561</c:v>
                </c:pt>
                <c:pt idx="5">
                  <c:v>84.676937776185127</c:v>
                </c:pt>
                <c:pt idx="6">
                  <c:v>56.451291850790142</c:v>
                </c:pt>
                <c:pt idx="7">
                  <c:v>56.451291850790142</c:v>
                </c:pt>
                <c:pt idx="8">
                  <c:v>42.338468888092621</c:v>
                </c:pt>
                <c:pt idx="9">
                  <c:v>56.451291850790142</c:v>
                </c:pt>
                <c:pt idx="10">
                  <c:v>28.225645925395099</c:v>
                </c:pt>
                <c:pt idx="11">
                  <c:v>28.225645925395099</c:v>
                </c:pt>
              </c:numCache>
            </c:numRef>
          </c:yVal>
          <c:extLst xmlns:c16r2="http://schemas.microsoft.com/office/drawing/2015/06/chart">
            <c:ext xmlns:c16="http://schemas.microsoft.com/office/drawing/2014/chart" uri="{C3380CC4-5D6E-409C-BE32-E72D297353CC}">
              <c16:uniqueId val="{00000001-6349-4AB2-8102-B4F31DE3C476}"/>
            </c:ext>
          </c:extLst>
        </c:ser>
        <c:dLbls/>
        <c:axId val="63451520"/>
        <c:axId val="63453056"/>
      </c:scatterChart>
      <c:valAx>
        <c:axId val="63451520"/>
        <c:scaling>
          <c:orientation val="minMax"/>
          <c:max val="43460"/>
          <c:min val="43080"/>
        </c:scaling>
        <c:axPos val="b"/>
        <c:majorGridlines>
          <c:spPr>
            <a:ln w="9525" cap="flat" cmpd="sng" algn="ctr">
              <a:solidFill>
                <a:schemeClr val="tx1">
                  <a:lumMod val="15000"/>
                  <a:lumOff val="85000"/>
                </a:schemeClr>
              </a:solidFill>
              <a:round/>
            </a:ln>
            <a:effectLst/>
          </c:spPr>
        </c:majorGridlines>
        <c:numFmt formatCode="m/d;@"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453056"/>
        <c:crosses val="autoZero"/>
        <c:crossBetween val="midCat"/>
        <c:majorUnit val="60"/>
      </c:valAx>
      <c:valAx>
        <c:axId val="63453056"/>
        <c:scaling>
          <c:logBase val="10"/>
          <c:orientation val="minMax"/>
        </c:scaling>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Chloride (mg/L)</a:t>
                </a:r>
              </a:p>
            </c:rich>
          </c:tx>
          <c:layout/>
          <c:spPr>
            <a:noFill/>
            <a:ln>
              <a:noFill/>
            </a:ln>
            <a:effectLst/>
          </c:spPr>
        </c:title>
        <c:numFmt formatCode="0"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451520"/>
        <c:crosses val="autoZero"/>
        <c:crossBetween val="midCat"/>
      </c:valAx>
      <c:spPr>
        <a:noFill/>
        <a:ln>
          <a:noFill/>
        </a:ln>
        <a:effectLst/>
      </c:spPr>
    </c:plotArea>
    <c:legend>
      <c:legendPos val="b"/>
      <c:layout/>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lang val="en-US"/>
  <c:chart>
    <c:autoTitleDeleted val="1"/>
    <c:plotArea>
      <c:layout/>
      <c:scatterChart>
        <c:scatterStyle val="lineMarker"/>
        <c:ser>
          <c:idx val="0"/>
          <c:order val="0"/>
          <c:tx>
            <c:strRef>
              <c:f>Sheet3!$Q$1</c:f>
              <c:strCache>
                <c:ptCount val="1"/>
                <c:pt idx="0">
                  <c:v>ratio</c:v>
                </c:pt>
              </c:strCache>
            </c:strRef>
          </c:tx>
          <c:spPr>
            <a:ln w="19050" cap="rnd">
              <a:noFill/>
              <a:round/>
            </a:ln>
            <a:effectLst/>
          </c:spPr>
          <c:marker>
            <c:symbol val="circle"/>
            <c:size val="5"/>
            <c:spPr>
              <a:solidFill>
                <a:schemeClr val="accent1"/>
              </a:solidFill>
              <a:ln w="9525">
                <a:solidFill>
                  <a:schemeClr val="accent1"/>
                </a:solidFill>
              </a:ln>
              <a:effectLst/>
            </c:spPr>
          </c:marker>
          <c:xVal>
            <c:numRef>
              <c:f>Sheet3!$P$2:$P$16</c:f>
              <c:numCache>
                <c:formatCode>General</c:formatCode>
                <c:ptCount val="15"/>
                <c:pt idx="0">
                  <c:v>209</c:v>
                </c:pt>
                <c:pt idx="1">
                  <c:v>232</c:v>
                </c:pt>
                <c:pt idx="2">
                  <c:v>259</c:v>
                </c:pt>
                <c:pt idx="3">
                  <c:v>268</c:v>
                </c:pt>
                <c:pt idx="4">
                  <c:v>184</c:v>
                </c:pt>
                <c:pt idx="5">
                  <c:v>218</c:v>
                </c:pt>
                <c:pt idx="6">
                  <c:v>182.5</c:v>
                </c:pt>
                <c:pt idx="7">
                  <c:v>72</c:v>
                </c:pt>
                <c:pt idx="8">
                  <c:v>120</c:v>
                </c:pt>
                <c:pt idx="9">
                  <c:v>187</c:v>
                </c:pt>
                <c:pt idx="10">
                  <c:v>288</c:v>
                </c:pt>
                <c:pt idx="11">
                  <c:v>284.5</c:v>
                </c:pt>
                <c:pt idx="12">
                  <c:v>403.5</c:v>
                </c:pt>
                <c:pt idx="13">
                  <c:v>575</c:v>
                </c:pt>
                <c:pt idx="14">
                  <c:v>509</c:v>
                </c:pt>
              </c:numCache>
            </c:numRef>
          </c:xVal>
          <c:yVal>
            <c:numRef>
              <c:f>Sheet3!$Q$2:$Q$16</c:f>
              <c:numCache>
                <c:formatCode>General</c:formatCode>
                <c:ptCount val="15"/>
                <c:pt idx="0">
                  <c:v>1.3483870967741935</c:v>
                </c:pt>
                <c:pt idx="1">
                  <c:v>1.6934306569343063</c:v>
                </c:pt>
                <c:pt idx="2">
                  <c:v>2.7263157894736838</c:v>
                </c:pt>
                <c:pt idx="3">
                  <c:v>0.89036544850498334</c:v>
                </c:pt>
                <c:pt idx="4">
                  <c:v>1.1645569620253167</c:v>
                </c:pt>
                <c:pt idx="5">
                  <c:v>1.0792079207920795</c:v>
                </c:pt>
                <c:pt idx="6">
                  <c:v>1.0224089635854341</c:v>
                </c:pt>
                <c:pt idx="7">
                  <c:v>0.60251046025104593</c:v>
                </c:pt>
                <c:pt idx="8">
                  <c:v>1</c:v>
                </c:pt>
                <c:pt idx="9">
                  <c:v>1.6260869565217395</c:v>
                </c:pt>
                <c:pt idx="10">
                  <c:v>1.6271186440677967</c:v>
                </c:pt>
                <c:pt idx="11">
                  <c:v>1.5546448087431695</c:v>
                </c:pt>
                <c:pt idx="12">
                  <c:v>2.4017857142857144</c:v>
                </c:pt>
                <c:pt idx="13">
                  <c:v>2.9040404040404035</c:v>
                </c:pt>
                <c:pt idx="14">
                  <c:v>2.6931216931216935</c:v>
                </c:pt>
              </c:numCache>
            </c:numRef>
          </c:yVal>
          <c:extLst xmlns:c16r2="http://schemas.microsoft.com/office/drawing/2015/06/chart">
            <c:ext xmlns:c16="http://schemas.microsoft.com/office/drawing/2014/chart" uri="{C3380CC4-5D6E-409C-BE32-E72D297353CC}">
              <c16:uniqueId val="{00000000-39AE-4934-8679-14D4AAD87A78}"/>
            </c:ext>
          </c:extLst>
        </c:ser>
        <c:dLbls/>
        <c:axId val="64305024"/>
        <c:axId val="64307200"/>
      </c:scatterChart>
      <c:valAx>
        <c:axId val="64305024"/>
        <c:scaling>
          <c:orientation val="minMax"/>
        </c:scaling>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Bottom concentration (mg/L)</a:t>
                </a:r>
              </a:p>
            </c:rich>
          </c:tx>
          <c:layout/>
          <c:spPr>
            <a:noFill/>
            <a:ln>
              <a:noFill/>
            </a:ln>
            <a:effectLst/>
          </c:spPr>
        </c:title>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07200"/>
        <c:crosses val="autoZero"/>
        <c:crossBetween val="midCat"/>
      </c:valAx>
      <c:valAx>
        <c:axId val="64307200"/>
        <c:scaling>
          <c:orientation val="minMax"/>
        </c:scaling>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Bottom:top ratio</a:t>
                </a:r>
              </a:p>
            </c:rich>
          </c:tx>
          <c:layout/>
          <c:spPr>
            <a:noFill/>
            <a:ln>
              <a:noFill/>
            </a:ln>
            <a:effectLst/>
          </c:spPr>
        </c:title>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05024"/>
        <c:crosses val="autoZero"/>
        <c:crossBetween val="midCat"/>
      </c:valAx>
      <c:spPr>
        <a:noFill/>
        <a:ln>
          <a:noFill/>
        </a:ln>
        <a:effectLst/>
      </c:spPr>
    </c:plotArea>
    <c:plotVisOnly val="1"/>
    <c:dispBlanksAs val="gap"/>
  </c:chart>
  <c:spPr>
    <a:noFill/>
    <a:ln>
      <a:noFill/>
    </a:ln>
    <a:effectLst/>
  </c:spPr>
  <c:txPr>
    <a:bodyPr/>
    <a:lstStyle/>
    <a:p>
      <a:pPr>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chart>
    <c:autoTitleDeleted val="1"/>
    <c:plotArea>
      <c:layout/>
      <c:scatterChart>
        <c:scatterStyle val="lineMarker"/>
        <c:ser>
          <c:idx val="0"/>
          <c:order val="0"/>
          <c:tx>
            <c:strRef>
              <c:f>Sheet3!$M$1</c:f>
              <c:strCache>
                <c:ptCount val="1"/>
                <c:pt idx="0">
                  <c:v>bottom</c:v>
                </c:pt>
              </c:strCache>
            </c:strRef>
          </c:tx>
          <c:spPr>
            <a:ln w="19050" cap="rnd">
              <a:noFill/>
              <a:round/>
            </a:ln>
            <a:effectLst/>
          </c:spPr>
          <c:marker>
            <c:symbol val="circle"/>
            <c:size val="5"/>
            <c:spPr>
              <a:solidFill>
                <a:schemeClr val="accent1"/>
              </a:solidFill>
              <a:ln w="9525">
                <a:solidFill>
                  <a:schemeClr val="accent1"/>
                </a:solidFill>
              </a:ln>
              <a:effectLst/>
            </c:spPr>
          </c:marker>
          <c:xVal>
            <c:numRef>
              <c:f>Sheet3!$L$2:$L$16</c:f>
              <c:numCache>
                <c:formatCode>General</c:formatCode>
                <c:ptCount val="15"/>
                <c:pt idx="0">
                  <c:v>30</c:v>
                </c:pt>
                <c:pt idx="1">
                  <c:v>25</c:v>
                </c:pt>
                <c:pt idx="2">
                  <c:v>63</c:v>
                </c:pt>
                <c:pt idx="3">
                  <c:v>16</c:v>
                </c:pt>
                <c:pt idx="4">
                  <c:v>46</c:v>
                </c:pt>
                <c:pt idx="5">
                  <c:v>36</c:v>
                </c:pt>
                <c:pt idx="6">
                  <c:v>12</c:v>
                </c:pt>
                <c:pt idx="7">
                  <c:v>9</c:v>
                </c:pt>
                <c:pt idx="8">
                  <c:v>15.5</c:v>
                </c:pt>
                <c:pt idx="9">
                  <c:v>47</c:v>
                </c:pt>
                <c:pt idx="10">
                  <c:v>37</c:v>
                </c:pt>
                <c:pt idx="11">
                  <c:v>28</c:v>
                </c:pt>
                <c:pt idx="12">
                  <c:v>24</c:v>
                </c:pt>
                <c:pt idx="13">
                  <c:v>28</c:v>
                </c:pt>
                <c:pt idx="14">
                  <c:v>47</c:v>
                </c:pt>
              </c:numCache>
            </c:numRef>
          </c:xVal>
          <c:yVal>
            <c:numRef>
              <c:f>Sheet3!$M$2:$M$16</c:f>
              <c:numCache>
                <c:formatCode>General</c:formatCode>
                <c:ptCount val="15"/>
                <c:pt idx="0">
                  <c:v>209</c:v>
                </c:pt>
                <c:pt idx="1">
                  <c:v>232</c:v>
                </c:pt>
                <c:pt idx="2">
                  <c:v>259</c:v>
                </c:pt>
                <c:pt idx="3">
                  <c:v>268</c:v>
                </c:pt>
                <c:pt idx="4">
                  <c:v>184</c:v>
                </c:pt>
                <c:pt idx="5">
                  <c:v>218</c:v>
                </c:pt>
                <c:pt idx="6">
                  <c:v>182.5</c:v>
                </c:pt>
                <c:pt idx="7">
                  <c:v>72</c:v>
                </c:pt>
                <c:pt idx="8">
                  <c:v>120</c:v>
                </c:pt>
                <c:pt idx="9">
                  <c:v>187</c:v>
                </c:pt>
                <c:pt idx="10">
                  <c:v>288</c:v>
                </c:pt>
                <c:pt idx="11">
                  <c:v>284.5</c:v>
                </c:pt>
                <c:pt idx="12">
                  <c:v>403.5</c:v>
                </c:pt>
                <c:pt idx="13">
                  <c:v>575</c:v>
                </c:pt>
                <c:pt idx="14">
                  <c:v>509</c:v>
                </c:pt>
              </c:numCache>
            </c:numRef>
          </c:yVal>
          <c:extLst xmlns:c16r2="http://schemas.microsoft.com/office/drawing/2015/06/chart">
            <c:ext xmlns:c16="http://schemas.microsoft.com/office/drawing/2014/chart" uri="{C3380CC4-5D6E-409C-BE32-E72D297353CC}">
              <c16:uniqueId val="{00000000-921A-4D61-9748-0A8BC26266AD}"/>
            </c:ext>
          </c:extLst>
        </c:ser>
        <c:dLbls/>
        <c:axId val="64262144"/>
        <c:axId val="64264064"/>
      </c:scatterChart>
      <c:valAx>
        <c:axId val="64262144"/>
        <c:scaling>
          <c:orientation val="minMax"/>
        </c:scaling>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Maximum depth (ft)</a:t>
                </a:r>
              </a:p>
            </c:rich>
          </c:tx>
          <c:layout/>
          <c:spPr>
            <a:noFill/>
            <a:ln>
              <a:noFill/>
            </a:ln>
            <a:effectLst/>
          </c:spPr>
        </c:title>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264064"/>
        <c:crosses val="autoZero"/>
        <c:crossBetween val="midCat"/>
      </c:valAx>
      <c:valAx>
        <c:axId val="64264064"/>
        <c:scaling>
          <c:orientation val="minMax"/>
        </c:scaling>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Chloride (mg/L)</a:t>
                </a:r>
              </a:p>
            </c:rich>
          </c:tx>
          <c:layout/>
          <c:spPr>
            <a:noFill/>
            <a:ln>
              <a:noFill/>
            </a:ln>
            <a:effectLst/>
          </c:spPr>
        </c:title>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262144"/>
        <c:crosses val="autoZero"/>
        <c:crossBetween val="midCat"/>
      </c:valAx>
      <c:spPr>
        <a:noFill/>
        <a:ln>
          <a:noFill/>
        </a:ln>
        <a:effectLst/>
      </c:spPr>
    </c:plotArea>
    <c:plotVisOnly val="1"/>
    <c:dispBlanksAs val="gap"/>
  </c:chart>
  <c:spPr>
    <a:noFill/>
    <a:ln>
      <a:noFill/>
    </a:ln>
    <a:effectLst/>
  </c:spPr>
  <c:txPr>
    <a:bodyPr/>
    <a:lstStyle/>
    <a:p>
      <a:pPr>
        <a:defRPr/>
      </a:pPr>
      <a:endParaRPr lang="en-US"/>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207B56-1126-4D7F-9B0C-AE376BE3CE63}" type="datetimeFigureOut">
              <a:rPr lang="en-US" smtClean="0"/>
              <a:pPr/>
              <a:t>2/18/2019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C02C5C-9869-427C-B15A-6DF7E622DAE4}" type="slidenum">
              <a:rPr lang="en-US" smtClean="0"/>
              <a:pPr/>
              <a:t>‹#›</a:t>
            </a:fld>
            <a:endParaRPr lang="en-US"/>
          </a:p>
        </p:txBody>
      </p:sp>
    </p:spTree>
    <p:extLst>
      <p:ext uri="{BB962C8B-B14F-4D97-AF65-F5344CB8AC3E}">
        <p14:creationId xmlns:p14="http://schemas.microsoft.com/office/powerpoint/2010/main" xmlns="" val="2317781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207B56-1126-4D7F-9B0C-AE376BE3CE63}" type="datetimeFigureOut">
              <a:rPr lang="en-US" smtClean="0"/>
              <a:pPr/>
              <a:t>2/18/2019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C02C5C-9869-427C-B15A-6DF7E622DAE4}" type="slidenum">
              <a:rPr lang="en-US" smtClean="0"/>
              <a:pPr/>
              <a:t>‹#›</a:t>
            </a:fld>
            <a:endParaRPr lang="en-US"/>
          </a:p>
        </p:txBody>
      </p:sp>
    </p:spTree>
    <p:extLst>
      <p:ext uri="{BB962C8B-B14F-4D97-AF65-F5344CB8AC3E}">
        <p14:creationId xmlns:p14="http://schemas.microsoft.com/office/powerpoint/2010/main" xmlns="" val="1542200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207B56-1126-4D7F-9B0C-AE376BE3CE63}" type="datetimeFigureOut">
              <a:rPr lang="en-US" smtClean="0"/>
              <a:pPr/>
              <a:t>2/18/2019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C02C5C-9869-427C-B15A-6DF7E622DAE4}" type="slidenum">
              <a:rPr lang="en-US" smtClean="0"/>
              <a:pPr/>
              <a:t>‹#›</a:t>
            </a:fld>
            <a:endParaRPr lang="en-US"/>
          </a:p>
        </p:txBody>
      </p:sp>
    </p:spTree>
    <p:extLst>
      <p:ext uri="{BB962C8B-B14F-4D97-AF65-F5344CB8AC3E}">
        <p14:creationId xmlns:p14="http://schemas.microsoft.com/office/powerpoint/2010/main" xmlns="" val="3033370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207B56-1126-4D7F-9B0C-AE376BE3CE63}" type="datetimeFigureOut">
              <a:rPr lang="en-US" smtClean="0"/>
              <a:pPr/>
              <a:t>2/18/2019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C02C5C-9869-427C-B15A-6DF7E622DAE4}" type="slidenum">
              <a:rPr lang="en-US" smtClean="0"/>
              <a:pPr/>
              <a:t>‹#›</a:t>
            </a:fld>
            <a:endParaRPr lang="en-US"/>
          </a:p>
        </p:txBody>
      </p:sp>
    </p:spTree>
    <p:extLst>
      <p:ext uri="{BB962C8B-B14F-4D97-AF65-F5344CB8AC3E}">
        <p14:creationId xmlns:p14="http://schemas.microsoft.com/office/powerpoint/2010/main" xmlns="" val="2898358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3207B56-1126-4D7F-9B0C-AE376BE3CE63}" type="datetimeFigureOut">
              <a:rPr lang="en-US" smtClean="0"/>
              <a:pPr/>
              <a:t>2/18/2019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C02C5C-9869-427C-B15A-6DF7E622DAE4}" type="slidenum">
              <a:rPr lang="en-US" smtClean="0"/>
              <a:pPr/>
              <a:t>‹#›</a:t>
            </a:fld>
            <a:endParaRPr lang="en-US"/>
          </a:p>
        </p:txBody>
      </p:sp>
    </p:spTree>
    <p:extLst>
      <p:ext uri="{BB962C8B-B14F-4D97-AF65-F5344CB8AC3E}">
        <p14:creationId xmlns:p14="http://schemas.microsoft.com/office/powerpoint/2010/main" xmlns="" val="2578780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207B56-1126-4D7F-9B0C-AE376BE3CE63}" type="datetimeFigureOut">
              <a:rPr lang="en-US" smtClean="0"/>
              <a:pPr/>
              <a:t>2/18/2019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C02C5C-9869-427C-B15A-6DF7E622DAE4}" type="slidenum">
              <a:rPr lang="en-US" smtClean="0"/>
              <a:pPr/>
              <a:t>‹#›</a:t>
            </a:fld>
            <a:endParaRPr lang="en-US"/>
          </a:p>
        </p:txBody>
      </p:sp>
    </p:spTree>
    <p:extLst>
      <p:ext uri="{BB962C8B-B14F-4D97-AF65-F5344CB8AC3E}">
        <p14:creationId xmlns:p14="http://schemas.microsoft.com/office/powerpoint/2010/main" xmlns="" val="3800275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207B56-1126-4D7F-9B0C-AE376BE3CE63}" type="datetimeFigureOut">
              <a:rPr lang="en-US" smtClean="0"/>
              <a:pPr/>
              <a:t>2/18/2019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C02C5C-9869-427C-B15A-6DF7E622DAE4}" type="slidenum">
              <a:rPr lang="en-US" smtClean="0"/>
              <a:pPr/>
              <a:t>‹#›</a:t>
            </a:fld>
            <a:endParaRPr lang="en-US"/>
          </a:p>
        </p:txBody>
      </p:sp>
    </p:spTree>
    <p:extLst>
      <p:ext uri="{BB962C8B-B14F-4D97-AF65-F5344CB8AC3E}">
        <p14:creationId xmlns:p14="http://schemas.microsoft.com/office/powerpoint/2010/main" xmlns="" val="454986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207B56-1126-4D7F-9B0C-AE376BE3CE63}" type="datetimeFigureOut">
              <a:rPr lang="en-US" smtClean="0"/>
              <a:pPr/>
              <a:t>2/18/2019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C02C5C-9869-427C-B15A-6DF7E622DAE4}" type="slidenum">
              <a:rPr lang="en-US" smtClean="0"/>
              <a:pPr/>
              <a:t>‹#›</a:t>
            </a:fld>
            <a:endParaRPr lang="en-US"/>
          </a:p>
        </p:txBody>
      </p:sp>
    </p:spTree>
    <p:extLst>
      <p:ext uri="{BB962C8B-B14F-4D97-AF65-F5344CB8AC3E}">
        <p14:creationId xmlns:p14="http://schemas.microsoft.com/office/powerpoint/2010/main" xmlns="" val="1035789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207B56-1126-4D7F-9B0C-AE376BE3CE63}" type="datetimeFigureOut">
              <a:rPr lang="en-US" smtClean="0"/>
              <a:pPr/>
              <a:t>2/18/2019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C02C5C-9869-427C-B15A-6DF7E622DAE4}" type="slidenum">
              <a:rPr lang="en-US" smtClean="0"/>
              <a:pPr/>
              <a:t>‹#›</a:t>
            </a:fld>
            <a:endParaRPr lang="en-US"/>
          </a:p>
        </p:txBody>
      </p:sp>
    </p:spTree>
    <p:extLst>
      <p:ext uri="{BB962C8B-B14F-4D97-AF65-F5344CB8AC3E}">
        <p14:creationId xmlns:p14="http://schemas.microsoft.com/office/powerpoint/2010/main" xmlns="" val="3104468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3207B56-1126-4D7F-9B0C-AE376BE3CE63}" type="datetimeFigureOut">
              <a:rPr lang="en-US" smtClean="0"/>
              <a:pPr/>
              <a:t>2/18/2019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C02C5C-9869-427C-B15A-6DF7E622DAE4}" type="slidenum">
              <a:rPr lang="en-US" smtClean="0"/>
              <a:pPr/>
              <a:t>‹#›</a:t>
            </a:fld>
            <a:endParaRPr lang="en-US"/>
          </a:p>
        </p:txBody>
      </p:sp>
    </p:spTree>
    <p:extLst>
      <p:ext uri="{BB962C8B-B14F-4D97-AF65-F5344CB8AC3E}">
        <p14:creationId xmlns:p14="http://schemas.microsoft.com/office/powerpoint/2010/main" xmlns="" val="4056974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3207B56-1126-4D7F-9B0C-AE376BE3CE63}" type="datetimeFigureOut">
              <a:rPr lang="en-US" smtClean="0"/>
              <a:pPr/>
              <a:t>2/18/2019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C02C5C-9869-427C-B15A-6DF7E622DAE4}" type="slidenum">
              <a:rPr lang="en-US" smtClean="0"/>
              <a:pPr/>
              <a:t>‹#›</a:t>
            </a:fld>
            <a:endParaRPr lang="en-US"/>
          </a:p>
        </p:txBody>
      </p:sp>
    </p:spTree>
    <p:extLst>
      <p:ext uri="{BB962C8B-B14F-4D97-AF65-F5344CB8AC3E}">
        <p14:creationId xmlns:p14="http://schemas.microsoft.com/office/powerpoint/2010/main" xmlns="" val="646764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207B56-1126-4D7F-9B0C-AE376BE3CE63}" type="datetimeFigureOut">
              <a:rPr lang="en-US" smtClean="0"/>
              <a:pPr/>
              <a:t>2/18/2019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C02C5C-9869-427C-B15A-6DF7E622DAE4}" type="slidenum">
              <a:rPr lang="en-US" smtClean="0"/>
              <a:pPr/>
              <a:t>‹#›</a:t>
            </a:fld>
            <a:endParaRPr lang="en-US"/>
          </a:p>
        </p:txBody>
      </p:sp>
    </p:spTree>
    <p:extLst>
      <p:ext uri="{BB962C8B-B14F-4D97-AF65-F5344CB8AC3E}">
        <p14:creationId xmlns:p14="http://schemas.microsoft.com/office/powerpoint/2010/main" xmlns="" val="245299996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chart" Target="../charts/chart3.xml"/><Relationship Id="rId4" Type="http://schemas.openxmlformats.org/officeDocument/2006/relationships/chart" Target="../charts/chart2.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BEBA8EAE-BF5A-486C-A8C5-ECC9F3942E4B}">
                <a14:imgProps xmlns:a14="http://schemas.microsoft.com/office/drawing/2010/main" xmlns="">
                  <a14:imgLayer r:embed="rId3">
                    <a14:imgEffect>
                      <a14:sharpenSoften amount="15000"/>
                    </a14:imgEffect>
                    <a14:imgEffect>
                      <a14:brightnessContrast bright="10000"/>
                    </a14:imgEffect>
                  </a14:imgLayer>
                </a14:imgProps>
              </a:ext>
              <a:ext uri="{28A0092B-C50C-407E-A947-70E740481C1C}">
                <a14:useLocalDpi xmlns:a14="http://schemas.microsoft.com/office/drawing/2010/main" xmlns="" val="0"/>
              </a:ext>
            </a:extLst>
          </a:blip>
          <a:srcRect t="8362" b="16806"/>
          <a:stretch/>
        </p:blipFill>
        <p:spPr>
          <a:xfrm>
            <a:off x="-1" y="-1"/>
            <a:ext cx="12190125" cy="6841376"/>
          </a:xfrm>
          <a:prstGeom prst="rect">
            <a:avLst/>
          </a:prstGeom>
        </p:spPr>
      </p:pic>
      <p:sp>
        <p:nvSpPr>
          <p:cNvPr id="3" name="Title 1"/>
          <p:cNvSpPr txBox="1">
            <a:spLocks/>
          </p:cNvSpPr>
          <p:nvPr/>
        </p:nvSpPr>
        <p:spPr>
          <a:xfrm>
            <a:off x="423949" y="196888"/>
            <a:ext cx="11025863" cy="2197177"/>
          </a:xfrm>
          <a:prstGeom prst="rect">
            <a:avLst/>
          </a:prstGeom>
        </p:spPr>
        <p:txBody>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b="1" dirty="0" smtClean="0">
                <a:solidFill>
                  <a:srgbClr val="0070C0"/>
                </a:solidFill>
              </a:rPr>
              <a:t>Do we have a chloride problem in our water?</a:t>
            </a:r>
            <a:endParaRPr lang="en-US" b="1" dirty="0">
              <a:solidFill>
                <a:srgbClr val="0070C0"/>
              </a:solidFill>
            </a:endParaRPr>
          </a:p>
        </p:txBody>
      </p:sp>
      <p:sp>
        <p:nvSpPr>
          <p:cNvPr id="4" name="Subtitle 2"/>
          <p:cNvSpPr txBox="1">
            <a:spLocks/>
          </p:cNvSpPr>
          <p:nvPr/>
        </p:nvSpPr>
        <p:spPr>
          <a:xfrm>
            <a:off x="3204557" y="4572746"/>
            <a:ext cx="4495800" cy="2133600"/>
          </a:xfrm>
          <a:prstGeom prst="rect">
            <a:avLst/>
          </a:prstGeom>
        </p:spPr>
        <p:txBody>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algn="ctr"/>
            <a:r>
              <a:rPr lang="en-US" sz="3600" b="1" dirty="0" smtClean="0">
                <a:solidFill>
                  <a:schemeClr val="tx1"/>
                </a:solidFill>
              </a:rPr>
              <a:t>Mike Trojan</a:t>
            </a:r>
          </a:p>
          <a:p>
            <a:pPr algn="ctr"/>
            <a:r>
              <a:rPr lang="en-US" sz="3600" b="1" dirty="0" smtClean="0">
                <a:solidFill>
                  <a:schemeClr val="tx1"/>
                </a:solidFill>
              </a:rPr>
              <a:t>MPCA </a:t>
            </a:r>
            <a:r>
              <a:rPr lang="en-US" sz="3600" b="1" dirty="0" err="1" smtClean="0">
                <a:solidFill>
                  <a:schemeClr val="tx1"/>
                </a:solidFill>
              </a:rPr>
              <a:t>Stormwater</a:t>
            </a:r>
            <a:endParaRPr lang="en-US" sz="3600" b="1" dirty="0" smtClean="0">
              <a:solidFill>
                <a:schemeClr val="tx1"/>
              </a:solidFill>
            </a:endParaRPr>
          </a:p>
          <a:p>
            <a:pPr algn="ctr"/>
            <a:r>
              <a:rPr lang="en-US" sz="3600" b="1" dirty="0" smtClean="0">
                <a:solidFill>
                  <a:schemeClr val="tx1"/>
                </a:solidFill>
              </a:rPr>
              <a:t>March 8, 2019</a:t>
            </a:r>
            <a:endParaRPr lang="en-US" sz="3600" b="1" dirty="0">
              <a:solidFill>
                <a:schemeClr val="tx1"/>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187067" y="6018944"/>
            <a:ext cx="3262745" cy="553888"/>
          </a:xfrm>
          <a:prstGeom prst="rect">
            <a:avLst/>
          </a:prstGeom>
        </p:spPr>
      </p:pic>
    </p:spTree>
    <p:extLst>
      <p:ext uri="{BB962C8B-B14F-4D97-AF65-F5344CB8AC3E}">
        <p14:creationId xmlns:p14="http://schemas.microsoft.com/office/powerpoint/2010/main" xmlns="" val="559412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xmlns="">
                  <a14:imgLayer r:embed="rId3">
                    <a14:imgEffect>
                      <a14:sharpenSoften amount="15000"/>
                    </a14:imgEffect>
                    <a14:imgEffect>
                      <a14:brightnessContrast bright="10000"/>
                    </a14:imgEffect>
                  </a14:imgLayer>
                </a14:imgProps>
              </a:ext>
              <a:ext uri="{28A0092B-C50C-407E-A947-70E740481C1C}">
                <a14:useLocalDpi xmlns:a14="http://schemas.microsoft.com/office/drawing/2010/main" xmlns="" val="0"/>
              </a:ext>
            </a:extLst>
          </a:blip>
          <a:srcRect t="8362" b="16806"/>
          <a:stretch/>
        </p:blipFill>
        <p:spPr>
          <a:xfrm>
            <a:off x="-1" y="-1"/>
            <a:ext cx="12190125" cy="6841376"/>
          </a:xfrm>
          <a:prstGeom prst="rect">
            <a:avLst/>
          </a:prstGeom>
        </p:spPr>
      </p:pic>
      <p:sp>
        <p:nvSpPr>
          <p:cNvPr id="2" name="Title 1"/>
          <p:cNvSpPr>
            <a:spLocks noGrp="1"/>
          </p:cNvSpPr>
          <p:nvPr>
            <p:ph type="title"/>
          </p:nvPr>
        </p:nvSpPr>
        <p:spPr/>
        <p:txBody>
          <a:bodyPr/>
          <a:lstStyle/>
          <a:p>
            <a:r>
              <a:rPr lang="en-US" b="1" dirty="0" smtClean="0">
                <a:solidFill>
                  <a:srgbClr val="0070C0"/>
                </a:solidFill>
              </a:rPr>
              <a:t>Other environmental </a:t>
            </a:r>
            <a:r>
              <a:rPr lang="en-US" b="1" dirty="0" smtClean="0">
                <a:solidFill>
                  <a:srgbClr val="0070C0"/>
                </a:solidFill>
              </a:rPr>
              <a:t>concerns of chloride</a:t>
            </a:r>
            <a:endParaRPr lang="en-US" dirty="0"/>
          </a:p>
        </p:txBody>
      </p:sp>
      <p:sp>
        <p:nvSpPr>
          <p:cNvPr id="4" name="Content Placeholder 3"/>
          <p:cNvSpPr>
            <a:spLocks noGrp="1"/>
          </p:cNvSpPr>
          <p:nvPr>
            <p:ph idx="1"/>
          </p:nvPr>
        </p:nvSpPr>
        <p:spPr/>
        <p:txBody>
          <a:bodyPr/>
          <a:lstStyle/>
          <a:p>
            <a:r>
              <a:rPr lang="en-US" dirty="0" smtClean="0"/>
              <a:t>Toxicity </a:t>
            </a:r>
            <a:r>
              <a:rPr lang="en-US" dirty="0" smtClean="0"/>
              <a:t>in plants (350 mg/L for sensitive species to over 2000 mg/L for tolerant species)</a:t>
            </a:r>
          </a:p>
          <a:p>
            <a:r>
              <a:rPr lang="en-US" dirty="0" smtClean="0"/>
              <a:t>Foliar damage to plants – species dependent; many species show effects above about 200 mg/L</a:t>
            </a:r>
          </a:p>
          <a:p>
            <a:r>
              <a:rPr lang="en-US" dirty="0" smtClean="0"/>
              <a:t>Increased metal mobility – a complex issue, but some evidence for Cl complexes with Zn and Cd ; other metals appears to be due to ion exchange with the cation</a:t>
            </a:r>
          </a:p>
          <a:p>
            <a:r>
              <a:rPr lang="en-US" dirty="0" smtClean="0"/>
              <a:t>Corrodes </a:t>
            </a:r>
            <a:r>
              <a:rPr lang="en-US" dirty="0" smtClean="0"/>
              <a:t>steel</a:t>
            </a:r>
          </a:p>
          <a:p>
            <a:r>
              <a:rPr lang="en-US" dirty="0" smtClean="0"/>
              <a:t>Reduced </a:t>
            </a:r>
            <a:r>
              <a:rPr lang="en-US" dirty="0" err="1" smtClean="0"/>
              <a:t>denitrification</a:t>
            </a:r>
            <a:r>
              <a:rPr lang="en-US" dirty="0" smtClean="0"/>
              <a:t> rates in soil</a:t>
            </a:r>
            <a:endParaRPr lang="en-US" dirty="0"/>
          </a:p>
        </p:txBody>
      </p:sp>
    </p:spTree>
    <p:extLst>
      <p:ext uri="{BB962C8B-B14F-4D97-AF65-F5344CB8AC3E}">
        <p14:creationId xmlns:p14="http://schemas.microsoft.com/office/powerpoint/2010/main" xmlns="" val="19123778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xmlns="">
                  <a14:imgLayer r:embed="rId3">
                    <a14:imgEffect>
                      <a14:sharpenSoften amount="15000"/>
                    </a14:imgEffect>
                    <a14:imgEffect>
                      <a14:brightnessContrast bright="10000"/>
                    </a14:imgEffect>
                  </a14:imgLayer>
                </a14:imgProps>
              </a:ext>
              <a:ext uri="{28A0092B-C50C-407E-A947-70E740481C1C}">
                <a14:useLocalDpi xmlns:a14="http://schemas.microsoft.com/office/drawing/2010/main" xmlns="" val="0"/>
              </a:ext>
            </a:extLst>
          </a:blip>
          <a:srcRect t="8362" b="16806"/>
          <a:stretch/>
        </p:blipFill>
        <p:spPr>
          <a:xfrm>
            <a:off x="-1" y="-1"/>
            <a:ext cx="12190125" cy="6841376"/>
          </a:xfrm>
          <a:prstGeom prst="rect">
            <a:avLst/>
          </a:prstGeom>
        </p:spPr>
      </p:pic>
      <p:pic>
        <p:nvPicPr>
          <p:cNvPr id="4" name="Picture 3" descr="X:\Agency_Files\Water\Metro\Chloride\pictures &amp; images\chlState.jpg"/>
          <p:cNvPicPr/>
          <p:nvPr/>
        </p:nvPicPr>
        <p:blipFill rotWithShape="1">
          <a:blip r:embed="rId4" cstate="print">
            <a:extLst>
              <a:ext uri="{28A0092B-C50C-407E-A947-70E740481C1C}">
                <a14:useLocalDpi xmlns:a14="http://schemas.microsoft.com/office/drawing/2010/main" xmlns="" val="0"/>
              </a:ext>
            </a:extLst>
          </a:blip>
          <a:srcRect t="7030"/>
          <a:stretch/>
        </p:blipFill>
        <p:spPr bwMode="auto">
          <a:xfrm>
            <a:off x="640080" y="1030779"/>
            <a:ext cx="4477247" cy="5756284"/>
          </a:xfrm>
          <a:prstGeom prst="rect">
            <a:avLst/>
          </a:prstGeom>
          <a:noFill/>
          <a:ln>
            <a:noFill/>
          </a:ln>
        </p:spPr>
      </p:pic>
      <p:pic>
        <p:nvPicPr>
          <p:cNvPr id="5" name="Picture 4" descr="X:\Agency_Files\Water\Metro\Chloride\pictures &amp; images\chl.jpg"/>
          <p:cNvPicPr/>
          <p:nvPr/>
        </p:nvPicPr>
        <p:blipFill rotWithShape="1">
          <a:blip r:embed="rId5" cstate="print">
            <a:extLst>
              <a:ext uri="{28A0092B-C50C-407E-A947-70E740481C1C}">
                <a14:useLocalDpi xmlns:a14="http://schemas.microsoft.com/office/drawing/2010/main" xmlns="" val="0"/>
              </a:ext>
            </a:extLst>
          </a:blip>
          <a:srcRect t="7165"/>
          <a:stretch/>
        </p:blipFill>
        <p:spPr bwMode="auto">
          <a:xfrm>
            <a:off x="5954008" y="1039091"/>
            <a:ext cx="4636272" cy="5747972"/>
          </a:xfrm>
          <a:prstGeom prst="rect">
            <a:avLst/>
          </a:prstGeom>
          <a:noFill/>
          <a:ln>
            <a:noFill/>
          </a:ln>
        </p:spPr>
      </p:pic>
      <p:cxnSp>
        <p:nvCxnSpPr>
          <p:cNvPr id="6" name="Straight Connector 5"/>
          <p:cNvCxnSpPr/>
          <p:nvPr/>
        </p:nvCxnSpPr>
        <p:spPr>
          <a:xfrm flipV="1">
            <a:off x="2876204" y="2036625"/>
            <a:ext cx="4962698" cy="2485505"/>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075709" y="5311840"/>
            <a:ext cx="6176356" cy="864523"/>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10" name="Title 1"/>
          <p:cNvSpPr txBox="1">
            <a:spLocks/>
          </p:cNvSpPr>
          <p:nvPr/>
        </p:nvSpPr>
        <p:spPr>
          <a:xfrm>
            <a:off x="837261" y="157301"/>
            <a:ext cx="10515600" cy="8817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0070C0"/>
                </a:solidFill>
              </a:rPr>
              <a:t>Chloride in surface water (MPCA, 2018)</a:t>
            </a:r>
            <a:endParaRPr lang="en-US" b="1" dirty="0">
              <a:solidFill>
                <a:srgbClr val="0070C0"/>
              </a:solidFill>
            </a:endParaRPr>
          </a:p>
        </p:txBody>
      </p:sp>
    </p:spTree>
    <p:extLst>
      <p:ext uri="{BB962C8B-B14F-4D97-AF65-F5344CB8AC3E}">
        <p14:creationId xmlns:p14="http://schemas.microsoft.com/office/powerpoint/2010/main" xmlns="" val="166378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xmlns="">
                  <a14:imgLayer r:embed="rId3">
                    <a14:imgEffect>
                      <a14:sharpenSoften amount="15000"/>
                    </a14:imgEffect>
                    <a14:imgEffect>
                      <a14:brightnessContrast bright="10000"/>
                    </a14:imgEffect>
                  </a14:imgLayer>
                </a14:imgProps>
              </a:ext>
              <a:ext uri="{28A0092B-C50C-407E-A947-70E740481C1C}">
                <a14:useLocalDpi xmlns:a14="http://schemas.microsoft.com/office/drawing/2010/main" xmlns="" val="0"/>
              </a:ext>
            </a:extLst>
          </a:blip>
          <a:srcRect t="8362" b="16806"/>
          <a:stretch/>
        </p:blipFill>
        <p:spPr>
          <a:xfrm>
            <a:off x="0" y="0"/>
            <a:ext cx="12190125" cy="6841376"/>
          </a:xfrm>
          <a:prstGeom prst="rect">
            <a:avLst/>
          </a:prstGeom>
        </p:spPr>
      </p:pic>
      <p:sp>
        <p:nvSpPr>
          <p:cNvPr id="4"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0070C0"/>
              </a:solidFill>
            </a:endParaRPr>
          </a:p>
        </p:txBody>
      </p:sp>
      <p:pic>
        <p:nvPicPr>
          <p:cNvPr id="6" name="Picture 5"/>
          <p:cNvPicPr/>
          <p:nvPr/>
        </p:nvPicPr>
        <p:blipFill>
          <a:blip r:embed="rId4" cstate="print">
            <a:extLst>
              <a:ext uri="{28A0092B-C50C-407E-A947-70E740481C1C}">
                <a14:useLocalDpi xmlns:a14="http://schemas.microsoft.com/office/drawing/2010/main" xmlns="" val="0"/>
              </a:ext>
            </a:extLst>
          </a:blip>
          <a:srcRect t="28943"/>
          <a:stretch>
            <a:fillRect/>
          </a:stretch>
        </p:blipFill>
        <p:spPr bwMode="auto">
          <a:xfrm>
            <a:off x="224986" y="3130658"/>
            <a:ext cx="5633374" cy="2541722"/>
          </a:xfrm>
          <a:prstGeom prst="rect">
            <a:avLst/>
          </a:prstGeom>
          <a:noFill/>
        </p:spPr>
      </p:pic>
      <p:pic>
        <p:nvPicPr>
          <p:cNvPr id="7" name="Picture 6"/>
          <p:cNvPicPr/>
          <p:nvPr/>
        </p:nvPicPr>
        <p:blipFill>
          <a:blip r:embed="rId5" cstate="print">
            <a:extLst>
              <a:ext uri="{28A0092B-C50C-407E-A947-70E740481C1C}">
                <a14:useLocalDpi xmlns:a14="http://schemas.microsoft.com/office/drawing/2010/main" xmlns="" val="0"/>
              </a:ext>
            </a:extLst>
          </a:blip>
          <a:srcRect t="20100"/>
          <a:stretch>
            <a:fillRect/>
          </a:stretch>
        </p:blipFill>
        <p:spPr bwMode="auto">
          <a:xfrm>
            <a:off x="6214820" y="805912"/>
            <a:ext cx="5764319" cy="2634713"/>
          </a:xfrm>
          <a:prstGeom prst="rect">
            <a:avLst/>
          </a:prstGeom>
          <a:noFill/>
        </p:spPr>
      </p:pic>
      <p:pic>
        <p:nvPicPr>
          <p:cNvPr id="8" name="Picture 7"/>
          <p:cNvPicPr/>
          <p:nvPr/>
        </p:nvPicPr>
        <p:blipFill>
          <a:blip r:embed="rId6" cstate="print">
            <a:extLst>
              <a:ext uri="{28A0092B-C50C-407E-A947-70E740481C1C}">
                <a14:useLocalDpi xmlns:a14="http://schemas.microsoft.com/office/drawing/2010/main" xmlns="" val="0"/>
              </a:ext>
            </a:extLst>
          </a:blip>
          <a:srcRect t="22497"/>
          <a:stretch>
            <a:fillRect/>
          </a:stretch>
        </p:blipFill>
        <p:spPr bwMode="auto">
          <a:xfrm>
            <a:off x="6214820" y="4324027"/>
            <a:ext cx="5727905" cy="2409989"/>
          </a:xfrm>
          <a:prstGeom prst="rect">
            <a:avLst/>
          </a:prstGeom>
          <a:noFill/>
        </p:spPr>
      </p:pic>
      <p:sp>
        <p:nvSpPr>
          <p:cNvPr id="9" name="TextBox 8"/>
          <p:cNvSpPr txBox="1"/>
          <p:nvPr/>
        </p:nvSpPr>
        <p:spPr>
          <a:xfrm>
            <a:off x="1497259" y="3202410"/>
            <a:ext cx="3406589" cy="1077218"/>
          </a:xfrm>
          <a:prstGeom prst="rect">
            <a:avLst/>
          </a:prstGeom>
          <a:noFill/>
        </p:spPr>
        <p:txBody>
          <a:bodyPr wrap="square" rtlCol="0">
            <a:spAutoFit/>
          </a:bodyPr>
          <a:lstStyle/>
          <a:p>
            <a:pPr algn="ctr"/>
            <a:r>
              <a:rPr lang="en-US" sz="3200" dirty="0" smtClean="0"/>
              <a:t>Battle Creek – highly urban</a:t>
            </a:r>
            <a:endParaRPr lang="en-US" sz="3200" dirty="0"/>
          </a:p>
        </p:txBody>
      </p:sp>
      <p:sp>
        <p:nvSpPr>
          <p:cNvPr id="11" name="TextBox 10"/>
          <p:cNvSpPr txBox="1"/>
          <p:nvPr/>
        </p:nvSpPr>
        <p:spPr>
          <a:xfrm>
            <a:off x="7523516" y="921576"/>
            <a:ext cx="3406589" cy="1077218"/>
          </a:xfrm>
          <a:prstGeom prst="rect">
            <a:avLst/>
          </a:prstGeom>
          <a:noFill/>
        </p:spPr>
        <p:txBody>
          <a:bodyPr wrap="square" rtlCol="0">
            <a:spAutoFit/>
          </a:bodyPr>
          <a:lstStyle/>
          <a:p>
            <a:pPr algn="ctr"/>
            <a:r>
              <a:rPr lang="en-US" sz="3200" dirty="0" smtClean="0"/>
              <a:t>Sand Creek – mixed urban/</a:t>
            </a:r>
            <a:r>
              <a:rPr lang="en-US" sz="3200" dirty="0" err="1" smtClean="0"/>
              <a:t>ag</a:t>
            </a:r>
            <a:endParaRPr lang="en-US" sz="3200" dirty="0"/>
          </a:p>
        </p:txBody>
      </p:sp>
      <p:sp>
        <p:nvSpPr>
          <p:cNvPr id="12" name="TextBox 11"/>
          <p:cNvSpPr txBox="1"/>
          <p:nvPr/>
        </p:nvSpPr>
        <p:spPr>
          <a:xfrm>
            <a:off x="7399529" y="4362198"/>
            <a:ext cx="3406589" cy="584775"/>
          </a:xfrm>
          <a:prstGeom prst="rect">
            <a:avLst/>
          </a:prstGeom>
          <a:noFill/>
        </p:spPr>
        <p:txBody>
          <a:bodyPr wrap="square" rtlCol="0">
            <a:spAutoFit/>
          </a:bodyPr>
          <a:lstStyle/>
          <a:p>
            <a:pPr algn="ctr"/>
            <a:r>
              <a:rPr lang="en-US" sz="3200" dirty="0" smtClean="0"/>
              <a:t>Buffalo River - </a:t>
            </a:r>
            <a:r>
              <a:rPr lang="en-US" sz="3200" dirty="0" err="1" smtClean="0"/>
              <a:t>ag</a:t>
            </a:r>
            <a:endParaRPr lang="en-US" sz="3200" dirty="0"/>
          </a:p>
        </p:txBody>
      </p:sp>
      <p:sp>
        <p:nvSpPr>
          <p:cNvPr id="14" name="TextBox 13"/>
          <p:cNvSpPr txBox="1"/>
          <p:nvPr/>
        </p:nvSpPr>
        <p:spPr>
          <a:xfrm>
            <a:off x="278968" y="211237"/>
            <a:ext cx="5734373" cy="1692771"/>
          </a:xfrm>
          <a:prstGeom prst="rect">
            <a:avLst/>
          </a:prstGeom>
          <a:noFill/>
        </p:spPr>
        <p:txBody>
          <a:bodyPr wrap="square" rtlCol="0">
            <a:spAutoFit/>
          </a:bodyPr>
          <a:lstStyle/>
          <a:p>
            <a:pPr algn="ctr"/>
            <a:r>
              <a:rPr lang="en-US" sz="4000" b="1" dirty="0" smtClean="0">
                <a:solidFill>
                  <a:srgbClr val="0070C0"/>
                </a:solidFill>
              </a:rPr>
              <a:t>Chloride concentrations are a function of setting</a:t>
            </a:r>
          </a:p>
          <a:p>
            <a:pPr algn="ctr"/>
            <a:r>
              <a:rPr lang="en-US" sz="2400" b="1" dirty="0" smtClean="0"/>
              <a:t>(From draft Metro </a:t>
            </a:r>
            <a:r>
              <a:rPr lang="en-US" sz="2400" b="1" dirty="0" err="1" smtClean="0"/>
              <a:t>Cl</a:t>
            </a:r>
            <a:r>
              <a:rPr lang="en-US" sz="2400" b="1" dirty="0" smtClean="0"/>
              <a:t> Management Plan)</a:t>
            </a:r>
            <a:endParaRPr lang="en-US" sz="2400" b="1" dirty="0"/>
          </a:p>
        </p:txBody>
      </p:sp>
    </p:spTree>
    <p:extLst>
      <p:ext uri="{BB962C8B-B14F-4D97-AF65-F5344CB8AC3E}">
        <p14:creationId xmlns:p14="http://schemas.microsoft.com/office/powerpoint/2010/main" xmlns="" val="236921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xmlns="">
                  <a14:imgLayer r:embed="rId3">
                    <a14:imgEffect>
                      <a14:sharpenSoften amount="15000"/>
                    </a14:imgEffect>
                    <a14:imgEffect>
                      <a14:brightnessContrast bright="10000"/>
                    </a14:imgEffect>
                  </a14:imgLayer>
                </a14:imgProps>
              </a:ext>
              <a:ext uri="{28A0092B-C50C-407E-A947-70E740481C1C}">
                <a14:useLocalDpi xmlns:a14="http://schemas.microsoft.com/office/drawing/2010/main" xmlns="" val="0"/>
              </a:ext>
            </a:extLst>
          </a:blip>
          <a:srcRect t="8362" b="16806"/>
          <a:stretch/>
        </p:blipFill>
        <p:spPr>
          <a:xfrm>
            <a:off x="-1" y="-1"/>
            <a:ext cx="12190125" cy="6841376"/>
          </a:xfrm>
          <a:prstGeom prst="rect">
            <a:avLst/>
          </a:prstGeom>
        </p:spPr>
      </p:pic>
      <p:sp>
        <p:nvSpPr>
          <p:cNvPr id="2" name="TextBox 1"/>
          <p:cNvSpPr txBox="1"/>
          <p:nvPr/>
        </p:nvSpPr>
        <p:spPr>
          <a:xfrm>
            <a:off x="627530" y="92418"/>
            <a:ext cx="7351058" cy="646331"/>
          </a:xfrm>
          <a:prstGeom prst="rect">
            <a:avLst/>
          </a:prstGeom>
          <a:noFill/>
        </p:spPr>
        <p:txBody>
          <a:bodyPr wrap="square" rtlCol="0">
            <a:spAutoFit/>
          </a:bodyPr>
          <a:lstStyle/>
          <a:p>
            <a:pPr algn="ctr"/>
            <a:r>
              <a:rPr lang="en-US" sz="3600" b="1" dirty="0" smtClean="0">
                <a:solidFill>
                  <a:srgbClr val="0070C0"/>
                </a:solidFill>
              </a:rPr>
              <a:t>Cl in groundwater (MPCA, 2013)</a:t>
            </a:r>
            <a:endParaRPr lang="en-US" sz="3600" b="1" dirty="0">
              <a:solidFill>
                <a:srgbClr val="0070C0"/>
              </a:solidFill>
            </a:endParaRPr>
          </a:p>
        </p:txBody>
      </p:sp>
      <p:grpSp>
        <p:nvGrpSpPr>
          <p:cNvPr id="12" name="Group 11"/>
          <p:cNvGrpSpPr/>
          <p:nvPr/>
        </p:nvGrpSpPr>
        <p:grpSpPr>
          <a:xfrm>
            <a:off x="430306" y="831168"/>
            <a:ext cx="5217459" cy="5826562"/>
            <a:chOff x="430306" y="831168"/>
            <a:chExt cx="5217459" cy="5826562"/>
          </a:xfrm>
        </p:grpSpPr>
        <p:pic>
          <p:nvPicPr>
            <p:cNvPr id="5" name="Picture 4"/>
            <p:cNvPicPr/>
            <p:nvPr/>
          </p:nvPicPr>
          <p:blipFill rotWithShape="1">
            <a:blip r:embed="rId4" cstate="print">
              <a:extLst>
                <a:ext uri="{28A0092B-C50C-407E-A947-70E740481C1C}">
                  <a14:useLocalDpi xmlns:a14="http://schemas.microsoft.com/office/drawing/2010/main" xmlns="" val="0"/>
                </a:ext>
              </a:extLst>
            </a:blip>
            <a:srcRect b="6996"/>
            <a:stretch/>
          </p:blipFill>
          <p:spPr>
            <a:xfrm>
              <a:off x="430306" y="831168"/>
              <a:ext cx="5217459" cy="5826562"/>
            </a:xfrm>
            <a:prstGeom prst="rect">
              <a:avLst/>
            </a:prstGeom>
            <a:ln w="19050">
              <a:solidFill>
                <a:schemeClr val="tx1"/>
              </a:solidFill>
            </a:ln>
          </p:spPr>
        </p:pic>
        <p:sp>
          <p:nvSpPr>
            <p:cNvPr id="7" name="TextBox 6"/>
            <p:cNvSpPr txBox="1"/>
            <p:nvPr/>
          </p:nvSpPr>
          <p:spPr>
            <a:xfrm>
              <a:off x="2241176" y="831168"/>
              <a:ext cx="3406589" cy="1077218"/>
            </a:xfrm>
            <a:prstGeom prst="rect">
              <a:avLst/>
            </a:prstGeom>
            <a:noFill/>
          </p:spPr>
          <p:txBody>
            <a:bodyPr wrap="square" rtlCol="0">
              <a:spAutoFit/>
            </a:bodyPr>
            <a:lstStyle/>
            <a:p>
              <a:pPr algn="ctr"/>
              <a:r>
                <a:rPr lang="en-US" sz="3200" dirty="0" smtClean="0"/>
                <a:t>Shallow sand &amp; gravel aquifers</a:t>
              </a:r>
              <a:endParaRPr lang="en-US" sz="3200" dirty="0"/>
            </a:p>
          </p:txBody>
        </p:sp>
      </p:grpSp>
      <p:grpSp>
        <p:nvGrpSpPr>
          <p:cNvPr id="11" name="Group 10"/>
          <p:cNvGrpSpPr/>
          <p:nvPr/>
        </p:nvGrpSpPr>
        <p:grpSpPr>
          <a:xfrm>
            <a:off x="6176356" y="831168"/>
            <a:ext cx="5208821" cy="5928220"/>
            <a:chOff x="6176356" y="831168"/>
            <a:chExt cx="5208821" cy="5928220"/>
          </a:xfrm>
        </p:grpSpPr>
        <p:pic>
          <p:nvPicPr>
            <p:cNvPr id="4" name="Picture 3"/>
            <p:cNvPicPr>
              <a:picLocks noChangeAspect="1"/>
            </p:cNvPicPr>
            <p:nvPr/>
          </p:nvPicPr>
          <p:blipFill rotWithShape="1">
            <a:blip r:embed="rId5" cstate="print"/>
            <a:srcRect l="66862" t="17713" r="13383" b="3246"/>
            <a:stretch/>
          </p:blipFill>
          <p:spPr>
            <a:xfrm>
              <a:off x="6180552" y="831168"/>
              <a:ext cx="5177738" cy="5826562"/>
            </a:xfrm>
            <a:prstGeom prst="rect">
              <a:avLst/>
            </a:prstGeom>
          </p:spPr>
        </p:pic>
        <p:sp>
          <p:nvSpPr>
            <p:cNvPr id="8" name="TextBox 7"/>
            <p:cNvSpPr txBox="1"/>
            <p:nvPr/>
          </p:nvSpPr>
          <p:spPr>
            <a:xfrm>
              <a:off x="7978588" y="831168"/>
              <a:ext cx="3406589" cy="584775"/>
            </a:xfrm>
            <a:prstGeom prst="rect">
              <a:avLst/>
            </a:prstGeom>
            <a:noFill/>
          </p:spPr>
          <p:txBody>
            <a:bodyPr wrap="square" rtlCol="0">
              <a:spAutoFit/>
            </a:bodyPr>
            <a:lstStyle/>
            <a:p>
              <a:pPr algn="ctr"/>
              <a:r>
                <a:rPr lang="en-US" sz="3200" dirty="0" smtClean="0"/>
                <a:t>Bedrock aquifers</a:t>
              </a:r>
              <a:endParaRPr lang="en-US" sz="3200" dirty="0"/>
            </a:p>
          </p:txBody>
        </p:sp>
        <p:sp>
          <p:nvSpPr>
            <p:cNvPr id="10" name="Freeform 9"/>
            <p:cNvSpPr/>
            <p:nvPr/>
          </p:nvSpPr>
          <p:spPr>
            <a:xfrm>
              <a:off x="6176356" y="831168"/>
              <a:ext cx="5181934" cy="5928220"/>
            </a:xfrm>
            <a:custGeom>
              <a:avLst/>
              <a:gdLst>
                <a:gd name="connsiteX0" fmla="*/ 0 w 5217459"/>
                <a:gd name="connsiteY0" fmla="*/ 5871882 h 5961529"/>
                <a:gd name="connsiteX1" fmla="*/ 0 w 5217459"/>
                <a:gd name="connsiteY1" fmla="*/ 5961529 h 5961529"/>
                <a:gd name="connsiteX2" fmla="*/ 0 w 5217459"/>
                <a:gd name="connsiteY2" fmla="*/ 0 h 5961529"/>
                <a:gd name="connsiteX3" fmla="*/ 5217459 w 5217459"/>
                <a:gd name="connsiteY3" fmla="*/ 17929 h 5961529"/>
                <a:gd name="connsiteX4" fmla="*/ 5208494 w 5217459"/>
                <a:gd name="connsiteY4" fmla="*/ 5880847 h 5961529"/>
                <a:gd name="connsiteX5" fmla="*/ 0 w 5217459"/>
                <a:gd name="connsiteY5" fmla="*/ 5871882 h 596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7459" h="5961529">
                  <a:moveTo>
                    <a:pt x="0" y="5871882"/>
                  </a:moveTo>
                  <a:lnTo>
                    <a:pt x="0" y="5961529"/>
                  </a:lnTo>
                  <a:lnTo>
                    <a:pt x="0" y="0"/>
                  </a:lnTo>
                  <a:lnTo>
                    <a:pt x="5217459" y="17929"/>
                  </a:lnTo>
                  <a:cubicBezTo>
                    <a:pt x="5214471" y="1972235"/>
                    <a:pt x="5211482" y="3926541"/>
                    <a:pt x="5208494" y="5880847"/>
                  </a:cubicBezTo>
                  <a:lnTo>
                    <a:pt x="0" y="5871882"/>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xmlns="" val="2713136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xmlns="">
                  <a14:imgLayer r:embed="rId3">
                    <a14:imgEffect>
                      <a14:sharpenSoften amount="15000"/>
                    </a14:imgEffect>
                    <a14:imgEffect>
                      <a14:brightnessContrast bright="10000"/>
                    </a14:imgEffect>
                  </a14:imgLayer>
                </a14:imgProps>
              </a:ext>
              <a:ext uri="{28A0092B-C50C-407E-A947-70E740481C1C}">
                <a14:useLocalDpi xmlns:a14="http://schemas.microsoft.com/office/drawing/2010/main" xmlns="" val="0"/>
              </a:ext>
            </a:extLst>
          </a:blip>
          <a:srcRect t="8362" b="16806"/>
          <a:stretch/>
        </p:blipFill>
        <p:spPr>
          <a:xfrm>
            <a:off x="-1" y="-1"/>
            <a:ext cx="12190125" cy="6841376"/>
          </a:xfrm>
          <a:prstGeom prst="rect">
            <a:avLst/>
          </a:prstGeom>
        </p:spPr>
      </p:pic>
      <p:sp>
        <p:nvSpPr>
          <p:cNvPr id="2" name="Title 1"/>
          <p:cNvSpPr>
            <a:spLocks noGrp="1"/>
          </p:cNvSpPr>
          <p:nvPr>
            <p:ph type="title"/>
          </p:nvPr>
        </p:nvSpPr>
        <p:spPr/>
        <p:txBody>
          <a:bodyPr/>
          <a:lstStyle/>
          <a:p>
            <a:r>
              <a:rPr lang="en-US" b="1" dirty="0" smtClean="0">
                <a:solidFill>
                  <a:srgbClr val="0070C0"/>
                </a:solidFill>
              </a:rPr>
              <a:t>Summary of water quality status</a:t>
            </a:r>
            <a:endParaRPr lang="en-US" dirty="0"/>
          </a:p>
        </p:txBody>
      </p:sp>
      <p:sp>
        <p:nvSpPr>
          <p:cNvPr id="4" name="Content Placeholder 3"/>
          <p:cNvSpPr>
            <a:spLocks noGrp="1"/>
          </p:cNvSpPr>
          <p:nvPr>
            <p:ph idx="1"/>
          </p:nvPr>
        </p:nvSpPr>
        <p:spPr>
          <a:xfrm>
            <a:off x="838200" y="1825624"/>
            <a:ext cx="10515600" cy="4893227"/>
          </a:xfrm>
        </p:spPr>
        <p:txBody>
          <a:bodyPr>
            <a:normAutofit lnSpcReduction="10000"/>
          </a:bodyPr>
          <a:lstStyle/>
          <a:p>
            <a:r>
              <a:rPr lang="en-US" dirty="0" smtClean="0"/>
              <a:t>Statewide</a:t>
            </a:r>
          </a:p>
          <a:p>
            <a:pPr lvl="1"/>
            <a:r>
              <a:rPr lang="en-US" dirty="0" smtClean="0"/>
              <a:t>26 lakes were impaired as of 2018</a:t>
            </a:r>
          </a:p>
          <a:p>
            <a:pPr lvl="1"/>
            <a:r>
              <a:rPr lang="en-US" dirty="0" smtClean="0"/>
              <a:t>24 streams impaired as of 2018</a:t>
            </a:r>
          </a:p>
          <a:p>
            <a:pPr lvl="1"/>
            <a:r>
              <a:rPr lang="en-US" dirty="0" smtClean="0"/>
              <a:t>120 lakes classified as at risk (</a:t>
            </a:r>
            <a:r>
              <a:rPr lang="en-US" u="sng" dirty="0" smtClean="0"/>
              <a:t>&gt;</a:t>
            </a:r>
            <a:r>
              <a:rPr lang="en-US" dirty="0" smtClean="0"/>
              <a:t> 1 sample in past 10 years with Cl </a:t>
            </a:r>
            <a:r>
              <a:rPr lang="en-US" u="sng" dirty="0" smtClean="0"/>
              <a:t>&gt;</a:t>
            </a:r>
            <a:r>
              <a:rPr lang="en-US" dirty="0" smtClean="0"/>
              <a:t> 207 mg/L)</a:t>
            </a:r>
          </a:p>
          <a:p>
            <a:r>
              <a:rPr lang="en-US" dirty="0" smtClean="0"/>
              <a:t>Twin Cities Metro</a:t>
            </a:r>
          </a:p>
          <a:p>
            <a:pPr lvl="1"/>
            <a:r>
              <a:rPr lang="en-US" dirty="0" smtClean="0"/>
              <a:t>23 lakes impaired</a:t>
            </a:r>
          </a:p>
          <a:p>
            <a:pPr lvl="1"/>
            <a:r>
              <a:rPr lang="en-US" dirty="0" smtClean="0"/>
              <a:t>17 streams impaired</a:t>
            </a:r>
          </a:p>
          <a:p>
            <a:pPr lvl="1"/>
            <a:r>
              <a:rPr lang="en-US" dirty="0" smtClean="0"/>
              <a:t>38 lakes classified as at risk</a:t>
            </a:r>
          </a:p>
          <a:p>
            <a:pPr lvl="1"/>
            <a:r>
              <a:rPr lang="en-US" dirty="0" smtClean="0"/>
              <a:t>340 assessed waterbodies (11% impaired; 11% insufficient data)</a:t>
            </a:r>
          </a:p>
          <a:p>
            <a:pPr lvl="1"/>
            <a:r>
              <a:rPr lang="en-US" dirty="0" smtClean="0"/>
              <a:t>30% of shallow wells exceed the SMCL</a:t>
            </a:r>
          </a:p>
          <a:p>
            <a:pPr lvl="1"/>
            <a:endParaRPr lang="en-US" dirty="0"/>
          </a:p>
          <a:p>
            <a:pPr marL="0" indent="0">
              <a:buNone/>
            </a:pPr>
            <a:r>
              <a:rPr lang="en-US" dirty="0" smtClean="0"/>
              <a:t>Source: Draft Statewide Chloride Management Plan</a:t>
            </a:r>
          </a:p>
          <a:p>
            <a:endParaRPr lang="en-US" dirty="0"/>
          </a:p>
        </p:txBody>
      </p:sp>
    </p:spTree>
    <p:extLst>
      <p:ext uri="{BB962C8B-B14F-4D97-AF65-F5344CB8AC3E}">
        <p14:creationId xmlns:p14="http://schemas.microsoft.com/office/powerpoint/2010/main" xmlns="" val="37133779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xmlns="">
                  <a14:imgLayer r:embed="rId3">
                    <a14:imgEffect>
                      <a14:sharpenSoften amount="15000"/>
                    </a14:imgEffect>
                    <a14:imgEffect>
                      <a14:brightnessContrast bright="10000"/>
                    </a14:imgEffect>
                  </a14:imgLayer>
                </a14:imgProps>
              </a:ext>
              <a:ext uri="{28A0092B-C50C-407E-A947-70E740481C1C}">
                <a14:useLocalDpi xmlns:a14="http://schemas.microsoft.com/office/drawing/2010/main" xmlns="" val="0"/>
              </a:ext>
            </a:extLst>
          </a:blip>
          <a:srcRect t="8362" b="16806"/>
          <a:stretch/>
        </p:blipFill>
        <p:spPr>
          <a:xfrm>
            <a:off x="-1" y="-1"/>
            <a:ext cx="12190125" cy="6841376"/>
          </a:xfrm>
          <a:prstGeom prst="rect">
            <a:avLst/>
          </a:prstGeom>
        </p:spPr>
      </p:pic>
      <p:pic>
        <p:nvPicPr>
          <p:cNvPr id="5" name="Picture 4"/>
          <p:cNvPicPr/>
          <p:nvPr/>
        </p:nvPicPr>
        <p:blipFill rotWithShape="1">
          <a:blip r:embed="rId4" cstate="print">
            <a:extLst>
              <a:ext uri="{28A0092B-C50C-407E-A947-70E740481C1C}">
                <a14:useLocalDpi xmlns:a14="http://schemas.microsoft.com/office/drawing/2010/main" xmlns="" val="0"/>
              </a:ext>
            </a:extLst>
          </a:blip>
          <a:srcRect t="10746"/>
          <a:stretch/>
        </p:blipFill>
        <p:spPr>
          <a:xfrm>
            <a:off x="557454" y="429209"/>
            <a:ext cx="5078236" cy="6279494"/>
          </a:xfrm>
          <a:prstGeom prst="rect">
            <a:avLst/>
          </a:prstGeom>
        </p:spPr>
      </p:pic>
      <p:sp>
        <p:nvSpPr>
          <p:cNvPr id="2" name="TextBox 1"/>
          <p:cNvSpPr txBox="1"/>
          <p:nvPr/>
        </p:nvSpPr>
        <p:spPr>
          <a:xfrm>
            <a:off x="557453" y="6178868"/>
            <a:ext cx="5078237" cy="523220"/>
          </a:xfrm>
          <a:prstGeom prst="rect">
            <a:avLst/>
          </a:prstGeom>
          <a:solidFill>
            <a:schemeClr val="bg1"/>
          </a:solidFill>
        </p:spPr>
        <p:txBody>
          <a:bodyPr wrap="square" rtlCol="0">
            <a:spAutoFit/>
          </a:bodyPr>
          <a:lstStyle/>
          <a:p>
            <a:pPr algn="ctr"/>
            <a:r>
              <a:rPr lang="en-US" sz="2800" dirty="0" smtClean="0"/>
              <a:t>Lakes - % increase per year</a:t>
            </a:r>
            <a:endParaRPr lang="en-US" sz="2800" dirty="0"/>
          </a:p>
        </p:txBody>
      </p:sp>
      <p:sp>
        <p:nvSpPr>
          <p:cNvPr id="9" name="Rectangle 8"/>
          <p:cNvSpPr/>
          <p:nvPr/>
        </p:nvSpPr>
        <p:spPr>
          <a:xfrm>
            <a:off x="6475445" y="573748"/>
            <a:ext cx="4029535" cy="1323439"/>
          </a:xfrm>
          <a:prstGeom prst="rect">
            <a:avLst/>
          </a:prstGeom>
        </p:spPr>
        <p:txBody>
          <a:bodyPr wrap="square">
            <a:spAutoFit/>
          </a:bodyPr>
          <a:lstStyle/>
          <a:p>
            <a:pPr algn="ctr"/>
            <a:r>
              <a:rPr lang="en-US" sz="3200" b="1" dirty="0" smtClean="0">
                <a:solidFill>
                  <a:srgbClr val="0070C0"/>
                </a:solidFill>
              </a:rPr>
              <a:t>Lake trends</a:t>
            </a:r>
          </a:p>
          <a:p>
            <a:pPr algn="ctr"/>
            <a:r>
              <a:rPr lang="en-US" sz="2400" b="1" dirty="0" smtClean="0">
                <a:solidFill>
                  <a:srgbClr val="0070C0"/>
                </a:solidFill>
              </a:rPr>
              <a:t>(Source: Draft Chloride Management Plan)</a:t>
            </a:r>
            <a:endParaRPr lang="en-US" sz="2400" b="1" dirty="0">
              <a:solidFill>
                <a:srgbClr val="0070C0"/>
              </a:solidFill>
            </a:endParaRPr>
          </a:p>
        </p:txBody>
      </p:sp>
      <p:sp>
        <p:nvSpPr>
          <p:cNvPr id="10" name="Content Placeholder 5"/>
          <p:cNvSpPr txBox="1">
            <a:spLocks/>
          </p:cNvSpPr>
          <p:nvPr/>
        </p:nvSpPr>
        <p:spPr>
          <a:xfrm>
            <a:off x="6095061" y="2066646"/>
            <a:ext cx="5044440" cy="44834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Upward trends in 46 of 69 lakes in TCMA</a:t>
            </a:r>
          </a:p>
          <a:p>
            <a:r>
              <a:rPr lang="en-US" dirty="0" smtClean="0"/>
              <a:t>Outside TCMA, upward trends in 14 of 45 lakes</a:t>
            </a:r>
          </a:p>
          <a:p>
            <a:r>
              <a:rPr lang="en-US" dirty="0" smtClean="0"/>
              <a:t>Rate of increase is greatest in lakes in TCMA urban core</a:t>
            </a:r>
            <a:endParaRPr lang="en-US" dirty="0"/>
          </a:p>
        </p:txBody>
      </p:sp>
    </p:spTree>
    <p:extLst>
      <p:ext uri="{BB962C8B-B14F-4D97-AF65-F5344CB8AC3E}">
        <p14:creationId xmlns:p14="http://schemas.microsoft.com/office/powerpoint/2010/main" xmlns="" val="379594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xmlns="">
                  <a14:imgLayer r:embed="rId3">
                    <a14:imgEffect>
                      <a14:sharpenSoften amount="15000"/>
                    </a14:imgEffect>
                    <a14:imgEffect>
                      <a14:brightnessContrast bright="10000"/>
                    </a14:imgEffect>
                  </a14:imgLayer>
                </a14:imgProps>
              </a:ext>
              <a:ext uri="{28A0092B-C50C-407E-A947-70E740481C1C}">
                <a14:useLocalDpi xmlns:a14="http://schemas.microsoft.com/office/drawing/2010/main" xmlns="" val="0"/>
              </a:ext>
            </a:extLst>
          </a:blip>
          <a:srcRect t="8362" b="16806"/>
          <a:stretch/>
        </p:blipFill>
        <p:spPr>
          <a:xfrm>
            <a:off x="-1" y="-1"/>
            <a:ext cx="12190125" cy="6841376"/>
          </a:xfrm>
          <a:prstGeom prst="rect">
            <a:avLst/>
          </a:prstGeom>
        </p:spPr>
      </p:pic>
      <p:pic>
        <p:nvPicPr>
          <p:cNvPr id="4" name="Picture 3"/>
          <p:cNvPicPr>
            <a:picLocks noChangeAspect="1"/>
          </p:cNvPicPr>
          <p:nvPr/>
        </p:nvPicPr>
        <p:blipFill rotWithShape="1">
          <a:blip r:embed="rId4" cstate="print"/>
          <a:srcRect l="64068" t="21088" r="14636" b="9296"/>
          <a:stretch/>
        </p:blipFill>
        <p:spPr>
          <a:xfrm>
            <a:off x="674373" y="2129539"/>
            <a:ext cx="5011537" cy="4607549"/>
          </a:xfrm>
          <a:prstGeom prst="rect">
            <a:avLst/>
          </a:prstGeom>
        </p:spPr>
      </p:pic>
      <p:sp>
        <p:nvSpPr>
          <p:cNvPr id="2" name="Rectangle 1"/>
          <p:cNvSpPr/>
          <p:nvPr/>
        </p:nvSpPr>
        <p:spPr>
          <a:xfrm>
            <a:off x="559837" y="191193"/>
            <a:ext cx="4029535" cy="1446550"/>
          </a:xfrm>
          <a:prstGeom prst="rect">
            <a:avLst/>
          </a:prstGeom>
        </p:spPr>
        <p:txBody>
          <a:bodyPr wrap="square">
            <a:spAutoFit/>
          </a:bodyPr>
          <a:lstStyle/>
          <a:p>
            <a:pPr algn="ctr"/>
            <a:r>
              <a:rPr lang="en-US" sz="3200" b="1" dirty="0">
                <a:solidFill>
                  <a:srgbClr val="0070C0"/>
                </a:solidFill>
              </a:rPr>
              <a:t>Flow-Adjusted Cl Trends, </a:t>
            </a:r>
            <a:r>
              <a:rPr lang="en-US" sz="3200" b="1" dirty="0" smtClean="0">
                <a:solidFill>
                  <a:srgbClr val="0070C0"/>
                </a:solidFill>
              </a:rPr>
              <a:t>1985–2015</a:t>
            </a:r>
          </a:p>
          <a:p>
            <a:pPr algn="ctr"/>
            <a:r>
              <a:rPr lang="en-US" sz="2400" b="1" dirty="0" smtClean="0">
                <a:solidFill>
                  <a:srgbClr val="0070C0"/>
                </a:solidFill>
              </a:rPr>
              <a:t>(Met Council, 2018)</a:t>
            </a:r>
            <a:endParaRPr lang="en-US" sz="2400" b="1" dirty="0">
              <a:solidFill>
                <a:srgbClr val="0070C0"/>
              </a:solidFill>
            </a:endParaRPr>
          </a:p>
        </p:txBody>
      </p:sp>
      <p:sp>
        <p:nvSpPr>
          <p:cNvPr id="6" name="Content Placeholder 5"/>
          <p:cNvSpPr>
            <a:spLocks noGrp="1"/>
          </p:cNvSpPr>
          <p:nvPr>
            <p:ph idx="1"/>
          </p:nvPr>
        </p:nvSpPr>
        <p:spPr>
          <a:xfrm>
            <a:off x="5228706" y="191193"/>
            <a:ext cx="5044440" cy="3757959"/>
          </a:xfrm>
        </p:spPr>
        <p:txBody>
          <a:bodyPr/>
          <a:lstStyle/>
          <a:p>
            <a:r>
              <a:rPr lang="en-US" dirty="0" smtClean="0"/>
              <a:t>Upward trends at all but one location</a:t>
            </a:r>
          </a:p>
          <a:p>
            <a:r>
              <a:rPr lang="en-US" dirty="0" smtClean="0"/>
              <a:t>Concentrations well below aquatic life standard</a:t>
            </a:r>
            <a:endParaRPr lang="en-US" dirty="0"/>
          </a:p>
        </p:txBody>
      </p:sp>
      <p:pic>
        <p:nvPicPr>
          <p:cNvPr id="7" name="Picture 6"/>
          <p:cNvPicPr>
            <a:picLocks noChangeAspect="1"/>
          </p:cNvPicPr>
          <p:nvPr/>
        </p:nvPicPr>
        <p:blipFill rotWithShape="1">
          <a:blip r:embed="rId5" cstate="print"/>
          <a:srcRect l="74907" t="39795" r="13704" b="22263"/>
          <a:stretch/>
        </p:blipFill>
        <p:spPr>
          <a:xfrm>
            <a:off x="6529247" y="2130959"/>
            <a:ext cx="4914352" cy="4604710"/>
          </a:xfrm>
          <a:prstGeom prst="rect">
            <a:avLst/>
          </a:prstGeom>
        </p:spPr>
      </p:pic>
    </p:spTree>
    <p:extLst>
      <p:ext uri="{BB962C8B-B14F-4D97-AF65-F5344CB8AC3E}">
        <p14:creationId xmlns:p14="http://schemas.microsoft.com/office/powerpoint/2010/main" xmlns="" val="90314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xmlns="">
                  <a14:imgLayer r:embed="rId3">
                    <a14:imgEffect>
                      <a14:sharpenSoften amount="15000"/>
                    </a14:imgEffect>
                    <a14:imgEffect>
                      <a14:brightnessContrast bright="10000"/>
                    </a14:imgEffect>
                  </a14:imgLayer>
                </a14:imgProps>
              </a:ext>
              <a:ext uri="{28A0092B-C50C-407E-A947-70E740481C1C}">
                <a14:useLocalDpi xmlns:a14="http://schemas.microsoft.com/office/drawing/2010/main" xmlns="" val="0"/>
              </a:ext>
            </a:extLst>
          </a:blip>
          <a:srcRect t="8362" b="16806"/>
          <a:stretch/>
        </p:blipFill>
        <p:spPr>
          <a:xfrm>
            <a:off x="-1" y="-1"/>
            <a:ext cx="12190125" cy="6841376"/>
          </a:xfrm>
          <a:prstGeom prst="rect">
            <a:avLst/>
          </a:prstGeom>
        </p:spPr>
      </p:pic>
      <p:pic>
        <p:nvPicPr>
          <p:cNvPr id="4" name="Picture 3"/>
          <p:cNvPicPr>
            <a:picLocks noChangeAspect="1"/>
          </p:cNvPicPr>
          <p:nvPr/>
        </p:nvPicPr>
        <p:blipFill rotWithShape="1">
          <a:blip r:embed="rId4" cstate="print"/>
          <a:srcRect l="60294" t="18322" r="21176" b="11177"/>
          <a:stretch/>
        </p:blipFill>
        <p:spPr>
          <a:xfrm>
            <a:off x="255500" y="591669"/>
            <a:ext cx="5562594" cy="5952565"/>
          </a:xfrm>
          <a:prstGeom prst="rect">
            <a:avLst/>
          </a:prstGeom>
        </p:spPr>
      </p:pic>
      <p:sp>
        <p:nvSpPr>
          <p:cNvPr id="5" name="Rectangle 4"/>
          <p:cNvSpPr/>
          <p:nvPr/>
        </p:nvSpPr>
        <p:spPr>
          <a:xfrm>
            <a:off x="6475445" y="573748"/>
            <a:ext cx="4029535" cy="954107"/>
          </a:xfrm>
          <a:prstGeom prst="rect">
            <a:avLst/>
          </a:prstGeom>
        </p:spPr>
        <p:txBody>
          <a:bodyPr wrap="square">
            <a:spAutoFit/>
          </a:bodyPr>
          <a:lstStyle/>
          <a:p>
            <a:pPr algn="ctr"/>
            <a:r>
              <a:rPr lang="en-US" sz="3200" b="1" dirty="0" smtClean="0">
                <a:solidFill>
                  <a:srgbClr val="0070C0"/>
                </a:solidFill>
              </a:rPr>
              <a:t>Groundwater trends</a:t>
            </a:r>
          </a:p>
          <a:p>
            <a:pPr algn="ctr"/>
            <a:r>
              <a:rPr lang="en-US" sz="2400" b="1" dirty="0" smtClean="0">
                <a:solidFill>
                  <a:srgbClr val="0070C0"/>
                </a:solidFill>
              </a:rPr>
              <a:t>(Source: MPCA 2013)</a:t>
            </a:r>
            <a:endParaRPr lang="en-US" sz="2400" b="1" dirty="0">
              <a:solidFill>
                <a:srgbClr val="0070C0"/>
              </a:solidFill>
            </a:endParaRPr>
          </a:p>
        </p:txBody>
      </p:sp>
      <p:sp>
        <p:nvSpPr>
          <p:cNvPr id="6" name="Content Placeholder 5"/>
          <p:cNvSpPr txBox="1">
            <a:spLocks/>
          </p:cNvSpPr>
          <p:nvPr/>
        </p:nvSpPr>
        <p:spPr>
          <a:xfrm>
            <a:off x="6095061" y="2066646"/>
            <a:ext cx="5044440" cy="44834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Upward trends in 11 of 36 wells in shallow sand/gravel aquifers</a:t>
            </a:r>
          </a:p>
          <a:p>
            <a:r>
              <a:rPr lang="en-US" dirty="0" smtClean="0"/>
              <a:t>Average rate of increase was 3.4 mg/L/</a:t>
            </a:r>
            <a:r>
              <a:rPr lang="en-US" dirty="0" err="1" smtClean="0"/>
              <a:t>yr</a:t>
            </a:r>
            <a:r>
              <a:rPr lang="en-US" dirty="0" smtClean="0"/>
              <a:t>, but rates were much higher is some wells</a:t>
            </a:r>
            <a:endParaRPr lang="en-US" dirty="0"/>
          </a:p>
        </p:txBody>
      </p:sp>
    </p:spTree>
    <p:extLst>
      <p:ext uri="{BB962C8B-B14F-4D97-AF65-F5344CB8AC3E}">
        <p14:creationId xmlns:p14="http://schemas.microsoft.com/office/powerpoint/2010/main" xmlns="" val="12530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xmlns="">
                  <a14:imgLayer r:embed="rId3">
                    <a14:imgEffect>
                      <a14:sharpenSoften amount="15000"/>
                    </a14:imgEffect>
                    <a14:imgEffect>
                      <a14:brightnessContrast bright="10000"/>
                    </a14:imgEffect>
                  </a14:imgLayer>
                </a14:imgProps>
              </a:ext>
              <a:ext uri="{28A0092B-C50C-407E-A947-70E740481C1C}">
                <a14:useLocalDpi xmlns:a14="http://schemas.microsoft.com/office/drawing/2010/main" xmlns="" val="0"/>
              </a:ext>
            </a:extLst>
          </a:blip>
          <a:srcRect t="8362" b="16806"/>
          <a:stretch/>
        </p:blipFill>
        <p:spPr>
          <a:xfrm>
            <a:off x="-1" y="-1"/>
            <a:ext cx="12190125" cy="6841376"/>
          </a:xfrm>
          <a:prstGeom prst="rect">
            <a:avLst/>
          </a:prstGeom>
        </p:spPr>
      </p:pic>
      <p:sp>
        <p:nvSpPr>
          <p:cNvPr id="2" name="Title 1"/>
          <p:cNvSpPr>
            <a:spLocks noGrp="1"/>
          </p:cNvSpPr>
          <p:nvPr>
            <p:ph type="title"/>
          </p:nvPr>
        </p:nvSpPr>
        <p:spPr/>
        <p:txBody>
          <a:bodyPr/>
          <a:lstStyle/>
          <a:p>
            <a:r>
              <a:rPr lang="en-US" b="1" dirty="0" smtClean="0">
                <a:solidFill>
                  <a:srgbClr val="0070C0"/>
                </a:solidFill>
              </a:rPr>
              <a:t>General </a:t>
            </a:r>
            <a:r>
              <a:rPr lang="en-US" b="1" dirty="0" smtClean="0">
                <a:solidFill>
                  <a:srgbClr val="0070C0"/>
                </a:solidFill>
              </a:rPr>
              <a:t>conclusions</a:t>
            </a:r>
            <a:endParaRPr lang="en-US" dirty="0"/>
          </a:p>
        </p:txBody>
      </p:sp>
      <p:sp>
        <p:nvSpPr>
          <p:cNvPr id="4" name="Content Placeholder 3"/>
          <p:cNvSpPr>
            <a:spLocks noGrp="1"/>
          </p:cNvSpPr>
          <p:nvPr>
            <p:ph idx="1"/>
          </p:nvPr>
        </p:nvSpPr>
        <p:spPr/>
        <p:txBody>
          <a:bodyPr/>
          <a:lstStyle/>
          <a:p>
            <a:r>
              <a:rPr lang="en-US" dirty="0" smtClean="0"/>
              <a:t>Chloride is a concern in surface waters in core urban areas</a:t>
            </a:r>
          </a:p>
          <a:p>
            <a:r>
              <a:rPr lang="en-US" dirty="0" smtClean="0"/>
              <a:t>Concentrations in shallow groundwater </a:t>
            </a:r>
            <a:r>
              <a:rPr lang="en-US" dirty="0" smtClean="0"/>
              <a:t>in core </a:t>
            </a:r>
            <a:r>
              <a:rPr lang="en-US" dirty="0" smtClean="0"/>
              <a:t>urban </a:t>
            </a:r>
            <a:r>
              <a:rPr lang="en-US" dirty="0" smtClean="0"/>
              <a:t>areas are elevated compared to all other land uses</a:t>
            </a:r>
          </a:p>
          <a:p>
            <a:r>
              <a:rPr lang="en-US" dirty="0" smtClean="0"/>
              <a:t>Outside </a:t>
            </a:r>
            <a:r>
              <a:rPr lang="en-US" dirty="0" smtClean="0"/>
              <a:t>urban areas, chloride is, in general, not a </a:t>
            </a:r>
            <a:r>
              <a:rPr lang="en-US" dirty="0" smtClean="0"/>
              <a:t>concern yet, </a:t>
            </a:r>
            <a:r>
              <a:rPr lang="en-US" dirty="0" smtClean="0"/>
              <a:t>although there are local exceptions</a:t>
            </a:r>
          </a:p>
          <a:p>
            <a:r>
              <a:rPr lang="en-US" dirty="0" smtClean="0"/>
              <a:t> In suburban and exurban areas, results are </a:t>
            </a:r>
            <a:r>
              <a:rPr lang="en-US" dirty="0" smtClean="0"/>
              <a:t>mixed</a:t>
            </a:r>
          </a:p>
          <a:p>
            <a:r>
              <a:rPr lang="en-US" dirty="0" smtClean="0"/>
              <a:t>Trends in all waters in urban areas are upward</a:t>
            </a:r>
            <a:endParaRPr lang="en-US" dirty="0"/>
          </a:p>
        </p:txBody>
      </p:sp>
    </p:spTree>
    <p:extLst>
      <p:ext uri="{BB962C8B-B14F-4D97-AF65-F5344CB8AC3E}">
        <p14:creationId xmlns:p14="http://schemas.microsoft.com/office/powerpoint/2010/main" xmlns="" val="32129686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xmlns="">
                  <a14:imgLayer r:embed="rId3">
                    <a14:imgEffect>
                      <a14:sharpenSoften amount="15000"/>
                    </a14:imgEffect>
                    <a14:imgEffect>
                      <a14:brightnessContrast bright="10000"/>
                    </a14:imgEffect>
                  </a14:imgLayer>
                </a14:imgProps>
              </a:ext>
              <a:ext uri="{28A0092B-C50C-407E-A947-70E740481C1C}">
                <a14:useLocalDpi xmlns:a14="http://schemas.microsoft.com/office/drawing/2010/main" xmlns="" val="0"/>
              </a:ext>
            </a:extLst>
          </a:blip>
          <a:srcRect t="8362" b="16806"/>
          <a:stretch/>
        </p:blipFill>
        <p:spPr>
          <a:xfrm>
            <a:off x="-1" y="-1"/>
            <a:ext cx="12190125" cy="6841376"/>
          </a:xfrm>
          <a:prstGeom prst="rect">
            <a:avLst/>
          </a:prstGeom>
        </p:spPr>
      </p:pic>
      <p:sp>
        <p:nvSpPr>
          <p:cNvPr id="2" name="Title 1"/>
          <p:cNvSpPr>
            <a:spLocks noGrp="1"/>
          </p:cNvSpPr>
          <p:nvPr>
            <p:ph type="title"/>
          </p:nvPr>
        </p:nvSpPr>
        <p:spPr/>
        <p:txBody>
          <a:bodyPr/>
          <a:lstStyle/>
          <a:p>
            <a:r>
              <a:rPr lang="en-US" b="1" dirty="0" smtClean="0">
                <a:solidFill>
                  <a:srgbClr val="0070C0"/>
                </a:solidFill>
              </a:rPr>
              <a:t>Taking a closer look - lakes</a:t>
            </a:r>
            <a:endParaRPr lang="en-US" b="1" dirty="0">
              <a:solidFill>
                <a:srgbClr val="0070C0"/>
              </a:solidFill>
            </a:endParaRPr>
          </a:p>
        </p:txBody>
      </p:sp>
      <p:sp>
        <p:nvSpPr>
          <p:cNvPr id="4" name="Content Placeholder 3"/>
          <p:cNvSpPr>
            <a:spLocks noGrp="1"/>
          </p:cNvSpPr>
          <p:nvPr>
            <p:ph idx="1"/>
          </p:nvPr>
        </p:nvSpPr>
        <p:spPr>
          <a:xfrm>
            <a:off x="838200" y="1825625"/>
            <a:ext cx="7436224" cy="4351338"/>
          </a:xfrm>
        </p:spPr>
        <p:txBody>
          <a:bodyPr/>
          <a:lstStyle/>
          <a:p>
            <a:r>
              <a:rPr lang="en-US" dirty="0" smtClean="0"/>
              <a:t>What factors make a lake vulnerable to chloride contamination?</a:t>
            </a:r>
          </a:p>
          <a:p>
            <a:r>
              <a:rPr lang="en-US" dirty="0" smtClean="0"/>
              <a:t>What are the consequences of high chloride concentrations in lakes?</a:t>
            </a:r>
          </a:p>
          <a:p>
            <a:r>
              <a:rPr lang="en-US" dirty="0" smtClean="0"/>
              <a:t>Should we be concerned/questions we might want to ask?</a:t>
            </a:r>
            <a:endParaRPr lang="en-US" dirty="0"/>
          </a:p>
        </p:txBody>
      </p:sp>
    </p:spTree>
    <p:extLst>
      <p:ext uri="{BB962C8B-B14F-4D97-AF65-F5344CB8AC3E}">
        <p14:creationId xmlns:p14="http://schemas.microsoft.com/office/powerpoint/2010/main" xmlns="" val="38207377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BEBA8EAE-BF5A-486C-A8C5-ECC9F3942E4B}">
                <a14:imgProps xmlns:a14="http://schemas.microsoft.com/office/drawing/2010/main" xmlns="">
                  <a14:imgLayer r:embed="rId3">
                    <a14:imgEffect>
                      <a14:sharpenSoften amount="15000"/>
                    </a14:imgEffect>
                    <a14:imgEffect>
                      <a14:brightnessContrast bright="10000"/>
                    </a14:imgEffect>
                  </a14:imgLayer>
                </a14:imgProps>
              </a:ext>
              <a:ext uri="{28A0092B-C50C-407E-A947-70E740481C1C}">
                <a14:useLocalDpi xmlns:a14="http://schemas.microsoft.com/office/drawing/2010/main" xmlns="" val="0"/>
              </a:ext>
            </a:extLst>
          </a:blip>
          <a:srcRect t="8362" b="16806"/>
          <a:stretch/>
        </p:blipFill>
        <p:spPr>
          <a:xfrm>
            <a:off x="-1" y="-1"/>
            <a:ext cx="12190125" cy="6841376"/>
          </a:xfrm>
          <a:prstGeom prst="rect">
            <a:avLst/>
          </a:prstGeom>
        </p:spPr>
      </p:pic>
      <p:sp>
        <p:nvSpPr>
          <p:cNvPr id="3" name="Title 2"/>
          <p:cNvSpPr>
            <a:spLocks noGrp="1"/>
          </p:cNvSpPr>
          <p:nvPr>
            <p:ph type="ctrTitle"/>
          </p:nvPr>
        </p:nvSpPr>
        <p:spPr>
          <a:xfrm>
            <a:off x="553628" y="1795549"/>
            <a:ext cx="10782300" cy="1490595"/>
          </a:xfrm>
        </p:spPr>
        <p:txBody>
          <a:bodyPr/>
          <a:lstStyle/>
          <a:p>
            <a:pPr algn="ctr"/>
            <a:r>
              <a:rPr lang="en-US" b="1" dirty="0" smtClean="0">
                <a:solidFill>
                  <a:schemeClr val="tx1"/>
                </a:solidFill>
              </a:rPr>
              <a:t>YES</a:t>
            </a:r>
            <a:endParaRPr lang="en-US" b="1" dirty="0">
              <a:solidFill>
                <a:schemeClr val="tx1"/>
              </a:solidFill>
            </a:endParaRPr>
          </a:p>
        </p:txBody>
      </p:sp>
      <p:sp>
        <p:nvSpPr>
          <p:cNvPr id="4" name="Subtitle 3"/>
          <p:cNvSpPr>
            <a:spLocks noGrp="1"/>
          </p:cNvSpPr>
          <p:nvPr>
            <p:ph type="subTitle" idx="1"/>
          </p:nvPr>
        </p:nvSpPr>
        <p:spPr>
          <a:xfrm>
            <a:off x="1449178" y="4554751"/>
            <a:ext cx="9228201" cy="1328055"/>
          </a:xfrm>
        </p:spPr>
        <p:txBody>
          <a:bodyPr>
            <a:noAutofit/>
          </a:bodyPr>
          <a:lstStyle/>
          <a:p>
            <a:r>
              <a:rPr lang="en-US" sz="5400" b="1" dirty="0" smtClean="0">
                <a:solidFill>
                  <a:srgbClr val="0070C0"/>
                </a:solidFill>
              </a:rPr>
              <a:t>Thank you and are there any questions?</a:t>
            </a:r>
            <a:endParaRPr lang="en-US" sz="5400" b="1" dirty="0">
              <a:solidFill>
                <a:srgbClr val="0070C0"/>
              </a:solidFill>
            </a:endParaRPr>
          </a:p>
        </p:txBody>
      </p:sp>
    </p:spTree>
    <p:extLst>
      <p:ext uri="{BB962C8B-B14F-4D97-AF65-F5344CB8AC3E}">
        <p14:creationId xmlns:p14="http://schemas.microsoft.com/office/powerpoint/2010/main" xmlns="" val="295370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xmlns="">
                  <a14:imgLayer r:embed="rId3">
                    <a14:imgEffect>
                      <a14:sharpenSoften amount="15000"/>
                    </a14:imgEffect>
                    <a14:imgEffect>
                      <a14:brightnessContrast bright="10000"/>
                    </a14:imgEffect>
                  </a14:imgLayer>
                </a14:imgProps>
              </a:ext>
              <a:ext uri="{28A0092B-C50C-407E-A947-70E740481C1C}">
                <a14:useLocalDpi xmlns:a14="http://schemas.microsoft.com/office/drawing/2010/main" xmlns="" val="0"/>
              </a:ext>
            </a:extLst>
          </a:blip>
          <a:srcRect t="8362" b="16806"/>
          <a:stretch/>
        </p:blipFill>
        <p:spPr>
          <a:xfrm>
            <a:off x="-1" y="-1"/>
            <a:ext cx="12190125" cy="6841376"/>
          </a:xfrm>
          <a:prstGeom prst="rect">
            <a:avLst/>
          </a:prstGeom>
        </p:spPr>
      </p:pic>
      <p:sp>
        <p:nvSpPr>
          <p:cNvPr id="2" name="Title 1"/>
          <p:cNvSpPr>
            <a:spLocks noGrp="1"/>
          </p:cNvSpPr>
          <p:nvPr>
            <p:ph type="title"/>
          </p:nvPr>
        </p:nvSpPr>
        <p:spPr/>
        <p:txBody>
          <a:bodyPr/>
          <a:lstStyle/>
          <a:p>
            <a:r>
              <a:rPr lang="en-US" b="1" dirty="0" smtClean="0">
                <a:solidFill>
                  <a:srgbClr val="0070C0"/>
                </a:solidFill>
              </a:rPr>
              <a:t>Potential factors affecting lake vulnerability</a:t>
            </a:r>
            <a:endParaRPr lang="en-US" b="1" dirty="0">
              <a:solidFill>
                <a:srgbClr val="0070C0"/>
              </a:solidFill>
            </a:endParaRPr>
          </a:p>
        </p:txBody>
      </p:sp>
      <p:sp>
        <p:nvSpPr>
          <p:cNvPr id="4" name="Content Placeholder 3"/>
          <p:cNvSpPr>
            <a:spLocks noGrp="1"/>
          </p:cNvSpPr>
          <p:nvPr>
            <p:ph idx="1"/>
          </p:nvPr>
        </p:nvSpPr>
        <p:spPr/>
        <p:txBody>
          <a:bodyPr/>
          <a:lstStyle/>
          <a:p>
            <a:r>
              <a:rPr lang="en-US" dirty="0" smtClean="0"/>
              <a:t>Deicer application rates</a:t>
            </a:r>
          </a:p>
          <a:p>
            <a:r>
              <a:rPr lang="en-US" dirty="0" smtClean="0"/>
              <a:t>Imperviousness</a:t>
            </a:r>
          </a:p>
          <a:p>
            <a:r>
              <a:rPr lang="en-US" dirty="0" smtClean="0"/>
              <a:t>Lake characteristics</a:t>
            </a:r>
          </a:p>
          <a:p>
            <a:pPr lvl="1"/>
            <a:r>
              <a:rPr lang="en-US" dirty="0" smtClean="0"/>
              <a:t>Depth</a:t>
            </a:r>
          </a:p>
          <a:p>
            <a:pPr lvl="1"/>
            <a:r>
              <a:rPr lang="en-US" dirty="0" smtClean="0"/>
              <a:t>Area</a:t>
            </a:r>
          </a:p>
          <a:p>
            <a:pPr lvl="1"/>
            <a:r>
              <a:rPr lang="en-US" dirty="0" smtClean="0"/>
              <a:t>Watershed area</a:t>
            </a:r>
            <a:endParaRPr lang="en-US" dirty="0"/>
          </a:p>
        </p:txBody>
      </p:sp>
    </p:spTree>
    <p:extLst>
      <p:ext uri="{BB962C8B-B14F-4D97-AF65-F5344CB8AC3E}">
        <p14:creationId xmlns:p14="http://schemas.microsoft.com/office/powerpoint/2010/main" xmlns="" val="7923549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xmlns="">
                  <a14:imgLayer r:embed="rId3">
                    <a14:imgEffect>
                      <a14:sharpenSoften amount="15000"/>
                    </a14:imgEffect>
                    <a14:imgEffect>
                      <a14:brightnessContrast bright="10000"/>
                    </a14:imgEffect>
                  </a14:imgLayer>
                </a14:imgProps>
              </a:ext>
              <a:ext uri="{28A0092B-C50C-407E-A947-70E740481C1C}">
                <a14:useLocalDpi xmlns:a14="http://schemas.microsoft.com/office/drawing/2010/main" xmlns="" val="0"/>
              </a:ext>
            </a:extLst>
          </a:blip>
          <a:srcRect t="8362" b="16806"/>
          <a:stretch/>
        </p:blipFill>
        <p:spPr>
          <a:xfrm>
            <a:off x="-1" y="-1"/>
            <a:ext cx="12190125" cy="6841376"/>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xmlns="" val="0"/>
              </a:ext>
            </a:extLst>
          </a:blip>
          <a:srcRect r="24733"/>
          <a:stretch/>
        </p:blipFill>
        <p:spPr>
          <a:xfrm>
            <a:off x="3760087" y="2290155"/>
            <a:ext cx="8269359" cy="3690851"/>
          </a:xfrm>
          <a:prstGeom prst="rect">
            <a:avLst/>
          </a:prstGeom>
        </p:spPr>
      </p:pic>
      <p:sp>
        <p:nvSpPr>
          <p:cNvPr id="4" name="Title 3"/>
          <p:cNvSpPr>
            <a:spLocks noGrp="1"/>
          </p:cNvSpPr>
          <p:nvPr>
            <p:ph type="title"/>
          </p:nvPr>
        </p:nvSpPr>
        <p:spPr/>
        <p:txBody>
          <a:bodyPr/>
          <a:lstStyle/>
          <a:p>
            <a:pPr algn="ctr"/>
            <a:r>
              <a:rPr lang="en-US" b="1" dirty="0" smtClean="0">
                <a:solidFill>
                  <a:srgbClr val="0070C0"/>
                </a:solidFill>
              </a:rPr>
              <a:t>Road density and imperviousness</a:t>
            </a:r>
            <a:br>
              <a:rPr lang="en-US" b="1" dirty="0" smtClean="0">
                <a:solidFill>
                  <a:srgbClr val="0070C0"/>
                </a:solidFill>
              </a:rPr>
            </a:br>
            <a:r>
              <a:rPr lang="en-US" sz="2800" b="1" dirty="0" smtClean="0">
                <a:solidFill>
                  <a:srgbClr val="0070C0"/>
                </a:solidFill>
              </a:rPr>
              <a:t>(Dugan et al., 2017)</a:t>
            </a:r>
            <a:endParaRPr lang="en-US" b="1" dirty="0">
              <a:solidFill>
                <a:srgbClr val="0070C0"/>
              </a:solidFill>
            </a:endParaRPr>
          </a:p>
        </p:txBody>
      </p:sp>
      <p:sp>
        <p:nvSpPr>
          <p:cNvPr id="5" name="Content Placeholder 4"/>
          <p:cNvSpPr>
            <a:spLocks noGrp="1"/>
          </p:cNvSpPr>
          <p:nvPr>
            <p:ph idx="1"/>
          </p:nvPr>
        </p:nvSpPr>
        <p:spPr>
          <a:xfrm>
            <a:off x="109870" y="1571105"/>
            <a:ext cx="3489540" cy="4664047"/>
          </a:xfrm>
        </p:spPr>
        <p:txBody>
          <a:bodyPr>
            <a:normAutofit lnSpcReduction="10000"/>
          </a:bodyPr>
          <a:lstStyle/>
          <a:p>
            <a:r>
              <a:rPr lang="en-US" dirty="0" smtClean="0"/>
              <a:t>Impervious surface and road density within 500 meters of a lake were strong predictors of increasing Cl concentrations in the lake (n=284)</a:t>
            </a:r>
          </a:p>
          <a:p>
            <a:r>
              <a:rPr lang="en-US" dirty="0" smtClean="0"/>
              <a:t>Upward concentration trends observed at impervious values &gt; 1%</a:t>
            </a:r>
            <a:endParaRPr lang="en-US" dirty="0"/>
          </a:p>
        </p:txBody>
      </p:sp>
    </p:spTree>
    <p:extLst>
      <p:ext uri="{BB962C8B-B14F-4D97-AF65-F5344CB8AC3E}">
        <p14:creationId xmlns:p14="http://schemas.microsoft.com/office/powerpoint/2010/main" xmlns="" val="3631756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xmlns="">
                  <a14:imgLayer r:embed="rId3">
                    <a14:imgEffect>
                      <a14:sharpenSoften amount="15000"/>
                    </a14:imgEffect>
                    <a14:imgEffect>
                      <a14:brightnessContrast bright="10000"/>
                    </a14:imgEffect>
                  </a14:imgLayer>
                </a14:imgProps>
              </a:ext>
              <a:ext uri="{28A0092B-C50C-407E-A947-70E740481C1C}">
                <a14:useLocalDpi xmlns:a14="http://schemas.microsoft.com/office/drawing/2010/main" xmlns="" val="0"/>
              </a:ext>
            </a:extLst>
          </a:blip>
          <a:srcRect t="8362" b="16806"/>
          <a:stretch/>
        </p:blipFill>
        <p:spPr>
          <a:xfrm>
            <a:off x="0" y="0"/>
            <a:ext cx="12190125" cy="6841376"/>
          </a:xfrm>
          <a:prstGeom prst="rect">
            <a:avLst/>
          </a:prstGeom>
        </p:spPr>
      </p:pic>
      <p:sp>
        <p:nvSpPr>
          <p:cNvPr id="4"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0070C0"/>
              </a:solidFill>
            </a:endParaRPr>
          </a:p>
        </p:txBody>
      </p:sp>
      <p:sp>
        <p:nvSpPr>
          <p:cNvPr id="5" name="Content Placeholder 4"/>
          <p:cNvSpPr>
            <a:spLocks noGrp="1"/>
          </p:cNvSpPr>
          <p:nvPr>
            <p:ph idx="1"/>
          </p:nvPr>
        </p:nvSpPr>
        <p:spPr/>
        <p:txBody>
          <a:bodyPr/>
          <a:lstStyle/>
          <a:p>
            <a:endParaRPr lang="en-US" dirty="0"/>
          </a:p>
        </p:txBody>
      </p:sp>
    </p:spTree>
    <p:extLst>
      <p:ext uri="{BB962C8B-B14F-4D97-AF65-F5344CB8AC3E}">
        <p14:creationId xmlns:p14="http://schemas.microsoft.com/office/powerpoint/2010/main" xmlns="" val="23692197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xmlns="">
                  <a14:imgLayer r:embed="rId3">
                    <a14:imgEffect>
                      <a14:sharpenSoften amount="15000"/>
                    </a14:imgEffect>
                    <a14:imgEffect>
                      <a14:brightnessContrast bright="10000"/>
                    </a14:imgEffect>
                  </a14:imgLayer>
                </a14:imgProps>
              </a:ext>
              <a:ext uri="{28A0092B-C50C-407E-A947-70E740481C1C}">
                <a14:useLocalDpi xmlns:a14="http://schemas.microsoft.com/office/drawing/2010/main" xmlns="" val="0"/>
              </a:ext>
            </a:extLst>
          </a:blip>
          <a:srcRect t="8362" b="16806"/>
          <a:stretch/>
        </p:blipFill>
        <p:spPr>
          <a:xfrm>
            <a:off x="-1" y="-1"/>
            <a:ext cx="12190125" cy="6841376"/>
          </a:xfrm>
          <a:prstGeom prst="rect">
            <a:avLst/>
          </a:prstGeom>
        </p:spPr>
      </p:pic>
      <p:sp>
        <p:nvSpPr>
          <p:cNvPr id="2" name="Rectangle 1"/>
          <p:cNvSpPr/>
          <p:nvPr/>
        </p:nvSpPr>
        <p:spPr>
          <a:xfrm>
            <a:off x="814647" y="548640"/>
            <a:ext cx="5685906" cy="320871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hart 3"/>
          <p:cNvGraphicFramePr>
            <a:graphicFrameLocks/>
          </p:cNvGraphicFramePr>
          <p:nvPr>
            <p:extLst>
              <p:ext uri="{D42A27DB-BD31-4B8C-83A1-F6EECF244321}">
                <p14:modId xmlns:p14="http://schemas.microsoft.com/office/powerpoint/2010/main" xmlns="" val="1369462351"/>
              </p:ext>
            </p:extLst>
          </p:nvPr>
        </p:nvGraphicFramePr>
        <p:xfrm>
          <a:off x="1044633" y="677487"/>
          <a:ext cx="51816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p:cNvGraphicFramePr>
            <a:graphicFrameLocks/>
          </p:cNvGraphicFramePr>
          <p:nvPr>
            <p:extLst>
              <p:ext uri="{D42A27DB-BD31-4B8C-83A1-F6EECF244321}">
                <p14:modId xmlns:p14="http://schemas.microsoft.com/office/powerpoint/2010/main" xmlns="" val="189028845"/>
              </p:ext>
            </p:extLst>
          </p:nvPr>
        </p:nvGraphicFramePr>
        <p:xfrm>
          <a:off x="6730539" y="973183"/>
          <a:ext cx="4572000" cy="2743200"/>
        </p:xfrm>
        <a:graphic>
          <a:graphicData uri="http://schemas.openxmlformats.org/drawingml/2006/chart">
            <c:chart xmlns:c="http://schemas.openxmlformats.org/drawingml/2006/chart" xmlns:r="http://schemas.openxmlformats.org/officeDocument/2006/relationships" r:id="rId5"/>
          </a:graphicData>
        </a:graphic>
      </p:graphicFrame>
      <p:pic>
        <p:nvPicPr>
          <p:cNvPr id="6" name="Picture 5"/>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180676" y="4039689"/>
            <a:ext cx="5102860" cy="2560320"/>
          </a:xfrm>
          <a:prstGeom prst="rect">
            <a:avLst/>
          </a:prstGeom>
          <a:noFill/>
        </p:spPr>
      </p:pic>
    </p:spTree>
    <p:extLst>
      <p:ext uri="{BB962C8B-B14F-4D97-AF65-F5344CB8AC3E}">
        <p14:creationId xmlns:p14="http://schemas.microsoft.com/office/powerpoint/2010/main" xmlns="" val="39512780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xmlns="">
                  <a14:imgLayer r:embed="rId3">
                    <a14:imgEffect>
                      <a14:sharpenSoften amount="15000"/>
                    </a14:imgEffect>
                    <a14:imgEffect>
                      <a14:brightnessContrast bright="10000"/>
                    </a14:imgEffect>
                  </a14:imgLayer>
                </a14:imgProps>
              </a:ext>
              <a:ext uri="{28A0092B-C50C-407E-A947-70E740481C1C}">
                <a14:useLocalDpi xmlns:a14="http://schemas.microsoft.com/office/drawing/2010/main" xmlns="" val="0"/>
              </a:ext>
            </a:extLst>
          </a:blip>
          <a:srcRect t="8362" b="16806"/>
          <a:stretch/>
        </p:blipFill>
        <p:spPr>
          <a:xfrm>
            <a:off x="-1" y="-1"/>
            <a:ext cx="12190125" cy="6841376"/>
          </a:xfrm>
          <a:prstGeom prst="rect">
            <a:avLst/>
          </a:prstGeom>
        </p:spPr>
      </p:pic>
      <p:sp>
        <p:nvSpPr>
          <p:cNvPr id="2" name="Title 1"/>
          <p:cNvSpPr>
            <a:spLocks noGrp="1"/>
          </p:cNvSpPr>
          <p:nvPr>
            <p:ph type="title"/>
          </p:nvPr>
        </p:nvSpPr>
        <p:spPr/>
        <p:txBody>
          <a:bodyPr>
            <a:normAutofit/>
          </a:bodyPr>
          <a:lstStyle/>
          <a:p>
            <a:r>
              <a:rPr lang="en-US" b="1" dirty="0">
                <a:solidFill>
                  <a:srgbClr val="0070C0"/>
                </a:solidFill>
              </a:rPr>
              <a:t>What are the consequences of high chloride concentrations in lakes</a:t>
            </a:r>
            <a:r>
              <a:rPr lang="en-US" b="1" dirty="0" smtClean="0">
                <a:solidFill>
                  <a:srgbClr val="0070C0"/>
                </a:solidFill>
              </a:rPr>
              <a:t>?</a:t>
            </a:r>
            <a:endParaRPr lang="en-US" b="1" dirty="0">
              <a:solidFill>
                <a:srgbClr val="0070C0"/>
              </a:solidFill>
            </a:endParaRPr>
          </a:p>
        </p:txBody>
      </p:sp>
      <p:sp>
        <p:nvSpPr>
          <p:cNvPr id="4" name="Content Placeholder 3"/>
          <p:cNvSpPr>
            <a:spLocks noGrp="1"/>
          </p:cNvSpPr>
          <p:nvPr>
            <p:ph idx="1"/>
          </p:nvPr>
        </p:nvSpPr>
        <p:spPr/>
        <p:txBody>
          <a:bodyPr/>
          <a:lstStyle/>
          <a:p>
            <a:r>
              <a:rPr lang="en-US" dirty="0" smtClean="0"/>
              <a:t>Community structure (Hintz et al., 2017)</a:t>
            </a:r>
          </a:p>
          <a:p>
            <a:pPr lvl="1"/>
            <a:r>
              <a:rPr lang="en-US" dirty="0" smtClean="0"/>
              <a:t>Negative impact of salinity on zooplankton</a:t>
            </a:r>
          </a:p>
          <a:p>
            <a:pPr lvl="1"/>
            <a:r>
              <a:rPr lang="en-US" dirty="0" smtClean="0"/>
              <a:t>Positive response by phytoplankton</a:t>
            </a:r>
          </a:p>
          <a:p>
            <a:pPr lvl="1"/>
            <a:r>
              <a:rPr lang="en-US" dirty="0" smtClean="0"/>
              <a:t>Mixed results for benthic communities</a:t>
            </a:r>
          </a:p>
          <a:p>
            <a:pPr lvl="2"/>
            <a:r>
              <a:rPr lang="en-US" dirty="0" err="1" smtClean="0"/>
              <a:t>Periphyton</a:t>
            </a:r>
            <a:r>
              <a:rPr lang="en-US" dirty="0" smtClean="0"/>
              <a:t> and snail grazers unaffected</a:t>
            </a:r>
          </a:p>
          <a:p>
            <a:pPr lvl="2"/>
            <a:r>
              <a:rPr lang="en-US" dirty="0" smtClean="0"/>
              <a:t>Biomass of filamentous algae decreased due to competition with phytoplankton</a:t>
            </a:r>
          </a:p>
          <a:p>
            <a:pPr lvl="2"/>
            <a:r>
              <a:rPr lang="en-US" dirty="0" smtClean="0"/>
              <a:t>Direct negative impacts to filamentous algae, amphipods, and some snails and clams</a:t>
            </a:r>
          </a:p>
          <a:p>
            <a:endParaRPr lang="en-US" dirty="0"/>
          </a:p>
        </p:txBody>
      </p:sp>
    </p:spTree>
    <p:extLst>
      <p:ext uri="{BB962C8B-B14F-4D97-AF65-F5344CB8AC3E}">
        <p14:creationId xmlns:p14="http://schemas.microsoft.com/office/powerpoint/2010/main" xmlns="" val="41008939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xmlns="">
                  <a14:imgLayer r:embed="rId3">
                    <a14:imgEffect>
                      <a14:sharpenSoften amount="15000"/>
                    </a14:imgEffect>
                    <a14:imgEffect>
                      <a14:brightnessContrast bright="10000"/>
                    </a14:imgEffect>
                  </a14:imgLayer>
                </a14:imgProps>
              </a:ext>
              <a:ext uri="{28A0092B-C50C-407E-A947-70E740481C1C}">
                <a14:useLocalDpi xmlns:a14="http://schemas.microsoft.com/office/drawing/2010/main" xmlns="" val="0"/>
              </a:ext>
            </a:extLst>
          </a:blip>
          <a:srcRect t="8362" b="16806"/>
          <a:stretch/>
        </p:blipFill>
        <p:spPr>
          <a:xfrm>
            <a:off x="0" y="0"/>
            <a:ext cx="12190125" cy="6841376"/>
          </a:xfrm>
          <a:prstGeom prst="rect">
            <a:avLst/>
          </a:prstGeom>
        </p:spPr>
      </p:pic>
      <p:sp>
        <p:nvSpPr>
          <p:cNvPr id="4"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0070C0"/>
              </a:solidFill>
            </a:endParaRPr>
          </a:p>
        </p:txBody>
      </p:sp>
      <p:sp>
        <p:nvSpPr>
          <p:cNvPr id="6" name="Title 5"/>
          <p:cNvSpPr>
            <a:spLocks noGrp="1"/>
          </p:cNvSpPr>
          <p:nvPr>
            <p:ph type="title"/>
          </p:nvPr>
        </p:nvSpPr>
        <p:spPr/>
        <p:txBody>
          <a:bodyPr/>
          <a:lstStyle/>
          <a:p>
            <a:r>
              <a:rPr lang="en-US" dirty="0" smtClean="0"/>
              <a:t>Rivers and streams</a:t>
            </a:r>
            <a:endParaRPr lang="en-US" dirty="0"/>
          </a:p>
        </p:txBody>
      </p:sp>
      <p:sp>
        <p:nvSpPr>
          <p:cNvPr id="7" name="Content Placeholder 6"/>
          <p:cNvSpPr>
            <a:spLocks noGrp="1"/>
          </p:cNvSpPr>
          <p:nvPr>
            <p:ph idx="1"/>
          </p:nvPr>
        </p:nvSpPr>
        <p:spPr/>
        <p:txBody>
          <a:bodyPr/>
          <a:lstStyle/>
          <a:p>
            <a:r>
              <a:rPr lang="en-US" dirty="0" smtClean="0"/>
              <a:t>Importance of </a:t>
            </a:r>
            <a:r>
              <a:rPr lang="en-US" dirty="0" err="1" smtClean="0"/>
              <a:t>baseflow</a:t>
            </a:r>
            <a:endParaRPr lang="en-US" dirty="0" smtClean="0"/>
          </a:p>
          <a:p>
            <a:r>
              <a:rPr lang="en-US" dirty="0" smtClean="0"/>
              <a:t>Highway density/imperviousness</a:t>
            </a:r>
          </a:p>
          <a:p>
            <a:r>
              <a:rPr lang="en-US" dirty="0" smtClean="0"/>
              <a:t>Biotic community?</a:t>
            </a:r>
            <a:endParaRPr lang="en-US" dirty="0"/>
          </a:p>
        </p:txBody>
      </p:sp>
    </p:spTree>
    <p:extLst>
      <p:ext uri="{BB962C8B-B14F-4D97-AF65-F5344CB8AC3E}">
        <p14:creationId xmlns:p14="http://schemas.microsoft.com/office/powerpoint/2010/main" xmlns="" val="23692197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xmlns="">
                  <a14:imgLayer r:embed="rId3">
                    <a14:imgEffect>
                      <a14:sharpenSoften amount="15000"/>
                    </a14:imgEffect>
                    <a14:imgEffect>
                      <a14:brightnessContrast bright="10000"/>
                    </a14:imgEffect>
                  </a14:imgLayer>
                </a14:imgProps>
              </a:ext>
              <a:ext uri="{28A0092B-C50C-407E-A947-70E740481C1C}">
                <a14:useLocalDpi xmlns:a14="http://schemas.microsoft.com/office/drawing/2010/main" xmlns="" val="0"/>
              </a:ext>
            </a:extLst>
          </a:blip>
          <a:srcRect t="8362" b="16806"/>
          <a:stretch/>
        </p:blipFill>
        <p:spPr>
          <a:xfrm>
            <a:off x="-1" y="-1"/>
            <a:ext cx="12190125" cy="6841376"/>
          </a:xfrm>
          <a:prstGeom prst="rect">
            <a:avLst/>
          </a:prstGeom>
        </p:spPr>
      </p:pic>
      <p:sp>
        <p:nvSpPr>
          <p:cNvPr id="4" name="Title 3"/>
          <p:cNvSpPr>
            <a:spLocks noGrp="1"/>
          </p:cNvSpPr>
          <p:nvPr>
            <p:ph type="title"/>
          </p:nvPr>
        </p:nvSpPr>
        <p:spPr/>
        <p:txBody>
          <a:bodyPr/>
          <a:lstStyle/>
          <a:p>
            <a:r>
              <a:rPr lang="en-US" dirty="0" smtClean="0"/>
              <a:t>Groundwater</a:t>
            </a:r>
            <a:endParaRPr lang="en-US" dirty="0"/>
          </a:p>
        </p:txBody>
      </p:sp>
      <p:sp>
        <p:nvSpPr>
          <p:cNvPr id="5" name="Content Placeholder 4"/>
          <p:cNvSpPr>
            <a:spLocks noGrp="1"/>
          </p:cNvSpPr>
          <p:nvPr>
            <p:ph idx="1"/>
          </p:nvPr>
        </p:nvSpPr>
        <p:spPr/>
        <p:txBody>
          <a:bodyPr/>
          <a:lstStyle/>
          <a:p>
            <a:r>
              <a:rPr lang="en-US" dirty="0" smtClean="0"/>
              <a:t>Connection to deeper aquifer systems</a:t>
            </a:r>
          </a:p>
          <a:p>
            <a:r>
              <a:rPr lang="en-US" dirty="0" smtClean="0"/>
              <a:t>Connection to rivers</a:t>
            </a:r>
          </a:p>
          <a:p>
            <a:r>
              <a:rPr lang="en-US" dirty="0" smtClean="0"/>
              <a:t>Connection to lakes</a:t>
            </a:r>
          </a:p>
          <a:p>
            <a:r>
              <a:rPr lang="en-US" dirty="0" smtClean="0"/>
              <a:t>Residence time</a:t>
            </a:r>
          </a:p>
          <a:p>
            <a:r>
              <a:rPr lang="en-US" dirty="0" smtClean="0"/>
              <a:t>Receptors (7060)</a:t>
            </a:r>
          </a:p>
          <a:p>
            <a:endParaRPr lang="en-US" dirty="0" smtClean="0"/>
          </a:p>
        </p:txBody>
      </p:sp>
    </p:spTree>
    <p:extLst>
      <p:ext uri="{BB962C8B-B14F-4D97-AF65-F5344CB8AC3E}">
        <p14:creationId xmlns:p14="http://schemas.microsoft.com/office/powerpoint/2010/main" xmlns="" val="14457771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xmlns="">
                  <a14:imgLayer r:embed="rId3">
                    <a14:imgEffect>
                      <a14:sharpenSoften amount="15000"/>
                    </a14:imgEffect>
                    <a14:imgEffect>
                      <a14:brightnessContrast bright="10000"/>
                    </a14:imgEffect>
                  </a14:imgLayer>
                </a14:imgProps>
              </a:ext>
              <a:ext uri="{28A0092B-C50C-407E-A947-70E740481C1C}">
                <a14:useLocalDpi xmlns:a14="http://schemas.microsoft.com/office/drawing/2010/main" xmlns="" val="0"/>
              </a:ext>
            </a:extLst>
          </a:blip>
          <a:srcRect t="8362" b="16806"/>
          <a:stretch/>
        </p:blipFill>
        <p:spPr>
          <a:xfrm>
            <a:off x="-1" y="-1"/>
            <a:ext cx="12190125" cy="6841376"/>
          </a:xfrm>
          <a:prstGeom prst="rect">
            <a:avLst/>
          </a:prstGeom>
        </p:spPr>
      </p:pic>
      <p:sp>
        <p:nvSpPr>
          <p:cNvPr id="2" name="Title 1"/>
          <p:cNvSpPr>
            <a:spLocks noGrp="1"/>
          </p:cNvSpPr>
          <p:nvPr>
            <p:ph type="title"/>
          </p:nvPr>
        </p:nvSpPr>
        <p:spPr/>
        <p:txBody>
          <a:bodyPr/>
          <a:lstStyle/>
          <a:p>
            <a:r>
              <a:rPr lang="en-US" b="1" dirty="0" smtClean="0">
                <a:solidFill>
                  <a:srgbClr val="0070C0"/>
                </a:solidFill>
              </a:rPr>
              <a:t>Management strategies</a:t>
            </a:r>
            <a:endParaRPr lang="en-US" b="1" dirty="0">
              <a:solidFill>
                <a:srgbClr val="0070C0"/>
              </a:solidFill>
            </a:endParaRPr>
          </a:p>
        </p:txBody>
      </p:sp>
      <p:sp>
        <p:nvSpPr>
          <p:cNvPr id="4" name="Content Placeholder 3"/>
          <p:cNvSpPr>
            <a:spLocks noGrp="1"/>
          </p:cNvSpPr>
          <p:nvPr>
            <p:ph idx="1"/>
          </p:nvPr>
        </p:nvSpPr>
        <p:spPr>
          <a:xfrm>
            <a:off x="838200" y="1446415"/>
            <a:ext cx="10515600" cy="5220392"/>
          </a:xfrm>
        </p:spPr>
        <p:txBody>
          <a:bodyPr/>
          <a:lstStyle/>
          <a:p>
            <a:r>
              <a:rPr lang="en-US" dirty="0" smtClean="0"/>
              <a:t>Decrease use of chloride deicers</a:t>
            </a:r>
          </a:p>
          <a:p>
            <a:r>
              <a:rPr lang="en-US" dirty="0" smtClean="0"/>
              <a:t>Use alternatives</a:t>
            </a:r>
          </a:p>
          <a:p>
            <a:r>
              <a:rPr lang="en-US" dirty="0" smtClean="0"/>
              <a:t>Use liquids</a:t>
            </a:r>
          </a:p>
          <a:p>
            <a:r>
              <a:rPr lang="en-US" dirty="0" smtClean="0"/>
              <a:t>Establish chloride free zones near receiving waters</a:t>
            </a:r>
          </a:p>
          <a:p>
            <a:r>
              <a:rPr lang="en-US" dirty="0" smtClean="0"/>
              <a:t>Improve snow/ice removal technology</a:t>
            </a:r>
          </a:p>
          <a:p>
            <a:r>
              <a:rPr lang="en-US" dirty="0" smtClean="0"/>
              <a:t>Permeable pavement</a:t>
            </a:r>
          </a:p>
          <a:p>
            <a:r>
              <a:rPr lang="en-US" dirty="0" smtClean="0"/>
              <a:t>Lower winter speed limits</a:t>
            </a:r>
          </a:p>
          <a:p>
            <a:r>
              <a:rPr lang="en-US" dirty="0" smtClean="0"/>
              <a:t>Infiltrate in the right locations</a:t>
            </a:r>
          </a:p>
          <a:p>
            <a:r>
              <a:rPr lang="en-US" dirty="0" smtClean="0"/>
              <a:t>Accept the loss of some waters</a:t>
            </a:r>
            <a:endParaRPr lang="en-US" dirty="0"/>
          </a:p>
        </p:txBody>
      </p:sp>
    </p:spTree>
    <p:extLst>
      <p:ext uri="{BB962C8B-B14F-4D97-AF65-F5344CB8AC3E}">
        <p14:creationId xmlns:p14="http://schemas.microsoft.com/office/powerpoint/2010/main" xmlns="" val="5996364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xmlns="">
                  <a14:imgLayer r:embed="rId3">
                    <a14:imgEffect>
                      <a14:sharpenSoften amount="15000"/>
                    </a14:imgEffect>
                    <a14:imgEffect>
                      <a14:brightnessContrast bright="10000"/>
                    </a14:imgEffect>
                  </a14:imgLayer>
                </a14:imgProps>
              </a:ext>
              <a:ext uri="{28A0092B-C50C-407E-A947-70E740481C1C}">
                <a14:useLocalDpi xmlns:a14="http://schemas.microsoft.com/office/drawing/2010/main" xmlns="" val="0"/>
              </a:ext>
            </a:extLst>
          </a:blip>
          <a:srcRect t="8362" b="16806"/>
          <a:stretch/>
        </p:blipFill>
        <p:spPr>
          <a:xfrm>
            <a:off x="-1" y="-1"/>
            <a:ext cx="12190125" cy="6841376"/>
          </a:xfrm>
          <a:prstGeom prst="rect">
            <a:avLst/>
          </a:prstGeom>
        </p:spPr>
      </p:pic>
      <p:sp>
        <p:nvSpPr>
          <p:cNvPr id="4" name="Title 3"/>
          <p:cNvSpPr>
            <a:spLocks noGrp="1"/>
          </p:cNvSpPr>
          <p:nvPr>
            <p:ph type="title"/>
          </p:nvPr>
        </p:nvSpPr>
        <p:spPr/>
        <p:txBody>
          <a:bodyPr/>
          <a:lstStyle/>
          <a:p>
            <a:r>
              <a:rPr lang="en-US" b="1" dirty="0" err="1" smtClean="0">
                <a:solidFill>
                  <a:srgbClr val="0070C0"/>
                </a:solidFill>
              </a:rPr>
              <a:t>Reseacrh</a:t>
            </a:r>
            <a:r>
              <a:rPr lang="en-US" b="1" dirty="0" smtClean="0">
                <a:solidFill>
                  <a:srgbClr val="0070C0"/>
                </a:solidFill>
              </a:rPr>
              <a:t> or other information-gathering studies</a:t>
            </a:r>
            <a:endParaRPr lang="en-US" b="1" dirty="0">
              <a:solidFill>
                <a:srgbClr val="0070C0"/>
              </a:solidFill>
            </a:endParaRPr>
          </a:p>
        </p:txBody>
      </p:sp>
      <p:sp>
        <p:nvSpPr>
          <p:cNvPr id="5" name="Content Placeholder 4"/>
          <p:cNvSpPr>
            <a:spLocks noGrp="1"/>
          </p:cNvSpPr>
          <p:nvPr>
            <p:ph idx="1"/>
          </p:nvPr>
        </p:nvSpPr>
        <p:spPr/>
        <p:txBody>
          <a:bodyPr/>
          <a:lstStyle/>
          <a:p>
            <a:r>
              <a:rPr lang="en-US" dirty="0" smtClean="0"/>
              <a:t>Identifying factors affecting surface water vulnerability</a:t>
            </a:r>
          </a:p>
          <a:p>
            <a:pPr lvl="1"/>
            <a:r>
              <a:rPr lang="en-US" dirty="0" smtClean="0"/>
              <a:t>Mapping vulnerable areas</a:t>
            </a:r>
          </a:p>
          <a:p>
            <a:r>
              <a:rPr lang="en-US" dirty="0" smtClean="0"/>
              <a:t>Modeling groundwater</a:t>
            </a:r>
          </a:p>
          <a:p>
            <a:r>
              <a:rPr lang="en-US" dirty="0" smtClean="0"/>
              <a:t>Identifying and mapping vulnerable groundwater areas based on geology and receptors</a:t>
            </a:r>
          </a:p>
          <a:p>
            <a:r>
              <a:rPr lang="en-US" dirty="0" smtClean="0"/>
              <a:t>Identify high-value streams, rivers, and lakes at risk</a:t>
            </a:r>
          </a:p>
          <a:p>
            <a:pPr lvl="1"/>
            <a:r>
              <a:rPr lang="en-US" dirty="0" smtClean="0"/>
              <a:t>Conduct hydrologic studies</a:t>
            </a:r>
          </a:p>
          <a:p>
            <a:endParaRPr lang="en-US" dirty="0"/>
          </a:p>
        </p:txBody>
      </p:sp>
    </p:spTree>
    <p:extLst>
      <p:ext uri="{BB962C8B-B14F-4D97-AF65-F5344CB8AC3E}">
        <p14:creationId xmlns:p14="http://schemas.microsoft.com/office/powerpoint/2010/main" xmlns="" val="14457771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xmlns="">
                  <a14:imgLayer r:embed="rId3">
                    <a14:imgEffect>
                      <a14:sharpenSoften amount="15000"/>
                    </a14:imgEffect>
                    <a14:imgEffect>
                      <a14:brightnessContrast bright="10000"/>
                    </a14:imgEffect>
                  </a14:imgLayer>
                </a14:imgProps>
              </a:ext>
              <a:ext uri="{28A0092B-C50C-407E-A947-70E740481C1C}">
                <a14:useLocalDpi xmlns:a14="http://schemas.microsoft.com/office/drawing/2010/main" xmlns="" val="0"/>
              </a:ext>
            </a:extLst>
          </a:blip>
          <a:srcRect t="8362" b="16806"/>
          <a:stretch/>
        </p:blipFill>
        <p:spPr>
          <a:xfrm>
            <a:off x="-1" y="-1"/>
            <a:ext cx="12190125" cy="6841376"/>
          </a:xfrm>
          <a:prstGeom prst="rect">
            <a:avLst/>
          </a:prstGeom>
        </p:spPr>
      </p:pic>
      <p:sp>
        <p:nvSpPr>
          <p:cNvPr id="2" name="Title 1"/>
          <p:cNvSpPr>
            <a:spLocks noGrp="1"/>
          </p:cNvSpPr>
          <p:nvPr>
            <p:ph type="title"/>
          </p:nvPr>
        </p:nvSpPr>
        <p:spPr/>
        <p:txBody>
          <a:bodyPr/>
          <a:lstStyle/>
          <a:p>
            <a:r>
              <a:rPr lang="en-US" b="1" dirty="0" smtClean="0">
                <a:solidFill>
                  <a:srgbClr val="0070C0"/>
                </a:solidFill>
              </a:rPr>
              <a:t>Recommendations</a:t>
            </a:r>
            <a:endParaRPr lang="en-US" b="1" dirty="0">
              <a:solidFill>
                <a:srgbClr val="0070C0"/>
              </a:solidFill>
            </a:endParaRPr>
          </a:p>
        </p:txBody>
      </p:sp>
      <p:sp>
        <p:nvSpPr>
          <p:cNvPr id="4" name="Content Placeholder 3"/>
          <p:cNvSpPr>
            <a:spLocks noGrp="1"/>
          </p:cNvSpPr>
          <p:nvPr>
            <p:ph idx="1"/>
          </p:nvPr>
        </p:nvSpPr>
        <p:spPr/>
        <p:txBody>
          <a:bodyPr/>
          <a:lstStyle/>
          <a:p>
            <a:r>
              <a:rPr lang="en-US" dirty="0" smtClean="0"/>
              <a:t>Continue to focus on reductions in chloride-based deicing</a:t>
            </a:r>
          </a:p>
          <a:p>
            <a:r>
              <a:rPr lang="en-US" dirty="0" smtClean="0"/>
              <a:t>Let the science play out on impacts to receiving waters</a:t>
            </a:r>
          </a:p>
          <a:p>
            <a:r>
              <a:rPr lang="en-US" dirty="0" smtClean="0"/>
              <a:t>Unless or until we find an alternative to chloride-based deicers, we’ll have to accept some losses, but with practical solutions, we can </a:t>
            </a:r>
            <a:r>
              <a:rPr lang="en-US" smtClean="0"/>
              <a:t>minimize our losses</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BEBA8EAE-BF5A-486C-A8C5-ECC9F3942E4B}">
                <a14:imgProps xmlns:a14="http://schemas.microsoft.com/office/drawing/2010/main" xmlns="">
                  <a14:imgLayer r:embed="rId3">
                    <a14:imgEffect>
                      <a14:sharpenSoften amount="15000"/>
                    </a14:imgEffect>
                    <a14:imgEffect>
                      <a14:brightnessContrast bright="10000"/>
                    </a14:imgEffect>
                  </a14:imgLayer>
                </a14:imgProps>
              </a:ext>
              <a:ext uri="{28A0092B-C50C-407E-A947-70E740481C1C}">
                <a14:useLocalDpi xmlns:a14="http://schemas.microsoft.com/office/drawing/2010/main" xmlns="" val="0"/>
              </a:ext>
            </a:extLst>
          </a:blip>
          <a:srcRect t="8362" b="16806"/>
          <a:stretch/>
        </p:blipFill>
        <p:spPr>
          <a:xfrm>
            <a:off x="-1" y="-1"/>
            <a:ext cx="12190125" cy="6841376"/>
          </a:xfrm>
          <a:prstGeom prst="rect">
            <a:avLst/>
          </a:prstGeom>
        </p:spPr>
      </p:pic>
      <p:sp>
        <p:nvSpPr>
          <p:cNvPr id="3" name="Title 2"/>
          <p:cNvSpPr>
            <a:spLocks noGrp="1"/>
          </p:cNvSpPr>
          <p:nvPr>
            <p:ph type="title"/>
          </p:nvPr>
        </p:nvSpPr>
        <p:spPr/>
        <p:txBody>
          <a:bodyPr/>
          <a:lstStyle/>
          <a:p>
            <a:r>
              <a:rPr lang="en-US" b="1" dirty="0" smtClean="0">
                <a:solidFill>
                  <a:srgbClr val="0070C0"/>
                </a:solidFill>
              </a:rPr>
              <a:t>Disclaimer</a:t>
            </a:r>
            <a:endParaRPr lang="en-US" b="1" dirty="0">
              <a:solidFill>
                <a:srgbClr val="0070C0"/>
              </a:solidFill>
            </a:endParaRPr>
          </a:p>
        </p:txBody>
      </p:sp>
      <p:sp>
        <p:nvSpPr>
          <p:cNvPr id="2" name="Content Placeholder 1"/>
          <p:cNvSpPr>
            <a:spLocks noGrp="1"/>
          </p:cNvSpPr>
          <p:nvPr>
            <p:ph idx="1"/>
          </p:nvPr>
        </p:nvSpPr>
        <p:spPr/>
        <p:txBody>
          <a:bodyPr/>
          <a:lstStyle/>
          <a:p>
            <a:r>
              <a:rPr lang="en-US" dirty="0" smtClean="0"/>
              <a:t>I’m not specifically working on chloride. There is on-going research. To the extent time allowed I reviewed literature and talked with people working on the issue to gain perspective on different aspects of this issue. But be aware that I’m not engaged in research around chloride. Hopefully I’ll qualify my statements appropriately and suggest areas where we need more information.</a:t>
            </a:r>
            <a:endParaRPr lang="en-US" dirty="0"/>
          </a:p>
        </p:txBody>
      </p:sp>
    </p:spTree>
    <p:extLst>
      <p:ext uri="{BB962C8B-B14F-4D97-AF65-F5344CB8AC3E}">
        <p14:creationId xmlns:p14="http://schemas.microsoft.com/office/powerpoint/2010/main" xmlns="" val="40732579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BEBA8EAE-BF5A-486C-A8C5-ECC9F3942E4B}">
                <a14:imgProps xmlns:a14="http://schemas.microsoft.com/office/drawing/2010/main" xmlns="">
                  <a14:imgLayer r:embed="rId3">
                    <a14:imgEffect>
                      <a14:sharpenSoften amount="15000"/>
                    </a14:imgEffect>
                    <a14:imgEffect>
                      <a14:brightnessContrast bright="10000"/>
                    </a14:imgEffect>
                  </a14:imgLayer>
                </a14:imgProps>
              </a:ext>
              <a:ext uri="{28A0092B-C50C-407E-A947-70E740481C1C}">
                <a14:useLocalDpi xmlns:a14="http://schemas.microsoft.com/office/drawing/2010/main" xmlns="" val="0"/>
              </a:ext>
            </a:extLst>
          </a:blip>
          <a:srcRect t="8362" b="16806"/>
          <a:stretch/>
        </p:blipFill>
        <p:spPr>
          <a:xfrm>
            <a:off x="-1" y="-1"/>
            <a:ext cx="12190125" cy="6841376"/>
          </a:xfrm>
          <a:prstGeom prst="rect">
            <a:avLst/>
          </a:prstGeom>
        </p:spPr>
      </p:pic>
      <p:sp>
        <p:nvSpPr>
          <p:cNvPr id="3" name="Title 2"/>
          <p:cNvSpPr>
            <a:spLocks noGrp="1"/>
          </p:cNvSpPr>
          <p:nvPr>
            <p:ph type="title"/>
          </p:nvPr>
        </p:nvSpPr>
        <p:spPr/>
        <p:txBody>
          <a:bodyPr/>
          <a:lstStyle/>
          <a:p>
            <a:r>
              <a:rPr lang="en-US" b="1" dirty="0" smtClean="0">
                <a:solidFill>
                  <a:srgbClr val="0070C0"/>
                </a:solidFill>
              </a:rPr>
              <a:t>Outline</a:t>
            </a:r>
            <a:endParaRPr lang="en-US" b="1" dirty="0">
              <a:solidFill>
                <a:srgbClr val="0070C0"/>
              </a:solidFill>
            </a:endParaRPr>
          </a:p>
        </p:txBody>
      </p:sp>
      <p:sp>
        <p:nvSpPr>
          <p:cNvPr id="4" name="Content Placeholder 3"/>
          <p:cNvSpPr>
            <a:spLocks noGrp="1"/>
          </p:cNvSpPr>
          <p:nvPr>
            <p:ph idx="1"/>
          </p:nvPr>
        </p:nvSpPr>
        <p:spPr>
          <a:xfrm>
            <a:off x="676656" y="2584174"/>
            <a:ext cx="8753591" cy="3904090"/>
          </a:xfrm>
        </p:spPr>
        <p:txBody>
          <a:bodyPr>
            <a:normAutofit lnSpcReduction="10000"/>
          </a:bodyPr>
          <a:lstStyle/>
          <a:p>
            <a:pPr>
              <a:buFont typeface="Arial" panose="020B0604020202020204" pitchFamily="34" charset="0"/>
              <a:buChar char="•"/>
            </a:pPr>
            <a:r>
              <a:rPr lang="en-US" sz="3600" b="1" dirty="0" smtClean="0">
                <a:solidFill>
                  <a:schemeClr val="tx1">
                    <a:lumMod val="95000"/>
                    <a:lumOff val="5000"/>
                  </a:schemeClr>
                </a:solidFill>
              </a:rPr>
              <a:t>A little bit about chloride</a:t>
            </a:r>
          </a:p>
          <a:p>
            <a:pPr>
              <a:buFont typeface="Arial" panose="020B0604020202020204" pitchFamily="34" charset="0"/>
              <a:buChar char="•"/>
            </a:pPr>
            <a:r>
              <a:rPr lang="en-US" sz="3600" b="1" dirty="0" smtClean="0">
                <a:solidFill>
                  <a:schemeClr val="tx1">
                    <a:lumMod val="95000"/>
                    <a:lumOff val="5000"/>
                  </a:schemeClr>
                </a:solidFill>
              </a:rPr>
              <a:t>Big picture: Chloride concentrations and trends in Minnesota waters</a:t>
            </a:r>
          </a:p>
          <a:p>
            <a:pPr>
              <a:buFont typeface="Arial" panose="020B0604020202020204" pitchFamily="34" charset="0"/>
              <a:buChar char="•"/>
            </a:pPr>
            <a:r>
              <a:rPr lang="en-US" sz="3600" b="1" dirty="0" smtClean="0">
                <a:solidFill>
                  <a:schemeClr val="tx1">
                    <a:lumMod val="95000"/>
                    <a:lumOff val="5000"/>
                  </a:schemeClr>
                </a:solidFill>
              </a:rPr>
              <a:t>Taking a closer look in urban areas</a:t>
            </a:r>
          </a:p>
          <a:p>
            <a:pPr>
              <a:buFont typeface="Arial" panose="020B0604020202020204" pitchFamily="34" charset="0"/>
              <a:buChar char="•"/>
            </a:pPr>
            <a:r>
              <a:rPr lang="en-US" sz="3600" b="1" dirty="0" smtClean="0">
                <a:solidFill>
                  <a:schemeClr val="tx1">
                    <a:lumMod val="95000"/>
                    <a:lumOff val="5000"/>
                  </a:schemeClr>
                </a:solidFill>
              </a:rPr>
              <a:t>Management strategies</a:t>
            </a:r>
            <a:endParaRPr lang="en-US" sz="3600" b="1" dirty="0" smtClean="0">
              <a:solidFill>
                <a:schemeClr val="tx1">
                  <a:lumMod val="95000"/>
                  <a:lumOff val="5000"/>
                </a:schemeClr>
              </a:solidFill>
            </a:endParaRPr>
          </a:p>
          <a:p>
            <a:pPr>
              <a:buFont typeface="Arial" panose="020B0604020202020204" pitchFamily="34" charset="0"/>
              <a:buChar char="•"/>
            </a:pPr>
            <a:r>
              <a:rPr lang="en-US" sz="3600" b="1" dirty="0" smtClean="0">
                <a:solidFill>
                  <a:schemeClr val="tx1">
                    <a:lumMod val="95000"/>
                    <a:lumOff val="5000"/>
                  </a:schemeClr>
                </a:solidFill>
              </a:rPr>
              <a:t>Knowledge gaps</a:t>
            </a:r>
          </a:p>
          <a:p>
            <a:pPr>
              <a:buFont typeface="Arial" panose="020B0604020202020204" pitchFamily="34" charset="0"/>
              <a:buChar char="•"/>
            </a:pPr>
            <a:r>
              <a:rPr lang="en-US" sz="3600" b="1" dirty="0" smtClean="0">
                <a:solidFill>
                  <a:schemeClr val="tx1">
                    <a:lumMod val="95000"/>
                    <a:lumOff val="5000"/>
                  </a:schemeClr>
                </a:solidFill>
              </a:rPr>
              <a:t>Wrap-up</a:t>
            </a:r>
          </a:p>
          <a:p>
            <a:endParaRPr lang="en-US" sz="3600" b="1" dirty="0" smtClean="0"/>
          </a:p>
          <a:p>
            <a:endParaRPr lang="en-US" sz="3600" b="1" dirty="0"/>
          </a:p>
        </p:txBody>
      </p:sp>
    </p:spTree>
    <p:extLst>
      <p:ext uri="{BB962C8B-B14F-4D97-AF65-F5344CB8AC3E}">
        <p14:creationId xmlns:p14="http://schemas.microsoft.com/office/powerpoint/2010/main" xmlns="" val="19221733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xmlns="" val="0"/>
              </a:ext>
            </a:extLst>
          </a:blip>
          <a:srcRect t="8362" b="16806"/>
          <a:stretch/>
        </p:blipFill>
        <p:spPr>
          <a:xfrm>
            <a:off x="-1" y="-1"/>
            <a:ext cx="12190125" cy="6841376"/>
          </a:xfrm>
          <a:prstGeom prst="rect">
            <a:avLst/>
          </a:prstGeom>
        </p:spPr>
      </p:pic>
      <p:pic>
        <p:nvPicPr>
          <p:cNvPr id="3" name="Picture 2"/>
          <p:cNvPicPr>
            <a:picLocks noChangeAspect="1"/>
          </p:cNvPicPr>
          <p:nvPr/>
        </p:nvPicPr>
        <p:blipFill rotWithShape="1">
          <a:blip r:embed="rId3" cstate="print"/>
          <a:srcRect l="64837" t="38298" r="21313" b="13308"/>
          <a:stretch/>
        </p:blipFill>
        <p:spPr>
          <a:xfrm>
            <a:off x="271049" y="174929"/>
            <a:ext cx="3940996" cy="3873059"/>
          </a:xfrm>
          <a:prstGeom prst="rect">
            <a:avLst/>
          </a:prstGeom>
        </p:spPr>
      </p:pic>
      <p:pic>
        <p:nvPicPr>
          <p:cNvPr id="4" name="Picture 3"/>
          <p:cNvPicPr>
            <a:picLocks noChangeAspect="1"/>
          </p:cNvPicPr>
          <p:nvPr/>
        </p:nvPicPr>
        <p:blipFill rotWithShape="1">
          <a:blip r:embed="rId4" cstate="print"/>
          <a:srcRect l="61873" t="39887" r="21225" b="18658"/>
          <a:stretch/>
        </p:blipFill>
        <p:spPr>
          <a:xfrm>
            <a:off x="7431310" y="269798"/>
            <a:ext cx="4557500" cy="3143721"/>
          </a:xfrm>
          <a:prstGeom prst="rect">
            <a:avLst/>
          </a:prstGeom>
        </p:spPr>
      </p:pic>
      <p:pic>
        <p:nvPicPr>
          <p:cNvPr id="5" name="Picture 4"/>
          <p:cNvPicPr>
            <a:picLocks noChangeAspect="1"/>
          </p:cNvPicPr>
          <p:nvPr/>
        </p:nvPicPr>
        <p:blipFill rotWithShape="1">
          <a:blip r:embed="rId5" cstate="print"/>
          <a:srcRect l="57715" t="42390" r="16135"/>
          <a:stretch/>
        </p:blipFill>
        <p:spPr>
          <a:xfrm>
            <a:off x="4617561" y="3628903"/>
            <a:ext cx="4837083" cy="2997088"/>
          </a:xfrm>
          <a:prstGeom prst="rect">
            <a:avLst/>
          </a:prstGeom>
        </p:spPr>
      </p:pic>
    </p:spTree>
    <p:extLst>
      <p:ext uri="{BB962C8B-B14F-4D97-AF65-F5344CB8AC3E}">
        <p14:creationId xmlns:p14="http://schemas.microsoft.com/office/powerpoint/2010/main" xmlns="" val="15640834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BEBA8EAE-BF5A-486C-A8C5-ECC9F3942E4B}">
                <a14:imgProps xmlns:a14="http://schemas.microsoft.com/office/drawing/2010/main" xmlns="">
                  <a14:imgLayer r:embed="rId3">
                    <a14:imgEffect>
                      <a14:sharpenSoften amount="15000"/>
                    </a14:imgEffect>
                    <a14:imgEffect>
                      <a14:brightnessContrast bright="10000"/>
                    </a14:imgEffect>
                  </a14:imgLayer>
                </a14:imgProps>
              </a:ext>
              <a:ext uri="{28A0092B-C50C-407E-A947-70E740481C1C}">
                <a14:useLocalDpi xmlns:a14="http://schemas.microsoft.com/office/drawing/2010/main" xmlns="" val="0"/>
              </a:ext>
            </a:extLst>
          </a:blip>
          <a:srcRect t="8362" b="16806"/>
          <a:stretch/>
        </p:blipFill>
        <p:spPr>
          <a:xfrm>
            <a:off x="-1" y="-1"/>
            <a:ext cx="12190125" cy="6841376"/>
          </a:xfrm>
          <a:prstGeom prst="rect">
            <a:avLst/>
          </a:prstGeom>
        </p:spPr>
      </p:pic>
      <p:sp>
        <p:nvSpPr>
          <p:cNvPr id="3" name="Title 2"/>
          <p:cNvSpPr txBox="1">
            <a:spLocks/>
          </p:cNvSpPr>
          <p:nvPr/>
        </p:nvSpPr>
        <p:spPr>
          <a:xfrm>
            <a:off x="657224" y="499533"/>
            <a:ext cx="10772775" cy="1658198"/>
          </a:xfrm>
          <a:prstGeom prst="rect">
            <a:avLst/>
          </a:prstGeom>
        </p:spPr>
        <p:txBody>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b="1" dirty="0" smtClean="0">
                <a:solidFill>
                  <a:srgbClr val="0070C0"/>
                </a:solidFill>
              </a:rPr>
              <a:t>A little bit about chloride</a:t>
            </a:r>
            <a:endParaRPr lang="en-US" b="1" dirty="0">
              <a:solidFill>
                <a:srgbClr val="0070C0"/>
              </a:solidFill>
            </a:endParaRPr>
          </a:p>
        </p:txBody>
      </p:sp>
      <p:sp>
        <p:nvSpPr>
          <p:cNvPr id="5" name="Content Placeholder 4"/>
          <p:cNvSpPr>
            <a:spLocks noGrp="1"/>
          </p:cNvSpPr>
          <p:nvPr>
            <p:ph idx="1"/>
          </p:nvPr>
        </p:nvSpPr>
        <p:spPr>
          <a:xfrm>
            <a:off x="581240" y="1741336"/>
            <a:ext cx="10753725" cy="3766185"/>
          </a:xfrm>
        </p:spPr>
        <p:txBody>
          <a:bodyPr>
            <a:normAutofit lnSpcReduction="10000"/>
          </a:bodyPr>
          <a:lstStyle/>
          <a:p>
            <a:r>
              <a:rPr lang="en-US" sz="3200" b="1" dirty="0" smtClean="0"/>
              <a:t>Does not easily precipitate</a:t>
            </a:r>
          </a:p>
          <a:p>
            <a:r>
              <a:rPr lang="en-US" sz="3200" b="1" dirty="0" smtClean="0"/>
              <a:t>Is not biodegradable</a:t>
            </a:r>
          </a:p>
          <a:p>
            <a:r>
              <a:rPr lang="en-US" sz="3200" b="1" dirty="0" smtClean="0"/>
              <a:t>Is not readily involved in biological processes</a:t>
            </a:r>
          </a:p>
          <a:p>
            <a:r>
              <a:rPr lang="en-US" sz="3200" b="1" dirty="0" smtClean="0"/>
              <a:t>Does not adsorb significantly to mineral/soil surfaces</a:t>
            </a:r>
          </a:p>
          <a:p>
            <a:endParaRPr lang="en-US" b="1" dirty="0"/>
          </a:p>
          <a:p>
            <a:endParaRPr lang="en-US" b="1" dirty="0" smtClean="0"/>
          </a:p>
          <a:p>
            <a:r>
              <a:rPr lang="en-US" sz="3200" b="1" dirty="0" smtClean="0"/>
              <a:t>It is therefore assumed to readily move with water</a:t>
            </a:r>
            <a:endParaRPr lang="en-US" sz="3200" b="1" dirty="0"/>
          </a:p>
        </p:txBody>
      </p:sp>
    </p:spTree>
    <p:extLst>
      <p:ext uri="{BB962C8B-B14F-4D97-AF65-F5344CB8AC3E}">
        <p14:creationId xmlns:p14="http://schemas.microsoft.com/office/powerpoint/2010/main" xmlns="" val="297029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 calcmode="lin" valueType="num">
                                      <p:cBhvr additive="base">
                                        <p:cTn id="2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BEBA8EAE-BF5A-486C-A8C5-ECC9F3942E4B}">
                <a14:imgProps xmlns:a14="http://schemas.microsoft.com/office/drawing/2010/main" xmlns="">
                  <a14:imgLayer r:embed="rId3">
                    <a14:imgEffect>
                      <a14:sharpenSoften amount="15000"/>
                    </a14:imgEffect>
                    <a14:imgEffect>
                      <a14:brightnessContrast bright="10000"/>
                    </a14:imgEffect>
                  </a14:imgLayer>
                </a14:imgProps>
              </a:ext>
              <a:ext uri="{28A0092B-C50C-407E-A947-70E740481C1C}">
                <a14:useLocalDpi xmlns:a14="http://schemas.microsoft.com/office/drawing/2010/main" xmlns="" val="0"/>
              </a:ext>
            </a:extLst>
          </a:blip>
          <a:srcRect t="8362" b="16806"/>
          <a:stretch/>
        </p:blipFill>
        <p:spPr>
          <a:xfrm>
            <a:off x="-1" y="-1"/>
            <a:ext cx="12190125" cy="6841376"/>
          </a:xfrm>
          <a:prstGeom prst="rect">
            <a:avLst/>
          </a:prstGeom>
        </p:spPr>
      </p:pic>
      <p:sp>
        <p:nvSpPr>
          <p:cNvPr id="3" name="Title 2"/>
          <p:cNvSpPr>
            <a:spLocks noGrp="1"/>
          </p:cNvSpPr>
          <p:nvPr>
            <p:ph type="title"/>
          </p:nvPr>
        </p:nvSpPr>
        <p:spPr>
          <a:xfrm>
            <a:off x="116542" y="209045"/>
            <a:ext cx="11492752" cy="1266451"/>
          </a:xfrm>
        </p:spPr>
        <p:txBody>
          <a:bodyPr>
            <a:normAutofit fontScale="90000"/>
          </a:bodyPr>
          <a:lstStyle/>
          <a:p>
            <a:r>
              <a:rPr lang="en-US" b="1" dirty="0" smtClean="0">
                <a:solidFill>
                  <a:srgbClr val="0070C0"/>
                </a:solidFill>
              </a:rPr>
              <a:t>Primary anthropogenic sources are road salt, fertilizers, and WWTPs</a:t>
            </a:r>
            <a:endParaRPr lang="en-US" b="1" dirty="0">
              <a:solidFill>
                <a:srgbClr val="0070C0"/>
              </a:solidFill>
            </a:endParaRPr>
          </a:p>
        </p:txBody>
      </p:sp>
      <p:pic>
        <p:nvPicPr>
          <p:cNvPr id="6" name="Picture 5"/>
          <p:cNvPicPr>
            <a:picLocks noChangeAspect="1"/>
          </p:cNvPicPr>
          <p:nvPr/>
        </p:nvPicPr>
        <p:blipFill rotWithShape="1">
          <a:blip r:embed="rId4" cstate="print"/>
          <a:srcRect l="65073" t="45162" r="17991" b="21199"/>
          <a:stretch/>
        </p:blipFill>
        <p:spPr>
          <a:xfrm>
            <a:off x="2092646" y="1373183"/>
            <a:ext cx="7853084" cy="4386817"/>
          </a:xfrm>
          <a:prstGeom prst="rect">
            <a:avLst/>
          </a:prstGeom>
        </p:spPr>
      </p:pic>
      <p:sp>
        <p:nvSpPr>
          <p:cNvPr id="7" name="TextBox 6"/>
          <p:cNvSpPr txBox="1"/>
          <p:nvPr/>
        </p:nvSpPr>
        <p:spPr>
          <a:xfrm>
            <a:off x="219636" y="5760000"/>
            <a:ext cx="11134164" cy="954107"/>
          </a:xfrm>
          <a:prstGeom prst="rect">
            <a:avLst/>
          </a:prstGeom>
          <a:noFill/>
        </p:spPr>
        <p:txBody>
          <a:bodyPr wrap="square" rtlCol="0">
            <a:spAutoFit/>
          </a:bodyPr>
          <a:lstStyle/>
          <a:p>
            <a:r>
              <a:rPr lang="en-US" sz="2800" dirty="0"/>
              <a:t>Fraction of annual chloride contributions from major point and nonpoint sources for </a:t>
            </a:r>
            <a:r>
              <a:rPr lang="en-US" sz="2800" dirty="0" smtClean="0"/>
              <a:t>State </a:t>
            </a:r>
            <a:r>
              <a:rPr lang="en-US" sz="2800" dirty="0"/>
              <a:t>of </a:t>
            </a:r>
            <a:r>
              <a:rPr lang="en-US" sz="2800" dirty="0" smtClean="0"/>
              <a:t>Minnesota (From Overbo et al., 2019)</a:t>
            </a:r>
            <a:endParaRPr lang="en-US" sz="2800" dirty="0"/>
          </a:p>
        </p:txBody>
      </p:sp>
      <p:sp>
        <p:nvSpPr>
          <p:cNvPr id="8" name="TextBox 7"/>
          <p:cNvSpPr txBox="1"/>
          <p:nvPr/>
        </p:nvSpPr>
        <p:spPr>
          <a:xfrm>
            <a:off x="6203576" y="5217459"/>
            <a:ext cx="3299012" cy="369332"/>
          </a:xfrm>
          <a:prstGeom prst="rect">
            <a:avLst/>
          </a:prstGeom>
          <a:noFill/>
        </p:spPr>
        <p:txBody>
          <a:bodyPr wrap="square" rtlCol="0">
            <a:spAutoFit/>
          </a:bodyPr>
          <a:lstStyle/>
          <a:p>
            <a:r>
              <a:rPr lang="en-US" b="1" dirty="0" smtClean="0"/>
              <a:t>Total = 968,300 tons annually</a:t>
            </a:r>
            <a:endParaRPr lang="en-US" b="1" dirty="0"/>
          </a:p>
        </p:txBody>
      </p:sp>
    </p:spTree>
    <p:extLst>
      <p:ext uri="{BB962C8B-B14F-4D97-AF65-F5344CB8AC3E}">
        <p14:creationId xmlns:p14="http://schemas.microsoft.com/office/powerpoint/2010/main" xmlns="" val="4297912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xmlns="">
                  <a14:imgLayer r:embed="rId3">
                    <a14:imgEffect>
                      <a14:sharpenSoften amount="15000"/>
                    </a14:imgEffect>
                    <a14:imgEffect>
                      <a14:brightnessContrast bright="10000"/>
                    </a14:imgEffect>
                  </a14:imgLayer>
                </a14:imgProps>
              </a:ext>
              <a:ext uri="{28A0092B-C50C-407E-A947-70E740481C1C}">
                <a14:useLocalDpi xmlns:a14="http://schemas.microsoft.com/office/drawing/2010/main" xmlns="" val="0"/>
              </a:ext>
            </a:extLst>
          </a:blip>
          <a:srcRect t="8362" b="16806"/>
          <a:stretch/>
        </p:blipFill>
        <p:spPr>
          <a:xfrm>
            <a:off x="-1" y="-1"/>
            <a:ext cx="12190125" cy="6841376"/>
          </a:xfrm>
          <a:prstGeom prst="rect">
            <a:avLst/>
          </a:prstGeom>
        </p:spPr>
      </p:pic>
      <p:sp>
        <p:nvSpPr>
          <p:cNvPr id="4"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0070C0"/>
                </a:solidFill>
              </a:rPr>
              <a:t>Chloride in </a:t>
            </a:r>
            <a:r>
              <a:rPr lang="en-US" b="1" dirty="0" err="1" smtClean="0">
                <a:solidFill>
                  <a:srgbClr val="0070C0"/>
                </a:solidFill>
              </a:rPr>
              <a:t>stormwater</a:t>
            </a:r>
            <a:r>
              <a:rPr lang="en-US" b="1" dirty="0" smtClean="0">
                <a:solidFill>
                  <a:srgbClr val="0070C0"/>
                </a:solidFill>
              </a:rPr>
              <a:t> runoff</a:t>
            </a:r>
            <a:endParaRPr lang="en-US" dirty="0"/>
          </a:p>
        </p:txBody>
      </p:sp>
      <p:graphicFrame>
        <p:nvGraphicFramePr>
          <p:cNvPr id="5" name="Chart 4"/>
          <p:cNvGraphicFramePr/>
          <p:nvPr>
            <p:extLst>
              <p:ext uri="{D42A27DB-BD31-4B8C-83A1-F6EECF244321}">
                <p14:modId xmlns:p14="http://schemas.microsoft.com/office/powerpoint/2010/main" xmlns="" val="2718677391"/>
              </p:ext>
            </p:extLst>
          </p:nvPr>
        </p:nvGraphicFramePr>
        <p:xfrm>
          <a:off x="740912" y="1111803"/>
          <a:ext cx="3763232" cy="2639833"/>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2259612" y="1111803"/>
            <a:ext cx="2244532" cy="646331"/>
          </a:xfrm>
          <a:prstGeom prst="rect">
            <a:avLst/>
          </a:prstGeom>
          <a:noFill/>
        </p:spPr>
        <p:txBody>
          <a:bodyPr wrap="square" rtlCol="0">
            <a:spAutoFit/>
          </a:bodyPr>
          <a:lstStyle/>
          <a:p>
            <a:r>
              <a:rPr lang="en-US" dirty="0" smtClean="0"/>
              <a:t>Runoff (from </a:t>
            </a:r>
            <a:r>
              <a:rPr lang="en-US" dirty="0" err="1" smtClean="0"/>
              <a:t>Granato</a:t>
            </a:r>
            <a:r>
              <a:rPr lang="en-US" dirty="0" smtClean="0"/>
              <a:t> and Smith, 1999)</a:t>
            </a:r>
            <a:endParaRPr lang="en-US" dirty="0"/>
          </a:p>
        </p:txBody>
      </p:sp>
    </p:spTree>
    <p:extLst>
      <p:ext uri="{BB962C8B-B14F-4D97-AF65-F5344CB8AC3E}">
        <p14:creationId xmlns:p14="http://schemas.microsoft.com/office/powerpoint/2010/main" xmlns="" val="276066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xmlns="">
                  <a14:imgLayer r:embed="rId3">
                    <a14:imgEffect>
                      <a14:sharpenSoften amount="15000"/>
                    </a14:imgEffect>
                    <a14:imgEffect>
                      <a14:brightnessContrast bright="10000"/>
                    </a14:imgEffect>
                  </a14:imgLayer>
                </a14:imgProps>
              </a:ext>
              <a:ext uri="{28A0092B-C50C-407E-A947-70E740481C1C}">
                <a14:useLocalDpi xmlns:a14="http://schemas.microsoft.com/office/drawing/2010/main" xmlns="" val="0"/>
              </a:ext>
            </a:extLst>
          </a:blip>
          <a:srcRect t="8362" b="16806"/>
          <a:stretch/>
        </p:blipFill>
        <p:spPr>
          <a:xfrm>
            <a:off x="-1" y="-1"/>
            <a:ext cx="12190125" cy="6841376"/>
          </a:xfrm>
          <a:prstGeom prst="rect">
            <a:avLst/>
          </a:prstGeom>
        </p:spPr>
      </p:pic>
      <p:sp>
        <p:nvSpPr>
          <p:cNvPr id="4" name="Title 2"/>
          <p:cNvSpPr txBox="1">
            <a:spLocks/>
          </p:cNvSpPr>
          <p:nvPr/>
        </p:nvSpPr>
        <p:spPr>
          <a:xfrm>
            <a:off x="116542" y="209045"/>
            <a:ext cx="11492752" cy="1266451"/>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0070C0"/>
                </a:solidFill>
              </a:rPr>
              <a:t>At what concentration is chloride a concern?</a:t>
            </a:r>
            <a:endParaRPr lang="en-US" b="1" dirty="0">
              <a:solidFill>
                <a:srgbClr val="0070C0"/>
              </a:solidFill>
            </a:endParaRPr>
          </a:p>
        </p:txBody>
      </p:sp>
      <p:sp>
        <p:nvSpPr>
          <p:cNvPr id="6" name="Content Placeholder 5"/>
          <p:cNvSpPr>
            <a:spLocks noGrp="1"/>
          </p:cNvSpPr>
          <p:nvPr>
            <p:ph idx="1"/>
          </p:nvPr>
        </p:nvSpPr>
        <p:spPr/>
        <p:txBody>
          <a:bodyPr>
            <a:normAutofit/>
          </a:bodyPr>
          <a:lstStyle/>
          <a:p>
            <a:r>
              <a:rPr lang="en-US" sz="3600" dirty="0" smtClean="0">
                <a:solidFill>
                  <a:schemeClr val="tx1">
                    <a:lumMod val="95000"/>
                    <a:lumOff val="5000"/>
                  </a:schemeClr>
                </a:solidFill>
              </a:rPr>
              <a:t>Aquatic life (EPA, 1985)</a:t>
            </a:r>
          </a:p>
          <a:p>
            <a:pPr lvl="1"/>
            <a:r>
              <a:rPr lang="en-US" sz="3200" dirty="0" smtClean="0">
                <a:solidFill>
                  <a:schemeClr val="tx1">
                    <a:lumMod val="95000"/>
                    <a:lumOff val="5000"/>
                  </a:schemeClr>
                </a:solidFill>
              </a:rPr>
              <a:t>Chronic toxicity = 230 mg/L (4 day average, not to be exceeded more than 1 in 3 years</a:t>
            </a:r>
          </a:p>
          <a:p>
            <a:pPr lvl="1"/>
            <a:r>
              <a:rPr lang="en-US" sz="3200" dirty="0" smtClean="0">
                <a:solidFill>
                  <a:schemeClr val="tx1">
                    <a:lumMod val="95000"/>
                    <a:lumOff val="5000"/>
                  </a:schemeClr>
                </a:solidFill>
              </a:rPr>
              <a:t>Acute toxicity = 860 mg/L (1-hour average not to be exceeded more than 1 in 3 years)</a:t>
            </a:r>
          </a:p>
          <a:p>
            <a:r>
              <a:rPr lang="en-US" sz="3600" dirty="0" smtClean="0">
                <a:solidFill>
                  <a:schemeClr val="tx1">
                    <a:lumMod val="95000"/>
                    <a:lumOff val="5000"/>
                  </a:schemeClr>
                </a:solidFill>
              </a:rPr>
              <a:t>Human consumption – drinking water, secondary maximum contaminant level = 250 mg/L based on salty taste</a:t>
            </a:r>
          </a:p>
          <a:p>
            <a:endParaRPr lang="en-US" sz="3600" b="1" dirty="0">
              <a:solidFill>
                <a:schemeClr val="tx1">
                  <a:lumMod val="95000"/>
                  <a:lumOff val="5000"/>
                </a:schemeClr>
              </a:solidFill>
            </a:endParaRPr>
          </a:p>
        </p:txBody>
      </p:sp>
    </p:spTree>
    <p:extLst>
      <p:ext uri="{BB962C8B-B14F-4D97-AF65-F5344CB8AC3E}">
        <p14:creationId xmlns:p14="http://schemas.microsoft.com/office/powerpoint/2010/main" xmlns="" val="196326247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1661</TotalTime>
  <Words>991</Words>
  <Application>Microsoft Office PowerPoint</Application>
  <PresentationFormat>Custom</PresentationFormat>
  <Paragraphs>139</Paragraphs>
  <Slides>29</Slides>
  <Notes>0</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Slide 1</vt:lpstr>
      <vt:lpstr>YES</vt:lpstr>
      <vt:lpstr>Disclaimer</vt:lpstr>
      <vt:lpstr>Outline</vt:lpstr>
      <vt:lpstr>Slide 5</vt:lpstr>
      <vt:lpstr>Slide 6</vt:lpstr>
      <vt:lpstr>Primary anthropogenic sources are road salt, fertilizers, and WWTPs</vt:lpstr>
      <vt:lpstr>Slide 8</vt:lpstr>
      <vt:lpstr>Slide 9</vt:lpstr>
      <vt:lpstr>Other environmental concerns of chloride</vt:lpstr>
      <vt:lpstr>Slide 11</vt:lpstr>
      <vt:lpstr>Slide 12</vt:lpstr>
      <vt:lpstr>Slide 13</vt:lpstr>
      <vt:lpstr>Summary of water quality status</vt:lpstr>
      <vt:lpstr>Slide 15</vt:lpstr>
      <vt:lpstr>Slide 16</vt:lpstr>
      <vt:lpstr>Slide 17</vt:lpstr>
      <vt:lpstr>General conclusions</vt:lpstr>
      <vt:lpstr>Taking a closer look - lakes</vt:lpstr>
      <vt:lpstr>Potential factors affecting lake vulnerability</vt:lpstr>
      <vt:lpstr>Road density and imperviousness (Dugan et al., 2017)</vt:lpstr>
      <vt:lpstr>Slide 22</vt:lpstr>
      <vt:lpstr>Slide 23</vt:lpstr>
      <vt:lpstr>What are the consequences of high chloride concentrations in lakes?</vt:lpstr>
      <vt:lpstr>Rivers and streams</vt:lpstr>
      <vt:lpstr>Groundwater</vt:lpstr>
      <vt:lpstr>Management strategies</vt:lpstr>
      <vt:lpstr>Reseacrh or other information-gathering studies</vt:lpstr>
      <vt:lpstr>Recommendations</vt:lpstr>
    </vt:vector>
  </TitlesOfParts>
  <Company>PCA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 we have a chloride problem in our water?</dc:title>
  <dc:creator>Trojan, Mike (MPCA)</dc:creator>
  <cp:lastModifiedBy>trojans</cp:lastModifiedBy>
  <cp:revision>76</cp:revision>
  <dcterms:created xsi:type="dcterms:W3CDTF">2019-02-05T20:45:38Z</dcterms:created>
  <dcterms:modified xsi:type="dcterms:W3CDTF">2019-02-19T02:34:26Z</dcterms:modified>
</cp:coreProperties>
</file>