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charts/colors6.xml" ContentType="application/vnd.ms-office.chartcolor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style11.xml" ContentType="application/vnd.ms-office.chartstyl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theme/themeOverride1.xml" ContentType="application/vnd.openxmlformats-officedocument.themeOverr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olors12.xml" ContentType="application/vnd.ms-office.chartcolorstyle+xml"/>
  <Override PartName="/ppt/charts/chart7.xml" ContentType="application/vnd.openxmlformats-officedocument.drawingml.chart+xml"/>
  <Override PartName="/ppt/charts/style9.xml" ContentType="application/vnd.ms-office.chartstyle+xml"/>
  <Override PartName="/ppt/charts/colors10.xml" ContentType="application/vnd.ms-office.chartcolorstyl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charts/style5.xml" ContentType="application/vnd.ms-office.chart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colors9.xml" ContentType="application/vnd.ms-office.chartcolorstyl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charts/style12.xml" ContentType="application/vnd.ms-office.chart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style10.xml" ContentType="application/vnd.ms-office.chartstyle+xml"/>
  <Override PartName="/ppt/charts/colors5.xml" ContentType="application/vnd.ms-office.chartcolor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Default Extension="wdp" ContentType="image/vnd.ms-photo"/>
  <Override PartName="/ppt/charts/colors11.xml" ContentType="application/vnd.ms-office.chartcolorstyle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style8.xml" ContentType="application/vnd.ms-office.chartstyle+xml"/>
  <Override PartName="/ppt/charts/chart4.xml" ContentType="application/vnd.openxmlformats-officedocument.drawingml.chart+xml"/>
  <Override PartName="/ppt/charts/style6.xml" ContentType="application/vnd.ms-office.chart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4.xml" ContentType="application/vnd.ms-office.chartstyl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charts/colors8.xml" ContentType="application/vnd.ms-office.chartcolorstyl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heme/themeOverride3.xml" ContentType="application/vnd.openxmlformats-officedocument.themeOverride+xml"/>
  <Override PartName="/ppt/charts/colors4.xml" ContentType="application/vnd.ms-office.chartcolorstyl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7" r:id="rId2"/>
    <p:sldId id="258" r:id="rId3"/>
    <p:sldId id="260" r:id="rId4"/>
    <p:sldId id="261" r:id="rId5"/>
    <p:sldId id="259" r:id="rId6"/>
    <p:sldId id="263" r:id="rId7"/>
    <p:sldId id="262" r:id="rId8"/>
    <p:sldId id="264" r:id="rId9"/>
    <p:sldId id="265" r:id="rId10"/>
    <p:sldId id="271" r:id="rId11"/>
    <p:sldId id="267" r:id="rId12"/>
    <p:sldId id="266" r:id="rId13"/>
    <p:sldId id="268" r:id="rId14"/>
    <p:sldId id="281" r:id="rId15"/>
    <p:sldId id="272" r:id="rId16"/>
    <p:sldId id="274" r:id="rId17"/>
    <p:sldId id="312" r:id="rId18"/>
    <p:sldId id="270" r:id="rId19"/>
    <p:sldId id="269" r:id="rId20"/>
    <p:sldId id="277" r:id="rId21"/>
    <p:sldId id="288" r:id="rId22"/>
    <p:sldId id="279" r:id="rId23"/>
    <p:sldId id="283" r:id="rId24"/>
    <p:sldId id="287" r:id="rId25"/>
    <p:sldId id="278" r:id="rId26"/>
    <p:sldId id="286" r:id="rId27"/>
    <p:sldId id="289" r:id="rId28"/>
    <p:sldId id="290" r:id="rId29"/>
    <p:sldId id="282" r:id="rId30"/>
    <p:sldId id="292" r:id="rId31"/>
    <p:sldId id="291" r:id="rId32"/>
    <p:sldId id="296" r:id="rId33"/>
    <p:sldId id="298" r:id="rId34"/>
    <p:sldId id="294" r:id="rId35"/>
    <p:sldId id="295" r:id="rId36"/>
    <p:sldId id="299" r:id="rId37"/>
    <p:sldId id="300" r:id="rId38"/>
    <p:sldId id="301" r:id="rId39"/>
    <p:sldId id="302" r:id="rId40"/>
    <p:sldId id="304" r:id="rId41"/>
    <p:sldId id="303" r:id="rId42"/>
    <p:sldId id="307" r:id="rId43"/>
    <p:sldId id="297" r:id="rId44"/>
    <p:sldId id="308" r:id="rId45"/>
    <p:sldId id="280" r:id="rId46"/>
    <p:sldId id="310" r:id="rId47"/>
    <p:sldId id="311" r:id="rId48"/>
    <p:sldId id="305" r:id="rId49"/>
    <p:sldId id="285" r:id="rId50"/>
    <p:sldId id="309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6" d="100"/>
          <a:sy n="46" d="100"/>
        </p:scale>
        <p:origin x="-102" y="-5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2007_Workbook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package" Target="../embeddings/Microsoft_Office_Excel_2007_Workbook10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package" Target="../embeddings/Microsoft_Office_Excel_2007_Workbook11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package" Target="../embeddings/Microsoft_Office_Excel_2007_Workbook12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Office_Excel_2007_Workbook2.xlsx"/><Relationship Id="rId1" Type="http://schemas.openxmlformats.org/officeDocument/2006/relationships/themeOverride" Target="../theme/themeOverride2.xml"/><Relationship Id="rId4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2007_Workbook3.xlsx"/><Relationship Id="rId4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package" Target="../embeddings/Microsoft_Office_Excel_2007_Workbook4.xlsx"/><Relationship Id="rId1" Type="http://schemas.openxmlformats.org/officeDocument/2006/relationships/themeOverride" Target="../theme/themeOverride3.xml"/><Relationship Id="rId4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Office_Excel_2007_Workbook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Office_Excel_2007_Workbook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Office_Excel_2007_Workbook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Microsoft_Office_Excel_2007_Workbook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Microsoft_Office_Excel_2007_Workbook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Sheet2!$F$61</c:f>
              <c:strCache>
                <c:ptCount val="1"/>
                <c:pt idx="0">
                  <c:v>Median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Sheet2!$E$62:$E$73</c:f>
              <c:numCache>
                <c:formatCode>m/d;@</c:formatCode>
                <c:ptCount val="12"/>
                <c:pt idx="0">
                  <c:v>43115</c:v>
                </c:pt>
                <c:pt idx="1">
                  <c:v>43146</c:v>
                </c:pt>
                <c:pt idx="2">
                  <c:v>43174</c:v>
                </c:pt>
                <c:pt idx="3">
                  <c:v>43205</c:v>
                </c:pt>
                <c:pt idx="4">
                  <c:v>43235</c:v>
                </c:pt>
                <c:pt idx="5">
                  <c:v>43266</c:v>
                </c:pt>
                <c:pt idx="6">
                  <c:v>43296</c:v>
                </c:pt>
                <c:pt idx="7">
                  <c:v>43327</c:v>
                </c:pt>
                <c:pt idx="8">
                  <c:v>43358</c:v>
                </c:pt>
                <c:pt idx="9">
                  <c:v>43388</c:v>
                </c:pt>
                <c:pt idx="10">
                  <c:v>43419</c:v>
                </c:pt>
                <c:pt idx="11">
                  <c:v>43449</c:v>
                </c:pt>
              </c:numCache>
            </c:numRef>
          </c:xVal>
          <c:yVal>
            <c:numRef>
              <c:f>Sheet2!$F$62:$F$73</c:f>
              <c:numCache>
                <c:formatCode>0</c:formatCode>
                <c:ptCount val="12"/>
                <c:pt idx="0">
                  <c:v>846.76937776185468</c:v>
                </c:pt>
                <c:pt idx="1">
                  <c:v>338.70775110474204</c:v>
                </c:pt>
                <c:pt idx="2">
                  <c:v>620.96421035869264</c:v>
                </c:pt>
                <c:pt idx="3">
                  <c:v>225.80516740316099</c:v>
                </c:pt>
                <c:pt idx="4">
                  <c:v>70.564114813487748</c:v>
                </c:pt>
                <c:pt idx="5">
                  <c:v>28.225645925395096</c:v>
                </c:pt>
                <c:pt idx="6">
                  <c:v>28.225645925395096</c:v>
                </c:pt>
                <c:pt idx="7">
                  <c:v>28.225645925395096</c:v>
                </c:pt>
                <c:pt idx="8">
                  <c:v>28.225645925395096</c:v>
                </c:pt>
                <c:pt idx="9">
                  <c:v>28.225645925395096</c:v>
                </c:pt>
                <c:pt idx="10">
                  <c:v>21.169234444046339</c:v>
                </c:pt>
                <c:pt idx="11">
                  <c:v>21.169234444046339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6349-4AB2-8102-B4F31DE3C476}"/>
            </c:ext>
          </c:extLst>
        </c:ser>
        <c:ser>
          <c:idx val="1"/>
          <c:order val="1"/>
          <c:tx>
            <c:strRef>
              <c:f>Sheet2!$G$61</c:f>
              <c:strCache>
                <c:ptCount val="1"/>
                <c:pt idx="0">
                  <c:v>Maximum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Sheet2!$E$62:$E$73</c:f>
              <c:numCache>
                <c:formatCode>m/d;@</c:formatCode>
                <c:ptCount val="12"/>
                <c:pt idx="0">
                  <c:v>43115</c:v>
                </c:pt>
                <c:pt idx="1">
                  <c:v>43146</c:v>
                </c:pt>
                <c:pt idx="2">
                  <c:v>43174</c:v>
                </c:pt>
                <c:pt idx="3">
                  <c:v>43205</c:v>
                </c:pt>
                <c:pt idx="4">
                  <c:v>43235</c:v>
                </c:pt>
                <c:pt idx="5">
                  <c:v>43266</c:v>
                </c:pt>
                <c:pt idx="6">
                  <c:v>43296</c:v>
                </c:pt>
                <c:pt idx="7">
                  <c:v>43327</c:v>
                </c:pt>
                <c:pt idx="8">
                  <c:v>43358</c:v>
                </c:pt>
                <c:pt idx="9">
                  <c:v>43388</c:v>
                </c:pt>
                <c:pt idx="10">
                  <c:v>43419</c:v>
                </c:pt>
                <c:pt idx="11">
                  <c:v>43449</c:v>
                </c:pt>
              </c:numCache>
            </c:numRef>
          </c:xVal>
          <c:yVal>
            <c:numRef>
              <c:f>Sheet2!$G$62:$G$73</c:f>
              <c:numCache>
                <c:formatCode>0</c:formatCode>
                <c:ptCount val="12"/>
                <c:pt idx="0">
                  <c:v>9314.4631553803811</c:v>
                </c:pt>
                <c:pt idx="1">
                  <c:v>19757.952147776559</c:v>
                </c:pt>
                <c:pt idx="2">
                  <c:v>2822.564592539517</c:v>
                </c:pt>
                <c:pt idx="3">
                  <c:v>846.76937776185468</c:v>
                </c:pt>
                <c:pt idx="4">
                  <c:v>141.12822962697561</c:v>
                </c:pt>
                <c:pt idx="5">
                  <c:v>84.676937776185085</c:v>
                </c:pt>
                <c:pt idx="6">
                  <c:v>56.451291850790128</c:v>
                </c:pt>
                <c:pt idx="7">
                  <c:v>56.451291850790128</c:v>
                </c:pt>
                <c:pt idx="8">
                  <c:v>42.338468888092613</c:v>
                </c:pt>
                <c:pt idx="9">
                  <c:v>56.451291850790128</c:v>
                </c:pt>
                <c:pt idx="10">
                  <c:v>28.225645925395096</c:v>
                </c:pt>
                <c:pt idx="11">
                  <c:v>28.225645925395096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1-6349-4AB2-8102-B4F31DE3C476}"/>
            </c:ext>
          </c:extLst>
        </c:ser>
        <c:dLbls/>
        <c:axId val="55843072"/>
        <c:axId val="55869440"/>
      </c:scatterChart>
      <c:valAx>
        <c:axId val="55843072"/>
        <c:scaling>
          <c:orientation val="minMax"/>
          <c:max val="43460"/>
          <c:min val="43080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;@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5869440"/>
        <c:crosses val="autoZero"/>
        <c:crossBetween val="midCat"/>
        <c:majorUnit val="60"/>
      </c:valAx>
      <c:valAx>
        <c:axId val="55869440"/>
        <c:scaling>
          <c:logBase val="10"/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/>
                  <a:t>Chloride (mg/L)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0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558430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Sheet3!$B$2</c:f>
              <c:strCache>
                <c:ptCount val="1"/>
                <c:pt idx="0">
                  <c:v>Runoff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Sheet3!$B$3:$B$9</c:f>
              <c:numCache>
                <c:formatCode>General</c:formatCode>
                <c:ptCount val="7"/>
                <c:pt idx="0">
                  <c:v>3.84</c:v>
                </c:pt>
                <c:pt idx="1">
                  <c:v>2799</c:v>
                </c:pt>
                <c:pt idx="2">
                  <c:v>8521</c:v>
                </c:pt>
                <c:pt idx="3">
                  <c:v>35.5</c:v>
                </c:pt>
                <c:pt idx="4">
                  <c:v>6.38</c:v>
                </c:pt>
                <c:pt idx="5">
                  <c:v>44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702C-40CD-ABE5-B85AEE880E16}"/>
            </c:ext>
          </c:extLst>
        </c:ser>
        <c:ser>
          <c:idx val="1"/>
          <c:order val="1"/>
          <c:tx>
            <c:strRef>
              <c:f>Sheet3!$C$2</c:f>
              <c:strCache>
                <c:ptCount val="1"/>
                <c:pt idx="0">
                  <c:v>Lys - 0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Sheet3!$C$3:$C$9</c:f>
              <c:numCache>
                <c:formatCode>General</c:formatCode>
                <c:ptCount val="7"/>
                <c:pt idx="0">
                  <c:v>6.05</c:v>
                </c:pt>
                <c:pt idx="1">
                  <c:v>7.85</c:v>
                </c:pt>
                <c:pt idx="2">
                  <c:v>394</c:v>
                </c:pt>
                <c:pt idx="3">
                  <c:v>65.2</c:v>
                </c:pt>
                <c:pt idx="5">
                  <c:v>47.4</c:v>
                </c:pt>
                <c:pt idx="6">
                  <c:v>9.2000000000000011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1-702C-40CD-ABE5-B85AEE880E16}"/>
            </c:ext>
          </c:extLst>
        </c:ser>
        <c:ser>
          <c:idx val="2"/>
          <c:order val="2"/>
          <c:tx>
            <c:strRef>
              <c:f>Sheet3!$D$2</c:f>
              <c:strCache>
                <c:ptCount val="1"/>
                <c:pt idx="0">
                  <c:v>Lys - 4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Sheet3!$D$3:$D$9</c:f>
              <c:numCache>
                <c:formatCode>General</c:formatCode>
                <c:ptCount val="7"/>
                <c:pt idx="0">
                  <c:v>2.8899999999999997</c:v>
                </c:pt>
                <c:pt idx="1">
                  <c:v>1.42</c:v>
                </c:pt>
                <c:pt idx="2">
                  <c:v>398</c:v>
                </c:pt>
                <c:pt idx="3">
                  <c:v>376</c:v>
                </c:pt>
                <c:pt idx="4">
                  <c:v>382</c:v>
                </c:pt>
                <c:pt idx="5">
                  <c:v>319</c:v>
                </c:pt>
                <c:pt idx="6">
                  <c:v>159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2-702C-40CD-ABE5-B85AEE880E16}"/>
            </c:ext>
          </c:extLst>
        </c:ser>
        <c:ser>
          <c:idx val="3"/>
          <c:order val="3"/>
          <c:tx>
            <c:strRef>
              <c:f>Sheet3!$E$2</c:f>
              <c:strCache>
                <c:ptCount val="1"/>
                <c:pt idx="0">
                  <c:v>Lys - 8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Sheet3!$E$3:$E$9</c:f>
              <c:numCache>
                <c:formatCode>General</c:formatCode>
                <c:ptCount val="7"/>
                <c:pt idx="1">
                  <c:v>1.53</c:v>
                </c:pt>
                <c:pt idx="2">
                  <c:v>440</c:v>
                </c:pt>
                <c:pt idx="3">
                  <c:v>310</c:v>
                </c:pt>
                <c:pt idx="4">
                  <c:v>365</c:v>
                </c:pt>
                <c:pt idx="5">
                  <c:v>325</c:v>
                </c:pt>
                <c:pt idx="6">
                  <c:v>24.5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3-702C-40CD-ABE5-B85AEE880E16}"/>
            </c:ext>
          </c:extLst>
        </c:ser>
        <c:dLbls/>
        <c:axId val="79791232"/>
        <c:axId val="79792768"/>
      </c:scatterChart>
      <c:valAx>
        <c:axId val="79791232"/>
        <c:scaling>
          <c:orientation val="minMax"/>
          <c:min val="39400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92768"/>
        <c:crosses val="autoZero"/>
        <c:crossBetween val="midCat"/>
      </c:valAx>
      <c:valAx>
        <c:axId val="79792768"/>
        <c:scaling>
          <c:logBase val="10"/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912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Sheet3!$B$2</c:f>
              <c:strCache>
                <c:ptCount val="1"/>
                <c:pt idx="0">
                  <c:v>Runoff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Sheet3!$B$3:$B$9</c:f>
              <c:numCache>
                <c:formatCode>General</c:formatCode>
                <c:ptCount val="7"/>
                <c:pt idx="0">
                  <c:v>3.84</c:v>
                </c:pt>
                <c:pt idx="1">
                  <c:v>2799</c:v>
                </c:pt>
                <c:pt idx="2">
                  <c:v>8521</c:v>
                </c:pt>
                <c:pt idx="3">
                  <c:v>35.5</c:v>
                </c:pt>
                <c:pt idx="4">
                  <c:v>6.38</c:v>
                </c:pt>
                <c:pt idx="5">
                  <c:v>44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0472-43C4-AEA0-C40F5A089211}"/>
            </c:ext>
          </c:extLst>
        </c:ser>
        <c:ser>
          <c:idx val="1"/>
          <c:order val="1"/>
          <c:tx>
            <c:strRef>
              <c:f>Sheet3!$C$2</c:f>
              <c:strCache>
                <c:ptCount val="1"/>
                <c:pt idx="0">
                  <c:v>Lys - 0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Sheet3!$C$3:$C$9</c:f>
              <c:numCache>
                <c:formatCode>General</c:formatCode>
                <c:ptCount val="7"/>
                <c:pt idx="0">
                  <c:v>6.05</c:v>
                </c:pt>
                <c:pt idx="1">
                  <c:v>7.85</c:v>
                </c:pt>
                <c:pt idx="2">
                  <c:v>394</c:v>
                </c:pt>
                <c:pt idx="3">
                  <c:v>65.2</c:v>
                </c:pt>
                <c:pt idx="5">
                  <c:v>47.4</c:v>
                </c:pt>
                <c:pt idx="6">
                  <c:v>9.2000000000000011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1-0472-43C4-AEA0-C40F5A089211}"/>
            </c:ext>
          </c:extLst>
        </c:ser>
        <c:ser>
          <c:idx val="2"/>
          <c:order val="2"/>
          <c:tx>
            <c:strRef>
              <c:f>Sheet3!$D$2</c:f>
              <c:strCache>
                <c:ptCount val="1"/>
                <c:pt idx="0">
                  <c:v>Lys - 4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Sheet3!$D$3:$D$9</c:f>
              <c:numCache>
                <c:formatCode>General</c:formatCode>
                <c:ptCount val="7"/>
                <c:pt idx="0">
                  <c:v>2.8899999999999997</c:v>
                </c:pt>
                <c:pt idx="1">
                  <c:v>1.42</c:v>
                </c:pt>
                <c:pt idx="2">
                  <c:v>398</c:v>
                </c:pt>
                <c:pt idx="3">
                  <c:v>376</c:v>
                </c:pt>
                <c:pt idx="4">
                  <c:v>382</c:v>
                </c:pt>
                <c:pt idx="5">
                  <c:v>319</c:v>
                </c:pt>
                <c:pt idx="6">
                  <c:v>159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2-0472-43C4-AEA0-C40F5A089211}"/>
            </c:ext>
          </c:extLst>
        </c:ser>
        <c:ser>
          <c:idx val="3"/>
          <c:order val="3"/>
          <c:tx>
            <c:strRef>
              <c:f>Sheet3!$E$2</c:f>
              <c:strCache>
                <c:ptCount val="1"/>
                <c:pt idx="0">
                  <c:v>Lys - 8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Sheet3!$E$3:$E$9</c:f>
              <c:numCache>
                <c:formatCode>General</c:formatCode>
                <c:ptCount val="7"/>
                <c:pt idx="1">
                  <c:v>1.53</c:v>
                </c:pt>
                <c:pt idx="2">
                  <c:v>440</c:v>
                </c:pt>
                <c:pt idx="3">
                  <c:v>310</c:v>
                </c:pt>
                <c:pt idx="4">
                  <c:v>365</c:v>
                </c:pt>
                <c:pt idx="5">
                  <c:v>325</c:v>
                </c:pt>
                <c:pt idx="6">
                  <c:v>24.5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3-0472-43C4-AEA0-C40F5A089211}"/>
            </c:ext>
          </c:extLst>
        </c:ser>
        <c:ser>
          <c:idx val="4"/>
          <c:order val="4"/>
          <c:tx>
            <c:strRef>
              <c:f>Sheet3!$F$2</c:f>
              <c:strCache>
                <c:ptCount val="1"/>
                <c:pt idx="0">
                  <c:v>MW2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Sheet3!$F$3:$F$9</c:f>
              <c:numCache>
                <c:formatCode>General</c:formatCode>
                <c:ptCount val="7"/>
                <c:pt idx="0">
                  <c:v>24.4</c:v>
                </c:pt>
                <c:pt idx="1">
                  <c:v>3.38</c:v>
                </c:pt>
                <c:pt idx="2">
                  <c:v>53.3</c:v>
                </c:pt>
                <c:pt idx="3">
                  <c:v>290</c:v>
                </c:pt>
                <c:pt idx="4">
                  <c:v>294</c:v>
                </c:pt>
                <c:pt idx="5">
                  <c:v>276</c:v>
                </c:pt>
                <c:pt idx="6">
                  <c:v>104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4-0472-43C4-AEA0-C40F5A089211}"/>
            </c:ext>
          </c:extLst>
        </c:ser>
        <c:ser>
          <c:idx val="5"/>
          <c:order val="5"/>
          <c:tx>
            <c:strRef>
              <c:f>Sheet3!$G$2</c:f>
              <c:strCache>
                <c:ptCount val="1"/>
                <c:pt idx="0">
                  <c:v>MW3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Sheet3!$G$3:$G$9</c:f>
              <c:numCache>
                <c:formatCode>General</c:formatCode>
                <c:ptCount val="7"/>
                <c:pt idx="0">
                  <c:v>120.4</c:v>
                </c:pt>
                <c:pt idx="1">
                  <c:v>94.5</c:v>
                </c:pt>
                <c:pt idx="2">
                  <c:v>83.1</c:v>
                </c:pt>
                <c:pt idx="3">
                  <c:v>80.7</c:v>
                </c:pt>
                <c:pt idx="4">
                  <c:v>61.5</c:v>
                </c:pt>
                <c:pt idx="5">
                  <c:v>69.5</c:v>
                </c:pt>
                <c:pt idx="6">
                  <c:v>90.8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5-0472-43C4-AEA0-C40F5A089211}"/>
            </c:ext>
          </c:extLst>
        </c:ser>
        <c:dLbls/>
        <c:axId val="80054528"/>
        <c:axId val="80076800"/>
      </c:scatterChart>
      <c:valAx>
        <c:axId val="80054528"/>
        <c:scaling>
          <c:orientation val="minMax"/>
          <c:min val="39400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076800"/>
        <c:crosses val="autoZero"/>
        <c:crossBetween val="midCat"/>
      </c:valAx>
      <c:valAx>
        <c:axId val="80076800"/>
        <c:scaling>
          <c:logBase val="10"/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0545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Sheet3!$B$2</c:f>
              <c:strCache>
                <c:ptCount val="1"/>
                <c:pt idx="0">
                  <c:v>Runoff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Sheet3!$B$3:$B$9</c:f>
              <c:numCache>
                <c:formatCode>General</c:formatCode>
                <c:ptCount val="7"/>
                <c:pt idx="0">
                  <c:v>3.84</c:v>
                </c:pt>
                <c:pt idx="1">
                  <c:v>2799</c:v>
                </c:pt>
                <c:pt idx="2">
                  <c:v>8521</c:v>
                </c:pt>
                <c:pt idx="3">
                  <c:v>35.5</c:v>
                </c:pt>
                <c:pt idx="4">
                  <c:v>6.38</c:v>
                </c:pt>
                <c:pt idx="5">
                  <c:v>44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63B1-4EA9-9ACA-1F8F395F43B5}"/>
            </c:ext>
          </c:extLst>
        </c:ser>
        <c:ser>
          <c:idx val="1"/>
          <c:order val="1"/>
          <c:tx>
            <c:strRef>
              <c:f>Sheet3!$C$2</c:f>
              <c:strCache>
                <c:ptCount val="1"/>
                <c:pt idx="0">
                  <c:v>Lys - 0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Sheet3!$C$3:$C$9</c:f>
              <c:numCache>
                <c:formatCode>General</c:formatCode>
                <c:ptCount val="7"/>
                <c:pt idx="0">
                  <c:v>6.05</c:v>
                </c:pt>
                <c:pt idx="1">
                  <c:v>7.85</c:v>
                </c:pt>
                <c:pt idx="2">
                  <c:v>394</c:v>
                </c:pt>
                <c:pt idx="3">
                  <c:v>65.2</c:v>
                </c:pt>
                <c:pt idx="5">
                  <c:v>47.4</c:v>
                </c:pt>
                <c:pt idx="6">
                  <c:v>9.2000000000000011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1-63B1-4EA9-9ACA-1F8F395F43B5}"/>
            </c:ext>
          </c:extLst>
        </c:ser>
        <c:ser>
          <c:idx val="2"/>
          <c:order val="2"/>
          <c:tx>
            <c:strRef>
              <c:f>Sheet3!$D$2</c:f>
              <c:strCache>
                <c:ptCount val="1"/>
                <c:pt idx="0">
                  <c:v>Lys - 4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Sheet3!$D$3:$D$9</c:f>
              <c:numCache>
                <c:formatCode>General</c:formatCode>
                <c:ptCount val="7"/>
                <c:pt idx="0">
                  <c:v>2.8899999999999997</c:v>
                </c:pt>
                <c:pt idx="1">
                  <c:v>1.42</c:v>
                </c:pt>
                <c:pt idx="2">
                  <c:v>398</c:v>
                </c:pt>
                <c:pt idx="3">
                  <c:v>376</c:v>
                </c:pt>
                <c:pt idx="4">
                  <c:v>382</c:v>
                </c:pt>
                <c:pt idx="5">
                  <c:v>319</c:v>
                </c:pt>
                <c:pt idx="6">
                  <c:v>159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2-63B1-4EA9-9ACA-1F8F395F43B5}"/>
            </c:ext>
          </c:extLst>
        </c:ser>
        <c:ser>
          <c:idx val="3"/>
          <c:order val="3"/>
          <c:tx>
            <c:strRef>
              <c:f>Sheet3!$E$2</c:f>
              <c:strCache>
                <c:ptCount val="1"/>
                <c:pt idx="0">
                  <c:v>Lys - 8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Sheet3!$E$3:$E$9</c:f>
              <c:numCache>
                <c:formatCode>General</c:formatCode>
                <c:ptCount val="7"/>
                <c:pt idx="1">
                  <c:v>1.53</c:v>
                </c:pt>
                <c:pt idx="2">
                  <c:v>440</c:v>
                </c:pt>
                <c:pt idx="3">
                  <c:v>310</c:v>
                </c:pt>
                <c:pt idx="4">
                  <c:v>365</c:v>
                </c:pt>
                <c:pt idx="5">
                  <c:v>325</c:v>
                </c:pt>
                <c:pt idx="6">
                  <c:v>24.5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3-63B1-4EA9-9ACA-1F8F395F43B5}"/>
            </c:ext>
          </c:extLst>
        </c:ser>
        <c:ser>
          <c:idx val="4"/>
          <c:order val="4"/>
          <c:tx>
            <c:strRef>
              <c:f>Sheet3!$F$2</c:f>
              <c:strCache>
                <c:ptCount val="1"/>
                <c:pt idx="0">
                  <c:v>MW2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Sheet3!$F$3:$F$9</c:f>
              <c:numCache>
                <c:formatCode>General</c:formatCode>
                <c:ptCount val="7"/>
                <c:pt idx="0">
                  <c:v>24.4</c:v>
                </c:pt>
                <c:pt idx="1">
                  <c:v>3.38</c:v>
                </c:pt>
                <c:pt idx="2">
                  <c:v>53.3</c:v>
                </c:pt>
                <c:pt idx="3">
                  <c:v>290</c:v>
                </c:pt>
                <c:pt idx="4">
                  <c:v>294</c:v>
                </c:pt>
                <c:pt idx="5">
                  <c:v>276</c:v>
                </c:pt>
                <c:pt idx="6">
                  <c:v>104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4-63B1-4EA9-9ACA-1F8F395F43B5}"/>
            </c:ext>
          </c:extLst>
        </c:ser>
        <c:dLbls/>
        <c:axId val="107530496"/>
        <c:axId val="107544576"/>
      </c:scatterChart>
      <c:valAx>
        <c:axId val="107530496"/>
        <c:scaling>
          <c:orientation val="minMax"/>
          <c:min val="39400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544576"/>
        <c:crosses val="autoZero"/>
        <c:crossBetween val="midCat"/>
      </c:valAx>
      <c:valAx>
        <c:axId val="107544576"/>
        <c:scaling>
          <c:logBase val="10"/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5304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Sheet1!$B$1</c:f>
              <c:strCache>
                <c:ptCount val="1"/>
                <c:pt idx="0">
                  <c:v>High application rate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Sheet1!$A$2:$A$4</c:f>
              <c:numCache>
                <c:formatCode>d\-mmm</c:formatCode>
                <c:ptCount val="3"/>
                <c:pt idx="0">
                  <c:v>43586</c:v>
                </c:pt>
                <c:pt idx="1">
                  <c:v>43692</c:v>
                </c:pt>
                <c:pt idx="2">
                  <c:v>43770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370</c:v>
                </c:pt>
                <c:pt idx="1">
                  <c:v>92</c:v>
                </c:pt>
                <c:pt idx="2">
                  <c:v>78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3C5F-460D-9CF9-76E38B9365D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Low application rate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Sheet1!$A$2:$A$4</c:f>
              <c:numCache>
                <c:formatCode>d\-mmm</c:formatCode>
                <c:ptCount val="3"/>
                <c:pt idx="0">
                  <c:v>43586</c:v>
                </c:pt>
                <c:pt idx="1">
                  <c:v>43692</c:v>
                </c:pt>
                <c:pt idx="2">
                  <c:v>43770</c:v>
                </c:pt>
              </c:numCache>
            </c:numRef>
          </c:xVal>
          <c:yVal>
            <c:numRef>
              <c:f>Sheet1!$C$2:$C$4</c:f>
              <c:numCache>
                <c:formatCode>General</c:formatCode>
                <c:ptCount val="3"/>
                <c:pt idx="0">
                  <c:v>45.8</c:v>
                </c:pt>
                <c:pt idx="1">
                  <c:v>39.5</c:v>
                </c:pt>
                <c:pt idx="2">
                  <c:v>11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1-3C5F-460D-9CF9-76E38B9365D5}"/>
            </c:ext>
          </c:extLst>
        </c:ser>
        <c:dLbls/>
        <c:axId val="64898944"/>
        <c:axId val="64900480"/>
      </c:scatterChart>
      <c:valAx>
        <c:axId val="64898944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d\-mmm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900480"/>
        <c:crosses val="autoZero"/>
        <c:crossBetween val="midCat"/>
      </c:valAx>
      <c:valAx>
        <c:axId val="6490048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Chloride </a:t>
                </a:r>
                <a:r>
                  <a:rPr lang="en-US" dirty="0" smtClean="0"/>
                  <a:t>(</a:t>
                </a:r>
                <a:r>
                  <a:rPr lang="en-US" dirty="0"/>
                  <a:t>mg/L)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98944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solidFill>
      <a:schemeClr val="accent1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Sheet3!$P$1</c:f>
              <c:strCache>
                <c:ptCount val="1"/>
                <c:pt idx="0">
                  <c:v>bottom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Sheet3!$O$2:$O$16</c:f>
              <c:numCache>
                <c:formatCode>General</c:formatCode>
                <c:ptCount val="15"/>
                <c:pt idx="0">
                  <c:v>155</c:v>
                </c:pt>
                <c:pt idx="1">
                  <c:v>137</c:v>
                </c:pt>
                <c:pt idx="2">
                  <c:v>95</c:v>
                </c:pt>
                <c:pt idx="3">
                  <c:v>301</c:v>
                </c:pt>
                <c:pt idx="4">
                  <c:v>158</c:v>
                </c:pt>
                <c:pt idx="5">
                  <c:v>202</c:v>
                </c:pt>
                <c:pt idx="6">
                  <c:v>178.5</c:v>
                </c:pt>
                <c:pt idx="7">
                  <c:v>119.5</c:v>
                </c:pt>
                <c:pt idx="8">
                  <c:v>120</c:v>
                </c:pt>
                <c:pt idx="9">
                  <c:v>115</c:v>
                </c:pt>
                <c:pt idx="10">
                  <c:v>177</c:v>
                </c:pt>
                <c:pt idx="11">
                  <c:v>183</c:v>
                </c:pt>
                <c:pt idx="12">
                  <c:v>168</c:v>
                </c:pt>
                <c:pt idx="13">
                  <c:v>198</c:v>
                </c:pt>
                <c:pt idx="14">
                  <c:v>189</c:v>
                </c:pt>
              </c:numCache>
            </c:numRef>
          </c:xVal>
          <c:yVal>
            <c:numRef>
              <c:f>Sheet3!$P$2:$P$16</c:f>
              <c:numCache>
                <c:formatCode>General</c:formatCode>
                <c:ptCount val="15"/>
                <c:pt idx="0">
                  <c:v>209</c:v>
                </c:pt>
                <c:pt idx="1">
                  <c:v>232</c:v>
                </c:pt>
                <c:pt idx="2">
                  <c:v>259</c:v>
                </c:pt>
                <c:pt idx="3">
                  <c:v>268</c:v>
                </c:pt>
                <c:pt idx="4">
                  <c:v>184</c:v>
                </c:pt>
                <c:pt idx="5">
                  <c:v>218</c:v>
                </c:pt>
                <c:pt idx="6">
                  <c:v>182.5</c:v>
                </c:pt>
                <c:pt idx="7">
                  <c:v>72</c:v>
                </c:pt>
                <c:pt idx="8">
                  <c:v>120</c:v>
                </c:pt>
                <c:pt idx="9">
                  <c:v>187</c:v>
                </c:pt>
                <c:pt idx="10">
                  <c:v>288</c:v>
                </c:pt>
                <c:pt idx="11">
                  <c:v>284.5</c:v>
                </c:pt>
                <c:pt idx="12">
                  <c:v>403.5</c:v>
                </c:pt>
                <c:pt idx="13">
                  <c:v>575</c:v>
                </c:pt>
                <c:pt idx="14">
                  <c:v>509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372B-4739-BF23-679946F4FD31}"/>
            </c:ext>
          </c:extLst>
        </c:ser>
        <c:dLbls/>
        <c:axId val="69942272"/>
        <c:axId val="69964928"/>
      </c:scatterChart>
      <c:valAx>
        <c:axId val="69942272"/>
        <c:scaling>
          <c:orientation val="minMax"/>
          <c:min val="50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Top concentration </a:t>
                </a:r>
                <a:r>
                  <a:rPr lang="en-US" dirty="0" smtClean="0"/>
                  <a:t>(mg/L</a:t>
                </a:r>
                <a:r>
                  <a:rPr lang="en-US" dirty="0"/>
                  <a:t>)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964928"/>
        <c:crosses val="autoZero"/>
        <c:crossBetween val="midCat"/>
        <c:majorUnit val="100"/>
      </c:valAx>
      <c:valAx>
        <c:axId val="69964928"/>
        <c:scaling>
          <c:orientation val="minMax"/>
          <c:max val="60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Bottom concentration (mg/L)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942272"/>
        <c:crosses val="autoZero"/>
        <c:crossBetween val="midCat"/>
        <c:majorUnit val="200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accent6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Sheet3!$Q$1</c:f>
              <c:strCache>
                <c:ptCount val="1"/>
                <c:pt idx="0">
                  <c:v>ratio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Sheet3!$P$2:$P$16</c:f>
              <c:numCache>
                <c:formatCode>General</c:formatCode>
                <c:ptCount val="15"/>
                <c:pt idx="0">
                  <c:v>209</c:v>
                </c:pt>
                <c:pt idx="1">
                  <c:v>232</c:v>
                </c:pt>
                <c:pt idx="2">
                  <c:v>259</c:v>
                </c:pt>
                <c:pt idx="3">
                  <c:v>268</c:v>
                </c:pt>
                <c:pt idx="4">
                  <c:v>184</c:v>
                </c:pt>
                <c:pt idx="5">
                  <c:v>218</c:v>
                </c:pt>
                <c:pt idx="6">
                  <c:v>182.5</c:v>
                </c:pt>
                <c:pt idx="7">
                  <c:v>72</c:v>
                </c:pt>
                <c:pt idx="8">
                  <c:v>120</c:v>
                </c:pt>
                <c:pt idx="9">
                  <c:v>187</c:v>
                </c:pt>
                <c:pt idx="10">
                  <c:v>288</c:v>
                </c:pt>
                <c:pt idx="11">
                  <c:v>284.5</c:v>
                </c:pt>
                <c:pt idx="12">
                  <c:v>403.5</c:v>
                </c:pt>
                <c:pt idx="13">
                  <c:v>575</c:v>
                </c:pt>
                <c:pt idx="14">
                  <c:v>509</c:v>
                </c:pt>
              </c:numCache>
            </c:numRef>
          </c:xVal>
          <c:yVal>
            <c:numRef>
              <c:f>Sheet3!$Q$2:$Q$16</c:f>
              <c:numCache>
                <c:formatCode>General</c:formatCode>
                <c:ptCount val="15"/>
                <c:pt idx="0">
                  <c:v>1.3483870967741935</c:v>
                </c:pt>
                <c:pt idx="1">
                  <c:v>1.6934306569343063</c:v>
                </c:pt>
                <c:pt idx="2">
                  <c:v>2.7263157894736838</c:v>
                </c:pt>
                <c:pt idx="3">
                  <c:v>0.89036544850498334</c:v>
                </c:pt>
                <c:pt idx="4">
                  <c:v>1.1645569620253167</c:v>
                </c:pt>
                <c:pt idx="5">
                  <c:v>1.0792079207920795</c:v>
                </c:pt>
                <c:pt idx="6">
                  <c:v>1.0224089635854341</c:v>
                </c:pt>
                <c:pt idx="7">
                  <c:v>0.60251046025104593</c:v>
                </c:pt>
                <c:pt idx="8">
                  <c:v>1</c:v>
                </c:pt>
                <c:pt idx="9">
                  <c:v>1.6260869565217395</c:v>
                </c:pt>
                <c:pt idx="10">
                  <c:v>1.6271186440677967</c:v>
                </c:pt>
                <c:pt idx="11">
                  <c:v>1.5546448087431695</c:v>
                </c:pt>
                <c:pt idx="12">
                  <c:v>2.4017857142857144</c:v>
                </c:pt>
                <c:pt idx="13">
                  <c:v>2.9040404040404035</c:v>
                </c:pt>
                <c:pt idx="14">
                  <c:v>2.6931216931216935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9AFF-4A02-B9A3-60E89F3D9477}"/>
            </c:ext>
          </c:extLst>
        </c:ser>
        <c:dLbls/>
        <c:axId val="69887872"/>
        <c:axId val="75522048"/>
      </c:scatterChart>
      <c:valAx>
        <c:axId val="69887872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Bottom concentration (mg/L)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522048"/>
        <c:crosses val="autoZero"/>
        <c:crossBetween val="midCat"/>
      </c:valAx>
      <c:valAx>
        <c:axId val="7552204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Bottom:top ratio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8878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</c:chart>
  <c:spPr>
    <a:solidFill>
      <a:srgbClr val="70AD47">
        <a:lumMod val="20000"/>
        <a:lumOff val="80000"/>
      </a:srgb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 smtClean="0"/>
              <a:t>Chloride concentrations by land use</a:t>
            </a:r>
            <a:endParaRPr lang="en-US" sz="2800" dirty="0"/>
          </a:p>
        </c:rich>
      </c:tx>
      <c:layout>
        <c:manualLayout>
          <c:xMode val="edge"/>
          <c:yMode val="edge"/>
          <c:x val="0.20963505156935014"/>
          <c:y val="2.3578392013056476E-2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Median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Commercial/industrial (N=43)</c:v>
                </c:pt>
                <c:pt idx="1">
                  <c:v>Sewered residential n=50)</c:v>
                </c:pt>
                <c:pt idx="2">
                  <c:v>Residential SSTS (n=51)</c:v>
                </c:pt>
                <c:pt idx="3">
                  <c:v>Agricultural n=113)</c:v>
                </c:pt>
                <c:pt idx="4">
                  <c:v>Undeveloped (n=50)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81.8</c:v>
                </c:pt>
                <c:pt idx="1">
                  <c:v>44.6</c:v>
                </c:pt>
                <c:pt idx="2">
                  <c:v>16.100000000000001</c:v>
                </c:pt>
                <c:pt idx="3">
                  <c:v>14.1</c:v>
                </c:pt>
                <c:pt idx="4">
                  <c:v>1.1000000000000001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093-4B17-BF90-93C25AEEE05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Maximum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Commercial/industrial (N=43)</c:v>
                </c:pt>
                <c:pt idx="1">
                  <c:v>Sewered residential n=50)</c:v>
                </c:pt>
                <c:pt idx="2">
                  <c:v>Residential SSTS (n=51)</c:v>
                </c:pt>
                <c:pt idx="3">
                  <c:v>Agricultural n=113)</c:v>
                </c:pt>
                <c:pt idx="4">
                  <c:v>Undeveloped (n=50)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790</c:v>
                </c:pt>
                <c:pt idx="1">
                  <c:v>463</c:v>
                </c:pt>
                <c:pt idx="2">
                  <c:v>429</c:v>
                </c:pt>
                <c:pt idx="3">
                  <c:v>308</c:v>
                </c:pt>
                <c:pt idx="4">
                  <c:v>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093-4B17-BF90-93C25AEEE05C}"/>
            </c:ext>
          </c:extLst>
        </c:ser>
        <c:dLbls/>
        <c:gapWidth val="219"/>
        <c:overlap val="-27"/>
        <c:axId val="78179712"/>
        <c:axId val="78267520"/>
      </c:barChart>
      <c:catAx>
        <c:axId val="7817971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267520"/>
        <c:crosses val="autoZero"/>
        <c:auto val="1"/>
        <c:lblAlgn val="ctr"/>
        <c:lblOffset val="100"/>
      </c:catAx>
      <c:valAx>
        <c:axId val="78267520"/>
        <c:scaling>
          <c:orientation val="minMax"/>
          <c:max val="100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 smtClean="0"/>
                  <a:t>Cl (mg/L)</a:t>
                </a:r>
                <a:endParaRPr lang="en-US" sz="2000" dirty="0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179712"/>
        <c:crosses val="autoZero"/>
        <c:crossBetween val="between"/>
        <c:majorUnit val="25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323813296469264"/>
          <c:y val="0.88662972373982873"/>
          <c:w val="0.27676186703530758"/>
          <c:h val="6.6463444143033568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solidFill>
      <a:schemeClr val="accent3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Sheet3!$AF$1</c:f>
              <c:strCache>
                <c:ptCount val="1"/>
                <c:pt idx="0">
                  <c:v>Median rank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Sheet3!$AE$2:$AE$5</c:f>
              <c:strCache>
                <c:ptCount val="4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</c:strCache>
            </c:strRef>
          </c:cat>
          <c:val>
            <c:numRef>
              <c:f>Sheet3!$AF$2:$AF$5</c:f>
              <c:numCache>
                <c:formatCode>General</c:formatCode>
                <c:ptCount val="4"/>
                <c:pt idx="0">
                  <c:v>22</c:v>
                </c:pt>
                <c:pt idx="1">
                  <c:v>22</c:v>
                </c:pt>
                <c:pt idx="2">
                  <c:v>27</c:v>
                </c:pt>
                <c:pt idx="3">
                  <c:v>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4ED-46E9-B852-BA76E57C8D94}"/>
            </c:ext>
          </c:extLst>
        </c:ser>
        <c:dLbls/>
        <c:gapWidth val="219"/>
        <c:overlap val="-27"/>
        <c:axId val="78322688"/>
        <c:axId val="78316288"/>
      </c:barChart>
      <c:catAx>
        <c:axId val="7832268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316288"/>
        <c:crosses val="autoZero"/>
        <c:auto val="1"/>
        <c:lblAlgn val="ctr"/>
        <c:lblOffset val="100"/>
      </c:catAx>
      <c:valAx>
        <c:axId val="7831628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Median rank of Cl concentration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322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accent3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2000"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% </a:t>
            </a:r>
            <a:r>
              <a:rPr lang="en-US" sz="2400" b="1" dirty="0" smtClean="0"/>
              <a:t>of Cl loading to groundwater (annual load = 180 </a:t>
            </a:r>
            <a:r>
              <a:rPr lang="en-US" sz="2400" b="1" dirty="0" err="1" smtClean="0"/>
              <a:t>lbs</a:t>
            </a:r>
            <a:r>
              <a:rPr lang="en-US" sz="2400" b="1" dirty="0" smtClean="0"/>
              <a:t>/ac/</a:t>
            </a:r>
            <a:r>
              <a:rPr lang="en-US" sz="2400" b="1" dirty="0" err="1" smtClean="0"/>
              <a:t>yr</a:t>
            </a:r>
            <a:r>
              <a:rPr lang="en-US" sz="2400" b="1" dirty="0" smtClean="0"/>
              <a:t>)</a:t>
            </a:r>
            <a:endParaRPr lang="en-US" sz="2400" b="1" dirty="0"/>
          </a:p>
        </c:rich>
      </c:tx>
      <c:layout>
        <c:manualLayout>
          <c:xMode val="edge"/>
          <c:yMode val="edge"/>
          <c:x val="0.21305600131269109"/>
          <c:y val="2.4300882308957678E-2"/>
        </c:manualLayout>
      </c:layout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tx>
            <c:strRef>
              <c:f>Sheet4!$B$1</c:f>
              <c:strCache>
                <c:ptCount val="1"/>
                <c:pt idx="0">
                  <c:v>% of loading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9E4-421A-8306-767D84F0F97F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9E4-421A-8306-767D84F0F97F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9E4-421A-8306-767D84F0F97F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9E4-421A-8306-767D84F0F97F}"/>
              </c:ext>
            </c:extLst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9E4-421A-8306-767D84F0F97F}"/>
              </c:ext>
            </c:extLst>
          </c:dPt>
          <c:dPt>
            <c:idx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9E4-421A-8306-767D84F0F97F}"/>
              </c:ext>
            </c:extLst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9E4-421A-8306-767D84F0F97F}"/>
              </c:ext>
            </c:extLst>
          </c:dPt>
          <c:dPt>
            <c:idx val="7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69E4-421A-8306-767D84F0F97F}"/>
              </c:ext>
            </c:extLst>
          </c:dPt>
          <c:dPt>
            <c:idx val="8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69E4-421A-8306-767D84F0F97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Sheet4!$A$2:$A$10</c:f>
              <c:strCache>
                <c:ptCount val="9"/>
                <c:pt idx="0">
                  <c:v>Direct infiltration</c:v>
                </c:pt>
                <c:pt idx="1">
                  <c:v>Impervious surfaces</c:v>
                </c:pt>
                <c:pt idx="2">
                  <c:v>Piped inflow</c:v>
                </c:pt>
                <c:pt idx="3">
                  <c:v>Sanitary sewer leakage</c:v>
                </c:pt>
                <c:pt idx="4">
                  <c:v>Storm sewer leakage</c:v>
                </c:pt>
                <c:pt idx="5">
                  <c:v>Stormwater infiltration</c:v>
                </c:pt>
                <c:pt idx="6">
                  <c:v>Surface water discharges</c:v>
                </c:pt>
                <c:pt idx="7">
                  <c:v>Constructed ponds</c:v>
                </c:pt>
                <c:pt idx="8">
                  <c:v>Non-infiltration SCMs</c:v>
                </c:pt>
              </c:strCache>
            </c:strRef>
          </c:cat>
          <c:val>
            <c:numRef>
              <c:f>Sheet4!$B$2:$B$10</c:f>
              <c:numCache>
                <c:formatCode>General</c:formatCode>
                <c:ptCount val="9"/>
                <c:pt idx="0">
                  <c:v>40</c:v>
                </c:pt>
                <c:pt idx="1">
                  <c:v>8.6</c:v>
                </c:pt>
                <c:pt idx="2">
                  <c:v>7.1</c:v>
                </c:pt>
                <c:pt idx="3">
                  <c:v>10.8</c:v>
                </c:pt>
                <c:pt idx="4">
                  <c:v>3.6</c:v>
                </c:pt>
                <c:pt idx="5">
                  <c:v>13.3</c:v>
                </c:pt>
                <c:pt idx="6">
                  <c:v>0</c:v>
                </c:pt>
                <c:pt idx="7">
                  <c:v>14.7</c:v>
                </c:pt>
                <c:pt idx="8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69E4-421A-8306-767D84F0F97F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1842152813251149E-2"/>
          <c:y val="0.79439069106940363"/>
          <c:w val="0.94838649976445244"/>
          <c:h val="0.16966454582995855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% of </a:t>
            </a:r>
            <a:r>
              <a:rPr lang="en-US" dirty="0" smtClean="0"/>
              <a:t>Cl load to groundwater (annual load = 1375 </a:t>
            </a:r>
            <a:r>
              <a:rPr lang="en-US" dirty="0" err="1" smtClean="0"/>
              <a:t>lbs</a:t>
            </a:r>
            <a:r>
              <a:rPr lang="en-US" dirty="0" smtClean="0"/>
              <a:t>/ac/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  <a:endParaRPr lang="en-US" dirty="0"/>
          </a:p>
        </c:rich>
      </c:tx>
      <c:layout>
        <c:manualLayout>
          <c:xMode val="edge"/>
          <c:yMode val="edge"/>
          <c:x val="0.72522792022792026"/>
          <c:y val="3.6501898226448455E-2"/>
        </c:manualLayout>
      </c:layout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tx>
            <c:strRef>
              <c:f>Sheet4!$B$1</c:f>
              <c:strCache>
                <c:ptCount val="1"/>
                <c:pt idx="0">
                  <c:v>% of loading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975-4270-A606-429AF787681A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975-4270-A606-429AF787681A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975-4270-A606-429AF787681A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975-4270-A606-429AF787681A}"/>
              </c:ext>
            </c:extLst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975-4270-A606-429AF787681A}"/>
              </c:ext>
            </c:extLst>
          </c:dPt>
          <c:dPt>
            <c:idx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975-4270-A606-429AF787681A}"/>
              </c:ext>
            </c:extLst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D975-4270-A606-429AF787681A}"/>
              </c:ext>
            </c:extLst>
          </c:dPt>
          <c:dPt>
            <c:idx val="7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D975-4270-A606-429AF787681A}"/>
              </c:ext>
            </c:extLst>
          </c:dPt>
          <c:dPt>
            <c:idx val="8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D975-4270-A606-429AF787681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Sheet4!$A$2:$A$10</c:f>
              <c:strCache>
                <c:ptCount val="9"/>
                <c:pt idx="0">
                  <c:v>Direct infiltration</c:v>
                </c:pt>
                <c:pt idx="1">
                  <c:v>Impervious surfaces</c:v>
                </c:pt>
                <c:pt idx="2">
                  <c:v>Piped inflow</c:v>
                </c:pt>
                <c:pt idx="3">
                  <c:v>Sanitary sewer leakage</c:v>
                </c:pt>
                <c:pt idx="4">
                  <c:v>Storm sewer leakage</c:v>
                </c:pt>
                <c:pt idx="5">
                  <c:v>Stormwater infiltration</c:v>
                </c:pt>
                <c:pt idx="6">
                  <c:v>Surface water discharges</c:v>
                </c:pt>
                <c:pt idx="7">
                  <c:v>Constructed ponds</c:v>
                </c:pt>
                <c:pt idx="8">
                  <c:v>Non-infiltration SCMs</c:v>
                </c:pt>
              </c:strCache>
            </c:strRef>
          </c:cat>
          <c:val>
            <c:numRef>
              <c:f>Sheet4!$B$2:$B$10</c:f>
              <c:numCache>
                <c:formatCode>General</c:formatCode>
                <c:ptCount val="9"/>
                <c:pt idx="0">
                  <c:v>2</c:v>
                </c:pt>
                <c:pt idx="1">
                  <c:v>15.4</c:v>
                </c:pt>
                <c:pt idx="2">
                  <c:v>0.8</c:v>
                </c:pt>
                <c:pt idx="3">
                  <c:v>1.2</c:v>
                </c:pt>
                <c:pt idx="4">
                  <c:v>7.9</c:v>
                </c:pt>
                <c:pt idx="5">
                  <c:v>67.900000000000006</c:v>
                </c:pt>
                <c:pt idx="6">
                  <c:v>0</c:v>
                </c:pt>
                <c:pt idx="7">
                  <c:v>1.9000000000000001</c:v>
                </c:pt>
                <c:pt idx="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D975-4270-A606-429AF787681A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5197651838632464E-2"/>
          <c:y val="0.79821710749765362"/>
          <c:w val="0.91232176703092094"/>
          <c:h val="0.15108528478506358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Sheet3!$B$2</c:f>
              <c:strCache>
                <c:ptCount val="1"/>
                <c:pt idx="0">
                  <c:v>Runoff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Sheet3!$B$3:$B$9</c:f>
              <c:numCache>
                <c:formatCode>General</c:formatCode>
                <c:ptCount val="7"/>
                <c:pt idx="0">
                  <c:v>3.84</c:v>
                </c:pt>
                <c:pt idx="1">
                  <c:v>2799</c:v>
                </c:pt>
                <c:pt idx="2">
                  <c:v>8521</c:v>
                </c:pt>
                <c:pt idx="3">
                  <c:v>35.5</c:v>
                </c:pt>
                <c:pt idx="4">
                  <c:v>6.38</c:v>
                </c:pt>
                <c:pt idx="5">
                  <c:v>44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7EA4-454D-93C5-F92737D1837A}"/>
            </c:ext>
          </c:extLst>
        </c:ser>
        <c:dLbls/>
        <c:axId val="79694848"/>
        <c:axId val="79733504"/>
      </c:scatterChart>
      <c:valAx>
        <c:axId val="79694848"/>
        <c:scaling>
          <c:orientation val="minMax"/>
          <c:min val="39400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33504"/>
        <c:crosses val="autoZero"/>
        <c:crossBetween val="midCat"/>
      </c:valAx>
      <c:valAx>
        <c:axId val="79733504"/>
        <c:scaling>
          <c:logBase val="10"/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6948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0.07813</cdr:x>
      <cdr:y>0.47917</cdr:y>
    </cdr:from>
    <cdr:to>
      <cdr:x>0.94479</cdr:x>
      <cdr:y>0.82292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357188" y="1314450"/>
          <a:ext cx="3962400" cy="94297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7B56-1126-4D7F-9B0C-AE376BE3CE63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2C5C-9869-427C-B15A-6DF7E622DA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7781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7B56-1126-4D7F-9B0C-AE376BE3CE63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2C5C-9869-427C-B15A-6DF7E622DA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2200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7B56-1126-4D7F-9B0C-AE376BE3CE63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2C5C-9869-427C-B15A-6DF7E622DA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3370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7B56-1126-4D7F-9B0C-AE376BE3CE63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2C5C-9869-427C-B15A-6DF7E622DA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8358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7B56-1126-4D7F-9B0C-AE376BE3CE63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2C5C-9869-427C-B15A-6DF7E622DA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8780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7B56-1126-4D7F-9B0C-AE376BE3CE63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2C5C-9869-427C-B15A-6DF7E622DA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0275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7B56-1126-4D7F-9B0C-AE376BE3CE63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2C5C-9869-427C-B15A-6DF7E622DA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4986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7B56-1126-4D7F-9B0C-AE376BE3CE63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2C5C-9869-427C-B15A-6DF7E622DA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5789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7B56-1126-4D7F-9B0C-AE376BE3CE63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2C5C-9869-427C-B15A-6DF7E622DA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4468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7B56-1126-4D7F-9B0C-AE376BE3CE63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2C5C-9869-427C-B15A-6DF7E622DA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6974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7B56-1126-4D7F-9B0C-AE376BE3CE63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02C5C-9869-427C-B15A-6DF7E622DA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6764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07B56-1126-4D7F-9B0C-AE376BE3CE63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02C5C-9869-427C-B15A-6DF7E622DA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2999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chart" Target="../charts/char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chart" Target="../charts/char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chart" Target="../charts/chart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ike.Trojan@state.mn.u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23949" y="196888"/>
            <a:ext cx="11025863" cy="21971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70C0"/>
                </a:solidFill>
              </a:rPr>
              <a:t>Do we have a chloride problem in our water?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204557" y="4572746"/>
            <a:ext cx="4495800" cy="213360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Mike Trojan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MPCA </a:t>
            </a:r>
            <a:r>
              <a:rPr lang="en-US" sz="3600" b="1" dirty="0" err="1" smtClean="0">
                <a:solidFill>
                  <a:schemeClr val="tx1"/>
                </a:solidFill>
              </a:rPr>
              <a:t>Stormwater</a:t>
            </a:r>
            <a:endParaRPr lang="en-US" sz="36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March 8, 2019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7067" y="6018944"/>
            <a:ext cx="3262745" cy="55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941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pic>
        <p:nvPicPr>
          <p:cNvPr id="4" name="Picture 3" descr="X:\Agency_Files\Water\Metro\Chloride\pictures &amp; images\chlState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30"/>
          <a:stretch/>
        </p:blipFill>
        <p:spPr bwMode="auto">
          <a:xfrm>
            <a:off x="640080" y="1030779"/>
            <a:ext cx="4477247" cy="5756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X:\Agency_Files\Water\Metro\Chloride\pictures &amp; images\chl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65"/>
          <a:stretch/>
        </p:blipFill>
        <p:spPr bwMode="auto">
          <a:xfrm>
            <a:off x="5954008" y="1039091"/>
            <a:ext cx="4636272" cy="57479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2876204" y="2036625"/>
            <a:ext cx="4962698" cy="2485505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075709" y="5311840"/>
            <a:ext cx="6176356" cy="864523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33953" y="157301"/>
            <a:ext cx="10918908" cy="8817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70C0"/>
                </a:solidFill>
              </a:rPr>
              <a:t>Chloride in surface water (MPCA, 2018)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378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7529" y="92418"/>
            <a:ext cx="9399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Chloride </a:t>
            </a:r>
            <a:r>
              <a:rPr lang="en-US" sz="3600" b="1" dirty="0" smtClean="0">
                <a:solidFill>
                  <a:srgbClr val="0070C0"/>
                </a:solidFill>
              </a:rPr>
              <a:t>in groundwater (MPCA, 2013)</a:t>
            </a:r>
            <a:endParaRPr lang="en-US" sz="3600" b="1" dirty="0">
              <a:solidFill>
                <a:srgbClr val="0070C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30306" y="831168"/>
            <a:ext cx="5217459" cy="5826562"/>
            <a:chOff x="430306" y="831168"/>
            <a:chExt cx="5217459" cy="5826562"/>
          </a:xfrm>
        </p:grpSpPr>
        <p:pic>
          <p:nvPicPr>
            <p:cNvPr id="5" name="Picture 4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6996"/>
            <a:stretch/>
          </p:blipFill>
          <p:spPr>
            <a:xfrm>
              <a:off x="430306" y="831168"/>
              <a:ext cx="5217459" cy="582656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241176" y="831168"/>
              <a:ext cx="34065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Shallow sand &amp; gravel aquifers</a:t>
              </a:r>
              <a:endParaRPr lang="en-US" sz="3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76356" y="831168"/>
            <a:ext cx="5208821" cy="5928220"/>
            <a:chOff x="6176356" y="831168"/>
            <a:chExt cx="5208821" cy="59282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/>
            <a:srcRect l="66862" t="17713" r="13383" b="3246"/>
            <a:stretch/>
          </p:blipFill>
          <p:spPr>
            <a:xfrm>
              <a:off x="6180552" y="831168"/>
              <a:ext cx="5177738" cy="582656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978588" y="831168"/>
              <a:ext cx="34065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/>
                <a:t>Bedrock aquifers</a:t>
              </a:r>
              <a:endParaRPr lang="en-US" sz="32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6176356" y="831168"/>
              <a:ext cx="5181934" cy="5928220"/>
            </a:xfrm>
            <a:custGeom>
              <a:avLst/>
              <a:gdLst>
                <a:gd name="connsiteX0" fmla="*/ 0 w 5217459"/>
                <a:gd name="connsiteY0" fmla="*/ 5871882 h 5961529"/>
                <a:gd name="connsiteX1" fmla="*/ 0 w 5217459"/>
                <a:gd name="connsiteY1" fmla="*/ 5961529 h 5961529"/>
                <a:gd name="connsiteX2" fmla="*/ 0 w 5217459"/>
                <a:gd name="connsiteY2" fmla="*/ 0 h 5961529"/>
                <a:gd name="connsiteX3" fmla="*/ 5217459 w 5217459"/>
                <a:gd name="connsiteY3" fmla="*/ 17929 h 5961529"/>
                <a:gd name="connsiteX4" fmla="*/ 5208494 w 5217459"/>
                <a:gd name="connsiteY4" fmla="*/ 5880847 h 5961529"/>
                <a:gd name="connsiteX5" fmla="*/ 0 w 5217459"/>
                <a:gd name="connsiteY5" fmla="*/ 5871882 h 596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17459" h="5961529">
                  <a:moveTo>
                    <a:pt x="0" y="5871882"/>
                  </a:moveTo>
                  <a:lnTo>
                    <a:pt x="0" y="5961529"/>
                  </a:lnTo>
                  <a:lnTo>
                    <a:pt x="0" y="0"/>
                  </a:lnTo>
                  <a:lnTo>
                    <a:pt x="5217459" y="17929"/>
                  </a:lnTo>
                  <a:cubicBezTo>
                    <a:pt x="5214471" y="1972235"/>
                    <a:pt x="5211482" y="3926541"/>
                    <a:pt x="5208494" y="5880847"/>
                  </a:cubicBezTo>
                  <a:lnTo>
                    <a:pt x="0" y="5871882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71313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Summary of water quality status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322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Statewide</a:t>
            </a:r>
          </a:p>
          <a:p>
            <a:pPr lvl="1"/>
            <a:r>
              <a:rPr lang="en-US" dirty="0" smtClean="0"/>
              <a:t>26 lakes were impaired as of 2018</a:t>
            </a:r>
          </a:p>
          <a:p>
            <a:pPr lvl="1"/>
            <a:r>
              <a:rPr lang="en-US" dirty="0" smtClean="0"/>
              <a:t>24 streams impaired as of 2018</a:t>
            </a:r>
          </a:p>
          <a:p>
            <a:pPr lvl="1"/>
            <a:r>
              <a:rPr lang="en-US" dirty="0" smtClean="0"/>
              <a:t>120 lakes classified as at risk (</a:t>
            </a:r>
            <a:r>
              <a:rPr lang="en-US" u="sng" dirty="0" smtClean="0"/>
              <a:t>&gt;</a:t>
            </a:r>
            <a:r>
              <a:rPr lang="en-US" dirty="0" smtClean="0"/>
              <a:t> 1 sample in past 10 years with Cl </a:t>
            </a:r>
            <a:r>
              <a:rPr lang="en-US" u="sng" dirty="0" smtClean="0"/>
              <a:t>&gt;</a:t>
            </a:r>
            <a:r>
              <a:rPr lang="en-US" dirty="0" smtClean="0"/>
              <a:t> 207 mg/L)</a:t>
            </a:r>
          </a:p>
          <a:p>
            <a:r>
              <a:rPr lang="en-US" dirty="0" smtClean="0"/>
              <a:t>Twin Cities Metro</a:t>
            </a:r>
          </a:p>
          <a:p>
            <a:pPr lvl="1"/>
            <a:r>
              <a:rPr lang="en-US" dirty="0" smtClean="0"/>
              <a:t>23 lakes impaired</a:t>
            </a:r>
          </a:p>
          <a:p>
            <a:pPr lvl="1"/>
            <a:r>
              <a:rPr lang="en-US" dirty="0" smtClean="0"/>
              <a:t>17 streams impaired</a:t>
            </a:r>
          </a:p>
          <a:p>
            <a:pPr lvl="1"/>
            <a:r>
              <a:rPr lang="en-US" dirty="0" smtClean="0"/>
              <a:t>38 lakes classified as at risk</a:t>
            </a:r>
          </a:p>
          <a:p>
            <a:pPr lvl="1"/>
            <a:r>
              <a:rPr lang="en-US" dirty="0" smtClean="0"/>
              <a:t>340 assessed waterbodies (11% impaired; 11% insufficient data)</a:t>
            </a:r>
          </a:p>
          <a:p>
            <a:pPr lvl="1"/>
            <a:r>
              <a:rPr lang="en-US" dirty="0" smtClean="0"/>
              <a:t>30% of shallow wells exceed the SMCL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Source: Draft Statewide Chloride Management Plan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1337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46"/>
          <a:stretch/>
        </p:blipFill>
        <p:spPr>
          <a:xfrm>
            <a:off x="557454" y="429209"/>
            <a:ext cx="5078236" cy="62794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7453" y="6178868"/>
            <a:ext cx="50782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Lakes - % increase per year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6475445" y="573748"/>
            <a:ext cx="40295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Lake trends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(Source: Draft Chloride Management Plan)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6095061" y="2066646"/>
            <a:ext cx="5044440" cy="44834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Upward trends in 46 of 69 lakes in TCMA</a:t>
            </a:r>
          </a:p>
          <a:p>
            <a:r>
              <a:rPr lang="en-US" dirty="0" smtClean="0"/>
              <a:t>Outside TCMA, upward trends in 14 of 45 lakes</a:t>
            </a:r>
          </a:p>
          <a:p>
            <a:r>
              <a:rPr lang="en-US" dirty="0" smtClean="0"/>
              <a:t>Rate of increase is greatest in lakes in TCMA urban core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9594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/>
          <a:srcRect l="64068" t="21088" r="14636" b="9296"/>
          <a:stretch/>
        </p:blipFill>
        <p:spPr>
          <a:xfrm>
            <a:off x="674373" y="2129539"/>
            <a:ext cx="5011537" cy="46075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9837" y="191193"/>
            <a:ext cx="40295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Flow-Adjusted Cl Trends, </a:t>
            </a:r>
            <a:r>
              <a:rPr lang="en-US" sz="3200" b="1" dirty="0" smtClean="0">
                <a:solidFill>
                  <a:srgbClr val="0070C0"/>
                </a:solidFill>
              </a:rPr>
              <a:t>1985–2015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(Met Council, 2018)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28706" y="191193"/>
            <a:ext cx="5044440" cy="3757959"/>
          </a:xfrm>
        </p:spPr>
        <p:txBody>
          <a:bodyPr/>
          <a:lstStyle/>
          <a:p>
            <a:r>
              <a:rPr lang="en-US" dirty="0" smtClean="0"/>
              <a:t>Upward trends at all but one location</a:t>
            </a:r>
          </a:p>
          <a:p>
            <a:r>
              <a:rPr lang="en-US" dirty="0" smtClean="0"/>
              <a:t>Concentrations well below aquatic life standard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/>
          <a:srcRect l="74907" t="39795" r="13704" b="22263"/>
          <a:stretch/>
        </p:blipFill>
        <p:spPr>
          <a:xfrm>
            <a:off x="6529247" y="2130959"/>
            <a:ext cx="4914352" cy="460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314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/>
          <a:srcRect l="60294" t="18322" r="21176" b="11177"/>
          <a:stretch/>
        </p:blipFill>
        <p:spPr>
          <a:xfrm>
            <a:off x="255500" y="591669"/>
            <a:ext cx="5562594" cy="59525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75445" y="573748"/>
            <a:ext cx="40295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Groundwater trends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(Source: MPCA 2013)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6095061" y="2066646"/>
            <a:ext cx="5044440" cy="44834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Upward trends in 11 of 36 wells in shallow sand/gravel aquifers</a:t>
            </a:r>
          </a:p>
          <a:p>
            <a:r>
              <a:rPr lang="en-US" dirty="0" smtClean="0"/>
              <a:t>Average rate of increase was 3.4 mg/L/</a:t>
            </a:r>
            <a:r>
              <a:rPr lang="en-US" dirty="0" err="1" smtClean="0"/>
              <a:t>yr</a:t>
            </a:r>
            <a:r>
              <a:rPr lang="en-US" dirty="0" smtClean="0"/>
              <a:t>, but rates were much higher is some wells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530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General conclusions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Concentrations in shallow groundwater in core urban areas are elevated compared to all other land uses</a:t>
            </a:r>
          </a:p>
          <a:p>
            <a:r>
              <a:rPr lang="en-US" dirty="0" smtClean="0"/>
              <a:t>Outside urban areas, chloride is, in general, not a concern yet, although there are local exceptions</a:t>
            </a:r>
          </a:p>
          <a:p>
            <a:r>
              <a:rPr lang="en-US" dirty="0" smtClean="0"/>
              <a:t>In suburban and exurban areas, results are mixed</a:t>
            </a:r>
          </a:p>
          <a:p>
            <a:r>
              <a:rPr lang="en-US" dirty="0" smtClean="0"/>
              <a:t>Trends in </a:t>
            </a:r>
            <a:r>
              <a:rPr lang="en-US" dirty="0" smtClean="0"/>
              <a:t>urban </a:t>
            </a:r>
            <a:r>
              <a:rPr lang="en-US" dirty="0" smtClean="0"/>
              <a:t>areas are upward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1296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709" y="194645"/>
            <a:ext cx="10515600" cy="812746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Taking a closer look </a:t>
            </a:r>
            <a:r>
              <a:rPr lang="en-US" b="1" dirty="0" smtClean="0">
                <a:solidFill>
                  <a:srgbClr val="0070C0"/>
                </a:solidFill>
              </a:rPr>
              <a:t>at urban areas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419" y="1008758"/>
            <a:ext cx="8489577" cy="56477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2073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76880" y="185981"/>
            <a:ext cx="4914299" cy="15087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Chloride in </a:t>
            </a:r>
            <a:r>
              <a:rPr lang="en-US" b="1" dirty="0" err="1" smtClean="0">
                <a:solidFill>
                  <a:srgbClr val="0070C0"/>
                </a:solidFill>
              </a:rPr>
              <a:t>stormwater</a:t>
            </a:r>
            <a:r>
              <a:rPr lang="en-US" b="1" dirty="0" smtClean="0">
                <a:solidFill>
                  <a:srgbClr val="0070C0"/>
                </a:solidFill>
              </a:rPr>
              <a:t> runoff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xmlns="" val="2865221211"/>
              </p:ext>
            </p:extLst>
          </p:nvPr>
        </p:nvGraphicFramePr>
        <p:xfrm>
          <a:off x="-1" y="2121528"/>
          <a:ext cx="5868063" cy="3515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507967" y="2423768"/>
            <a:ext cx="2244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Granato</a:t>
            </a:r>
            <a:r>
              <a:rPr lang="en-US" dirty="0" smtClean="0"/>
              <a:t> and Smith, 1999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81400213"/>
              </p:ext>
            </p:extLst>
          </p:nvPr>
        </p:nvGraphicFramePr>
        <p:xfrm>
          <a:off x="5868063" y="3506525"/>
          <a:ext cx="6226408" cy="3220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576137" y="3619700"/>
            <a:ext cx="2244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Winston et al. (2016)</a:t>
            </a:r>
            <a:endParaRPr lang="en-US" dirty="0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6263621" y="571264"/>
            <a:ext cx="527105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 a MN location with high deicer application rates, 97% of the Cl load was associated with 16% of the total annual runoff volume (Herb, 2018)</a:t>
            </a:r>
          </a:p>
        </p:txBody>
      </p:sp>
    </p:spTree>
    <p:extLst>
      <p:ext uri="{BB962C8B-B14F-4D97-AF65-F5344CB8AC3E}">
        <p14:creationId xmlns:p14="http://schemas.microsoft.com/office/powerpoint/2010/main" xmlns="" val="276066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" grpId="0"/>
      <p:bldGraphic spid="9" grpId="0">
        <p:bldAsOne/>
      </p:bldGraphic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Taking a closer look - lakes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7436224" cy="4351338"/>
          </a:xfrm>
        </p:spPr>
        <p:txBody>
          <a:bodyPr/>
          <a:lstStyle/>
          <a:p>
            <a:r>
              <a:rPr lang="en-US" dirty="0"/>
              <a:t>What factors make a lake vulnerable to chloride contamination?</a:t>
            </a:r>
          </a:p>
          <a:p>
            <a:r>
              <a:rPr lang="en-US" dirty="0" smtClean="0"/>
              <a:t>What </a:t>
            </a:r>
            <a:r>
              <a:rPr lang="en-US" dirty="0"/>
              <a:t>are the consequences of high chloride concentrations in lakes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2073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53628" y="1795549"/>
            <a:ext cx="10782300" cy="1490595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YES</a:t>
            </a:r>
            <a:endParaRPr lang="en-US" sz="8000" b="1" dirty="0">
              <a:solidFill>
                <a:schemeClr val="tx1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49178" y="4554751"/>
            <a:ext cx="9228201" cy="1328055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0070C0"/>
                </a:solidFill>
              </a:rPr>
              <a:t>Thank you and are there any questions?</a:t>
            </a:r>
            <a:endParaRPr lang="en-US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370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9691"/>
          <a:stretch/>
        </p:blipFill>
        <p:spPr>
          <a:xfrm>
            <a:off x="4037399" y="1706535"/>
            <a:ext cx="7714736" cy="515146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Road density and imperviousness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sz="2800" b="1" dirty="0" smtClean="0">
                <a:solidFill>
                  <a:srgbClr val="0070C0"/>
                </a:solidFill>
              </a:rPr>
              <a:t>(Dugan et al., 2017)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9870" y="1571105"/>
            <a:ext cx="3489540" cy="466404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Impervious surface and road density within 500 meters of a lake were predictors of increasing Cl concentrations in the lake (n=284)</a:t>
            </a:r>
          </a:p>
          <a:p>
            <a:r>
              <a:rPr lang="en-US" dirty="0" smtClean="0"/>
              <a:t>Upward concentration trends observed at impervious values &gt; 1%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317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Chloride concentrations highest in late winter </a:t>
            </a:r>
            <a:r>
              <a:rPr lang="en-US" sz="2800" b="1" dirty="0" smtClean="0">
                <a:solidFill>
                  <a:srgbClr val="0070C0"/>
                </a:solidFill>
              </a:rPr>
              <a:t>(Novotny et al., 2007; 13 Metro lakes)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65343" t="48736" r="17721" b="15795"/>
          <a:stretch/>
        </p:blipFill>
        <p:spPr>
          <a:xfrm>
            <a:off x="1801904" y="1805446"/>
            <a:ext cx="8355107" cy="49211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4400" y="5074024"/>
            <a:ext cx="2312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Mid-March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397624" y="2913529"/>
            <a:ext cx="1703294" cy="222324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961965" y="2698376"/>
            <a:ext cx="703728" cy="246707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907741" y="3227294"/>
            <a:ext cx="726141" cy="196686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275294" y="2798770"/>
            <a:ext cx="1783976" cy="236668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6066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428" y="1416424"/>
            <a:ext cx="10736207" cy="50829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100046" y="5871882"/>
            <a:ext cx="297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(mean depth/(surface area)</a:t>
            </a:r>
            <a:r>
              <a:rPr lang="en-US" baseline="30000" dirty="0" smtClean="0"/>
              <a:t>0.5</a:t>
            </a:r>
            <a:endParaRPr lang="en-US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837261" y="19479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Cl increases as ratio of depth to area increases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sz="2800" b="1" dirty="0" smtClean="0">
                <a:solidFill>
                  <a:srgbClr val="0070C0"/>
                </a:solidFill>
              </a:rPr>
              <a:t>(Draft chloride management plan)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127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0" y="0"/>
            <a:ext cx="12190125" cy="68413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70C0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91339014"/>
              </p:ext>
            </p:extLst>
          </p:nvPr>
        </p:nvGraphicFramePr>
        <p:xfrm>
          <a:off x="1182403" y="1690688"/>
          <a:ext cx="9825318" cy="4812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3"/>
          <p:cNvSpPr txBox="1">
            <a:spLocks/>
          </p:cNvSpPr>
          <p:nvPr/>
        </p:nvSpPr>
        <p:spPr>
          <a:xfrm>
            <a:off x="999565" y="25754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0070C0"/>
                </a:solidFill>
              </a:rPr>
              <a:t>Bottom concentrations increase relative to top concentrations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84141" y="4419600"/>
            <a:ext cx="165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1:1 line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36921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0" y="0"/>
            <a:ext cx="12190125" cy="68413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70C0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88741027"/>
              </p:ext>
            </p:extLst>
          </p:nvPr>
        </p:nvGraphicFramePr>
        <p:xfrm>
          <a:off x="654423" y="1704976"/>
          <a:ext cx="10789024" cy="4914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itle 3"/>
          <p:cNvSpPr txBox="1">
            <a:spLocks/>
          </p:cNvSpPr>
          <p:nvPr/>
        </p:nvSpPr>
        <p:spPr>
          <a:xfrm>
            <a:off x="999565" y="25754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0070C0"/>
                </a:solidFill>
              </a:rPr>
              <a:t>Bottom concentrations increase relative to top concentrations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2089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What are the consequences of high chloride concentrations in lakes</a:t>
            </a:r>
            <a:r>
              <a:rPr lang="en-US" b="1" dirty="0" smtClean="0">
                <a:solidFill>
                  <a:srgbClr val="0070C0"/>
                </a:solidFill>
              </a:rPr>
              <a:t>?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2399"/>
          </a:xfrm>
        </p:spPr>
        <p:txBody>
          <a:bodyPr/>
          <a:lstStyle/>
          <a:p>
            <a:r>
              <a:rPr lang="en-US" dirty="0" smtClean="0"/>
              <a:t>Community structure (Hintz et al., 2017)</a:t>
            </a:r>
          </a:p>
          <a:p>
            <a:pPr lvl="1"/>
            <a:r>
              <a:rPr lang="en-US" dirty="0" smtClean="0"/>
              <a:t>Negative impact of salinity on zooplankton</a:t>
            </a:r>
          </a:p>
          <a:p>
            <a:pPr lvl="1"/>
            <a:r>
              <a:rPr lang="en-US" dirty="0" smtClean="0"/>
              <a:t>Positive response by phytoplankton</a:t>
            </a:r>
          </a:p>
          <a:p>
            <a:pPr lvl="1"/>
            <a:r>
              <a:rPr lang="en-US" dirty="0" smtClean="0"/>
              <a:t>Mixed results for benthic communities</a:t>
            </a:r>
          </a:p>
          <a:p>
            <a:pPr lvl="2"/>
            <a:r>
              <a:rPr lang="en-US" dirty="0" err="1" smtClean="0"/>
              <a:t>Periphyton</a:t>
            </a:r>
            <a:r>
              <a:rPr lang="en-US" dirty="0" smtClean="0"/>
              <a:t> and snail grazers unaffected</a:t>
            </a:r>
          </a:p>
          <a:p>
            <a:pPr lvl="2"/>
            <a:r>
              <a:rPr lang="en-US" dirty="0" smtClean="0"/>
              <a:t>Biomass of filamentous algae decreased due to competition with phytoplankton</a:t>
            </a:r>
          </a:p>
          <a:p>
            <a:pPr lvl="2"/>
            <a:r>
              <a:rPr lang="en-US" dirty="0" smtClean="0"/>
              <a:t>Direct negative impacts to filamentous algae, amphipods, and some snails and clams</a:t>
            </a:r>
          </a:p>
          <a:p>
            <a:r>
              <a:rPr lang="en-US" dirty="0" err="1" smtClean="0"/>
              <a:t>Chemostratification</a:t>
            </a:r>
            <a:r>
              <a:rPr lang="en-US" dirty="0" smtClean="0"/>
              <a:t> (Novotny and Stefan, 2012)</a:t>
            </a:r>
          </a:p>
          <a:p>
            <a:pPr lvl="1"/>
            <a:r>
              <a:rPr lang="en-US" dirty="0" smtClean="0"/>
              <a:t>Disrupts nutrient cycling</a:t>
            </a:r>
          </a:p>
          <a:p>
            <a:pPr lvl="1"/>
            <a:r>
              <a:rPr lang="en-US" dirty="0" smtClean="0"/>
              <a:t>Prevents oxygen from reaching lake </a:t>
            </a:r>
            <a:r>
              <a:rPr lang="en-US" dirty="0" smtClean="0"/>
              <a:t>bottom</a:t>
            </a:r>
          </a:p>
        </p:txBody>
      </p:sp>
    </p:spTree>
    <p:extLst>
      <p:ext uri="{BB962C8B-B14F-4D97-AF65-F5344CB8AC3E}">
        <p14:creationId xmlns:p14="http://schemas.microsoft.com/office/powerpoint/2010/main" xmlns="" val="410089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Taking a closer look – rivers and streams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7436224" cy="4351338"/>
          </a:xfrm>
        </p:spPr>
        <p:txBody>
          <a:bodyPr/>
          <a:lstStyle/>
          <a:p>
            <a:r>
              <a:rPr lang="en-US" dirty="0" smtClean="0"/>
              <a:t>What factors make a river or stream vulnerable to chloride contamination?</a:t>
            </a:r>
          </a:p>
          <a:p>
            <a:r>
              <a:rPr lang="en-US" dirty="0"/>
              <a:t>What are the consequences of high chloride concentrations in rivers and streams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3504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0" y="0"/>
            <a:ext cx="12190125" cy="68413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63727" t="50412" r="14051" b="18395"/>
          <a:stretch/>
        </p:blipFill>
        <p:spPr>
          <a:xfrm>
            <a:off x="4017433" y="3532266"/>
            <a:ext cx="8042996" cy="31753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46353" y="358232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1996-2005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98347" y="358232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2006-2015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/>
          <a:srcRect l="63982" t="30988" r="14653" b="37078"/>
          <a:stretch/>
        </p:blipFill>
        <p:spPr>
          <a:xfrm>
            <a:off x="4131564" y="116804"/>
            <a:ext cx="7814734" cy="32850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5507" y="1124742"/>
            <a:ext cx="389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Flow weighted concentrations have increased about 0.3 mg/L/</a:t>
            </a:r>
            <a:r>
              <a:rPr lang="en-US" sz="3200" b="1" dirty="0" err="1" smtClean="0">
                <a:solidFill>
                  <a:srgbClr val="0070C0"/>
                </a:solidFill>
              </a:rPr>
              <a:t>yr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55" y="4857098"/>
            <a:ext cx="3891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Concentrations are greatest in winter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891" y="269984"/>
            <a:ext cx="4240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Mississippi River</a:t>
            </a:r>
            <a:endParaRPr lang="en-US" sz="4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64777" y="6203180"/>
            <a:ext cx="259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Met Council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1534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0" y="0"/>
            <a:ext cx="12190125" cy="68413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l="63995" t="27995" r="14681" b="43072"/>
          <a:stretch/>
        </p:blipFill>
        <p:spPr>
          <a:xfrm>
            <a:off x="4222376" y="444406"/>
            <a:ext cx="7799294" cy="29762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507" y="900629"/>
            <a:ext cx="38919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Flow weighted concentrations have increased about 0.08 mg/L/</a:t>
            </a:r>
            <a:r>
              <a:rPr lang="en-US" sz="3200" b="1" dirty="0" err="1" smtClean="0">
                <a:solidFill>
                  <a:srgbClr val="0070C0"/>
                </a:solidFill>
              </a:rPr>
              <a:t>yr</a:t>
            </a:r>
            <a:r>
              <a:rPr lang="en-US" sz="3200" b="1" dirty="0" smtClean="0">
                <a:solidFill>
                  <a:srgbClr val="0070C0"/>
                </a:solidFill>
              </a:rPr>
              <a:t> at Jordan; no trend at Ft. Snelling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/>
          <a:srcRect l="63603" t="49259" r="14093" b="20327"/>
          <a:stretch/>
        </p:blipFill>
        <p:spPr>
          <a:xfrm>
            <a:off x="3944470" y="3566691"/>
            <a:ext cx="8157882" cy="31286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507" y="4559888"/>
            <a:ext cx="3891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Concentrations are greatest in autumn and winter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91" y="153439"/>
            <a:ext cx="4240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Minnesota River</a:t>
            </a:r>
            <a:endParaRPr lang="en-US" sz="4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4777" y="6203180"/>
            <a:ext cx="259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Met Council 2018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546353" y="358232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1996-2005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98347" y="358232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2006-2015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3242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0" y="0"/>
            <a:ext cx="12190125" cy="68413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943"/>
          <a:stretch>
            <a:fillRect/>
          </a:stretch>
        </p:blipFill>
        <p:spPr bwMode="auto">
          <a:xfrm>
            <a:off x="224986" y="3130658"/>
            <a:ext cx="5633374" cy="2541722"/>
          </a:xfrm>
          <a:prstGeom prst="rect">
            <a:avLst/>
          </a:prstGeom>
          <a:noFill/>
        </p:spPr>
      </p:pic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100"/>
          <a:stretch>
            <a:fillRect/>
          </a:stretch>
        </p:blipFill>
        <p:spPr bwMode="auto">
          <a:xfrm>
            <a:off x="6214820" y="805912"/>
            <a:ext cx="5764319" cy="2634713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497"/>
          <a:stretch>
            <a:fillRect/>
          </a:stretch>
        </p:blipFill>
        <p:spPr bwMode="auto">
          <a:xfrm>
            <a:off x="6214820" y="4324027"/>
            <a:ext cx="5727905" cy="240998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497259" y="3202410"/>
            <a:ext cx="3406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Battle Creek – highly urban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7523516" y="921576"/>
            <a:ext cx="3406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Sand Creek – mixed urban/</a:t>
            </a:r>
            <a:r>
              <a:rPr lang="en-US" sz="3200" dirty="0" err="1" smtClean="0"/>
              <a:t>ag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7399529" y="4362198"/>
            <a:ext cx="3406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Buffalo River - </a:t>
            </a:r>
            <a:r>
              <a:rPr lang="en-US" sz="3200" dirty="0" err="1" smtClean="0"/>
              <a:t>ag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278968" y="211237"/>
            <a:ext cx="573437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Chloride concentrations are a function of setting</a:t>
            </a:r>
          </a:p>
          <a:p>
            <a:pPr algn="ctr"/>
            <a:r>
              <a:rPr lang="en-US" sz="2400" b="1" dirty="0" smtClean="0"/>
              <a:t>(From draft Metro </a:t>
            </a:r>
            <a:r>
              <a:rPr lang="en-US" sz="2400" b="1" dirty="0" err="1" smtClean="0"/>
              <a:t>Cl</a:t>
            </a:r>
            <a:r>
              <a:rPr lang="en-US" sz="2400" b="1" dirty="0" smtClean="0"/>
              <a:t> Management Plan)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236921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Disclaimer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325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0" y="0"/>
            <a:ext cx="12190125" cy="68413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l="68546" t="25730" r="12014" b="33398"/>
          <a:stretch/>
        </p:blipFill>
        <p:spPr>
          <a:xfrm>
            <a:off x="2492188" y="989012"/>
            <a:ext cx="9412942" cy="556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18" y="5665694"/>
            <a:ext cx="2135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Nine Mile Creek TMDL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6740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0" y="-62753"/>
            <a:ext cx="12190125" cy="68413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968" y="85727"/>
            <a:ext cx="41764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Chloride concentrations are a function of </a:t>
            </a:r>
            <a:r>
              <a:rPr lang="en-US" sz="4000" b="1" dirty="0" err="1" smtClean="0">
                <a:solidFill>
                  <a:srgbClr val="0070C0"/>
                </a:solidFill>
              </a:rPr>
              <a:t>baseflow</a:t>
            </a:r>
            <a:endParaRPr lang="en-US" sz="4000" b="1" dirty="0" smtClean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l="68677" t="68431" r="15735" b="8998"/>
          <a:stretch/>
        </p:blipFill>
        <p:spPr>
          <a:xfrm>
            <a:off x="4822074" y="193833"/>
            <a:ext cx="7001435" cy="28512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40707" y="3045048"/>
            <a:ext cx="2151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Miller Creek, Duluth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52246" y="4855461"/>
            <a:ext cx="3061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Bassett Creek, Minneapolis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818095" y="5740097"/>
            <a:ext cx="2786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Bassett Creek WMC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/>
          <a:srcRect l="76765" t="39499" r="9019" b="30523"/>
          <a:stretch/>
        </p:blipFill>
        <p:spPr>
          <a:xfrm>
            <a:off x="389964" y="3501101"/>
            <a:ext cx="5199529" cy="308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66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What are the consequences of high chloride concentrations in </a:t>
            </a:r>
            <a:r>
              <a:rPr lang="en-US" b="1" dirty="0" smtClean="0">
                <a:solidFill>
                  <a:srgbClr val="0070C0"/>
                </a:solidFill>
              </a:rPr>
              <a:t>streams?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2399"/>
          </a:xfrm>
        </p:spPr>
        <p:txBody>
          <a:bodyPr/>
          <a:lstStyle/>
          <a:p>
            <a:r>
              <a:rPr lang="en-US" dirty="0" smtClean="0"/>
              <a:t>Tiwari and </a:t>
            </a:r>
            <a:r>
              <a:rPr lang="en-US" dirty="0" err="1" smtClean="0"/>
              <a:t>Rachlin</a:t>
            </a:r>
            <a:r>
              <a:rPr lang="en-US" dirty="0" smtClean="0"/>
              <a:t> (2018)</a:t>
            </a:r>
          </a:p>
          <a:p>
            <a:pPr lvl="1"/>
            <a:r>
              <a:rPr lang="en-US" dirty="0" smtClean="0"/>
              <a:t>Began seeing minor negative impacts above 150 mg/L</a:t>
            </a:r>
          </a:p>
          <a:p>
            <a:pPr lvl="1"/>
            <a:r>
              <a:rPr lang="en-US" dirty="0" smtClean="0"/>
              <a:t>Streambank vegetation changed, but not nutrient cycling</a:t>
            </a:r>
          </a:p>
          <a:p>
            <a:r>
              <a:rPr lang="en-US" dirty="0" smtClean="0"/>
              <a:t>Blasius and </a:t>
            </a:r>
            <a:r>
              <a:rPr lang="en-US" dirty="0"/>
              <a:t>M</a:t>
            </a:r>
            <a:r>
              <a:rPr lang="en-US" dirty="0" smtClean="0"/>
              <a:t>erritt (2002) – most sensitive insects impacted at about 240 mg/L but many unaffected at acute standard</a:t>
            </a:r>
          </a:p>
          <a:p>
            <a:r>
              <a:rPr lang="en-US" dirty="0" smtClean="0"/>
              <a:t>Maryland DNR (2014)</a:t>
            </a:r>
          </a:p>
          <a:p>
            <a:pPr lvl="1"/>
            <a:r>
              <a:rPr lang="en-US" dirty="0" smtClean="0"/>
              <a:t>Benthic IBI declined at 190 mg/L</a:t>
            </a:r>
          </a:p>
          <a:p>
            <a:pPr lvl="1"/>
            <a:r>
              <a:rPr lang="en-US" dirty="0" smtClean="0"/>
              <a:t>All BIBI indicate impairment at 500 mg/L</a:t>
            </a:r>
          </a:p>
          <a:p>
            <a:pPr lvl="1"/>
            <a:r>
              <a:rPr lang="en-US" dirty="0" smtClean="0"/>
              <a:t>Greatest fish effects are on early life stages</a:t>
            </a:r>
          </a:p>
          <a:p>
            <a:r>
              <a:rPr lang="en-US" dirty="0" smtClean="0"/>
              <a:t>Despite considerable information in the literature, difficult to make general statements about ecological effects</a:t>
            </a:r>
          </a:p>
        </p:txBody>
      </p:sp>
    </p:spTree>
    <p:extLst>
      <p:ext uri="{BB962C8B-B14F-4D97-AF65-F5344CB8AC3E}">
        <p14:creationId xmlns:p14="http://schemas.microsoft.com/office/powerpoint/2010/main" xmlns="" val="77156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Taking a closer look – groundwater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7436224" cy="4351338"/>
          </a:xfrm>
        </p:spPr>
        <p:txBody>
          <a:bodyPr/>
          <a:lstStyle/>
          <a:p>
            <a:r>
              <a:rPr lang="en-US" dirty="0" smtClean="0"/>
              <a:t>What factors make groundwater vulnerable to chloride contamination?</a:t>
            </a:r>
          </a:p>
          <a:p>
            <a:r>
              <a:rPr lang="en-US" dirty="0"/>
              <a:t>What are the consequences of high chloride concentrations in </a:t>
            </a:r>
            <a:r>
              <a:rPr lang="en-US" dirty="0" smtClean="0"/>
              <a:t>groundwater?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5635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0" y="0"/>
            <a:ext cx="12190125" cy="68413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l="63542" t="38503" r="26435" b="21029"/>
          <a:stretch/>
        </p:blipFill>
        <p:spPr>
          <a:xfrm>
            <a:off x="1394999" y="1522157"/>
            <a:ext cx="4412519" cy="5010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/>
          <a:srcRect l="64167" t="50766" r="26597" b="8411"/>
          <a:stretch/>
        </p:blipFill>
        <p:spPr>
          <a:xfrm>
            <a:off x="6795193" y="1522789"/>
            <a:ext cx="4030132" cy="500988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4587" y="126827"/>
            <a:ext cx="1067508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Cl in shallow glacial aquifers, northern U.S.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sz="2400" b="1" dirty="0" smtClean="0">
                <a:solidFill>
                  <a:srgbClr val="0070C0"/>
                </a:solidFill>
              </a:rPr>
              <a:t>(</a:t>
            </a:r>
            <a:r>
              <a:rPr lang="en-US" sz="2400" b="1" dirty="0" err="1" smtClean="0">
                <a:solidFill>
                  <a:srgbClr val="0070C0"/>
                </a:solidFill>
              </a:rPr>
              <a:t>Mullaney</a:t>
            </a:r>
            <a:r>
              <a:rPr lang="en-US" sz="2400" b="1" dirty="0" smtClean="0">
                <a:solidFill>
                  <a:srgbClr val="0070C0"/>
                </a:solidFill>
              </a:rPr>
              <a:t> et al., 2009)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360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0" y="0"/>
            <a:ext cx="12190125" cy="68413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70C0"/>
              </a:solidFill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xmlns="" val="2195156595"/>
              </p:ext>
            </p:extLst>
          </p:nvPr>
        </p:nvGraphicFramePr>
        <p:xfrm>
          <a:off x="1649543" y="936938"/>
          <a:ext cx="8891037" cy="5765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1109047" y="99339"/>
            <a:ext cx="10515600" cy="698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70C0"/>
                </a:solidFill>
              </a:rPr>
              <a:t>Cl in shallow groundwater – Minnesota (MPCA)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349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0" y="0"/>
            <a:ext cx="12190125" cy="68413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Factors affecting Cl in shallow glacial aquifers, northern U.S. </a:t>
            </a:r>
            <a:r>
              <a:rPr lang="en-US" sz="2400" b="1" dirty="0" smtClean="0">
                <a:solidFill>
                  <a:srgbClr val="0070C0"/>
                </a:solidFill>
              </a:rPr>
              <a:t>(</a:t>
            </a:r>
            <a:r>
              <a:rPr lang="en-US" sz="2400" b="1" dirty="0" err="1" smtClean="0">
                <a:solidFill>
                  <a:srgbClr val="0070C0"/>
                </a:solidFill>
              </a:rPr>
              <a:t>Mullaney</a:t>
            </a:r>
            <a:r>
              <a:rPr lang="en-US" sz="2400" b="1" dirty="0" smtClean="0">
                <a:solidFill>
                  <a:srgbClr val="0070C0"/>
                </a:solidFill>
              </a:rPr>
              <a:t> et al., 2009)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9561" y="1825625"/>
            <a:ext cx="5864750" cy="5015751"/>
          </a:xfrm>
        </p:spPr>
        <p:txBody>
          <a:bodyPr>
            <a:normAutofit/>
          </a:bodyPr>
          <a:lstStyle/>
          <a:p>
            <a:r>
              <a:rPr lang="en-US" dirty="0" smtClean="0"/>
              <a:t>Significant regressions (p &lt; 0.05)</a:t>
            </a:r>
          </a:p>
          <a:p>
            <a:pPr lvl="1"/>
            <a:r>
              <a:rPr lang="en-US" dirty="0" smtClean="0"/>
              <a:t>Major road density</a:t>
            </a:r>
          </a:p>
          <a:p>
            <a:pPr lvl="1"/>
            <a:r>
              <a:rPr lang="en-US" dirty="0" smtClean="0"/>
              <a:t>Potential evapotranspiration</a:t>
            </a:r>
          </a:p>
          <a:p>
            <a:r>
              <a:rPr lang="en-US" dirty="0" smtClean="0"/>
              <a:t>Not significant</a:t>
            </a:r>
          </a:p>
          <a:p>
            <a:pPr lvl="1"/>
            <a:r>
              <a:rPr lang="en-US" dirty="0" smtClean="0"/>
              <a:t>Highway connector density</a:t>
            </a:r>
          </a:p>
          <a:p>
            <a:pPr lvl="1"/>
            <a:r>
              <a:rPr lang="en-US" dirty="0" smtClean="0"/>
              <a:t>Major highway density</a:t>
            </a:r>
          </a:p>
          <a:p>
            <a:pPr lvl="1"/>
            <a:r>
              <a:rPr lang="en-US" dirty="0" smtClean="0"/>
              <a:t>Highway density</a:t>
            </a:r>
          </a:p>
          <a:p>
            <a:pPr lvl="1"/>
            <a:r>
              <a:rPr lang="en-US" dirty="0" smtClean="0"/>
              <a:t>Local road density</a:t>
            </a:r>
          </a:p>
          <a:p>
            <a:pPr lvl="1"/>
            <a:r>
              <a:rPr lang="en-US" dirty="0" smtClean="0"/>
              <a:t>% residential, commercial, industrial, or transportation land use</a:t>
            </a:r>
          </a:p>
          <a:p>
            <a:pPr lvl="1"/>
            <a:r>
              <a:rPr lang="en-US" dirty="0" smtClean="0"/>
              <a:t>Population density</a:t>
            </a:r>
          </a:p>
          <a:p>
            <a:pPr lvl="1"/>
            <a:r>
              <a:rPr lang="en-US" dirty="0" smtClean="0"/>
              <a:t>Season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38811193"/>
              </p:ext>
            </p:extLst>
          </p:nvPr>
        </p:nvGraphicFramePr>
        <p:xfrm>
          <a:off x="6398870" y="2513577"/>
          <a:ext cx="5546695" cy="3504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587409" y="2671638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= 0.94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14661" y="6060599"/>
            <a:ext cx="133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MPCA,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9921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0" y="0"/>
            <a:ext cx="12190125" cy="68413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9" name="Title 2"/>
          <p:cNvSpPr>
            <a:spLocks noGrp="1"/>
          </p:cNvSpPr>
          <p:nvPr>
            <p:ph type="title"/>
          </p:nvPr>
        </p:nvSpPr>
        <p:spPr>
          <a:xfrm>
            <a:off x="357447" y="152400"/>
            <a:ext cx="9917082" cy="11430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Intuitively, the most vulnerable areas should be locations with permeable soils and shallow groundwater, but ….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1562789" y="1439488"/>
            <a:ext cx="9144000" cy="5257800"/>
            <a:chOff x="1587729" y="1600200"/>
            <a:chExt cx="9144000" cy="5257800"/>
          </a:xfrm>
        </p:grpSpPr>
        <p:sp>
          <p:nvSpPr>
            <p:cNvPr id="40" name="Rectangle 39"/>
            <p:cNvSpPr/>
            <p:nvPr/>
          </p:nvSpPr>
          <p:spPr>
            <a:xfrm>
              <a:off x="1816329" y="1600200"/>
              <a:ext cx="83820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err="1"/>
                <a:t>Cl</a:t>
              </a:r>
              <a:r>
                <a:rPr lang="en-US" sz="2800" baseline="-25000" dirty="0" err="1"/>
                <a:t>gw</a:t>
              </a:r>
              <a:r>
                <a:rPr lang="en-US" sz="2800" baseline="-25000" dirty="0"/>
                <a:t> </a:t>
              </a:r>
              <a:r>
                <a:rPr lang="en-US" sz="2800" dirty="0"/>
                <a:t>= </a:t>
              </a:r>
              <a:r>
                <a:rPr lang="en-US" sz="2800" dirty="0" err="1"/>
                <a:t>I</a:t>
              </a:r>
              <a:r>
                <a:rPr lang="en-US" sz="2800" baseline="-25000" dirty="0" err="1"/>
                <a:t>perv</a:t>
              </a:r>
              <a:r>
                <a:rPr lang="en-US" sz="2800" dirty="0"/>
                <a:t> + </a:t>
              </a:r>
              <a:r>
                <a:rPr lang="en-US" sz="2800" dirty="0" err="1"/>
                <a:t>I</a:t>
              </a:r>
              <a:r>
                <a:rPr lang="en-US" sz="2800" baseline="-25000" dirty="0" err="1"/>
                <a:t>imperv</a:t>
              </a:r>
              <a:r>
                <a:rPr lang="en-US" sz="2800" dirty="0"/>
                <a:t> +  </a:t>
              </a:r>
              <a:r>
                <a:rPr lang="en-US" sz="2800" dirty="0" err="1"/>
                <a:t>L</a:t>
              </a:r>
              <a:r>
                <a:rPr lang="en-US" sz="2800" baseline="-25000" dirty="0" err="1"/>
                <a:t>pi</a:t>
              </a:r>
              <a:r>
                <a:rPr lang="en-US" sz="2800" dirty="0"/>
                <a:t> + </a:t>
              </a:r>
              <a:r>
                <a:rPr lang="en-US" sz="2800" dirty="0" err="1"/>
                <a:t>L</a:t>
              </a:r>
              <a:r>
                <a:rPr lang="en-US" sz="2800" baseline="-25000" dirty="0" err="1"/>
                <a:t>ww</a:t>
              </a:r>
              <a:r>
                <a:rPr lang="en-US" sz="2800" dirty="0"/>
                <a:t> + </a:t>
              </a:r>
              <a:r>
                <a:rPr lang="en-US" sz="2800" dirty="0" err="1"/>
                <a:t>L</a:t>
              </a:r>
              <a:r>
                <a:rPr lang="en-US" sz="2800" baseline="-25000" dirty="0" err="1"/>
                <a:t>sw</a:t>
              </a:r>
              <a:r>
                <a:rPr lang="en-US" sz="2800" dirty="0"/>
                <a:t> </a:t>
              </a:r>
              <a:r>
                <a:rPr lang="en-US" sz="2800" u="sng" dirty="0"/>
                <a:t>+</a:t>
              </a:r>
              <a:r>
                <a:rPr lang="en-US" sz="2800" dirty="0"/>
                <a:t> SW + </a:t>
              </a:r>
              <a:r>
                <a:rPr lang="en-US" sz="2800" dirty="0" err="1"/>
                <a:t>I</a:t>
              </a:r>
              <a:r>
                <a:rPr lang="en-US" sz="2800" baseline="-25000" dirty="0" err="1"/>
                <a:t>ponds</a:t>
              </a:r>
              <a:r>
                <a:rPr lang="en-US" sz="2800" dirty="0"/>
                <a:t> + </a:t>
              </a:r>
              <a:r>
                <a:rPr lang="en-US" sz="2800" dirty="0" err="1"/>
                <a:t>I</a:t>
              </a:r>
              <a:r>
                <a:rPr lang="en-US" sz="2800" baseline="-25000" dirty="0" err="1"/>
                <a:t>filt</a:t>
              </a:r>
              <a:r>
                <a:rPr lang="en-US" sz="2800" dirty="0"/>
                <a:t> + </a:t>
              </a:r>
              <a:r>
                <a:rPr lang="en-US" sz="2800" dirty="0" err="1" smtClean="0"/>
                <a:t>I</a:t>
              </a:r>
              <a:r>
                <a:rPr lang="en-US" sz="2800" baseline="-25000" dirty="0" err="1" smtClean="0"/>
                <a:t>infil</a:t>
              </a:r>
              <a:endParaRPr lang="en-US" sz="28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587729" y="3200400"/>
              <a:ext cx="9144000" cy="365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587729" y="4800600"/>
              <a:ext cx="9144000" cy="20574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035529" y="5257800"/>
              <a:ext cx="632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/>
                <a:t>Groundwater</a:t>
              </a:r>
              <a:endParaRPr lang="en-US" sz="40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797529" y="3048000"/>
              <a:ext cx="1143000" cy="152400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80264" t="44243" r="3906" b="43477"/>
            <a:stretch>
              <a:fillRect/>
            </a:stretch>
          </p:blipFill>
          <p:spPr bwMode="auto">
            <a:xfrm>
              <a:off x="7607529" y="2668386"/>
              <a:ext cx="914400" cy="532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79394" t="45443" r="5469" b="47571"/>
            <a:stretch>
              <a:fillRect/>
            </a:stretch>
          </p:blipFill>
          <p:spPr bwMode="auto">
            <a:xfrm>
              <a:off x="5169129" y="2819400"/>
              <a:ext cx="9906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 l="73947" t="64040" r="4688" b="18750"/>
            <a:stretch>
              <a:fillRect/>
            </a:stretch>
          </p:blipFill>
          <p:spPr bwMode="auto">
            <a:xfrm>
              <a:off x="6464529" y="2667000"/>
              <a:ext cx="882916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 l="73438" t="45833" r="5469" b="38542"/>
            <a:stretch>
              <a:fillRect/>
            </a:stretch>
          </p:blipFill>
          <p:spPr bwMode="auto">
            <a:xfrm>
              <a:off x="8826729" y="2667000"/>
              <a:ext cx="914400" cy="50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TextBox 48"/>
            <p:cNvSpPr txBox="1"/>
            <p:nvPr/>
          </p:nvSpPr>
          <p:spPr>
            <a:xfrm>
              <a:off x="3645129" y="320040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/>
                <a:t>I</a:t>
              </a:r>
              <a:r>
                <a:rPr lang="en-US" sz="2400" baseline="-25000" dirty="0" err="1" smtClean="0"/>
                <a:t>perv</a:t>
              </a:r>
              <a:endParaRPr lang="en-US" sz="24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940529" y="320040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/>
                <a:t>I</a:t>
              </a:r>
              <a:r>
                <a:rPr lang="en-US" sz="2400" baseline="-25000" dirty="0" err="1" smtClean="0"/>
                <a:t>imperv</a:t>
              </a:r>
              <a:endParaRPr lang="en-US" sz="24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235929" y="320040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/>
                <a:t>I</a:t>
              </a:r>
              <a:r>
                <a:rPr lang="en-US" sz="2400" baseline="-25000" dirty="0" err="1" smtClean="0"/>
                <a:t>infil</a:t>
              </a:r>
              <a:endParaRPr lang="en-US" sz="24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302729" y="320040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/>
                <a:t>I</a:t>
              </a:r>
              <a:r>
                <a:rPr lang="en-US" sz="2400" baseline="-25000" dirty="0" err="1" smtClean="0"/>
                <a:t>filt</a:t>
              </a:r>
              <a:endParaRPr lang="en-US" sz="24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674329" y="320040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/>
                <a:t>I</a:t>
              </a:r>
              <a:r>
                <a:rPr lang="en-US" sz="2400" baseline="-25000" dirty="0" err="1" smtClean="0"/>
                <a:t>ponds</a:t>
              </a:r>
              <a:endParaRPr lang="en-US" sz="2400" dirty="0"/>
            </a:p>
          </p:txBody>
        </p:sp>
        <p:sp>
          <p:nvSpPr>
            <p:cNvPr id="54" name="Down Arrow 53"/>
            <p:cNvSpPr/>
            <p:nvPr/>
          </p:nvSpPr>
          <p:spPr>
            <a:xfrm>
              <a:off x="6083529" y="3200400"/>
              <a:ext cx="76200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Down Arrow 54"/>
            <p:cNvSpPr/>
            <p:nvPr/>
          </p:nvSpPr>
          <p:spPr>
            <a:xfrm>
              <a:off x="4635729" y="3200400"/>
              <a:ext cx="76200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Down Arrow 55"/>
            <p:cNvSpPr/>
            <p:nvPr/>
          </p:nvSpPr>
          <p:spPr>
            <a:xfrm>
              <a:off x="7150329" y="3200400"/>
              <a:ext cx="76200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Down Arrow 56"/>
            <p:cNvSpPr/>
            <p:nvPr/>
          </p:nvSpPr>
          <p:spPr>
            <a:xfrm>
              <a:off x="8217129" y="3200400"/>
              <a:ext cx="76200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Down Arrow 57"/>
            <p:cNvSpPr/>
            <p:nvPr/>
          </p:nvSpPr>
          <p:spPr>
            <a:xfrm>
              <a:off x="9664929" y="3200400"/>
              <a:ext cx="76200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Picture 7"/>
            <p:cNvPicPr>
              <a:picLocks noChangeAspect="1" noChangeArrowheads="1"/>
            </p:cNvPicPr>
            <p:nvPr/>
          </p:nvPicPr>
          <p:blipFill>
            <a:blip r:embed="rId9" cstate="print"/>
            <a:srcRect l="79688" t="45833" r="5469" b="44792"/>
            <a:stretch>
              <a:fillRect/>
            </a:stretch>
          </p:blipFill>
          <p:spPr bwMode="auto">
            <a:xfrm>
              <a:off x="2654529" y="2895600"/>
              <a:ext cx="685800" cy="324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Down Arrow 59"/>
            <p:cNvSpPr/>
            <p:nvPr/>
          </p:nvSpPr>
          <p:spPr>
            <a:xfrm>
              <a:off x="3187929" y="3200400"/>
              <a:ext cx="76200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273529" y="320040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SW</a:t>
              </a:r>
              <a:endParaRPr lang="en-US" sz="2400" dirty="0"/>
            </a:p>
          </p:txBody>
        </p:sp>
        <p:sp>
          <p:nvSpPr>
            <p:cNvPr id="62" name="Flowchart: Direct Access Storage 61"/>
            <p:cNvSpPr/>
            <p:nvPr/>
          </p:nvSpPr>
          <p:spPr>
            <a:xfrm>
              <a:off x="1968729" y="3962400"/>
              <a:ext cx="914400" cy="228600"/>
            </a:xfrm>
            <a:prstGeom prst="flowChartMagneticDrum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lowchart: Direct Access Storage 62"/>
            <p:cNvSpPr/>
            <p:nvPr/>
          </p:nvSpPr>
          <p:spPr>
            <a:xfrm>
              <a:off x="8598129" y="3962400"/>
              <a:ext cx="914400" cy="228600"/>
            </a:xfrm>
            <a:prstGeom prst="flowChartMagneticDrum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lowchart: Direct Access Storage 63"/>
            <p:cNvSpPr/>
            <p:nvPr/>
          </p:nvSpPr>
          <p:spPr>
            <a:xfrm>
              <a:off x="4940529" y="3962400"/>
              <a:ext cx="914400" cy="228600"/>
            </a:xfrm>
            <a:prstGeom prst="flowChartMagneticDrum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Down Arrow 64"/>
            <p:cNvSpPr/>
            <p:nvPr/>
          </p:nvSpPr>
          <p:spPr>
            <a:xfrm>
              <a:off x="8979129" y="4191000"/>
              <a:ext cx="76200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Down Arrow 65"/>
            <p:cNvSpPr/>
            <p:nvPr/>
          </p:nvSpPr>
          <p:spPr>
            <a:xfrm>
              <a:off x="5321529" y="4191000"/>
              <a:ext cx="76200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Down Arrow 66"/>
            <p:cNvSpPr/>
            <p:nvPr/>
          </p:nvSpPr>
          <p:spPr>
            <a:xfrm>
              <a:off x="2349729" y="4191000"/>
              <a:ext cx="76200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9055329" y="426720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L</a:t>
              </a:r>
              <a:r>
                <a:rPr lang="en-US" sz="2400" baseline="-25000" dirty="0" err="1" smtClean="0"/>
                <a:t>sw</a:t>
              </a:r>
              <a:endParaRPr lang="en-US" sz="24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397729" y="426720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L</a:t>
              </a:r>
              <a:r>
                <a:rPr lang="en-US" sz="2400" baseline="-25000" dirty="0" err="1" smtClean="0"/>
                <a:t>ww</a:t>
              </a:r>
              <a:endParaRPr lang="en-US" sz="2400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502129" y="426720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L</a:t>
              </a:r>
              <a:r>
                <a:rPr lang="en-US" sz="2400" baseline="-25000" dirty="0" err="1" smtClean="0"/>
                <a:t>pi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83020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0" y="0"/>
            <a:ext cx="12190125" cy="68413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34882303"/>
              </p:ext>
            </p:extLst>
          </p:nvPr>
        </p:nvGraphicFramePr>
        <p:xfrm>
          <a:off x="1316181" y="0"/>
          <a:ext cx="10238510" cy="6793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761488" cy="184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32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0" y="0"/>
            <a:ext cx="12190125" cy="68413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70C0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68680518"/>
              </p:ext>
            </p:extLst>
          </p:nvPr>
        </p:nvGraphicFramePr>
        <p:xfrm>
          <a:off x="1130531" y="189590"/>
          <a:ext cx="10631978" cy="6592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971800" cy="192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198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l="64837" t="38298" r="21313" b="13308"/>
          <a:stretch/>
        </p:blipFill>
        <p:spPr>
          <a:xfrm>
            <a:off x="271049" y="174929"/>
            <a:ext cx="3940996" cy="38730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/>
          <a:srcRect l="61873" t="39887" r="21225" b="18658"/>
          <a:stretch/>
        </p:blipFill>
        <p:spPr>
          <a:xfrm>
            <a:off x="7431310" y="269798"/>
            <a:ext cx="4557500" cy="31437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/>
          <a:srcRect l="57715" t="42390" r="16135"/>
          <a:stretch/>
        </p:blipFill>
        <p:spPr>
          <a:xfrm>
            <a:off x="4617561" y="3628903"/>
            <a:ext cx="4837083" cy="299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408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What are the consequences of high chloride concentrations in </a:t>
            </a:r>
            <a:r>
              <a:rPr lang="en-US" b="1" dirty="0" smtClean="0">
                <a:solidFill>
                  <a:srgbClr val="0070C0"/>
                </a:solidFill>
              </a:rPr>
              <a:t>groundwater?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3578" y="1825624"/>
            <a:ext cx="9376757" cy="4772399"/>
          </a:xfrm>
        </p:spPr>
        <p:txBody>
          <a:bodyPr/>
          <a:lstStyle/>
          <a:p>
            <a:r>
              <a:rPr lang="en-US" dirty="0" smtClean="0"/>
              <a:t>Urban streams with significant </a:t>
            </a:r>
            <a:r>
              <a:rPr lang="en-US" dirty="0" err="1" smtClean="0"/>
              <a:t>baseflow</a:t>
            </a:r>
            <a:r>
              <a:rPr lang="en-US" dirty="0" smtClean="0"/>
              <a:t> are potentially at risk</a:t>
            </a:r>
          </a:p>
          <a:p>
            <a:r>
              <a:rPr lang="en-US" dirty="0" smtClean="0"/>
              <a:t>Shallow sand and gravel aquifers are at risk in core urban areas – is this a concern?</a:t>
            </a:r>
          </a:p>
          <a:p>
            <a:pPr lvl="1"/>
            <a:r>
              <a:rPr lang="en-US" dirty="0" smtClean="0"/>
              <a:t>State and federal anti-degradation language has often been interpreted to not include practices such as agriculture and road salt application</a:t>
            </a:r>
          </a:p>
          <a:p>
            <a:pPr lvl="1"/>
            <a:r>
              <a:rPr lang="en-US" dirty="0" smtClean="0"/>
              <a:t>There are few groundwater receptors</a:t>
            </a:r>
          </a:p>
          <a:p>
            <a:pPr lvl="1"/>
            <a:r>
              <a:rPr lang="en-US" dirty="0" smtClean="0"/>
              <a:t>Is salty taste more important than impacts to aquatic ecosystems?</a:t>
            </a:r>
          </a:p>
          <a:p>
            <a:r>
              <a:rPr lang="en-US" dirty="0" smtClean="0"/>
              <a:t>What about deeper drinking water aquifers?</a:t>
            </a:r>
          </a:p>
        </p:txBody>
      </p:sp>
    </p:spTree>
    <p:extLst>
      <p:ext uri="{BB962C8B-B14F-4D97-AF65-F5344CB8AC3E}">
        <p14:creationId xmlns:p14="http://schemas.microsoft.com/office/powerpoint/2010/main" xmlns="" val="56786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l="69190" t="25803" r="19977" b="9836"/>
          <a:stretch/>
        </p:blipFill>
        <p:spPr>
          <a:xfrm>
            <a:off x="3065787" y="110220"/>
            <a:ext cx="3962400" cy="6620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/>
          <a:srcRect l="65810" t="16008" r="16204"/>
          <a:stretch/>
        </p:blipFill>
        <p:spPr>
          <a:xfrm>
            <a:off x="7028187" y="110220"/>
            <a:ext cx="5041123" cy="66209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836429" y="1404850"/>
            <a:ext cx="1122218" cy="1429789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82880" y="257694"/>
            <a:ext cx="2762093" cy="18786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Much of the core Metro Area aquifer system has low-moderate vulnerability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1847" y="4430684"/>
            <a:ext cx="2762093" cy="2431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/>
              <a:t>We currently have insufficient data to assess trends in deeper aquifers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140073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l="66921" t="18642" r="13125" b="6297"/>
          <a:stretch/>
        </p:blipFill>
        <p:spPr>
          <a:xfrm>
            <a:off x="6126481" y="357755"/>
            <a:ext cx="5818908" cy="615615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97378" y="257695"/>
            <a:ext cx="4947458" cy="2676698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Chloride trends in Chicago’s aquifer system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(Kelly, 2008)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397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0" y="0"/>
            <a:ext cx="12190125" cy="684137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9876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Sidebar: didn’t look at impacts to wetlands, but many wetland species, including amphibians, are more sensitive to chloride than species found in lakes and rivers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93394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So, do we have a chloride problem?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25625"/>
            <a:ext cx="8995756" cy="4351338"/>
          </a:xfrm>
        </p:spPr>
        <p:txBody>
          <a:bodyPr/>
          <a:lstStyle/>
          <a:p>
            <a:r>
              <a:rPr lang="en-US" dirty="0" smtClean="0"/>
              <a:t>These are personal conclusions</a:t>
            </a:r>
          </a:p>
          <a:p>
            <a:pPr lvl="1"/>
            <a:r>
              <a:rPr lang="en-US" dirty="0" smtClean="0"/>
              <a:t>I’m concerned about chloride in urban lakes</a:t>
            </a:r>
          </a:p>
          <a:p>
            <a:pPr lvl="1"/>
            <a:r>
              <a:rPr lang="en-US" dirty="0" smtClean="0"/>
              <a:t>While chloride is a concern in urban streams, these streams have fundamental hydrologic issues that probably need to be addressed first</a:t>
            </a:r>
          </a:p>
          <a:p>
            <a:pPr lvl="1"/>
            <a:r>
              <a:rPr lang="en-US" dirty="0" smtClean="0"/>
              <a:t>I’m concerned about deeper aquifers in the Metro but mostly because we don’t know how they might be impacted</a:t>
            </a:r>
          </a:p>
          <a:p>
            <a:pPr lvl="1"/>
            <a:r>
              <a:rPr lang="en-US" dirty="0" smtClean="0"/>
              <a:t>Wetlands likely would be a significant concern, but is there such a thing as a functional wetland in an urban area</a:t>
            </a:r>
          </a:p>
          <a:p>
            <a:pPr lvl="1"/>
            <a:r>
              <a:rPr lang="en-US" dirty="0" smtClean="0"/>
              <a:t>Urban core is area of greatest concern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2250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Management strategies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446415"/>
            <a:ext cx="10515600" cy="5220392"/>
          </a:xfrm>
        </p:spPr>
        <p:txBody>
          <a:bodyPr/>
          <a:lstStyle/>
          <a:p>
            <a:r>
              <a:rPr lang="en-US" dirty="0" smtClean="0"/>
              <a:t>Decrease use of chloride deicers</a:t>
            </a:r>
          </a:p>
          <a:p>
            <a:r>
              <a:rPr lang="en-US" dirty="0" smtClean="0"/>
              <a:t>Use alternatives</a:t>
            </a:r>
          </a:p>
          <a:p>
            <a:r>
              <a:rPr lang="en-US" dirty="0" smtClean="0"/>
              <a:t>Use liquids</a:t>
            </a:r>
          </a:p>
          <a:p>
            <a:r>
              <a:rPr lang="en-US" dirty="0" smtClean="0"/>
              <a:t>Establish chloride free zones near receiving waters</a:t>
            </a:r>
          </a:p>
          <a:p>
            <a:r>
              <a:rPr lang="en-US" dirty="0" smtClean="0"/>
              <a:t>Improve snow/ice removal technology</a:t>
            </a:r>
          </a:p>
          <a:p>
            <a:r>
              <a:rPr lang="en-US" dirty="0" smtClean="0"/>
              <a:t>Permeable pavement</a:t>
            </a:r>
          </a:p>
          <a:p>
            <a:r>
              <a:rPr lang="en-US" dirty="0" smtClean="0"/>
              <a:t>Lower winter speed limits</a:t>
            </a:r>
          </a:p>
          <a:p>
            <a:r>
              <a:rPr lang="en-US" dirty="0" smtClean="0"/>
              <a:t>Infiltrate in the right locations</a:t>
            </a:r>
          </a:p>
        </p:txBody>
      </p:sp>
    </p:spTree>
    <p:extLst>
      <p:ext uri="{BB962C8B-B14F-4D97-AF65-F5344CB8AC3E}">
        <p14:creationId xmlns:p14="http://schemas.microsoft.com/office/powerpoint/2010/main" xmlns="" val="59963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1875" y="16624"/>
            <a:ext cx="12190125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764" y="261216"/>
            <a:ext cx="10515600" cy="1048039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A little bit on </a:t>
            </a:r>
            <a:r>
              <a:rPr lang="en-US" b="1" dirty="0" err="1" smtClean="0">
                <a:solidFill>
                  <a:srgbClr val="0070C0"/>
                </a:solidFill>
              </a:rPr>
              <a:t>stormwater</a:t>
            </a:r>
            <a:r>
              <a:rPr lang="en-US" b="1" dirty="0" smtClean="0">
                <a:solidFill>
                  <a:srgbClr val="0070C0"/>
                </a:solidFill>
              </a:rPr>
              <a:t> infiltration</a:t>
            </a:r>
            <a:endParaRPr lang="en-US" b="1" dirty="0">
              <a:solidFill>
                <a:srgbClr val="0070C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22962" y="1431561"/>
            <a:ext cx="10316094" cy="5135493"/>
            <a:chOff x="1446415" y="1909543"/>
            <a:chExt cx="9144000" cy="4598413"/>
          </a:xfrm>
        </p:grpSpPr>
        <p:sp>
          <p:nvSpPr>
            <p:cNvPr id="6" name="Rectangle 5"/>
            <p:cNvSpPr/>
            <p:nvPr/>
          </p:nvSpPr>
          <p:spPr>
            <a:xfrm>
              <a:off x="1446415" y="2012156"/>
              <a:ext cx="9144000" cy="449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109145" y="2545556"/>
              <a:ext cx="1216404" cy="276837"/>
            </a:xfrm>
            <a:custGeom>
              <a:avLst/>
              <a:gdLst>
                <a:gd name="connsiteX0" fmla="*/ 0 w 1216404"/>
                <a:gd name="connsiteY0" fmla="*/ 16778 h 276837"/>
                <a:gd name="connsiteX1" fmla="*/ 1216404 w 1216404"/>
                <a:gd name="connsiteY1" fmla="*/ 0 h 276837"/>
                <a:gd name="connsiteX2" fmla="*/ 1031846 w 1216404"/>
                <a:gd name="connsiteY2" fmla="*/ 276837 h 276837"/>
                <a:gd name="connsiteX3" fmla="*/ 184558 w 1216404"/>
                <a:gd name="connsiteY3" fmla="*/ 268448 h 276837"/>
                <a:gd name="connsiteX4" fmla="*/ 0 w 1216404"/>
                <a:gd name="connsiteY4" fmla="*/ 16778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404" h="276837">
                  <a:moveTo>
                    <a:pt x="0" y="16778"/>
                  </a:moveTo>
                  <a:lnTo>
                    <a:pt x="1216404" y="0"/>
                  </a:lnTo>
                  <a:lnTo>
                    <a:pt x="1031846" y="276837"/>
                  </a:lnTo>
                  <a:lnTo>
                    <a:pt x="184558" y="268448"/>
                  </a:lnTo>
                  <a:lnTo>
                    <a:pt x="0" y="16778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522615" y="2545556"/>
              <a:ext cx="80772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2822392" y="2834976"/>
              <a:ext cx="152400" cy="13981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22392" y="3166052"/>
              <a:ext cx="152400" cy="13981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22392" y="3523232"/>
              <a:ext cx="152400" cy="13981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459773" y="2469356"/>
              <a:ext cx="45719" cy="2903989"/>
              <a:chOff x="2013358" y="2057400"/>
              <a:chExt cx="45719" cy="2903989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2013358" y="2057400"/>
                <a:ext cx="45719" cy="14478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013358" y="3513589"/>
                <a:ext cx="45719" cy="1447800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9554096" y="2469356"/>
              <a:ext cx="45719" cy="2903989"/>
              <a:chOff x="2013358" y="2057400"/>
              <a:chExt cx="45719" cy="290398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013358" y="2057400"/>
                <a:ext cx="45719" cy="14478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013358" y="3513589"/>
                <a:ext cx="45719" cy="1447800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522615" y="4069556"/>
              <a:ext cx="807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Isosceles Triangle 18"/>
            <p:cNvSpPr/>
            <p:nvPr/>
          </p:nvSpPr>
          <p:spPr>
            <a:xfrm rot="10800000">
              <a:off x="9066415" y="3952811"/>
              <a:ext cx="146304" cy="116745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24492" y="215584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MW2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195955" y="217720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MW3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518849" y="2155840"/>
              <a:ext cx="1337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35 feet</a:t>
              </a:r>
              <a:endParaRPr lang="en-US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505492" y="2469356"/>
              <a:ext cx="6071463" cy="2136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446415" y="2961507"/>
              <a:ext cx="20734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Lysimeters</a:t>
              </a:r>
              <a:endParaRPr lang="en-US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2513215" y="2935995"/>
              <a:ext cx="290824" cy="1613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549919" y="3209240"/>
              <a:ext cx="264732" cy="16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488639" y="3270550"/>
              <a:ext cx="315400" cy="2905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087392" y="1909543"/>
              <a:ext cx="883449" cy="578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Rain garden</a:t>
              </a:r>
              <a:endParaRPr lang="en-US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>
              <a:off x="3639716" y="2621756"/>
              <a:ext cx="18176" cy="275158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3351612" y="3393142"/>
              <a:ext cx="1337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20 feet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42650" y="5188679"/>
              <a:ext cx="23283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Groundwater flow</a:t>
              </a:r>
              <a:endParaRPr lang="en-US" dirty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7618615" y="5373345"/>
              <a:ext cx="13716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596044" y="5993476"/>
              <a:ext cx="411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From </a:t>
              </a:r>
              <a:r>
                <a:rPr lang="en-US" sz="2400" dirty="0" err="1" smtClean="0"/>
                <a:t>Machusick</a:t>
              </a:r>
              <a:r>
                <a:rPr lang="en-US" sz="2400" dirty="0" smtClean="0"/>
                <a:t>, 2009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63793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1875" y="16624"/>
            <a:ext cx="12190125" cy="68413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24000" y="1038226"/>
            <a:ext cx="9144000" cy="5638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/>
          </p:nvPr>
        </p:nvGraphicFramePr>
        <p:xfrm>
          <a:off x="1833563" y="1314452"/>
          <a:ext cx="8524874" cy="5391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/>
          </p:nvPr>
        </p:nvGraphicFramePr>
        <p:xfrm>
          <a:off x="1833563" y="1314452"/>
          <a:ext cx="8524874" cy="5391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/>
          </p:nvPr>
        </p:nvGraphicFramePr>
        <p:xfrm>
          <a:off x="1833563" y="1314452"/>
          <a:ext cx="8524874" cy="5391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Down Arrow 20"/>
          <p:cNvSpPr/>
          <p:nvPr/>
        </p:nvSpPr>
        <p:spPr>
          <a:xfrm>
            <a:off x="3048001" y="1196320"/>
            <a:ext cx="45719" cy="2746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5298285" y="1196320"/>
            <a:ext cx="45719" cy="2746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304522" y="1129785"/>
            <a:ext cx="1706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Deicers applied</a:t>
            </a:r>
          </a:p>
        </p:txBody>
      </p:sp>
      <p:graphicFrame>
        <p:nvGraphicFramePr>
          <p:cNvPr id="24" name="Chart 23"/>
          <p:cNvGraphicFramePr>
            <a:graphicFrameLocks/>
          </p:cNvGraphicFramePr>
          <p:nvPr>
            <p:extLst/>
          </p:nvPr>
        </p:nvGraphicFramePr>
        <p:xfrm>
          <a:off x="1833563" y="1314451"/>
          <a:ext cx="8524874" cy="5391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8382000" y="112978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Runoff</a:t>
            </a:r>
          </a:p>
        </p:txBody>
      </p:sp>
      <p:sp>
        <p:nvSpPr>
          <p:cNvPr id="27" name="Oval 26"/>
          <p:cNvSpPr/>
          <p:nvPr/>
        </p:nvSpPr>
        <p:spPr>
          <a:xfrm>
            <a:off x="7844975" y="1499117"/>
            <a:ext cx="152400" cy="17528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234363" y="1490554"/>
            <a:ext cx="152400" cy="17528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039669" y="1490554"/>
            <a:ext cx="152400" cy="17528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8378221" y="1372526"/>
            <a:ext cx="219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Lysimeters</a:t>
            </a:r>
            <a:r>
              <a:rPr lang="en-US" dirty="0"/>
              <a:t> (0, 4, 8 </a:t>
            </a:r>
            <a:r>
              <a:rPr lang="en-US" dirty="0" err="1"/>
              <a:t>ft</a:t>
            </a:r>
            <a:r>
              <a:rPr lang="en-US" dirty="0"/>
              <a:t>)</a:t>
            </a:r>
          </a:p>
        </p:txBody>
      </p:sp>
      <p:sp>
        <p:nvSpPr>
          <p:cNvPr id="31" name="Oval 30"/>
          <p:cNvSpPr/>
          <p:nvPr/>
        </p:nvSpPr>
        <p:spPr>
          <a:xfrm>
            <a:off x="8240493" y="1735755"/>
            <a:ext cx="152400" cy="17528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8386763" y="1633392"/>
            <a:ext cx="219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MW2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386763" y="1876133"/>
            <a:ext cx="219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MW3</a:t>
            </a:r>
          </a:p>
        </p:txBody>
      </p:sp>
      <p:sp>
        <p:nvSpPr>
          <p:cNvPr id="34" name="Oval 33"/>
          <p:cNvSpPr/>
          <p:nvPr/>
        </p:nvSpPr>
        <p:spPr>
          <a:xfrm>
            <a:off x="8240493" y="1996832"/>
            <a:ext cx="152400" cy="1752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879764" y="115741"/>
            <a:ext cx="10515600" cy="1048039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Proper </a:t>
            </a:r>
            <a:r>
              <a:rPr lang="en-US" b="1" dirty="0" err="1" smtClean="0">
                <a:solidFill>
                  <a:srgbClr val="0070C0"/>
                </a:solidFill>
              </a:rPr>
              <a:t>stormwater</a:t>
            </a:r>
            <a:r>
              <a:rPr lang="en-US" b="1" dirty="0" smtClean="0">
                <a:solidFill>
                  <a:srgbClr val="0070C0"/>
                </a:solidFill>
              </a:rPr>
              <a:t> infiltration can help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8059119" y="1332854"/>
            <a:ext cx="2479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2981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18" grpId="0">
        <p:bldAsOne/>
      </p:bldGraphic>
      <p:bldGraphic spid="19" grpId="0">
        <p:bldAsOne/>
      </p:bldGraphic>
      <p:bldP spid="21" grpId="0" animBg="1"/>
      <p:bldP spid="22" grpId="0" animBg="1"/>
      <p:bldP spid="23" grpId="0"/>
      <p:bldGraphic spid="24" grpId="0">
        <p:bldAsOne/>
      </p:bldGraphic>
      <p:bldP spid="26" grpId="0"/>
      <p:bldP spid="27" grpId="0" animBg="1"/>
      <p:bldP spid="28" grpId="0" animBg="1"/>
      <p:bldP spid="29" grpId="0" animBg="1"/>
      <p:bldP spid="30" grpId="0"/>
      <p:bldP spid="31" grpId="0" animBg="1"/>
      <p:bldP spid="32" grpId="0"/>
      <p:bldP spid="33" grpId="0"/>
      <p:bldP spid="34" grpId="0" animBg="1"/>
      <p:bldP spid="3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Needs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 Council is analyzing trend data for Metro streams</a:t>
            </a:r>
          </a:p>
          <a:p>
            <a:r>
              <a:rPr lang="en-US" dirty="0" smtClean="0"/>
              <a:t>Fate and transport in groundwater is poorly understood, particularly in the TC Metro. Modeling may be useful (Metro Model?)</a:t>
            </a:r>
          </a:p>
          <a:p>
            <a:r>
              <a:rPr lang="en-US" dirty="0" smtClean="0"/>
              <a:t>Better understanding of impacts in lakes</a:t>
            </a:r>
          </a:p>
          <a:p>
            <a:r>
              <a:rPr lang="en-US" dirty="0" smtClean="0"/>
              <a:t>Mapping vulnerable waters and identifying high value waters that are at risk</a:t>
            </a:r>
          </a:p>
          <a:p>
            <a:r>
              <a:rPr lang="en-US" dirty="0" smtClean="0"/>
              <a:t>More research on chloride alternatives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6621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Final thoughts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Continue to focus on reductions in chloride-based deicing</a:t>
            </a:r>
          </a:p>
          <a:p>
            <a:r>
              <a:rPr lang="en-US" dirty="0" smtClean="0"/>
              <a:t>Let the science play out on impacts to receiving waters</a:t>
            </a:r>
          </a:p>
          <a:p>
            <a:r>
              <a:rPr lang="en-US" dirty="0" smtClean="0"/>
              <a:t>Unless or until we find an alternative to chloride-based deicers, we’ll have to accept some </a:t>
            </a:r>
            <a:r>
              <a:rPr lang="en-US" dirty="0" smtClean="0"/>
              <a:t>impairments</a:t>
            </a:r>
            <a:r>
              <a:rPr lang="en-US" dirty="0" smtClean="0"/>
              <a:t>, but with practical </a:t>
            </a:r>
            <a:r>
              <a:rPr lang="en-US" dirty="0" smtClean="0"/>
              <a:t>solutions </a:t>
            </a:r>
            <a:r>
              <a:rPr lang="en-US" dirty="0" smtClean="0"/>
              <a:t>we can minimize </a:t>
            </a:r>
            <a:r>
              <a:rPr lang="en-US" dirty="0" smtClean="0"/>
              <a:t>these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Outline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6656" y="2584174"/>
            <a:ext cx="8753591" cy="390409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little bit about chloride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Big picture: Chloride concentrations and trends in Minnesota waters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Taking a closer look in urban areas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Wrap-up</a:t>
            </a:r>
          </a:p>
          <a:p>
            <a:endParaRPr lang="en-US" sz="3600" b="1" dirty="0" smtClean="0"/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192217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Questions?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Mike Trojan (</a:t>
            </a:r>
            <a:r>
              <a:rPr lang="en-US" dirty="0" smtClean="0">
                <a:hlinkClick r:id="rId4"/>
              </a:rPr>
              <a:t>mike.trojan@state.mn.us</a:t>
            </a:r>
            <a:r>
              <a:rPr lang="en-US" dirty="0" smtClean="0"/>
              <a:t>)</a:t>
            </a:r>
          </a:p>
          <a:p>
            <a:r>
              <a:rPr lang="en-US" dirty="0" smtClean="0"/>
              <a:t>Brooke </a:t>
            </a:r>
            <a:r>
              <a:rPr lang="en-US" dirty="0" err="1" smtClean="0"/>
              <a:t>Asleson</a:t>
            </a:r>
            <a:r>
              <a:rPr lang="en-US" dirty="0" smtClean="0"/>
              <a:t> – MN Pollution </a:t>
            </a:r>
            <a:r>
              <a:rPr lang="en-US" dirty="0" smtClean="0"/>
              <a:t>C</a:t>
            </a:r>
            <a:r>
              <a:rPr lang="en-US" dirty="0" smtClean="0"/>
              <a:t>ontrol Agency</a:t>
            </a:r>
            <a:endParaRPr lang="en-US" dirty="0" smtClean="0"/>
          </a:p>
          <a:p>
            <a:r>
              <a:rPr lang="en-US" dirty="0" smtClean="0"/>
              <a:t>John Gulliver (U of M)</a:t>
            </a:r>
          </a:p>
          <a:p>
            <a:r>
              <a:rPr lang="en-US" dirty="0" smtClean="0"/>
              <a:t>Bill Herb (U of M)</a:t>
            </a:r>
          </a:p>
          <a:p>
            <a:r>
              <a:rPr lang="en-US" dirty="0" smtClean="0"/>
              <a:t>Hilary Dugan (UW-Madison)</a:t>
            </a:r>
          </a:p>
          <a:p>
            <a:r>
              <a:rPr lang="en-US" dirty="0" smtClean="0"/>
              <a:t>Lots of work being done on permeable pavement</a:t>
            </a:r>
          </a:p>
          <a:p>
            <a:pPr lvl="1"/>
            <a:r>
              <a:rPr lang="en-US" dirty="0" smtClean="0"/>
              <a:t>Jennifer </a:t>
            </a:r>
            <a:r>
              <a:rPr lang="en-US" dirty="0"/>
              <a:t>D</a:t>
            </a:r>
            <a:r>
              <a:rPr lang="en-US" dirty="0" smtClean="0"/>
              <a:t>rake, University of Toronto</a:t>
            </a:r>
          </a:p>
          <a:p>
            <a:pPr lvl="1"/>
            <a:r>
              <a:rPr lang="en-US" dirty="0" smtClean="0"/>
              <a:t>Michael Dietz, University of Connecticut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3853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70C0"/>
                </a:solidFill>
              </a:rPr>
              <a:t>A little bit about chloride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81240" y="1741336"/>
            <a:ext cx="10753725" cy="3766185"/>
          </a:xfrm>
        </p:spPr>
        <p:txBody>
          <a:bodyPr>
            <a:normAutofit lnSpcReduction="10000"/>
          </a:bodyPr>
          <a:lstStyle/>
          <a:p>
            <a:r>
              <a:rPr lang="en-US" sz="3200" b="1" dirty="0" smtClean="0"/>
              <a:t>Does not easily precipitate</a:t>
            </a:r>
          </a:p>
          <a:p>
            <a:r>
              <a:rPr lang="en-US" sz="3200" b="1" dirty="0" smtClean="0"/>
              <a:t>Is not biodegradable</a:t>
            </a:r>
          </a:p>
          <a:p>
            <a:r>
              <a:rPr lang="en-US" sz="3200" b="1" dirty="0" smtClean="0"/>
              <a:t>Is not readily involved in biological processes</a:t>
            </a:r>
          </a:p>
          <a:p>
            <a:r>
              <a:rPr lang="en-US" sz="3200" b="1" dirty="0" smtClean="0"/>
              <a:t>Does not adsorb significantly to mineral/soil surfaces</a:t>
            </a:r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sz="3200" b="1" dirty="0" smtClean="0"/>
              <a:t>It is therefore assumed to readily move with water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297029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6542" y="209045"/>
            <a:ext cx="11492752" cy="126645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Primary anthropogenic sources are road salt, fertilizers, and WWTPs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65073" t="45162" r="17991" b="21199"/>
          <a:stretch/>
        </p:blipFill>
        <p:spPr>
          <a:xfrm>
            <a:off x="2092646" y="1614254"/>
            <a:ext cx="7853084" cy="4386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894" y="6059260"/>
            <a:ext cx="10638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Cl contributions, Minnesota (From Overbo et al., 2019)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203576" y="5217459"/>
            <a:ext cx="3299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Total = 968,300 tons annually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4297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116542" y="209045"/>
            <a:ext cx="11492752" cy="1266451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70C0"/>
                </a:solidFill>
              </a:rPr>
              <a:t>At what concentration is chloride a concern?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Aquatic life (EPA, 1985)</a:t>
            </a:r>
          </a:p>
          <a:p>
            <a:pPr lvl="1"/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Chronic toxicity = 230 mg/L (4 day average, not to be exceeded more than 1 in 3 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years)</a:t>
            </a:r>
            <a:endParaRPr lang="en-US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Acute toxicity = 860 mg/L (1-hour average not to be exceeded more than 1 in 3 years)</a:t>
            </a:r>
          </a:p>
          <a:p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Human consumption – drinking water, secondary maximum contaminant level = 250 mg/L based on salty taste</a:t>
            </a:r>
          </a:p>
          <a:p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326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62" b="16806"/>
          <a:stretch/>
        </p:blipFill>
        <p:spPr>
          <a:xfrm>
            <a:off x="-1" y="-1"/>
            <a:ext cx="12190125" cy="6841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Other environmental concerns of chloride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Toxicity in plants (350 mg/L for sensitive species to over 2000 mg/L for tolerant species)</a:t>
            </a:r>
          </a:p>
          <a:p>
            <a:r>
              <a:rPr lang="en-US" dirty="0" smtClean="0"/>
              <a:t>Foliar damage to plants – species dependent; many species show effects above about 200 mg/L</a:t>
            </a:r>
          </a:p>
          <a:p>
            <a:r>
              <a:rPr lang="en-US" dirty="0" smtClean="0"/>
              <a:t>Increased metal mobility – some evidence for Cl complexes with Zn and Cd ; other metals due to ion exchange with the cation</a:t>
            </a:r>
          </a:p>
          <a:p>
            <a:r>
              <a:rPr lang="en-US" dirty="0" smtClean="0"/>
              <a:t>Corrodes steel</a:t>
            </a:r>
          </a:p>
          <a:p>
            <a:r>
              <a:rPr lang="en-US" dirty="0" smtClean="0"/>
              <a:t>Reduced </a:t>
            </a:r>
            <a:r>
              <a:rPr lang="en-US" dirty="0" err="1" smtClean="0"/>
              <a:t>denitrification</a:t>
            </a:r>
            <a:r>
              <a:rPr lang="en-US" dirty="0" smtClean="0"/>
              <a:t> rates in soil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1237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4728</TotalTime>
  <Words>1681</Words>
  <Application>Microsoft Office PowerPoint</Application>
  <PresentationFormat>Custom</PresentationFormat>
  <Paragraphs>237</Paragraphs>
  <Slides>50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Slide 1</vt:lpstr>
      <vt:lpstr>YES</vt:lpstr>
      <vt:lpstr>Disclaimer</vt:lpstr>
      <vt:lpstr>Slide 4</vt:lpstr>
      <vt:lpstr>Outline</vt:lpstr>
      <vt:lpstr>Slide 6</vt:lpstr>
      <vt:lpstr>Primary anthropogenic sources are road salt, fertilizers, and WWTPs</vt:lpstr>
      <vt:lpstr>Slide 8</vt:lpstr>
      <vt:lpstr>Other environmental concerns of chloride</vt:lpstr>
      <vt:lpstr>Slide 10</vt:lpstr>
      <vt:lpstr>Slide 11</vt:lpstr>
      <vt:lpstr>Summary of water quality status</vt:lpstr>
      <vt:lpstr>Slide 13</vt:lpstr>
      <vt:lpstr>Slide 14</vt:lpstr>
      <vt:lpstr>Slide 15</vt:lpstr>
      <vt:lpstr>General conclusions</vt:lpstr>
      <vt:lpstr>Taking a closer look at urban areas</vt:lpstr>
      <vt:lpstr>Slide 18</vt:lpstr>
      <vt:lpstr>Taking a closer look - lakes</vt:lpstr>
      <vt:lpstr>Road density and imperviousness (Dugan et al., 2017)</vt:lpstr>
      <vt:lpstr>Chloride concentrations highest in late winter (Novotny et al., 2007; 13 Metro lakes)</vt:lpstr>
      <vt:lpstr>Slide 22</vt:lpstr>
      <vt:lpstr>Slide 23</vt:lpstr>
      <vt:lpstr>Slide 24</vt:lpstr>
      <vt:lpstr>What are the consequences of high chloride concentrations in lakes?</vt:lpstr>
      <vt:lpstr>Taking a closer look – rivers and streams</vt:lpstr>
      <vt:lpstr>Slide 27</vt:lpstr>
      <vt:lpstr>Slide 28</vt:lpstr>
      <vt:lpstr>Slide 29</vt:lpstr>
      <vt:lpstr>Slide 30</vt:lpstr>
      <vt:lpstr>Slide 31</vt:lpstr>
      <vt:lpstr>What are the consequences of high chloride concentrations in streams?</vt:lpstr>
      <vt:lpstr>Taking a closer look – groundwater</vt:lpstr>
      <vt:lpstr>Cl in shallow glacial aquifers, northern U.S. (Mullaney et al., 2009)</vt:lpstr>
      <vt:lpstr>Slide 35</vt:lpstr>
      <vt:lpstr>Factors affecting Cl in shallow glacial aquifers, northern U.S. (Mullaney et al., 2009)</vt:lpstr>
      <vt:lpstr>Intuitively, the most vulnerable areas should be locations with permeable soils and shallow groundwater, but ….</vt:lpstr>
      <vt:lpstr>Slide 38</vt:lpstr>
      <vt:lpstr>Slide 39</vt:lpstr>
      <vt:lpstr>What are the consequences of high chloride concentrations in groundwater?</vt:lpstr>
      <vt:lpstr>Much of the core Metro Area aquifer system has low-moderate vulnerability</vt:lpstr>
      <vt:lpstr>Chloride trends in Chicago’s aquifer system (Kelly, 2008)</vt:lpstr>
      <vt:lpstr>Sidebar: didn’t look at impacts to wetlands, but many wetland species, including amphibians, are more sensitive to chloride than species found in lakes and rivers </vt:lpstr>
      <vt:lpstr>So, do we have a chloride problem?</vt:lpstr>
      <vt:lpstr>Management strategies</vt:lpstr>
      <vt:lpstr>A little bit on stormwater infiltration</vt:lpstr>
      <vt:lpstr>Proper stormwater infiltration can help</vt:lpstr>
      <vt:lpstr>Needs</vt:lpstr>
      <vt:lpstr>Final thoughts</vt:lpstr>
      <vt:lpstr>Questions?</vt:lpstr>
    </vt:vector>
  </TitlesOfParts>
  <Company>PCA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we have a chloride problem in our water?</dc:title>
  <dc:creator>Trojan, Mike (MPCA)</dc:creator>
  <cp:lastModifiedBy>trojans</cp:lastModifiedBy>
  <cp:revision>134</cp:revision>
  <dcterms:created xsi:type="dcterms:W3CDTF">2019-02-05T20:45:38Z</dcterms:created>
  <dcterms:modified xsi:type="dcterms:W3CDTF">2019-02-24T02:23:21Z</dcterms:modified>
</cp:coreProperties>
</file>