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57" r:id="rId3"/>
    <p:sldId id="279" r:id="rId4"/>
    <p:sldId id="310" r:id="rId5"/>
    <p:sldId id="259" r:id="rId6"/>
    <p:sldId id="258" r:id="rId7"/>
    <p:sldId id="260" r:id="rId8"/>
    <p:sldId id="261" r:id="rId9"/>
    <p:sldId id="263" r:id="rId10"/>
    <p:sldId id="262" r:id="rId11"/>
    <p:sldId id="264" r:id="rId12"/>
    <p:sldId id="266" r:id="rId13"/>
    <p:sldId id="265" r:id="rId14"/>
    <p:sldId id="319" r:id="rId15"/>
    <p:sldId id="280" r:id="rId16"/>
    <p:sldId id="267" r:id="rId17"/>
    <p:sldId id="318" r:id="rId18"/>
    <p:sldId id="275" r:id="rId19"/>
    <p:sldId id="268" r:id="rId20"/>
    <p:sldId id="269" r:id="rId21"/>
    <p:sldId id="270" r:id="rId22"/>
    <p:sldId id="274" r:id="rId23"/>
    <p:sldId id="276" r:id="rId24"/>
    <p:sldId id="278" r:id="rId25"/>
    <p:sldId id="272" r:id="rId26"/>
    <p:sldId id="271" r:id="rId27"/>
    <p:sldId id="273" r:id="rId28"/>
    <p:sldId id="281" r:id="rId29"/>
    <p:sldId id="277" r:id="rId30"/>
    <p:sldId id="282" r:id="rId31"/>
    <p:sldId id="283" r:id="rId32"/>
    <p:sldId id="285" r:id="rId33"/>
    <p:sldId id="288" r:id="rId34"/>
    <p:sldId id="286" r:id="rId35"/>
    <p:sldId id="287" r:id="rId36"/>
    <p:sldId id="299" r:id="rId37"/>
    <p:sldId id="289" r:id="rId38"/>
    <p:sldId id="284" r:id="rId39"/>
    <p:sldId id="293" r:id="rId40"/>
    <p:sldId id="292" r:id="rId41"/>
    <p:sldId id="291" r:id="rId42"/>
    <p:sldId id="298" r:id="rId43"/>
    <p:sldId id="307" r:id="rId44"/>
    <p:sldId id="294" r:id="rId45"/>
    <p:sldId id="296" r:id="rId46"/>
    <p:sldId id="297" r:id="rId47"/>
    <p:sldId id="290" r:id="rId48"/>
    <p:sldId id="311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12" r:id="rId57"/>
    <p:sldId id="313" r:id="rId58"/>
    <p:sldId id="314" r:id="rId59"/>
    <p:sldId id="315" r:id="rId60"/>
    <p:sldId id="308" r:id="rId61"/>
    <p:sldId id="316" r:id="rId62"/>
    <p:sldId id="309" r:id="rId63"/>
    <p:sldId id="317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7" autoAdjust="0"/>
    <p:restoredTop sz="94660"/>
  </p:normalViewPr>
  <p:slideViewPr>
    <p:cSldViewPr snapToGrid="0">
      <p:cViewPr varScale="1">
        <p:scale>
          <a:sx n="57" d="100"/>
          <a:sy n="57" d="100"/>
        </p:scale>
        <p:origin x="4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33-4E1C-9FAC-324A2D2669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33-4E1C-9FAC-324A2D266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3910080"/>
        <c:axId val="1823522480"/>
      </c:barChart>
      <c:catAx>
        <c:axId val="2063910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23522480"/>
        <c:crosses val="autoZero"/>
        <c:auto val="1"/>
        <c:lblAlgn val="ctr"/>
        <c:lblOffset val="100"/>
        <c:noMultiLvlLbl val="0"/>
      </c:catAx>
      <c:valAx>
        <c:axId val="182352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3910080"/>
        <c:crosses val="autoZero"/>
        <c:crossBetween val="between"/>
        <c:majorUnit val="0.2"/>
        <c:min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DP </a:t>
            </a:r>
            <a:r>
              <a:rPr lang="en-US" sz="1800" baseline="0" dirty="0"/>
              <a:t>(mg/L)</a:t>
            </a:r>
            <a:endParaRPr lang="en-US" sz="1800" dirty="0"/>
          </a:p>
        </c:rich>
      </c:tx>
      <c:layout>
        <c:manualLayout>
          <c:xMode val="edge"/>
          <c:yMode val="edge"/>
          <c:x val="0.10753000276117443"/>
          <c:y val="6.944444444444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Snowmelt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Sheet1!$A$20:$A$28</c:f>
              <c:strCache>
                <c:ptCount val="9"/>
                <c:pt idx="0">
                  <c:v>Villa Park outlet</c:v>
                </c:pt>
                <c:pt idx="1">
                  <c:v>Trout Brook East</c:v>
                </c:pt>
                <c:pt idx="2">
                  <c:v>Trout Brook West</c:v>
                </c:pt>
                <c:pt idx="3">
                  <c:v>Trout Brook outlet</c:v>
                </c:pt>
                <c:pt idx="4">
                  <c:v>St. Anthony</c:v>
                </c:pt>
                <c:pt idx="5">
                  <c:v>Phalen Creek</c:v>
                </c:pt>
                <c:pt idx="6">
                  <c:v>Como 3</c:v>
                </c:pt>
                <c:pt idx="7">
                  <c:v>Como 7</c:v>
                </c:pt>
                <c:pt idx="8">
                  <c:v>East Kittsondale</c:v>
                </c:pt>
              </c:strCache>
            </c:strRef>
          </c:cat>
          <c:val>
            <c:numRef>
              <c:f>Sheet1!$B$20:$B$28</c:f>
              <c:numCache>
                <c:formatCode>0.000</c:formatCode>
                <c:ptCount val="9"/>
                <c:pt idx="0">
                  <c:v>7.2999999999999995E-2</c:v>
                </c:pt>
                <c:pt idx="1">
                  <c:v>0.11899999999999999</c:v>
                </c:pt>
                <c:pt idx="2">
                  <c:v>0.10700000000000001</c:v>
                </c:pt>
                <c:pt idx="3">
                  <c:v>0.107</c:v>
                </c:pt>
                <c:pt idx="4">
                  <c:v>7.0000000000000001E-3</c:v>
                </c:pt>
                <c:pt idx="5">
                  <c:v>0.255</c:v>
                </c:pt>
                <c:pt idx="6">
                  <c:v>0.22499999999999998</c:v>
                </c:pt>
                <c:pt idx="7">
                  <c:v>0.26600000000000001</c:v>
                </c:pt>
                <c:pt idx="8">
                  <c:v>0.22700000000000001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72-4075-828C-B89A19FF3120}"/>
            </c:ext>
          </c:extLst>
        </c:ser>
        <c:ser>
          <c:idx val="1"/>
          <c:order val="1"/>
          <c:tx>
            <c:strRef>
              <c:f>Sheet1!$C$19</c:f>
              <c:strCache>
                <c:ptCount val="1"/>
                <c:pt idx="0">
                  <c:v>Storm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Sheet1!$A$20:$A$28</c:f>
              <c:strCache>
                <c:ptCount val="9"/>
                <c:pt idx="0">
                  <c:v>Villa Park outlet</c:v>
                </c:pt>
                <c:pt idx="1">
                  <c:v>Trout Brook East</c:v>
                </c:pt>
                <c:pt idx="2">
                  <c:v>Trout Brook West</c:v>
                </c:pt>
                <c:pt idx="3">
                  <c:v>Trout Brook outlet</c:v>
                </c:pt>
                <c:pt idx="4">
                  <c:v>St. Anthony</c:v>
                </c:pt>
                <c:pt idx="5">
                  <c:v>Phalen Creek</c:v>
                </c:pt>
                <c:pt idx="6">
                  <c:v>Como 3</c:v>
                </c:pt>
                <c:pt idx="7">
                  <c:v>Como 7</c:v>
                </c:pt>
                <c:pt idx="8">
                  <c:v>East Kittsondale</c:v>
                </c:pt>
              </c:strCache>
            </c:strRef>
          </c:cat>
          <c:val>
            <c:numRef>
              <c:f>Sheet1!$C$20:$C$28</c:f>
              <c:numCache>
                <c:formatCode>0.000</c:formatCode>
                <c:ptCount val="9"/>
                <c:pt idx="0">
                  <c:v>5.1999999999999998E-2</c:v>
                </c:pt>
                <c:pt idx="1">
                  <c:v>8.6499999999999994E-2</c:v>
                </c:pt>
                <c:pt idx="2">
                  <c:v>5.8499999999999996E-2</c:v>
                </c:pt>
                <c:pt idx="3">
                  <c:v>5.2999999999999999E-2</c:v>
                </c:pt>
                <c:pt idx="4">
                  <c:v>1.2E-2</c:v>
                </c:pt>
                <c:pt idx="5">
                  <c:v>7.1999999999999995E-2</c:v>
                </c:pt>
                <c:pt idx="6">
                  <c:v>3.5000000000000003E-2</c:v>
                </c:pt>
                <c:pt idx="7">
                  <c:v>5.7000000000000002E-2</c:v>
                </c:pt>
                <c:pt idx="8">
                  <c:v>4.5999999999999999E-2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72-4075-828C-B89A19FF31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6977072"/>
        <c:axId val="1696325520"/>
      </c:barChart>
      <c:catAx>
        <c:axId val="153697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6325520"/>
        <c:crosses val="autoZero"/>
        <c:auto val="1"/>
        <c:lblAlgn val="ctr"/>
        <c:lblOffset val="100"/>
        <c:noMultiLvlLbl val="0"/>
      </c:catAx>
      <c:valAx>
        <c:axId val="169632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697707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Influent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TP</c:v>
                </c:pt>
                <c:pt idx="1">
                  <c:v>DP</c:v>
                </c:pt>
                <c:pt idx="2">
                  <c:v>OP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0.13</c:v>
                </c:pt>
                <c:pt idx="1">
                  <c:v>0.11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80-4C75-936E-D7310947DA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Outflow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TP</c:v>
                </c:pt>
                <c:pt idx="1">
                  <c:v>DP</c:v>
                </c:pt>
                <c:pt idx="2">
                  <c:v>OP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0.24</c:v>
                </c:pt>
                <c:pt idx="1">
                  <c:v>0.4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80-4C75-936E-D7310947D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9969183"/>
        <c:axId val="1134899135"/>
      </c:barChart>
      <c:catAx>
        <c:axId val="1149969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4899135"/>
        <c:crosses val="autoZero"/>
        <c:auto val="1"/>
        <c:lblAlgn val="ctr"/>
        <c:lblOffset val="100"/>
        <c:noMultiLvlLbl val="0"/>
      </c:catAx>
      <c:valAx>
        <c:axId val="1134899135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969183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Inflow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TP</c:v>
                </c:pt>
                <c:pt idx="1">
                  <c:v>DP</c:v>
                </c:pt>
                <c:pt idx="2">
                  <c:v>OP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0.12</c:v>
                </c:pt>
                <c:pt idx="1">
                  <c:v>0.1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79-4B58-B900-023CBEDA1E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Outflow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TP</c:v>
                </c:pt>
                <c:pt idx="1">
                  <c:v>DP</c:v>
                </c:pt>
                <c:pt idx="2">
                  <c:v>OP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0.2</c:v>
                </c:pt>
                <c:pt idx="1">
                  <c:v>0.25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79-4B58-B900-023CBEDA1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7283695"/>
        <c:axId val="1266927007"/>
      </c:barChart>
      <c:catAx>
        <c:axId val="1267283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927007"/>
        <c:crosses val="autoZero"/>
        <c:auto val="1"/>
        <c:lblAlgn val="ctr"/>
        <c:lblOffset val="100"/>
        <c:noMultiLvlLbl val="0"/>
      </c:catAx>
      <c:valAx>
        <c:axId val="1266927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728369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Inflow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TP</c:v>
                </c:pt>
                <c:pt idx="1">
                  <c:v>DP</c:v>
                </c:pt>
                <c:pt idx="2">
                  <c:v>OP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0.15</c:v>
                </c:pt>
                <c:pt idx="1">
                  <c:v>0.05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DF-4EC8-A08E-944CA42F30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Outflow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TP</c:v>
                </c:pt>
                <c:pt idx="1">
                  <c:v>DP</c:v>
                </c:pt>
                <c:pt idx="2">
                  <c:v>OP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0.09</c:v>
                </c:pt>
                <c:pt idx="1">
                  <c:v>0.04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DF-4EC8-A08E-944CA42F3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3646495"/>
        <c:axId val="1266926175"/>
      </c:barChart>
      <c:catAx>
        <c:axId val="117364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926175"/>
        <c:crosses val="autoZero"/>
        <c:auto val="1"/>
        <c:lblAlgn val="ctr"/>
        <c:lblOffset val="100"/>
        <c:noMultiLvlLbl val="0"/>
      </c:catAx>
      <c:valAx>
        <c:axId val="1266926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3646495"/>
        <c:crosses val="autoZero"/>
        <c:crossBetween val="between"/>
        <c:majorUnit val="8.0000000000000016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Inflow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TP</c:v>
                </c:pt>
                <c:pt idx="1">
                  <c:v>DP</c:v>
                </c:pt>
                <c:pt idx="2">
                  <c:v>OP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0.2</c:v>
                </c:pt>
                <c:pt idx="1">
                  <c:v>0.13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5-4AB0-B7B2-92EFA46C06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Outflow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TP</c:v>
                </c:pt>
                <c:pt idx="1">
                  <c:v>DP</c:v>
                </c:pt>
                <c:pt idx="2">
                  <c:v>OP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0.09</c:v>
                </c:pt>
                <c:pt idx="1">
                  <c:v>0.06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5-4AB0-B7B2-92EFA46C0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3647295"/>
        <c:axId val="1266784111"/>
      </c:barChart>
      <c:catAx>
        <c:axId val="1173647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784111"/>
        <c:crosses val="autoZero"/>
        <c:auto val="1"/>
        <c:lblAlgn val="ctr"/>
        <c:lblOffset val="100"/>
        <c:noMultiLvlLbl val="0"/>
      </c:catAx>
      <c:valAx>
        <c:axId val="1266784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3647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TP (mg/L)</a:t>
            </a:r>
          </a:p>
        </c:rich>
      </c:tx>
      <c:layout>
        <c:manualLayout>
          <c:xMode val="edge"/>
          <c:yMode val="edge"/>
          <c:x val="1.0207786526684165E-3"/>
          <c:y val="2.29357798165137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'East Kittsendale'!$B$1</c:f>
              <c:strCache>
                <c:ptCount val="1"/>
                <c:pt idx="0">
                  <c:v>Total Phosphorus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'East Kittsendale'!$A$2:$A$300</c:f>
              <c:numCache>
                <c:formatCode>m/d/yyyy</c:formatCode>
                <c:ptCount val="299"/>
                <c:pt idx="0">
                  <c:v>38484</c:v>
                </c:pt>
                <c:pt idx="1">
                  <c:v>38488</c:v>
                </c:pt>
                <c:pt idx="2">
                  <c:v>38507</c:v>
                </c:pt>
                <c:pt idx="3">
                  <c:v>38511</c:v>
                </c:pt>
                <c:pt idx="4">
                  <c:v>38516</c:v>
                </c:pt>
                <c:pt idx="5">
                  <c:v>38553</c:v>
                </c:pt>
                <c:pt idx="6">
                  <c:v>38556</c:v>
                </c:pt>
                <c:pt idx="7">
                  <c:v>38558</c:v>
                </c:pt>
                <c:pt idx="8">
                  <c:v>38568</c:v>
                </c:pt>
                <c:pt idx="9">
                  <c:v>38572</c:v>
                </c:pt>
                <c:pt idx="10">
                  <c:v>38580</c:v>
                </c:pt>
                <c:pt idx="11">
                  <c:v>38590</c:v>
                </c:pt>
                <c:pt idx="12">
                  <c:v>38598</c:v>
                </c:pt>
                <c:pt idx="13">
                  <c:v>38616</c:v>
                </c:pt>
                <c:pt idx="14">
                  <c:v>38620</c:v>
                </c:pt>
                <c:pt idx="15">
                  <c:v>38629</c:v>
                </c:pt>
                <c:pt idx="16">
                  <c:v>38629</c:v>
                </c:pt>
                <c:pt idx="17">
                  <c:v>38845</c:v>
                </c:pt>
                <c:pt idx="18">
                  <c:v>38862</c:v>
                </c:pt>
                <c:pt idx="19">
                  <c:v>38873</c:v>
                </c:pt>
                <c:pt idx="20">
                  <c:v>38914</c:v>
                </c:pt>
                <c:pt idx="21">
                  <c:v>38917</c:v>
                </c:pt>
                <c:pt idx="22">
                  <c:v>38922</c:v>
                </c:pt>
                <c:pt idx="23">
                  <c:v>38930</c:v>
                </c:pt>
                <c:pt idx="24">
                  <c:v>38930</c:v>
                </c:pt>
                <c:pt idx="25">
                  <c:v>38935</c:v>
                </c:pt>
                <c:pt idx="26">
                  <c:v>38942</c:v>
                </c:pt>
                <c:pt idx="27">
                  <c:v>38952</c:v>
                </c:pt>
                <c:pt idx="28">
                  <c:v>38953</c:v>
                </c:pt>
                <c:pt idx="29">
                  <c:v>38963</c:v>
                </c:pt>
                <c:pt idx="30">
                  <c:v>38963</c:v>
                </c:pt>
                <c:pt idx="31">
                  <c:v>38981</c:v>
                </c:pt>
                <c:pt idx="32">
                  <c:v>39194</c:v>
                </c:pt>
                <c:pt idx="33">
                  <c:v>39195</c:v>
                </c:pt>
                <c:pt idx="34">
                  <c:v>39211</c:v>
                </c:pt>
                <c:pt idx="35">
                  <c:v>39225</c:v>
                </c:pt>
                <c:pt idx="36">
                  <c:v>39226</c:v>
                </c:pt>
                <c:pt idx="37">
                  <c:v>39231</c:v>
                </c:pt>
                <c:pt idx="38">
                  <c:v>39235</c:v>
                </c:pt>
                <c:pt idx="39">
                  <c:v>39271</c:v>
                </c:pt>
                <c:pt idx="40">
                  <c:v>39281</c:v>
                </c:pt>
                <c:pt idx="41">
                  <c:v>39289</c:v>
                </c:pt>
                <c:pt idx="42">
                  <c:v>39305</c:v>
                </c:pt>
                <c:pt idx="43">
                  <c:v>39308</c:v>
                </c:pt>
                <c:pt idx="44">
                  <c:v>39312</c:v>
                </c:pt>
                <c:pt idx="45">
                  <c:v>39322</c:v>
                </c:pt>
                <c:pt idx="46">
                  <c:v>39331</c:v>
                </c:pt>
                <c:pt idx="47">
                  <c:v>39343</c:v>
                </c:pt>
                <c:pt idx="48">
                  <c:v>39345</c:v>
                </c:pt>
                <c:pt idx="49">
                  <c:v>39349</c:v>
                </c:pt>
                <c:pt idx="50">
                  <c:v>39355</c:v>
                </c:pt>
                <c:pt idx="51">
                  <c:v>39357</c:v>
                </c:pt>
                <c:pt idx="52">
                  <c:v>39360</c:v>
                </c:pt>
                <c:pt idx="53">
                  <c:v>39363</c:v>
                </c:pt>
                <c:pt idx="54">
                  <c:v>39373</c:v>
                </c:pt>
                <c:pt idx="55">
                  <c:v>39373</c:v>
                </c:pt>
                <c:pt idx="56">
                  <c:v>39373</c:v>
                </c:pt>
                <c:pt idx="57">
                  <c:v>39559</c:v>
                </c:pt>
                <c:pt idx="58">
                  <c:v>39562</c:v>
                </c:pt>
                <c:pt idx="59">
                  <c:v>39570</c:v>
                </c:pt>
                <c:pt idx="60">
                  <c:v>39604</c:v>
                </c:pt>
                <c:pt idx="61">
                  <c:v>39610</c:v>
                </c:pt>
                <c:pt idx="62">
                  <c:v>39648</c:v>
                </c:pt>
                <c:pt idx="63">
                  <c:v>39664</c:v>
                </c:pt>
                <c:pt idx="64">
                  <c:v>39672</c:v>
                </c:pt>
                <c:pt idx="65">
                  <c:v>39687</c:v>
                </c:pt>
                <c:pt idx="66">
                  <c:v>39702</c:v>
                </c:pt>
                <c:pt idx="67">
                  <c:v>39714</c:v>
                </c:pt>
                <c:pt idx="68">
                  <c:v>39726</c:v>
                </c:pt>
                <c:pt idx="69">
                  <c:v>39728</c:v>
                </c:pt>
                <c:pt idx="70">
                  <c:v>39734</c:v>
                </c:pt>
                <c:pt idx="71">
                  <c:v>39758</c:v>
                </c:pt>
                <c:pt idx="72">
                  <c:v>39903</c:v>
                </c:pt>
                <c:pt idx="73">
                  <c:v>39929</c:v>
                </c:pt>
                <c:pt idx="74">
                  <c:v>39938</c:v>
                </c:pt>
                <c:pt idx="75">
                  <c:v>39970</c:v>
                </c:pt>
                <c:pt idx="76">
                  <c:v>39989</c:v>
                </c:pt>
                <c:pt idx="77">
                  <c:v>39991</c:v>
                </c:pt>
                <c:pt idx="78">
                  <c:v>40015</c:v>
                </c:pt>
                <c:pt idx="79">
                  <c:v>40016</c:v>
                </c:pt>
                <c:pt idx="80">
                  <c:v>40025</c:v>
                </c:pt>
                <c:pt idx="81">
                  <c:v>40032</c:v>
                </c:pt>
                <c:pt idx="82">
                  <c:v>40040</c:v>
                </c:pt>
                <c:pt idx="83">
                  <c:v>40041</c:v>
                </c:pt>
                <c:pt idx="84">
                  <c:v>40044</c:v>
                </c:pt>
                <c:pt idx="85">
                  <c:v>40044</c:v>
                </c:pt>
                <c:pt idx="86">
                  <c:v>40045</c:v>
                </c:pt>
                <c:pt idx="87">
                  <c:v>40046</c:v>
                </c:pt>
                <c:pt idx="88">
                  <c:v>40050</c:v>
                </c:pt>
                <c:pt idx="89">
                  <c:v>40081</c:v>
                </c:pt>
                <c:pt idx="90">
                  <c:v>40087</c:v>
                </c:pt>
                <c:pt idx="91">
                  <c:v>40087</c:v>
                </c:pt>
                <c:pt idx="92">
                  <c:v>40091</c:v>
                </c:pt>
                <c:pt idx="93">
                  <c:v>40101</c:v>
                </c:pt>
                <c:pt idx="94">
                  <c:v>40107</c:v>
                </c:pt>
                <c:pt idx="95">
                  <c:v>40109</c:v>
                </c:pt>
                <c:pt idx="96">
                  <c:v>40115</c:v>
                </c:pt>
                <c:pt idx="97">
                  <c:v>40323</c:v>
                </c:pt>
                <c:pt idx="98">
                  <c:v>40330</c:v>
                </c:pt>
                <c:pt idx="99">
                  <c:v>40331</c:v>
                </c:pt>
                <c:pt idx="100">
                  <c:v>40333</c:v>
                </c:pt>
                <c:pt idx="101">
                  <c:v>40334</c:v>
                </c:pt>
                <c:pt idx="102">
                  <c:v>40337</c:v>
                </c:pt>
                <c:pt idx="103">
                  <c:v>40340</c:v>
                </c:pt>
                <c:pt idx="104">
                  <c:v>40352</c:v>
                </c:pt>
                <c:pt idx="105">
                  <c:v>40354</c:v>
                </c:pt>
                <c:pt idx="106">
                  <c:v>40366</c:v>
                </c:pt>
                <c:pt idx="107">
                  <c:v>40376</c:v>
                </c:pt>
                <c:pt idx="108">
                  <c:v>40386</c:v>
                </c:pt>
                <c:pt idx="109">
                  <c:v>40398</c:v>
                </c:pt>
                <c:pt idx="110">
                  <c:v>40400</c:v>
                </c:pt>
                <c:pt idx="111">
                  <c:v>40421</c:v>
                </c:pt>
                <c:pt idx="112">
                  <c:v>40436</c:v>
                </c:pt>
                <c:pt idx="113">
                  <c:v>40442</c:v>
                </c:pt>
                <c:pt idx="114">
                  <c:v>40443</c:v>
                </c:pt>
                <c:pt idx="115">
                  <c:v>40475</c:v>
                </c:pt>
                <c:pt idx="116">
                  <c:v>40659</c:v>
                </c:pt>
                <c:pt idx="117">
                  <c:v>40672</c:v>
                </c:pt>
                <c:pt idx="118">
                  <c:v>40683</c:v>
                </c:pt>
                <c:pt idx="119">
                  <c:v>40684</c:v>
                </c:pt>
                <c:pt idx="120">
                  <c:v>40708</c:v>
                </c:pt>
                <c:pt idx="121">
                  <c:v>40734</c:v>
                </c:pt>
                <c:pt idx="122">
                  <c:v>40734</c:v>
                </c:pt>
                <c:pt idx="123">
                  <c:v>40739</c:v>
                </c:pt>
                <c:pt idx="124">
                  <c:v>40743</c:v>
                </c:pt>
                <c:pt idx="125">
                  <c:v>40751</c:v>
                </c:pt>
                <c:pt idx="126">
                  <c:v>40755</c:v>
                </c:pt>
                <c:pt idx="127">
                  <c:v>40756</c:v>
                </c:pt>
                <c:pt idx="128">
                  <c:v>40828</c:v>
                </c:pt>
                <c:pt idx="129">
                  <c:v>41016</c:v>
                </c:pt>
                <c:pt idx="130">
                  <c:v>41020</c:v>
                </c:pt>
                <c:pt idx="131">
                  <c:v>41027</c:v>
                </c:pt>
                <c:pt idx="132">
                  <c:v>41030</c:v>
                </c:pt>
                <c:pt idx="133">
                  <c:v>41032</c:v>
                </c:pt>
                <c:pt idx="134">
                  <c:v>41033</c:v>
                </c:pt>
                <c:pt idx="135">
                  <c:v>41034</c:v>
                </c:pt>
                <c:pt idx="136">
                  <c:v>41048</c:v>
                </c:pt>
                <c:pt idx="137">
                  <c:v>41052</c:v>
                </c:pt>
                <c:pt idx="138">
                  <c:v>41074</c:v>
                </c:pt>
                <c:pt idx="139">
                  <c:v>41076</c:v>
                </c:pt>
                <c:pt idx="140">
                  <c:v>41077</c:v>
                </c:pt>
                <c:pt idx="141">
                  <c:v>41096</c:v>
                </c:pt>
                <c:pt idx="142">
                  <c:v>41103</c:v>
                </c:pt>
                <c:pt idx="143">
                  <c:v>41108</c:v>
                </c:pt>
                <c:pt idx="144">
                  <c:v>41108</c:v>
                </c:pt>
                <c:pt idx="145">
                  <c:v>41114</c:v>
                </c:pt>
                <c:pt idx="146">
                  <c:v>41125</c:v>
                </c:pt>
                <c:pt idx="147">
                  <c:v>41169</c:v>
                </c:pt>
                <c:pt idx="148">
                  <c:v>41224</c:v>
                </c:pt>
                <c:pt idx="149">
                  <c:v>41395</c:v>
                </c:pt>
                <c:pt idx="150">
                  <c:v>41402</c:v>
                </c:pt>
                <c:pt idx="151">
                  <c:v>41412</c:v>
                </c:pt>
                <c:pt idx="152">
                  <c:v>41414</c:v>
                </c:pt>
                <c:pt idx="153">
                  <c:v>41414</c:v>
                </c:pt>
                <c:pt idx="154">
                  <c:v>41423</c:v>
                </c:pt>
                <c:pt idx="155">
                  <c:v>41425</c:v>
                </c:pt>
                <c:pt idx="156">
                  <c:v>41434</c:v>
                </c:pt>
                <c:pt idx="157">
                  <c:v>41437</c:v>
                </c:pt>
                <c:pt idx="158">
                  <c:v>41440</c:v>
                </c:pt>
                <c:pt idx="159">
                  <c:v>41446</c:v>
                </c:pt>
                <c:pt idx="160">
                  <c:v>41446</c:v>
                </c:pt>
                <c:pt idx="161">
                  <c:v>41447</c:v>
                </c:pt>
                <c:pt idx="162">
                  <c:v>41464</c:v>
                </c:pt>
                <c:pt idx="163">
                  <c:v>41468</c:v>
                </c:pt>
                <c:pt idx="164">
                  <c:v>41491</c:v>
                </c:pt>
                <c:pt idx="165">
                  <c:v>41492</c:v>
                </c:pt>
                <c:pt idx="166">
                  <c:v>41515</c:v>
                </c:pt>
                <c:pt idx="167">
                  <c:v>41531</c:v>
                </c:pt>
                <c:pt idx="168">
                  <c:v>41532</c:v>
                </c:pt>
                <c:pt idx="169">
                  <c:v>41536</c:v>
                </c:pt>
                <c:pt idx="170">
                  <c:v>41549</c:v>
                </c:pt>
                <c:pt idx="171">
                  <c:v>41725</c:v>
                </c:pt>
                <c:pt idx="172">
                  <c:v>41752</c:v>
                </c:pt>
                <c:pt idx="173">
                  <c:v>41755</c:v>
                </c:pt>
                <c:pt idx="174">
                  <c:v>41757</c:v>
                </c:pt>
                <c:pt idx="175">
                  <c:v>41767</c:v>
                </c:pt>
                <c:pt idx="176">
                  <c:v>41771</c:v>
                </c:pt>
                <c:pt idx="177">
                  <c:v>41778</c:v>
                </c:pt>
                <c:pt idx="178">
                  <c:v>41786</c:v>
                </c:pt>
                <c:pt idx="179">
                  <c:v>41790</c:v>
                </c:pt>
                <c:pt idx="180">
                  <c:v>41797</c:v>
                </c:pt>
                <c:pt idx="181">
                  <c:v>41804</c:v>
                </c:pt>
                <c:pt idx="182">
                  <c:v>41804</c:v>
                </c:pt>
                <c:pt idx="183">
                  <c:v>41806</c:v>
                </c:pt>
                <c:pt idx="184">
                  <c:v>41827</c:v>
                </c:pt>
                <c:pt idx="185">
                  <c:v>41831</c:v>
                </c:pt>
                <c:pt idx="186">
                  <c:v>41845</c:v>
                </c:pt>
                <c:pt idx="187">
                  <c:v>41861</c:v>
                </c:pt>
                <c:pt idx="188">
                  <c:v>41869</c:v>
                </c:pt>
                <c:pt idx="189">
                  <c:v>41881</c:v>
                </c:pt>
                <c:pt idx="190">
                  <c:v>41882</c:v>
                </c:pt>
                <c:pt idx="191">
                  <c:v>42138</c:v>
                </c:pt>
                <c:pt idx="192">
                  <c:v>42148</c:v>
                </c:pt>
                <c:pt idx="193">
                  <c:v>42150</c:v>
                </c:pt>
                <c:pt idx="194">
                  <c:v>42153</c:v>
                </c:pt>
                <c:pt idx="195">
                  <c:v>42158</c:v>
                </c:pt>
                <c:pt idx="196">
                  <c:v>42162</c:v>
                </c:pt>
                <c:pt idx="197">
                  <c:v>42172</c:v>
                </c:pt>
                <c:pt idx="198">
                  <c:v>42175</c:v>
                </c:pt>
                <c:pt idx="199">
                  <c:v>42177</c:v>
                </c:pt>
                <c:pt idx="200">
                  <c:v>42191</c:v>
                </c:pt>
                <c:pt idx="201">
                  <c:v>42198</c:v>
                </c:pt>
                <c:pt idx="202">
                  <c:v>42213</c:v>
                </c:pt>
                <c:pt idx="203">
                  <c:v>42223</c:v>
                </c:pt>
                <c:pt idx="204">
                  <c:v>42232</c:v>
                </c:pt>
                <c:pt idx="205">
                  <c:v>42234</c:v>
                </c:pt>
                <c:pt idx="206">
                  <c:v>42238</c:v>
                </c:pt>
                <c:pt idx="207">
                  <c:v>42249</c:v>
                </c:pt>
                <c:pt idx="208">
                  <c:v>42253</c:v>
                </c:pt>
                <c:pt idx="209">
                  <c:v>42264</c:v>
                </c:pt>
                <c:pt idx="210">
                  <c:v>42264</c:v>
                </c:pt>
                <c:pt idx="211">
                  <c:v>42285</c:v>
                </c:pt>
                <c:pt idx="212">
                  <c:v>42300</c:v>
                </c:pt>
                <c:pt idx="213">
                  <c:v>42301</c:v>
                </c:pt>
                <c:pt idx="214">
                  <c:v>42304</c:v>
                </c:pt>
                <c:pt idx="215">
                  <c:v>42308</c:v>
                </c:pt>
                <c:pt idx="216">
                  <c:v>42319</c:v>
                </c:pt>
                <c:pt idx="217">
                  <c:v>42325</c:v>
                </c:pt>
                <c:pt idx="218">
                  <c:v>42487</c:v>
                </c:pt>
                <c:pt idx="219">
                  <c:v>42501</c:v>
                </c:pt>
                <c:pt idx="220">
                  <c:v>42516</c:v>
                </c:pt>
                <c:pt idx="221">
                  <c:v>42530</c:v>
                </c:pt>
                <c:pt idx="222">
                  <c:v>42551</c:v>
                </c:pt>
                <c:pt idx="223">
                  <c:v>42556</c:v>
                </c:pt>
                <c:pt idx="224">
                  <c:v>42574</c:v>
                </c:pt>
                <c:pt idx="225">
                  <c:v>42578</c:v>
                </c:pt>
                <c:pt idx="226">
                  <c:v>42586</c:v>
                </c:pt>
                <c:pt idx="227">
                  <c:v>42592</c:v>
                </c:pt>
                <c:pt idx="228">
                  <c:v>42618</c:v>
                </c:pt>
                <c:pt idx="229">
                  <c:v>42628</c:v>
                </c:pt>
                <c:pt idx="230">
                  <c:v>42634</c:v>
                </c:pt>
                <c:pt idx="231">
                  <c:v>42636</c:v>
                </c:pt>
                <c:pt idx="232">
                  <c:v>42648</c:v>
                </c:pt>
                <c:pt idx="233">
                  <c:v>42649</c:v>
                </c:pt>
                <c:pt idx="234">
                  <c:v>42649</c:v>
                </c:pt>
                <c:pt idx="235">
                  <c:v>42668</c:v>
                </c:pt>
                <c:pt idx="236">
                  <c:v>42839</c:v>
                </c:pt>
                <c:pt idx="237">
                  <c:v>42844</c:v>
                </c:pt>
                <c:pt idx="238">
                  <c:v>42850</c:v>
                </c:pt>
                <c:pt idx="239">
                  <c:v>42850</c:v>
                </c:pt>
                <c:pt idx="240">
                  <c:v>42855</c:v>
                </c:pt>
                <c:pt idx="241">
                  <c:v>42872</c:v>
                </c:pt>
                <c:pt idx="242">
                  <c:v>42875</c:v>
                </c:pt>
                <c:pt idx="243">
                  <c:v>42897</c:v>
                </c:pt>
                <c:pt idx="244">
                  <c:v>42908</c:v>
                </c:pt>
                <c:pt idx="245">
                  <c:v>42908</c:v>
                </c:pt>
                <c:pt idx="246">
                  <c:v>42914</c:v>
                </c:pt>
                <c:pt idx="247">
                  <c:v>42933</c:v>
                </c:pt>
                <c:pt idx="248">
                  <c:v>42941</c:v>
                </c:pt>
                <c:pt idx="249">
                  <c:v>42942</c:v>
                </c:pt>
                <c:pt idx="250">
                  <c:v>42950</c:v>
                </c:pt>
                <c:pt idx="251">
                  <c:v>42952</c:v>
                </c:pt>
                <c:pt idx="252">
                  <c:v>42960</c:v>
                </c:pt>
                <c:pt idx="253">
                  <c:v>42973</c:v>
                </c:pt>
                <c:pt idx="254">
                  <c:v>42996</c:v>
                </c:pt>
                <c:pt idx="255">
                  <c:v>43010</c:v>
                </c:pt>
                <c:pt idx="256">
                  <c:v>43010</c:v>
                </c:pt>
                <c:pt idx="257">
                  <c:v>43014</c:v>
                </c:pt>
                <c:pt idx="258">
                  <c:v>43022</c:v>
                </c:pt>
                <c:pt idx="259">
                  <c:v>43022</c:v>
                </c:pt>
                <c:pt idx="260">
                  <c:v>43229</c:v>
                </c:pt>
                <c:pt idx="261">
                  <c:v>43244</c:v>
                </c:pt>
                <c:pt idx="262">
                  <c:v>43249</c:v>
                </c:pt>
                <c:pt idx="263">
                  <c:v>43277</c:v>
                </c:pt>
                <c:pt idx="264">
                  <c:v>43282</c:v>
                </c:pt>
                <c:pt idx="265">
                  <c:v>43285</c:v>
                </c:pt>
                <c:pt idx="266">
                  <c:v>43293</c:v>
                </c:pt>
                <c:pt idx="267">
                  <c:v>43336</c:v>
                </c:pt>
                <c:pt idx="268">
                  <c:v>43347</c:v>
                </c:pt>
                <c:pt idx="269">
                  <c:v>43360</c:v>
                </c:pt>
                <c:pt idx="270">
                  <c:v>43361</c:v>
                </c:pt>
                <c:pt idx="271">
                  <c:v>43363</c:v>
                </c:pt>
                <c:pt idx="272">
                  <c:v>43376</c:v>
                </c:pt>
                <c:pt idx="273">
                  <c:v>43376</c:v>
                </c:pt>
                <c:pt idx="274">
                  <c:v>43382</c:v>
                </c:pt>
                <c:pt idx="275">
                  <c:v>43538</c:v>
                </c:pt>
                <c:pt idx="276">
                  <c:v>43572</c:v>
                </c:pt>
                <c:pt idx="277">
                  <c:v>43577</c:v>
                </c:pt>
                <c:pt idx="278">
                  <c:v>43593</c:v>
                </c:pt>
                <c:pt idx="279">
                  <c:v>43603</c:v>
                </c:pt>
                <c:pt idx="280">
                  <c:v>43603</c:v>
                </c:pt>
                <c:pt idx="281">
                  <c:v>43606</c:v>
                </c:pt>
                <c:pt idx="282">
                  <c:v>43620</c:v>
                </c:pt>
                <c:pt idx="283">
                  <c:v>43661</c:v>
                </c:pt>
                <c:pt idx="284">
                  <c:v>43666</c:v>
                </c:pt>
                <c:pt idx="285">
                  <c:v>43674</c:v>
                </c:pt>
                <c:pt idx="286">
                  <c:v>43687</c:v>
                </c:pt>
                <c:pt idx="287">
                  <c:v>43690</c:v>
                </c:pt>
                <c:pt idx="288">
                  <c:v>43692</c:v>
                </c:pt>
                <c:pt idx="289">
                  <c:v>43692</c:v>
                </c:pt>
                <c:pt idx="290">
                  <c:v>43695</c:v>
                </c:pt>
                <c:pt idx="291">
                  <c:v>43697</c:v>
                </c:pt>
                <c:pt idx="292">
                  <c:v>43703</c:v>
                </c:pt>
                <c:pt idx="293">
                  <c:v>43710</c:v>
                </c:pt>
                <c:pt idx="294">
                  <c:v>43719</c:v>
                </c:pt>
                <c:pt idx="295">
                  <c:v>43720</c:v>
                </c:pt>
                <c:pt idx="296">
                  <c:v>43739</c:v>
                </c:pt>
                <c:pt idx="297">
                  <c:v>43740</c:v>
                </c:pt>
                <c:pt idx="298">
                  <c:v>43743</c:v>
                </c:pt>
              </c:numCache>
            </c:numRef>
          </c:xVal>
          <c:yVal>
            <c:numRef>
              <c:f>'East Kittsendale'!$B$2:$B$300</c:f>
              <c:numCache>
                <c:formatCode>General</c:formatCode>
                <c:ptCount val="299"/>
                <c:pt idx="0">
                  <c:v>0.32100000000000001</c:v>
                </c:pt>
                <c:pt idx="1">
                  <c:v>0.44500000000000001</c:v>
                </c:pt>
                <c:pt idx="2">
                  <c:v>1.24</c:v>
                </c:pt>
                <c:pt idx="3">
                  <c:v>0.311</c:v>
                </c:pt>
                <c:pt idx="4">
                  <c:v>0.53400000000000003</c:v>
                </c:pt>
                <c:pt idx="5">
                  <c:v>0.23899999999999999</c:v>
                </c:pt>
                <c:pt idx="6">
                  <c:v>0.184</c:v>
                </c:pt>
                <c:pt idx="7">
                  <c:v>0.16</c:v>
                </c:pt>
                <c:pt idx="8">
                  <c:v>0.26200000000000001</c:v>
                </c:pt>
                <c:pt idx="9">
                  <c:v>0.29399999999999998</c:v>
                </c:pt>
                <c:pt idx="10">
                  <c:v>0.125</c:v>
                </c:pt>
                <c:pt idx="11">
                  <c:v>0.312</c:v>
                </c:pt>
                <c:pt idx="12">
                  <c:v>0.17499999999999999</c:v>
                </c:pt>
                <c:pt idx="13">
                  <c:v>0.24399999999999999</c:v>
                </c:pt>
                <c:pt idx="14">
                  <c:v>9.7000000000000003E-2</c:v>
                </c:pt>
                <c:pt idx="15">
                  <c:v>0.20899999999999999</c:v>
                </c:pt>
                <c:pt idx="16">
                  <c:v>0.31</c:v>
                </c:pt>
                <c:pt idx="17">
                  <c:v>0.81100000000000005</c:v>
                </c:pt>
                <c:pt idx="18">
                  <c:v>1.19</c:v>
                </c:pt>
                <c:pt idx="19">
                  <c:v>0.83699999999999997</c:v>
                </c:pt>
                <c:pt idx="20">
                  <c:v>0.46400000000000002</c:v>
                </c:pt>
                <c:pt idx="21">
                  <c:v>0.48899999999999999</c:v>
                </c:pt>
                <c:pt idx="22">
                  <c:v>0.82499999999999996</c:v>
                </c:pt>
                <c:pt idx="23">
                  <c:v>0.44800000000000001</c:v>
                </c:pt>
                <c:pt idx="24">
                  <c:v>0.438</c:v>
                </c:pt>
                <c:pt idx="25">
                  <c:v>0.47</c:v>
                </c:pt>
                <c:pt idx="26">
                  <c:v>0.47199999999999998</c:v>
                </c:pt>
                <c:pt idx="27">
                  <c:v>0.59199999999999997</c:v>
                </c:pt>
                <c:pt idx="28">
                  <c:v>0.44800000000000001</c:v>
                </c:pt>
                <c:pt idx="29">
                  <c:v>0.46500000000000002</c:v>
                </c:pt>
                <c:pt idx="30">
                  <c:v>0.17399999999999999</c:v>
                </c:pt>
                <c:pt idx="31">
                  <c:v>0.221</c:v>
                </c:pt>
                <c:pt idx="32">
                  <c:v>0.249</c:v>
                </c:pt>
                <c:pt idx="33">
                  <c:v>0.58399999999999996</c:v>
                </c:pt>
                <c:pt idx="34">
                  <c:v>0.76500000000000001</c:v>
                </c:pt>
                <c:pt idx="35">
                  <c:v>0.85299999999999998</c:v>
                </c:pt>
                <c:pt idx="36">
                  <c:v>0.13600000000000001</c:v>
                </c:pt>
                <c:pt idx="37">
                  <c:v>0.64800000000000002</c:v>
                </c:pt>
                <c:pt idx="38">
                  <c:v>0.38400000000000001</c:v>
                </c:pt>
                <c:pt idx="39">
                  <c:v>0.73399999999999999</c:v>
                </c:pt>
                <c:pt idx="40">
                  <c:v>0.48899999999999999</c:v>
                </c:pt>
                <c:pt idx="41">
                  <c:v>0.65400000000000003</c:v>
                </c:pt>
                <c:pt idx="42">
                  <c:v>0.69799999999999995</c:v>
                </c:pt>
                <c:pt idx="43">
                  <c:v>0.38</c:v>
                </c:pt>
                <c:pt idx="44">
                  <c:v>0.52900000000000003</c:v>
                </c:pt>
                <c:pt idx="45">
                  <c:v>0.43</c:v>
                </c:pt>
                <c:pt idx="46">
                  <c:v>0.59699999999999998</c:v>
                </c:pt>
                <c:pt idx="47">
                  <c:v>0.27100000000000002</c:v>
                </c:pt>
                <c:pt idx="48">
                  <c:v>0.70099999999999996</c:v>
                </c:pt>
                <c:pt idx="49">
                  <c:v>0.40400000000000003</c:v>
                </c:pt>
                <c:pt idx="50">
                  <c:v>0.63100000000000001</c:v>
                </c:pt>
                <c:pt idx="51">
                  <c:v>0.24</c:v>
                </c:pt>
                <c:pt idx="52">
                  <c:v>0.29499999999999998</c:v>
                </c:pt>
                <c:pt idx="53">
                  <c:v>0.28299999999999997</c:v>
                </c:pt>
                <c:pt idx="54">
                  <c:v>0.106</c:v>
                </c:pt>
                <c:pt idx="55">
                  <c:v>0.21299999999999999</c:v>
                </c:pt>
                <c:pt idx="56">
                  <c:v>0.22800000000000001</c:v>
                </c:pt>
                <c:pt idx="57">
                  <c:v>0.99399999999999999</c:v>
                </c:pt>
                <c:pt idx="58">
                  <c:v>0.47499999999999998</c:v>
                </c:pt>
                <c:pt idx="59">
                  <c:v>0.32500000000000001</c:v>
                </c:pt>
                <c:pt idx="60">
                  <c:v>0.49299999999999999</c:v>
                </c:pt>
                <c:pt idx="61">
                  <c:v>1.49</c:v>
                </c:pt>
                <c:pt idx="62">
                  <c:v>0.53</c:v>
                </c:pt>
                <c:pt idx="63">
                  <c:v>0.61799999999999999</c:v>
                </c:pt>
                <c:pt idx="64">
                  <c:v>0.247</c:v>
                </c:pt>
                <c:pt idx="65">
                  <c:v>0.443</c:v>
                </c:pt>
                <c:pt idx="66">
                  <c:v>0.25900000000000001</c:v>
                </c:pt>
                <c:pt idx="67">
                  <c:v>0.54700000000000004</c:v>
                </c:pt>
                <c:pt idx="68">
                  <c:v>0.434</c:v>
                </c:pt>
                <c:pt idx="69">
                  <c:v>0.27800000000000002</c:v>
                </c:pt>
                <c:pt idx="70">
                  <c:v>0.21</c:v>
                </c:pt>
                <c:pt idx="71">
                  <c:v>0.69499999999999995</c:v>
                </c:pt>
                <c:pt idx="72">
                  <c:v>0.182</c:v>
                </c:pt>
                <c:pt idx="73">
                  <c:v>0.66200000000000003</c:v>
                </c:pt>
                <c:pt idx="74">
                  <c:v>1.25</c:v>
                </c:pt>
                <c:pt idx="75">
                  <c:v>0.71799999999999997</c:v>
                </c:pt>
                <c:pt idx="76">
                  <c:v>1.4</c:v>
                </c:pt>
                <c:pt idx="77">
                  <c:v>0.55200000000000005</c:v>
                </c:pt>
                <c:pt idx="78">
                  <c:v>0.57199999999999995</c:v>
                </c:pt>
                <c:pt idx="79">
                  <c:v>0.36399999999999999</c:v>
                </c:pt>
                <c:pt idx="80">
                  <c:v>0.51700000000000002</c:v>
                </c:pt>
                <c:pt idx="81">
                  <c:v>0.224</c:v>
                </c:pt>
                <c:pt idx="82">
                  <c:v>0.32200000000000001</c:v>
                </c:pt>
                <c:pt idx="83">
                  <c:v>0.17299999999999999</c:v>
                </c:pt>
                <c:pt idx="84">
                  <c:v>0.48199999999999998</c:v>
                </c:pt>
                <c:pt idx="85">
                  <c:v>0.16</c:v>
                </c:pt>
                <c:pt idx="86">
                  <c:v>0.17199999999999999</c:v>
                </c:pt>
                <c:pt idx="87">
                  <c:v>7.0000000000000007E-2</c:v>
                </c:pt>
                <c:pt idx="88">
                  <c:v>0.29499999999999998</c:v>
                </c:pt>
                <c:pt idx="89">
                  <c:v>0.30099999999999999</c:v>
                </c:pt>
                <c:pt idx="90">
                  <c:v>0.56299999999999994</c:v>
                </c:pt>
                <c:pt idx="91">
                  <c:v>0.26700000000000002</c:v>
                </c:pt>
                <c:pt idx="92">
                  <c:v>6.2E-2</c:v>
                </c:pt>
                <c:pt idx="93">
                  <c:v>0.21199999999999999</c:v>
                </c:pt>
                <c:pt idx="94">
                  <c:v>0.42599999999999999</c:v>
                </c:pt>
                <c:pt idx="95">
                  <c:v>0.23799999999999999</c:v>
                </c:pt>
                <c:pt idx="96">
                  <c:v>0.39200000000000002</c:v>
                </c:pt>
                <c:pt idx="97">
                  <c:v>0.441</c:v>
                </c:pt>
                <c:pt idx="98">
                  <c:v>1.76</c:v>
                </c:pt>
                <c:pt idx="99">
                  <c:v>0.43099999999999999</c:v>
                </c:pt>
                <c:pt idx="100">
                  <c:v>0.35399999999999998</c:v>
                </c:pt>
                <c:pt idx="101">
                  <c:v>0.188</c:v>
                </c:pt>
                <c:pt idx="102">
                  <c:v>0.17100000000000001</c:v>
                </c:pt>
                <c:pt idx="103">
                  <c:v>0.38600000000000001</c:v>
                </c:pt>
                <c:pt idx="104">
                  <c:v>0.38</c:v>
                </c:pt>
                <c:pt idx="105">
                  <c:v>0.433</c:v>
                </c:pt>
                <c:pt idx="106">
                  <c:v>0.17100000000000001</c:v>
                </c:pt>
                <c:pt idx="107">
                  <c:v>0.26400000000000001</c:v>
                </c:pt>
                <c:pt idx="108">
                  <c:v>0.25800000000000001</c:v>
                </c:pt>
                <c:pt idx="109">
                  <c:v>0.40699999999999997</c:v>
                </c:pt>
                <c:pt idx="110">
                  <c:v>0.27100000000000002</c:v>
                </c:pt>
                <c:pt idx="111">
                  <c:v>0.39</c:v>
                </c:pt>
                <c:pt idx="112">
                  <c:v>0.46300000000000002</c:v>
                </c:pt>
                <c:pt idx="113">
                  <c:v>0.438</c:v>
                </c:pt>
                <c:pt idx="114">
                  <c:v>0.39500000000000002</c:v>
                </c:pt>
                <c:pt idx="115">
                  <c:v>1.17</c:v>
                </c:pt>
                <c:pt idx="116">
                  <c:v>0.222</c:v>
                </c:pt>
                <c:pt idx="117">
                  <c:v>0.47299999999999998</c:v>
                </c:pt>
                <c:pt idx="118">
                  <c:v>0.436</c:v>
                </c:pt>
                <c:pt idx="119">
                  <c:v>0.32900000000000001</c:v>
                </c:pt>
                <c:pt idx="120">
                  <c:v>0.46</c:v>
                </c:pt>
                <c:pt idx="121">
                  <c:v>0.33700000000000002</c:v>
                </c:pt>
                <c:pt idx="122">
                  <c:v>0.315</c:v>
                </c:pt>
                <c:pt idx="123">
                  <c:v>0.10199999999999999</c:v>
                </c:pt>
                <c:pt idx="124">
                  <c:v>0.22900000000000001</c:v>
                </c:pt>
                <c:pt idx="125">
                  <c:v>0.245</c:v>
                </c:pt>
                <c:pt idx="126">
                  <c:v>0.22</c:v>
                </c:pt>
                <c:pt idx="127">
                  <c:v>0.17699999999999999</c:v>
                </c:pt>
                <c:pt idx="128">
                  <c:v>0.78300000000000003</c:v>
                </c:pt>
                <c:pt idx="129">
                  <c:v>0.31</c:v>
                </c:pt>
                <c:pt idx="130">
                  <c:v>0.17</c:v>
                </c:pt>
                <c:pt idx="131">
                  <c:v>0.24</c:v>
                </c:pt>
                <c:pt idx="132">
                  <c:v>0.05</c:v>
                </c:pt>
                <c:pt idx="133">
                  <c:v>0.34</c:v>
                </c:pt>
                <c:pt idx="134">
                  <c:v>0.39</c:v>
                </c:pt>
                <c:pt idx="135">
                  <c:v>0.24</c:v>
                </c:pt>
                <c:pt idx="136">
                  <c:v>0.56000000000000005</c:v>
                </c:pt>
                <c:pt idx="137">
                  <c:v>0.36</c:v>
                </c:pt>
                <c:pt idx="138">
                  <c:v>0.22</c:v>
                </c:pt>
                <c:pt idx="139">
                  <c:v>0.13</c:v>
                </c:pt>
                <c:pt idx="140">
                  <c:v>0.18</c:v>
                </c:pt>
                <c:pt idx="141">
                  <c:v>0.31</c:v>
                </c:pt>
                <c:pt idx="142">
                  <c:v>0.43</c:v>
                </c:pt>
                <c:pt idx="143">
                  <c:v>0.36</c:v>
                </c:pt>
                <c:pt idx="144">
                  <c:v>0.25</c:v>
                </c:pt>
                <c:pt idx="145">
                  <c:v>0.12</c:v>
                </c:pt>
                <c:pt idx="146">
                  <c:v>0.28000000000000003</c:v>
                </c:pt>
                <c:pt idx="147">
                  <c:v>0.52</c:v>
                </c:pt>
                <c:pt idx="148">
                  <c:v>0.68</c:v>
                </c:pt>
                <c:pt idx="149">
                  <c:v>0.317</c:v>
                </c:pt>
                <c:pt idx="150">
                  <c:v>0.66600000000000004</c:v>
                </c:pt>
                <c:pt idx="151">
                  <c:v>0.53700000000000003</c:v>
                </c:pt>
                <c:pt idx="152">
                  <c:v>0.46200000000000002</c:v>
                </c:pt>
                <c:pt idx="153">
                  <c:v>0.47199999999999998</c:v>
                </c:pt>
                <c:pt idx="154">
                  <c:v>0.38500000000000001</c:v>
                </c:pt>
                <c:pt idx="155">
                  <c:v>0.41799999999999998</c:v>
                </c:pt>
                <c:pt idx="156">
                  <c:v>0.215</c:v>
                </c:pt>
                <c:pt idx="157">
                  <c:v>0.245</c:v>
                </c:pt>
                <c:pt idx="158">
                  <c:v>0.46700000000000003</c:v>
                </c:pt>
                <c:pt idx="159">
                  <c:v>0.36099999999999999</c:v>
                </c:pt>
                <c:pt idx="160">
                  <c:v>0.19400000000000001</c:v>
                </c:pt>
                <c:pt idx="161">
                  <c:v>9.8000000000000004E-2</c:v>
                </c:pt>
                <c:pt idx="162">
                  <c:v>0.33200000000000002</c:v>
                </c:pt>
                <c:pt idx="163">
                  <c:v>0.14299999999999999</c:v>
                </c:pt>
                <c:pt idx="164">
                  <c:v>0.217</c:v>
                </c:pt>
                <c:pt idx="165">
                  <c:v>0.32700000000000001</c:v>
                </c:pt>
                <c:pt idx="166">
                  <c:v>0.26200000000000001</c:v>
                </c:pt>
                <c:pt idx="167">
                  <c:v>0.32800000000000001</c:v>
                </c:pt>
                <c:pt idx="168">
                  <c:v>0.17</c:v>
                </c:pt>
                <c:pt idx="169">
                  <c:v>0.27600000000000002</c:v>
                </c:pt>
                <c:pt idx="170">
                  <c:v>0.16800000000000001</c:v>
                </c:pt>
                <c:pt idx="171">
                  <c:v>2.1</c:v>
                </c:pt>
                <c:pt idx="172">
                  <c:v>0.316</c:v>
                </c:pt>
                <c:pt idx="173">
                  <c:v>0.247</c:v>
                </c:pt>
                <c:pt idx="174">
                  <c:v>0.25700000000000001</c:v>
                </c:pt>
                <c:pt idx="175">
                  <c:v>0.64400000000000002</c:v>
                </c:pt>
                <c:pt idx="176">
                  <c:v>0.23400000000000001</c:v>
                </c:pt>
                <c:pt idx="177">
                  <c:v>0.3</c:v>
                </c:pt>
                <c:pt idx="178">
                  <c:v>0.42899999999999999</c:v>
                </c:pt>
                <c:pt idx="179">
                  <c:v>0.19600000000000001</c:v>
                </c:pt>
                <c:pt idx="180">
                  <c:v>0.188</c:v>
                </c:pt>
                <c:pt idx="181">
                  <c:v>0.38100000000000001</c:v>
                </c:pt>
                <c:pt idx="182">
                  <c:v>0.14099999999999999</c:v>
                </c:pt>
                <c:pt idx="183">
                  <c:v>0.14399999999999999</c:v>
                </c:pt>
                <c:pt idx="184">
                  <c:v>0.35899999999999999</c:v>
                </c:pt>
                <c:pt idx="185">
                  <c:v>0.16300000000000001</c:v>
                </c:pt>
                <c:pt idx="186">
                  <c:v>0.41699999999999998</c:v>
                </c:pt>
                <c:pt idx="187">
                  <c:v>0.33900000000000002</c:v>
                </c:pt>
                <c:pt idx="188">
                  <c:v>0.26200000000000001</c:v>
                </c:pt>
                <c:pt idx="189">
                  <c:v>0.128</c:v>
                </c:pt>
                <c:pt idx="190">
                  <c:v>0.112</c:v>
                </c:pt>
                <c:pt idx="191">
                  <c:v>0.28899999999999998</c:v>
                </c:pt>
                <c:pt idx="192">
                  <c:v>0.34499999999999997</c:v>
                </c:pt>
                <c:pt idx="193">
                  <c:v>0.247</c:v>
                </c:pt>
                <c:pt idx="194">
                  <c:v>0.48399999999999999</c:v>
                </c:pt>
                <c:pt idx="195">
                  <c:v>0.49299999999999999</c:v>
                </c:pt>
                <c:pt idx="196">
                  <c:v>0.39</c:v>
                </c:pt>
                <c:pt idx="197">
                  <c:v>0.5</c:v>
                </c:pt>
                <c:pt idx="198">
                  <c:v>0.223</c:v>
                </c:pt>
                <c:pt idx="199">
                  <c:v>0.24</c:v>
                </c:pt>
                <c:pt idx="200">
                  <c:v>0.26300000000000001</c:v>
                </c:pt>
                <c:pt idx="201">
                  <c:v>0.16600000000000001</c:v>
                </c:pt>
                <c:pt idx="202">
                  <c:v>0.16500000000000001</c:v>
                </c:pt>
                <c:pt idx="203">
                  <c:v>0.316</c:v>
                </c:pt>
                <c:pt idx="204">
                  <c:v>0.246</c:v>
                </c:pt>
                <c:pt idx="205">
                  <c:v>0.18099999999999999</c:v>
                </c:pt>
                <c:pt idx="206">
                  <c:v>0.33500000000000002</c:v>
                </c:pt>
                <c:pt idx="207">
                  <c:v>0.29699999999999999</c:v>
                </c:pt>
                <c:pt idx="208">
                  <c:v>0.26800000000000002</c:v>
                </c:pt>
                <c:pt idx="209">
                  <c:v>0.22600000000000001</c:v>
                </c:pt>
                <c:pt idx="210">
                  <c:v>0.222</c:v>
                </c:pt>
                <c:pt idx="211">
                  <c:v>0.76</c:v>
                </c:pt>
                <c:pt idx="212">
                  <c:v>0.72099999999999997</c:v>
                </c:pt>
                <c:pt idx="213">
                  <c:v>0.28699999999999998</c:v>
                </c:pt>
                <c:pt idx="214">
                  <c:v>0.443</c:v>
                </c:pt>
                <c:pt idx="215">
                  <c:v>0.34699999999999998</c:v>
                </c:pt>
                <c:pt idx="216">
                  <c:v>0.33400000000000002</c:v>
                </c:pt>
                <c:pt idx="217">
                  <c:v>0.14599999999999999</c:v>
                </c:pt>
                <c:pt idx="218">
                  <c:v>0.158</c:v>
                </c:pt>
                <c:pt idx="219">
                  <c:v>0.189</c:v>
                </c:pt>
                <c:pt idx="220">
                  <c:v>0.22</c:v>
                </c:pt>
                <c:pt idx="221">
                  <c:v>0.41599999999999998</c:v>
                </c:pt>
                <c:pt idx="222">
                  <c:v>0.48699999999999999</c:v>
                </c:pt>
                <c:pt idx="223">
                  <c:v>0.32900000000000001</c:v>
                </c:pt>
                <c:pt idx="224">
                  <c:v>0.25700000000000001</c:v>
                </c:pt>
                <c:pt idx="225">
                  <c:v>0.222</c:v>
                </c:pt>
                <c:pt idx="226">
                  <c:v>0.183</c:v>
                </c:pt>
                <c:pt idx="227">
                  <c:v>0.47299999999999998</c:v>
                </c:pt>
                <c:pt idx="228">
                  <c:v>0.20200000000000001</c:v>
                </c:pt>
                <c:pt idx="229">
                  <c:v>0.17399999999999999</c:v>
                </c:pt>
                <c:pt idx="230">
                  <c:v>0.221</c:v>
                </c:pt>
                <c:pt idx="231">
                  <c:v>0.14000000000000001</c:v>
                </c:pt>
                <c:pt idx="232">
                  <c:v>0.23599999999999999</c:v>
                </c:pt>
                <c:pt idx="233">
                  <c:v>0.183</c:v>
                </c:pt>
                <c:pt idx="234">
                  <c:v>0.20399999999999999</c:v>
                </c:pt>
                <c:pt idx="235">
                  <c:v>0.65200000000000002</c:v>
                </c:pt>
                <c:pt idx="236">
                  <c:v>0.56799999999999995</c:v>
                </c:pt>
                <c:pt idx="237">
                  <c:v>0.27300000000000002</c:v>
                </c:pt>
                <c:pt idx="238">
                  <c:v>0.13800000000000001</c:v>
                </c:pt>
                <c:pt idx="239">
                  <c:v>0.19</c:v>
                </c:pt>
                <c:pt idx="240">
                  <c:v>0.22700000000000001</c:v>
                </c:pt>
                <c:pt idx="241">
                  <c:v>0.17399999999999999</c:v>
                </c:pt>
                <c:pt idx="242">
                  <c:v>0.17499999999999999</c:v>
                </c:pt>
                <c:pt idx="243">
                  <c:v>0.47699999999999998</c:v>
                </c:pt>
                <c:pt idx="244">
                  <c:v>0.312</c:v>
                </c:pt>
                <c:pt idx="245">
                  <c:v>0.35699999999999998</c:v>
                </c:pt>
                <c:pt idx="246">
                  <c:v>0.21</c:v>
                </c:pt>
                <c:pt idx="247">
                  <c:v>0.29199999999999998</c:v>
                </c:pt>
                <c:pt idx="248">
                  <c:v>0.33400000000000002</c:v>
                </c:pt>
                <c:pt idx="249">
                  <c:v>0.185</c:v>
                </c:pt>
                <c:pt idx="250">
                  <c:v>0.46600000000000003</c:v>
                </c:pt>
                <c:pt idx="251">
                  <c:v>0.26300000000000001</c:v>
                </c:pt>
                <c:pt idx="252">
                  <c:v>0.13</c:v>
                </c:pt>
                <c:pt idx="253">
                  <c:v>7.5999999999999998E-2</c:v>
                </c:pt>
                <c:pt idx="254">
                  <c:v>0.46800000000000003</c:v>
                </c:pt>
                <c:pt idx="255">
                  <c:v>0.13800000000000001</c:v>
                </c:pt>
                <c:pt idx="256">
                  <c:v>0.33100000000000002</c:v>
                </c:pt>
                <c:pt idx="257">
                  <c:v>0.29499999999999998</c:v>
                </c:pt>
                <c:pt idx="258">
                  <c:v>0.33400000000000002</c:v>
                </c:pt>
                <c:pt idx="259">
                  <c:v>0.307</c:v>
                </c:pt>
                <c:pt idx="260">
                  <c:v>0.60499999999999998</c:v>
                </c:pt>
                <c:pt idx="261">
                  <c:v>1.2</c:v>
                </c:pt>
                <c:pt idx="262">
                  <c:v>0.371</c:v>
                </c:pt>
                <c:pt idx="263">
                  <c:v>0.36799999999999999</c:v>
                </c:pt>
                <c:pt idx="264">
                  <c:v>0.25700000000000001</c:v>
                </c:pt>
                <c:pt idx="265">
                  <c:v>0.33100000000000002</c:v>
                </c:pt>
                <c:pt idx="266">
                  <c:v>0.40699999999999997</c:v>
                </c:pt>
                <c:pt idx="267">
                  <c:v>0.35</c:v>
                </c:pt>
                <c:pt idx="268">
                  <c:v>0.17</c:v>
                </c:pt>
                <c:pt idx="269">
                  <c:v>0.499</c:v>
                </c:pt>
                <c:pt idx="270">
                  <c:v>0.32500000000000001</c:v>
                </c:pt>
                <c:pt idx="271">
                  <c:v>0.52900000000000003</c:v>
                </c:pt>
                <c:pt idx="272">
                  <c:v>0.59599999999999997</c:v>
                </c:pt>
                <c:pt idx="273">
                  <c:v>0.54100000000000004</c:v>
                </c:pt>
                <c:pt idx="274">
                  <c:v>0.161</c:v>
                </c:pt>
                <c:pt idx="275">
                  <c:v>0.40200000000000002</c:v>
                </c:pt>
                <c:pt idx="276">
                  <c:v>0.311</c:v>
                </c:pt>
                <c:pt idx="277">
                  <c:v>0.39600000000000002</c:v>
                </c:pt>
                <c:pt idx="278">
                  <c:v>0.374</c:v>
                </c:pt>
                <c:pt idx="279">
                  <c:v>0.42099999999999999</c:v>
                </c:pt>
                <c:pt idx="280">
                  <c:v>0.16400000000000001</c:v>
                </c:pt>
                <c:pt idx="281">
                  <c:v>0.186</c:v>
                </c:pt>
                <c:pt idx="282">
                  <c:v>0.63400000000000001</c:v>
                </c:pt>
                <c:pt idx="283">
                  <c:v>0.45900000000000002</c:v>
                </c:pt>
                <c:pt idx="284">
                  <c:v>0.24399999999999999</c:v>
                </c:pt>
                <c:pt idx="285">
                  <c:v>0.44</c:v>
                </c:pt>
                <c:pt idx="286">
                  <c:v>0.309</c:v>
                </c:pt>
                <c:pt idx="287">
                  <c:v>0.25800000000000001</c:v>
                </c:pt>
                <c:pt idx="288">
                  <c:v>0.224</c:v>
                </c:pt>
                <c:pt idx="289">
                  <c:v>0.23</c:v>
                </c:pt>
                <c:pt idx="290">
                  <c:v>0.28999999999999998</c:v>
                </c:pt>
                <c:pt idx="291">
                  <c:v>0.17299999999999999</c:v>
                </c:pt>
                <c:pt idx="292">
                  <c:v>0.15</c:v>
                </c:pt>
                <c:pt idx="293">
                  <c:v>0.20300000000000001</c:v>
                </c:pt>
                <c:pt idx="294">
                  <c:v>0.13400000000000001</c:v>
                </c:pt>
                <c:pt idx="295">
                  <c:v>0.14199999999999999</c:v>
                </c:pt>
                <c:pt idx="296">
                  <c:v>0.121</c:v>
                </c:pt>
                <c:pt idx="297">
                  <c:v>0.104</c:v>
                </c:pt>
                <c:pt idx="298">
                  <c:v>0.12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D71-46A1-8F9E-FE005C954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1253392"/>
        <c:axId val="1135967152"/>
      </c:scatterChart>
      <c:valAx>
        <c:axId val="1191253392"/>
        <c:scaling>
          <c:orientation val="minMax"/>
          <c:max val="44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5967152"/>
        <c:crosses val="autoZero"/>
        <c:crossBetween val="midCat"/>
        <c:majorUnit val="2000"/>
      </c:valAx>
      <c:valAx>
        <c:axId val="113596715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1253392"/>
        <c:crosses val="autoZero"/>
        <c:crossBetween val="midCat"/>
        <c:majorUnit val="0.25"/>
      </c:valAx>
      <c:spPr>
        <a:noFill/>
        <a:ln w="19050">
          <a:solidFill>
            <a:schemeClr val="accent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TP (mg/L)</a:t>
            </a:r>
          </a:p>
        </c:rich>
      </c:tx>
      <c:layout>
        <c:manualLayout>
          <c:xMode val="edge"/>
          <c:yMode val="edge"/>
          <c:x val="1.0555555555555578E-3"/>
          <c:y val="4.11899313501144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'Trout Brook'!$B$1</c:f>
              <c:strCache>
                <c:ptCount val="1"/>
                <c:pt idx="0">
                  <c:v>TP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'Trout Brook'!$A$2:$A$245</c:f>
              <c:numCache>
                <c:formatCode>m/d/yyyy</c:formatCode>
                <c:ptCount val="244"/>
                <c:pt idx="0">
                  <c:v>38836</c:v>
                </c:pt>
                <c:pt idx="1">
                  <c:v>38837</c:v>
                </c:pt>
                <c:pt idx="2">
                  <c:v>38838</c:v>
                </c:pt>
                <c:pt idx="3">
                  <c:v>38845</c:v>
                </c:pt>
                <c:pt idx="4">
                  <c:v>38862</c:v>
                </c:pt>
                <c:pt idx="5">
                  <c:v>38866</c:v>
                </c:pt>
                <c:pt idx="6">
                  <c:v>38873</c:v>
                </c:pt>
                <c:pt idx="7">
                  <c:v>38884</c:v>
                </c:pt>
                <c:pt idx="8">
                  <c:v>38930</c:v>
                </c:pt>
                <c:pt idx="9">
                  <c:v>38935</c:v>
                </c:pt>
                <c:pt idx="10">
                  <c:v>38953</c:v>
                </c:pt>
                <c:pt idx="11">
                  <c:v>38963</c:v>
                </c:pt>
                <c:pt idx="12">
                  <c:v>39171</c:v>
                </c:pt>
                <c:pt idx="13">
                  <c:v>39210</c:v>
                </c:pt>
                <c:pt idx="14">
                  <c:v>39225</c:v>
                </c:pt>
                <c:pt idx="15">
                  <c:v>39226</c:v>
                </c:pt>
                <c:pt idx="16">
                  <c:v>39231</c:v>
                </c:pt>
                <c:pt idx="17">
                  <c:v>39235</c:v>
                </c:pt>
                <c:pt idx="18">
                  <c:v>39271</c:v>
                </c:pt>
                <c:pt idx="19">
                  <c:v>39281</c:v>
                </c:pt>
                <c:pt idx="20">
                  <c:v>39289</c:v>
                </c:pt>
                <c:pt idx="21">
                  <c:v>39305</c:v>
                </c:pt>
                <c:pt idx="22">
                  <c:v>39307</c:v>
                </c:pt>
                <c:pt idx="23">
                  <c:v>39312</c:v>
                </c:pt>
                <c:pt idx="24">
                  <c:v>39313</c:v>
                </c:pt>
                <c:pt idx="25">
                  <c:v>39321</c:v>
                </c:pt>
                <c:pt idx="26">
                  <c:v>39322</c:v>
                </c:pt>
                <c:pt idx="27">
                  <c:v>39331</c:v>
                </c:pt>
                <c:pt idx="28">
                  <c:v>39343</c:v>
                </c:pt>
                <c:pt idx="29">
                  <c:v>39345</c:v>
                </c:pt>
                <c:pt idx="30">
                  <c:v>39349</c:v>
                </c:pt>
                <c:pt idx="31">
                  <c:v>39355</c:v>
                </c:pt>
                <c:pt idx="32">
                  <c:v>39357</c:v>
                </c:pt>
                <c:pt idx="33">
                  <c:v>39360</c:v>
                </c:pt>
                <c:pt idx="34">
                  <c:v>39363</c:v>
                </c:pt>
                <c:pt idx="35">
                  <c:v>39373</c:v>
                </c:pt>
                <c:pt idx="36">
                  <c:v>39373</c:v>
                </c:pt>
                <c:pt idx="37">
                  <c:v>39559</c:v>
                </c:pt>
                <c:pt idx="38">
                  <c:v>39562</c:v>
                </c:pt>
                <c:pt idx="39">
                  <c:v>39570</c:v>
                </c:pt>
                <c:pt idx="40">
                  <c:v>39604</c:v>
                </c:pt>
                <c:pt idx="41">
                  <c:v>39610</c:v>
                </c:pt>
                <c:pt idx="42">
                  <c:v>39640</c:v>
                </c:pt>
                <c:pt idx="43">
                  <c:v>39648</c:v>
                </c:pt>
                <c:pt idx="44">
                  <c:v>39664</c:v>
                </c:pt>
                <c:pt idx="45">
                  <c:v>39672</c:v>
                </c:pt>
                <c:pt idx="46">
                  <c:v>39687</c:v>
                </c:pt>
                <c:pt idx="47">
                  <c:v>39714</c:v>
                </c:pt>
                <c:pt idx="48">
                  <c:v>39728</c:v>
                </c:pt>
                <c:pt idx="49">
                  <c:v>39734</c:v>
                </c:pt>
                <c:pt idx="50">
                  <c:v>39759</c:v>
                </c:pt>
                <c:pt idx="51">
                  <c:v>39929</c:v>
                </c:pt>
                <c:pt idx="52">
                  <c:v>39972</c:v>
                </c:pt>
                <c:pt idx="53">
                  <c:v>39991</c:v>
                </c:pt>
                <c:pt idx="54">
                  <c:v>40015</c:v>
                </c:pt>
                <c:pt idx="55">
                  <c:v>40015</c:v>
                </c:pt>
                <c:pt idx="56">
                  <c:v>40025</c:v>
                </c:pt>
                <c:pt idx="57">
                  <c:v>40032</c:v>
                </c:pt>
                <c:pt idx="58">
                  <c:v>40040</c:v>
                </c:pt>
                <c:pt idx="59">
                  <c:v>40044</c:v>
                </c:pt>
                <c:pt idx="60">
                  <c:v>40044</c:v>
                </c:pt>
                <c:pt idx="61">
                  <c:v>40045</c:v>
                </c:pt>
                <c:pt idx="62">
                  <c:v>40050</c:v>
                </c:pt>
                <c:pt idx="63">
                  <c:v>40081</c:v>
                </c:pt>
                <c:pt idx="64">
                  <c:v>40087</c:v>
                </c:pt>
                <c:pt idx="65">
                  <c:v>40091</c:v>
                </c:pt>
                <c:pt idx="66">
                  <c:v>40101</c:v>
                </c:pt>
                <c:pt idx="67">
                  <c:v>40109</c:v>
                </c:pt>
                <c:pt idx="68">
                  <c:v>40115</c:v>
                </c:pt>
                <c:pt idx="69">
                  <c:v>40247</c:v>
                </c:pt>
                <c:pt idx="70">
                  <c:v>40305</c:v>
                </c:pt>
                <c:pt idx="71">
                  <c:v>40308</c:v>
                </c:pt>
                <c:pt idx="72">
                  <c:v>40311</c:v>
                </c:pt>
                <c:pt idx="73">
                  <c:v>40323</c:v>
                </c:pt>
                <c:pt idx="74">
                  <c:v>40333</c:v>
                </c:pt>
                <c:pt idx="75">
                  <c:v>40337</c:v>
                </c:pt>
                <c:pt idx="76">
                  <c:v>40340</c:v>
                </c:pt>
                <c:pt idx="77">
                  <c:v>40354</c:v>
                </c:pt>
                <c:pt idx="78">
                  <c:v>40364</c:v>
                </c:pt>
                <c:pt idx="79">
                  <c:v>40376</c:v>
                </c:pt>
                <c:pt idx="80">
                  <c:v>40386</c:v>
                </c:pt>
                <c:pt idx="81">
                  <c:v>40398</c:v>
                </c:pt>
                <c:pt idx="82">
                  <c:v>40400</c:v>
                </c:pt>
                <c:pt idx="83">
                  <c:v>40421</c:v>
                </c:pt>
                <c:pt idx="84">
                  <c:v>40436</c:v>
                </c:pt>
                <c:pt idx="85">
                  <c:v>40442</c:v>
                </c:pt>
                <c:pt idx="86">
                  <c:v>40443</c:v>
                </c:pt>
                <c:pt idx="87">
                  <c:v>40475</c:v>
                </c:pt>
                <c:pt idx="88">
                  <c:v>40624</c:v>
                </c:pt>
                <c:pt idx="89">
                  <c:v>40659</c:v>
                </c:pt>
                <c:pt idx="90">
                  <c:v>40672</c:v>
                </c:pt>
                <c:pt idx="91">
                  <c:v>40684</c:v>
                </c:pt>
                <c:pt idx="92">
                  <c:v>40708</c:v>
                </c:pt>
                <c:pt idx="93">
                  <c:v>40715</c:v>
                </c:pt>
                <c:pt idx="94">
                  <c:v>40734</c:v>
                </c:pt>
                <c:pt idx="95">
                  <c:v>40739</c:v>
                </c:pt>
                <c:pt idx="96">
                  <c:v>40751</c:v>
                </c:pt>
                <c:pt idx="97">
                  <c:v>40754</c:v>
                </c:pt>
                <c:pt idx="98">
                  <c:v>40828</c:v>
                </c:pt>
                <c:pt idx="99">
                  <c:v>41016</c:v>
                </c:pt>
                <c:pt idx="100">
                  <c:v>41020</c:v>
                </c:pt>
                <c:pt idx="101">
                  <c:v>41030</c:v>
                </c:pt>
                <c:pt idx="102">
                  <c:v>41032</c:v>
                </c:pt>
                <c:pt idx="103">
                  <c:v>41034</c:v>
                </c:pt>
                <c:pt idx="104">
                  <c:v>41048</c:v>
                </c:pt>
                <c:pt idx="105">
                  <c:v>41052</c:v>
                </c:pt>
                <c:pt idx="106">
                  <c:v>41070</c:v>
                </c:pt>
                <c:pt idx="107">
                  <c:v>41074</c:v>
                </c:pt>
                <c:pt idx="108">
                  <c:v>41076</c:v>
                </c:pt>
                <c:pt idx="109">
                  <c:v>41096</c:v>
                </c:pt>
                <c:pt idx="110">
                  <c:v>41103</c:v>
                </c:pt>
                <c:pt idx="111">
                  <c:v>41108</c:v>
                </c:pt>
                <c:pt idx="112">
                  <c:v>41114</c:v>
                </c:pt>
                <c:pt idx="113">
                  <c:v>41119</c:v>
                </c:pt>
                <c:pt idx="114">
                  <c:v>41124</c:v>
                </c:pt>
                <c:pt idx="115">
                  <c:v>41207</c:v>
                </c:pt>
                <c:pt idx="116">
                  <c:v>41373</c:v>
                </c:pt>
                <c:pt idx="117">
                  <c:v>41395</c:v>
                </c:pt>
                <c:pt idx="118">
                  <c:v>41412</c:v>
                </c:pt>
                <c:pt idx="119">
                  <c:v>41423</c:v>
                </c:pt>
                <c:pt idx="120">
                  <c:v>41437</c:v>
                </c:pt>
                <c:pt idx="121">
                  <c:v>41440</c:v>
                </c:pt>
                <c:pt idx="122">
                  <c:v>41446</c:v>
                </c:pt>
                <c:pt idx="123">
                  <c:v>41446</c:v>
                </c:pt>
                <c:pt idx="124">
                  <c:v>41454</c:v>
                </c:pt>
                <c:pt idx="125">
                  <c:v>41464</c:v>
                </c:pt>
                <c:pt idx="126">
                  <c:v>41491</c:v>
                </c:pt>
                <c:pt idx="127">
                  <c:v>41515</c:v>
                </c:pt>
                <c:pt idx="128">
                  <c:v>41531</c:v>
                </c:pt>
                <c:pt idx="129">
                  <c:v>41536</c:v>
                </c:pt>
                <c:pt idx="130">
                  <c:v>41549</c:v>
                </c:pt>
                <c:pt idx="131">
                  <c:v>41562</c:v>
                </c:pt>
                <c:pt idx="132">
                  <c:v>41725</c:v>
                </c:pt>
                <c:pt idx="133">
                  <c:v>41757</c:v>
                </c:pt>
                <c:pt idx="134">
                  <c:v>41767</c:v>
                </c:pt>
                <c:pt idx="135">
                  <c:v>41770</c:v>
                </c:pt>
                <c:pt idx="136">
                  <c:v>41778</c:v>
                </c:pt>
                <c:pt idx="137">
                  <c:v>41786</c:v>
                </c:pt>
                <c:pt idx="138">
                  <c:v>41790</c:v>
                </c:pt>
                <c:pt idx="139">
                  <c:v>41797</c:v>
                </c:pt>
                <c:pt idx="140">
                  <c:v>41804</c:v>
                </c:pt>
                <c:pt idx="141">
                  <c:v>41806</c:v>
                </c:pt>
                <c:pt idx="142">
                  <c:v>41809</c:v>
                </c:pt>
                <c:pt idx="143">
                  <c:v>41818</c:v>
                </c:pt>
                <c:pt idx="144">
                  <c:v>41827</c:v>
                </c:pt>
                <c:pt idx="145">
                  <c:v>41831</c:v>
                </c:pt>
                <c:pt idx="146">
                  <c:v>41832</c:v>
                </c:pt>
                <c:pt idx="147">
                  <c:v>41845</c:v>
                </c:pt>
                <c:pt idx="148">
                  <c:v>41861</c:v>
                </c:pt>
                <c:pt idx="149">
                  <c:v>41869</c:v>
                </c:pt>
                <c:pt idx="150">
                  <c:v>41872</c:v>
                </c:pt>
                <c:pt idx="151">
                  <c:v>41880</c:v>
                </c:pt>
                <c:pt idx="152">
                  <c:v>41881</c:v>
                </c:pt>
                <c:pt idx="153">
                  <c:v>41891</c:v>
                </c:pt>
                <c:pt idx="154">
                  <c:v>41911</c:v>
                </c:pt>
                <c:pt idx="155">
                  <c:v>42095</c:v>
                </c:pt>
                <c:pt idx="156">
                  <c:v>42103</c:v>
                </c:pt>
                <c:pt idx="157">
                  <c:v>42103</c:v>
                </c:pt>
                <c:pt idx="158">
                  <c:v>42106</c:v>
                </c:pt>
                <c:pt idx="159">
                  <c:v>42213</c:v>
                </c:pt>
                <c:pt idx="160">
                  <c:v>42234</c:v>
                </c:pt>
                <c:pt idx="161">
                  <c:v>42238</c:v>
                </c:pt>
                <c:pt idx="162">
                  <c:v>42249</c:v>
                </c:pt>
                <c:pt idx="163">
                  <c:v>42253</c:v>
                </c:pt>
                <c:pt idx="164">
                  <c:v>42256</c:v>
                </c:pt>
                <c:pt idx="165">
                  <c:v>42264</c:v>
                </c:pt>
                <c:pt idx="166">
                  <c:v>42264</c:v>
                </c:pt>
                <c:pt idx="167">
                  <c:v>42270</c:v>
                </c:pt>
                <c:pt idx="168">
                  <c:v>42285</c:v>
                </c:pt>
                <c:pt idx="169">
                  <c:v>42300</c:v>
                </c:pt>
                <c:pt idx="170">
                  <c:v>42304</c:v>
                </c:pt>
                <c:pt idx="171">
                  <c:v>42308</c:v>
                </c:pt>
                <c:pt idx="172">
                  <c:v>42319</c:v>
                </c:pt>
                <c:pt idx="173">
                  <c:v>42325</c:v>
                </c:pt>
                <c:pt idx="174">
                  <c:v>42484</c:v>
                </c:pt>
                <c:pt idx="175">
                  <c:v>42487</c:v>
                </c:pt>
                <c:pt idx="176">
                  <c:v>42499</c:v>
                </c:pt>
                <c:pt idx="177">
                  <c:v>42534</c:v>
                </c:pt>
                <c:pt idx="178">
                  <c:v>42535</c:v>
                </c:pt>
                <c:pt idx="179">
                  <c:v>42578</c:v>
                </c:pt>
                <c:pt idx="180">
                  <c:v>42586</c:v>
                </c:pt>
                <c:pt idx="181">
                  <c:v>42592</c:v>
                </c:pt>
                <c:pt idx="182">
                  <c:v>42619</c:v>
                </c:pt>
                <c:pt idx="183">
                  <c:v>42628</c:v>
                </c:pt>
                <c:pt idx="184">
                  <c:v>42634</c:v>
                </c:pt>
                <c:pt idx="185">
                  <c:v>42649</c:v>
                </c:pt>
                <c:pt idx="186">
                  <c:v>42840</c:v>
                </c:pt>
                <c:pt idx="187">
                  <c:v>42844</c:v>
                </c:pt>
                <c:pt idx="188">
                  <c:v>42850</c:v>
                </c:pt>
                <c:pt idx="189">
                  <c:v>42855</c:v>
                </c:pt>
                <c:pt idx="190">
                  <c:v>42872</c:v>
                </c:pt>
                <c:pt idx="191">
                  <c:v>42872</c:v>
                </c:pt>
                <c:pt idx="192">
                  <c:v>42875</c:v>
                </c:pt>
                <c:pt idx="193">
                  <c:v>42897</c:v>
                </c:pt>
                <c:pt idx="194">
                  <c:v>42908</c:v>
                </c:pt>
                <c:pt idx="195">
                  <c:v>42914</c:v>
                </c:pt>
                <c:pt idx="196">
                  <c:v>42933</c:v>
                </c:pt>
                <c:pt idx="197">
                  <c:v>42942</c:v>
                </c:pt>
                <c:pt idx="198">
                  <c:v>42950</c:v>
                </c:pt>
                <c:pt idx="199">
                  <c:v>42953</c:v>
                </c:pt>
                <c:pt idx="200">
                  <c:v>42956</c:v>
                </c:pt>
                <c:pt idx="201">
                  <c:v>42960</c:v>
                </c:pt>
                <c:pt idx="202">
                  <c:v>42972</c:v>
                </c:pt>
                <c:pt idx="203">
                  <c:v>43002</c:v>
                </c:pt>
                <c:pt idx="204">
                  <c:v>43010</c:v>
                </c:pt>
                <c:pt idx="205">
                  <c:v>43014</c:v>
                </c:pt>
                <c:pt idx="206">
                  <c:v>43229</c:v>
                </c:pt>
                <c:pt idx="207">
                  <c:v>43245</c:v>
                </c:pt>
                <c:pt idx="208">
                  <c:v>43249</c:v>
                </c:pt>
                <c:pt idx="209">
                  <c:v>43267</c:v>
                </c:pt>
                <c:pt idx="210">
                  <c:v>43268</c:v>
                </c:pt>
                <c:pt idx="211">
                  <c:v>43277</c:v>
                </c:pt>
                <c:pt idx="212">
                  <c:v>43282</c:v>
                </c:pt>
                <c:pt idx="213">
                  <c:v>43285</c:v>
                </c:pt>
                <c:pt idx="214">
                  <c:v>43293</c:v>
                </c:pt>
                <c:pt idx="215">
                  <c:v>43315</c:v>
                </c:pt>
                <c:pt idx="216">
                  <c:v>43336</c:v>
                </c:pt>
                <c:pt idx="217">
                  <c:v>43347</c:v>
                </c:pt>
                <c:pt idx="218">
                  <c:v>43360</c:v>
                </c:pt>
                <c:pt idx="219">
                  <c:v>43363</c:v>
                </c:pt>
                <c:pt idx="220">
                  <c:v>43376</c:v>
                </c:pt>
                <c:pt idx="221">
                  <c:v>43382</c:v>
                </c:pt>
                <c:pt idx="222">
                  <c:v>43538</c:v>
                </c:pt>
                <c:pt idx="223">
                  <c:v>43572</c:v>
                </c:pt>
                <c:pt idx="224">
                  <c:v>43593</c:v>
                </c:pt>
                <c:pt idx="225">
                  <c:v>43603</c:v>
                </c:pt>
                <c:pt idx="226">
                  <c:v>43606</c:v>
                </c:pt>
                <c:pt idx="227">
                  <c:v>43612</c:v>
                </c:pt>
                <c:pt idx="228">
                  <c:v>43620</c:v>
                </c:pt>
                <c:pt idx="229">
                  <c:v>43639</c:v>
                </c:pt>
                <c:pt idx="230">
                  <c:v>43647</c:v>
                </c:pt>
                <c:pt idx="231">
                  <c:v>43661</c:v>
                </c:pt>
                <c:pt idx="232">
                  <c:v>43666</c:v>
                </c:pt>
                <c:pt idx="233">
                  <c:v>43674</c:v>
                </c:pt>
                <c:pt idx="234">
                  <c:v>43687</c:v>
                </c:pt>
                <c:pt idx="235">
                  <c:v>43690</c:v>
                </c:pt>
                <c:pt idx="236">
                  <c:v>43692</c:v>
                </c:pt>
                <c:pt idx="237">
                  <c:v>43695</c:v>
                </c:pt>
                <c:pt idx="238">
                  <c:v>43697</c:v>
                </c:pt>
                <c:pt idx="239">
                  <c:v>43703</c:v>
                </c:pt>
                <c:pt idx="240">
                  <c:v>43719</c:v>
                </c:pt>
                <c:pt idx="241">
                  <c:v>43720</c:v>
                </c:pt>
                <c:pt idx="242">
                  <c:v>43739</c:v>
                </c:pt>
                <c:pt idx="243">
                  <c:v>43743</c:v>
                </c:pt>
              </c:numCache>
            </c:numRef>
          </c:xVal>
          <c:yVal>
            <c:numRef>
              <c:f>'Trout Brook'!$B$2:$B$245</c:f>
              <c:numCache>
                <c:formatCode>General</c:formatCode>
                <c:ptCount val="244"/>
                <c:pt idx="0">
                  <c:v>0.19700000000000001</c:v>
                </c:pt>
                <c:pt idx="1">
                  <c:v>0.121</c:v>
                </c:pt>
                <c:pt idx="2">
                  <c:v>0.125</c:v>
                </c:pt>
                <c:pt idx="3">
                  <c:v>0.313</c:v>
                </c:pt>
                <c:pt idx="4">
                  <c:v>0.64100000000000001</c:v>
                </c:pt>
                <c:pt idx="5">
                  <c:v>0.79400000000000004</c:v>
                </c:pt>
                <c:pt idx="6">
                  <c:v>0.32600000000000001</c:v>
                </c:pt>
                <c:pt idx="7">
                  <c:v>0.309</c:v>
                </c:pt>
                <c:pt idx="8">
                  <c:v>0.28999999999999998</c:v>
                </c:pt>
                <c:pt idx="9">
                  <c:v>0.29599999999999999</c:v>
                </c:pt>
                <c:pt idx="10">
                  <c:v>0.27700000000000002</c:v>
                </c:pt>
                <c:pt idx="11">
                  <c:v>0.32100000000000001</c:v>
                </c:pt>
                <c:pt idx="12">
                  <c:v>0.17899999999999999</c:v>
                </c:pt>
                <c:pt idx="13">
                  <c:v>0.56799999999999995</c:v>
                </c:pt>
                <c:pt idx="14">
                  <c:v>0.53600000000000003</c:v>
                </c:pt>
                <c:pt idx="15">
                  <c:v>0.33100000000000002</c:v>
                </c:pt>
                <c:pt idx="16">
                  <c:v>0.46100000000000002</c:v>
                </c:pt>
                <c:pt idx="17">
                  <c:v>0.24199999999999999</c:v>
                </c:pt>
                <c:pt idx="18">
                  <c:v>0.28699999999999998</c:v>
                </c:pt>
                <c:pt idx="19">
                  <c:v>0.92600000000000005</c:v>
                </c:pt>
                <c:pt idx="20">
                  <c:v>0.52200000000000002</c:v>
                </c:pt>
                <c:pt idx="21">
                  <c:v>0.36399999999999999</c:v>
                </c:pt>
                <c:pt idx="22">
                  <c:v>0.26200000000000001</c:v>
                </c:pt>
                <c:pt idx="23">
                  <c:v>0.19900000000000001</c:v>
                </c:pt>
                <c:pt idx="24">
                  <c:v>0.24199999999999999</c:v>
                </c:pt>
                <c:pt idx="25">
                  <c:v>0.39100000000000001</c:v>
                </c:pt>
                <c:pt idx="26">
                  <c:v>0.253</c:v>
                </c:pt>
                <c:pt idx="27">
                  <c:v>0.28699999999999998</c:v>
                </c:pt>
                <c:pt idx="28">
                  <c:v>0.17</c:v>
                </c:pt>
                <c:pt idx="29">
                  <c:v>0.24199999999999999</c:v>
                </c:pt>
                <c:pt idx="30">
                  <c:v>0.24</c:v>
                </c:pt>
                <c:pt idx="31">
                  <c:v>0.26900000000000002</c:v>
                </c:pt>
                <c:pt idx="32">
                  <c:v>0.186</c:v>
                </c:pt>
                <c:pt idx="33">
                  <c:v>0.18099999999999999</c:v>
                </c:pt>
                <c:pt idx="34">
                  <c:v>0.185</c:v>
                </c:pt>
                <c:pt idx="35">
                  <c:v>0.153</c:v>
                </c:pt>
                <c:pt idx="36">
                  <c:v>0.129</c:v>
                </c:pt>
                <c:pt idx="37">
                  <c:v>0.39</c:v>
                </c:pt>
                <c:pt idx="38">
                  <c:v>0.25</c:v>
                </c:pt>
                <c:pt idx="39">
                  <c:v>0.23799999999999999</c:v>
                </c:pt>
                <c:pt idx="40">
                  <c:v>0.504</c:v>
                </c:pt>
                <c:pt idx="41">
                  <c:v>0.29099999999999998</c:v>
                </c:pt>
                <c:pt idx="42">
                  <c:v>0.35099999999999998</c:v>
                </c:pt>
                <c:pt idx="43">
                  <c:v>0.23599999999999999</c:v>
                </c:pt>
                <c:pt idx="44">
                  <c:v>0.41499999999999998</c:v>
                </c:pt>
                <c:pt idx="45">
                  <c:v>0.26800000000000002</c:v>
                </c:pt>
                <c:pt idx="46">
                  <c:v>0.23400000000000001</c:v>
                </c:pt>
                <c:pt idx="47">
                  <c:v>0.20499999999999999</c:v>
                </c:pt>
                <c:pt idx="48">
                  <c:v>0.16500000000000001</c:v>
                </c:pt>
                <c:pt idx="49">
                  <c:v>0.21099999999999999</c:v>
                </c:pt>
                <c:pt idx="50">
                  <c:v>0.245</c:v>
                </c:pt>
                <c:pt idx="51">
                  <c:v>0.61499999999999999</c:v>
                </c:pt>
                <c:pt idx="52">
                  <c:v>0.20699999999999999</c:v>
                </c:pt>
                <c:pt idx="53">
                  <c:v>0.36099999999999999</c:v>
                </c:pt>
                <c:pt idx="54">
                  <c:v>0.25</c:v>
                </c:pt>
                <c:pt idx="55">
                  <c:v>0.438</c:v>
                </c:pt>
                <c:pt idx="56">
                  <c:v>0.24099999999999999</c:v>
                </c:pt>
                <c:pt idx="57">
                  <c:v>0.17299999999999999</c:v>
                </c:pt>
                <c:pt idx="58">
                  <c:v>0.23100000000000001</c:v>
                </c:pt>
                <c:pt idx="59">
                  <c:v>0.186</c:v>
                </c:pt>
                <c:pt idx="60">
                  <c:v>0.17899999999999999</c:v>
                </c:pt>
                <c:pt idx="61">
                  <c:v>0.13800000000000001</c:v>
                </c:pt>
                <c:pt idx="62">
                  <c:v>0.29699999999999999</c:v>
                </c:pt>
                <c:pt idx="63">
                  <c:v>0.247</c:v>
                </c:pt>
                <c:pt idx="64">
                  <c:v>0.29499999999999998</c:v>
                </c:pt>
                <c:pt idx="65">
                  <c:v>0.123</c:v>
                </c:pt>
                <c:pt idx="66">
                  <c:v>0.21299999999999999</c:v>
                </c:pt>
                <c:pt idx="67">
                  <c:v>0.249</c:v>
                </c:pt>
                <c:pt idx="68">
                  <c:v>0.30099999999999999</c:v>
                </c:pt>
                <c:pt idx="69">
                  <c:v>0.29199999999999998</c:v>
                </c:pt>
                <c:pt idx="70">
                  <c:v>0.23200000000000001</c:v>
                </c:pt>
                <c:pt idx="71">
                  <c:v>0.182</c:v>
                </c:pt>
                <c:pt idx="72">
                  <c:v>0.17100000000000001</c:v>
                </c:pt>
                <c:pt idx="73">
                  <c:v>0.501</c:v>
                </c:pt>
                <c:pt idx="74">
                  <c:v>0.46200000000000002</c:v>
                </c:pt>
                <c:pt idx="75">
                  <c:v>0.254</c:v>
                </c:pt>
                <c:pt idx="76">
                  <c:v>0.28599999999999998</c:v>
                </c:pt>
                <c:pt idx="77">
                  <c:v>0.61799999999999999</c:v>
                </c:pt>
                <c:pt idx="78">
                  <c:v>0.26200000000000001</c:v>
                </c:pt>
                <c:pt idx="79">
                  <c:v>0.316</c:v>
                </c:pt>
                <c:pt idx="80">
                  <c:v>0.3</c:v>
                </c:pt>
                <c:pt idx="81">
                  <c:v>0.32300000000000001</c:v>
                </c:pt>
                <c:pt idx="82">
                  <c:v>0.35199999999999998</c:v>
                </c:pt>
                <c:pt idx="83">
                  <c:v>0.376</c:v>
                </c:pt>
                <c:pt idx="84">
                  <c:v>0.20499999999999999</c:v>
                </c:pt>
                <c:pt idx="85">
                  <c:v>0.42099999999999999</c:v>
                </c:pt>
                <c:pt idx="86">
                  <c:v>0.53700000000000003</c:v>
                </c:pt>
                <c:pt idx="87">
                  <c:v>1.54</c:v>
                </c:pt>
                <c:pt idx="88">
                  <c:v>0.27500000000000002</c:v>
                </c:pt>
                <c:pt idx="89">
                  <c:v>0.23300000000000001</c:v>
                </c:pt>
                <c:pt idx="90">
                  <c:v>0.29599999999999999</c:v>
                </c:pt>
                <c:pt idx="91">
                  <c:v>0.222</c:v>
                </c:pt>
                <c:pt idx="92">
                  <c:v>0.38200000000000001</c:v>
                </c:pt>
                <c:pt idx="93">
                  <c:v>0.36599999999999999</c:v>
                </c:pt>
                <c:pt idx="94">
                  <c:v>0.46100000000000002</c:v>
                </c:pt>
                <c:pt idx="95">
                  <c:v>0.20499999999999999</c:v>
                </c:pt>
                <c:pt idx="96">
                  <c:v>0.22800000000000001</c:v>
                </c:pt>
                <c:pt idx="97">
                  <c:v>0.27</c:v>
                </c:pt>
                <c:pt idx="98">
                  <c:v>0.69499999999999995</c:v>
                </c:pt>
                <c:pt idx="99">
                  <c:v>0.16</c:v>
                </c:pt>
                <c:pt idx="100">
                  <c:v>0.14000000000000001</c:v>
                </c:pt>
                <c:pt idx="101">
                  <c:v>0.05</c:v>
                </c:pt>
                <c:pt idx="102">
                  <c:v>0.5</c:v>
                </c:pt>
                <c:pt idx="103">
                  <c:v>0.2</c:v>
                </c:pt>
                <c:pt idx="104">
                  <c:v>0.44</c:v>
                </c:pt>
                <c:pt idx="105">
                  <c:v>0.52</c:v>
                </c:pt>
                <c:pt idx="106">
                  <c:v>0.44</c:v>
                </c:pt>
                <c:pt idx="107">
                  <c:v>0.3</c:v>
                </c:pt>
                <c:pt idx="108">
                  <c:v>0.19</c:v>
                </c:pt>
                <c:pt idx="109">
                  <c:v>0.38</c:v>
                </c:pt>
                <c:pt idx="110">
                  <c:v>0.46</c:v>
                </c:pt>
                <c:pt idx="111">
                  <c:v>0.5</c:v>
                </c:pt>
                <c:pt idx="112">
                  <c:v>0.42</c:v>
                </c:pt>
                <c:pt idx="113">
                  <c:v>0.26</c:v>
                </c:pt>
                <c:pt idx="114">
                  <c:v>0.34</c:v>
                </c:pt>
                <c:pt idx="115">
                  <c:v>0.64</c:v>
                </c:pt>
                <c:pt idx="116">
                  <c:v>0.17</c:v>
                </c:pt>
                <c:pt idx="117">
                  <c:v>0.25900000000000001</c:v>
                </c:pt>
                <c:pt idx="118">
                  <c:v>0.753</c:v>
                </c:pt>
                <c:pt idx="119">
                  <c:v>0.51200000000000001</c:v>
                </c:pt>
                <c:pt idx="120">
                  <c:v>0.40500000000000003</c:v>
                </c:pt>
                <c:pt idx="121">
                  <c:v>0.49399999999999999</c:v>
                </c:pt>
                <c:pt idx="122">
                  <c:v>0.69399999999999995</c:v>
                </c:pt>
                <c:pt idx="123">
                  <c:v>0.66600000000000004</c:v>
                </c:pt>
                <c:pt idx="124">
                  <c:v>0.28299999999999997</c:v>
                </c:pt>
                <c:pt idx="125">
                  <c:v>0.29299999999999998</c:v>
                </c:pt>
                <c:pt idx="126">
                  <c:v>0.66500000000000004</c:v>
                </c:pt>
                <c:pt idx="127">
                  <c:v>0.82399999999999995</c:v>
                </c:pt>
                <c:pt idx="128">
                  <c:v>0.75600000000000001</c:v>
                </c:pt>
                <c:pt idx="129">
                  <c:v>0.83899999999999997</c:v>
                </c:pt>
                <c:pt idx="130">
                  <c:v>0.57199999999999995</c:v>
                </c:pt>
                <c:pt idx="131">
                  <c:v>0.38500000000000001</c:v>
                </c:pt>
                <c:pt idx="132">
                  <c:v>0.89700000000000002</c:v>
                </c:pt>
                <c:pt idx="133">
                  <c:v>0.17699999999999999</c:v>
                </c:pt>
                <c:pt idx="134">
                  <c:v>0.29799999999999999</c:v>
                </c:pt>
                <c:pt idx="135">
                  <c:v>0.29399999999999998</c:v>
                </c:pt>
                <c:pt idx="136">
                  <c:v>0.27200000000000002</c:v>
                </c:pt>
                <c:pt idx="137">
                  <c:v>0.53400000000000003</c:v>
                </c:pt>
                <c:pt idx="138">
                  <c:v>0.46100000000000002</c:v>
                </c:pt>
                <c:pt idx="139">
                  <c:v>0.39</c:v>
                </c:pt>
                <c:pt idx="140">
                  <c:v>0.29499999999999998</c:v>
                </c:pt>
                <c:pt idx="141">
                  <c:v>0.26900000000000002</c:v>
                </c:pt>
                <c:pt idx="142">
                  <c:v>0.61199999999999999</c:v>
                </c:pt>
                <c:pt idx="143">
                  <c:v>0.66500000000000004</c:v>
                </c:pt>
                <c:pt idx="144">
                  <c:v>0.45700000000000002</c:v>
                </c:pt>
                <c:pt idx="145">
                  <c:v>0.19700000000000001</c:v>
                </c:pt>
                <c:pt idx="146">
                  <c:v>0.33</c:v>
                </c:pt>
                <c:pt idx="147">
                  <c:v>0.35399999999999998</c:v>
                </c:pt>
                <c:pt idx="148">
                  <c:v>0.22500000000000001</c:v>
                </c:pt>
                <c:pt idx="149">
                  <c:v>0.44800000000000001</c:v>
                </c:pt>
                <c:pt idx="150">
                  <c:v>0.29199999999999998</c:v>
                </c:pt>
                <c:pt idx="151">
                  <c:v>0.33300000000000002</c:v>
                </c:pt>
                <c:pt idx="152">
                  <c:v>0.29599999999999999</c:v>
                </c:pt>
                <c:pt idx="153">
                  <c:v>0.39</c:v>
                </c:pt>
                <c:pt idx="154">
                  <c:v>0.20300000000000001</c:v>
                </c:pt>
                <c:pt idx="155">
                  <c:v>0.57599999999999996</c:v>
                </c:pt>
                <c:pt idx="156">
                  <c:v>0.57799999999999996</c:v>
                </c:pt>
                <c:pt idx="157">
                  <c:v>0.27800000000000002</c:v>
                </c:pt>
                <c:pt idx="158">
                  <c:v>0.36099999999999999</c:v>
                </c:pt>
                <c:pt idx="159">
                  <c:v>0.33200000000000002</c:v>
                </c:pt>
                <c:pt idx="160">
                  <c:v>0.35599999999999998</c:v>
                </c:pt>
                <c:pt idx="161">
                  <c:v>0.38100000000000001</c:v>
                </c:pt>
                <c:pt idx="162">
                  <c:v>0.57499999999999996</c:v>
                </c:pt>
                <c:pt idx="163">
                  <c:v>0.29399999999999998</c:v>
                </c:pt>
                <c:pt idx="164">
                  <c:v>0.373</c:v>
                </c:pt>
                <c:pt idx="165">
                  <c:v>0.38300000000000001</c:v>
                </c:pt>
                <c:pt idx="166">
                  <c:v>0.23599999999999999</c:v>
                </c:pt>
                <c:pt idx="167">
                  <c:v>0.27100000000000002</c:v>
                </c:pt>
                <c:pt idx="168">
                  <c:v>0.33700000000000002</c:v>
                </c:pt>
                <c:pt idx="169">
                  <c:v>0.38500000000000001</c:v>
                </c:pt>
                <c:pt idx="170">
                  <c:v>0.33900000000000002</c:v>
                </c:pt>
                <c:pt idx="171">
                  <c:v>0.251</c:v>
                </c:pt>
                <c:pt idx="172">
                  <c:v>0.317</c:v>
                </c:pt>
                <c:pt idx="173">
                  <c:v>0.189</c:v>
                </c:pt>
                <c:pt idx="174">
                  <c:v>0.19600000000000001</c:v>
                </c:pt>
                <c:pt idx="175">
                  <c:v>0.106</c:v>
                </c:pt>
                <c:pt idx="176">
                  <c:v>0.39</c:v>
                </c:pt>
                <c:pt idx="177">
                  <c:v>0.36699999999999999</c:v>
                </c:pt>
                <c:pt idx="178">
                  <c:v>0.23</c:v>
                </c:pt>
                <c:pt idx="179">
                  <c:v>0.24399999999999999</c:v>
                </c:pt>
                <c:pt idx="180">
                  <c:v>0.36699999999999999</c:v>
                </c:pt>
                <c:pt idx="181">
                  <c:v>0.24399999999999999</c:v>
                </c:pt>
                <c:pt idx="182">
                  <c:v>0.21</c:v>
                </c:pt>
                <c:pt idx="183">
                  <c:v>0.37</c:v>
                </c:pt>
                <c:pt idx="184">
                  <c:v>0.29799999999999999</c:v>
                </c:pt>
                <c:pt idx="185">
                  <c:v>0.30199999999999999</c:v>
                </c:pt>
                <c:pt idx="186">
                  <c:v>0.2</c:v>
                </c:pt>
                <c:pt idx="187">
                  <c:v>0.23400000000000001</c:v>
                </c:pt>
                <c:pt idx="188">
                  <c:v>0.21199999999999999</c:v>
                </c:pt>
                <c:pt idx="189">
                  <c:v>0.20899999999999999</c:v>
                </c:pt>
                <c:pt idx="190">
                  <c:v>0.22900000000000001</c:v>
                </c:pt>
                <c:pt idx="191">
                  <c:v>0.26500000000000001</c:v>
                </c:pt>
                <c:pt idx="192">
                  <c:v>0.13</c:v>
                </c:pt>
                <c:pt idx="193">
                  <c:v>1.05</c:v>
                </c:pt>
                <c:pt idx="194">
                  <c:v>0.47699999999999998</c:v>
                </c:pt>
                <c:pt idx="195">
                  <c:v>0.32600000000000001</c:v>
                </c:pt>
                <c:pt idx="196">
                  <c:v>0.47499999999999998</c:v>
                </c:pt>
                <c:pt idx="197">
                  <c:v>0.33100000000000002</c:v>
                </c:pt>
                <c:pt idx="198">
                  <c:v>0.58499999999999996</c:v>
                </c:pt>
                <c:pt idx="199">
                  <c:v>0.224</c:v>
                </c:pt>
                <c:pt idx="200">
                  <c:v>0.183</c:v>
                </c:pt>
                <c:pt idx="201">
                  <c:v>0.20200000000000001</c:v>
                </c:pt>
                <c:pt idx="202">
                  <c:v>0.126</c:v>
                </c:pt>
                <c:pt idx="203">
                  <c:v>0.44</c:v>
                </c:pt>
                <c:pt idx="204">
                  <c:v>0.41799999999999998</c:v>
                </c:pt>
                <c:pt idx="205">
                  <c:v>0.252</c:v>
                </c:pt>
                <c:pt idx="206">
                  <c:v>0.80900000000000005</c:v>
                </c:pt>
                <c:pt idx="207">
                  <c:v>0.47</c:v>
                </c:pt>
                <c:pt idx="208">
                  <c:v>0.69799999999999995</c:v>
                </c:pt>
                <c:pt idx="209">
                  <c:v>0.32</c:v>
                </c:pt>
                <c:pt idx="210">
                  <c:v>0.25700000000000001</c:v>
                </c:pt>
                <c:pt idx="211">
                  <c:v>0.44900000000000001</c:v>
                </c:pt>
                <c:pt idx="212">
                  <c:v>0.34100000000000003</c:v>
                </c:pt>
                <c:pt idx="213">
                  <c:v>0.40699999999999997</c:v>
                </c:pt>
                <c:pt idx="214">
                  <c:v>0.378</c:v>
                </c:pt>
                <c:pt idx="215">
                  <c:v>0.63100000000000001</c:v>
                </c:pt>
                <c:pt idx="216">
                  <c:v>0.29699999999999999</c:v>
                </c:pt>
                <c:pt idx="217">
                  <c:v>0.153</c:v>
                </c:pt>
                <c:pt idx="218">
                  <c:v>0.47499999999999998</c:v>
                </c:pt>
                <c:pt idx="219">
                  <c:v>0.36299999999999999</c:v>
                </c:pt>
                <c:pt idx="220">
                  <c:v>0.254</c:v>
                </c:pt>
                <c:pt idx="221">
                  <c:v>0.13200000000000001</c:v>
                </c:pt>
                <c:pt idx="222">
                  <c:v>0.39500000000000002</c:v>
                </c:pt>
                <c:pt idx="223">
                  <c:v>0.19400000000000001</c:v>
                </c:pt>
                <c:pt idx="224">
                  <c:v>0.88500000000000001</c:v>
                </c:pt>
                <c:pt idx="225">
                  <c:v>0.33900000000000002</c:v>
                </c:pt>
                <c:pt idx="226">
                  <c:v>0.186</c:v>
                </c:pt>
                <c:pt idx="227">
                  <c:v>0.25</c:v>
                </c:pt>
                <c:pt idx="228">
                  <c:v>0.63300000000000001</c:v>
                </c:pt>
                <c:pt idx="229">
                  <c:v>0.75800000000000001</c:v>
                </c:pt>
                <c:pt idx="230">
                  <c:v>0.23799999999999999</c:v>
                </c:pt>
                <c:pt idx="231">
                  <c:v>0.58199999999999996</c:v>
                </c:pt>
                <c:pt idx="232">
                  <c:v>0.53</c:v>
                </c:pt>
                <c:pt idx="233">
                  <c:v>0.35099999999999998</c:v>
                </c:pt>
                <c:pt idx="234">
                  <c:v>1.03</c:v>
                </c:pt>
                <c:pt idx="235">
                  <c:v>0.318</c:v>
                </c:pt>
                <c:pt idx="236">
                  <c:v>0.36699999999999999</c:v>
                </c:pt>
                <c:pt idx="237">
                  <c:v>0.32900000000000001</c:v>
                </c:pt>
                <c:pt idx="238">
                  <c:v>0.29499999999999998</c:v>
                </c:pt>
                <c:pt idx="239">
                  <c:v>0.32900000000000001</c:v>
                </c:pt>
                <c:pt idx="240">
                  <c:v>0.29899999999999999</c:v>
                </c:pt>
                <c:pt idx="241">
                  <c:v>0.17399999999999999</c:v>
                </c:pt>
                <c:pt idx="242">
                  <c:v>0.436</c:v>
                </c:pt>
                <c:pt idx="243">
                  <c:v>0.192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D78-44E5-AC48-0F25F73E67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5819632"/>
        <c:axId val="1135947184"/>
      </c:scatterChart>
      <c:valAx>
        <c:axId val="1105819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5947184"/>
        <c:crosses val="autoZero"/>
        <c:crossBetween val="midCat"/>
        <c:majorUnit val="2000"/>
      </c:valAx>
      <c:valAx>
        <c:axId val="113594718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5819632"/>
        <c:crosses val="autoZero"/>
        <c:crossBetween val="midCat"/>
        <c:majorUnit val="0.25"/>
      </c:valAx>
      <c:spPr>
        <a:noFill/>
        <a:ln w="19050">
          <a:solidFill>
            <a:schemeClr val="accent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TP (mg/L)</a:t>
            </a:r>
          </a:p>
        </c:rich>
      </c:tx>
      <c:layout>
        <c:manualLayout>
          <c:xMode val="edge"/>
          <c:yMode val="edge"/>
          <c:x val="3.723624224421752E-4"/>
          <c:y val="5.4380690525342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97342192691029"/>
          <c:y val="0.23310165799009777"/>
          <c:w val="0.79077740863787371"/>
          <c:h val="0.6057109309445653"/>
        </c:manualLayout>
      </c:layout>
      <c:scatterChart>
        <c:scatterStyle val="lineMarker"/>
        <c:varyColors val="0"/>
        <c:ser>
          <c:idx val="0"/>
          <c:order val="0"/>
          <c:tx>
            <c:strRef>
              <c:f>'Villa Park'!$B$1</c:f>
              <c:strCache>
                <c:ptCount val="1"/>
                <c:pt idx="0">
                  <c:v>Total phosphorus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'Villa Park'!$A$2:$A$197</c:f>
              <c:numCache>
                <c:formatCode>m/d/yyyy</c:formatCode>
                <c:ptCount val="196"/>
                <c:pt idx="0">
                  <c:v>38836</c:v>
                </c:pt>
                <c:pt idx="1">
                  <c:v>38845</c:v>
                </c:pt>
                <c:pt idx="2">
                  <c:v>38862</c:v>
                </c:pt>
                <c:pt idx="3">
                  <c:v>38873</c:v>
                </c:pt>
                <c:pt idx="4">
                  <c:v>38884</c:v>
                </c:pt>
                <c:pt idx="5">
                  <c:v>38893</c:v>
                </c:pt>
                <c:pt idx="6">
                  <c:v>38922</c:v>
                </c:pt>
                <c:pt idx="7">
                  <c:v>38930</c:v>
                </c:pt>
                <c:pt idx="8">
                  <c:v>38942</c:v>
                </c:pt>
                <c:pt idx="9">
                  <c:v>38953</c:v>
                </c:pt>
                <c:pt idx="10">
                  <c:v>38963</c:v>
                </c:pt>
                <c:pt idx="11">
                  <c:v>38982</c:v>
                </c:pt>
                <c:pt idx="12">
                  <c:v>39171</c:v>
                </c:pt>
                <c:pt idx="13">
                  <c:v>39226</c:v>
                </c:pt>
                <c:pt idx="14">
                  <c:v>39231</c:v>
                </c:pt>
                <c:pt idx="15">
                  <c:v>39235</c:v>
                </c:pt>
                <c:pt idx="16">
                  <c:v>39236</c:v>
                </c:pt>
                <c:pt idx="17">
                  <c:v>39271</c:v>
                </c:pt>
                <c:pt idx="18">
                  <c:v>39271</c:v>
                </c:pt>
                <c:pt idx="19">
                  <c:v>39281</c:v>
                </c:pt>
                <c:pt idx="20">
                  <c:v>39281</c:v>
                </c:pt>
                <c:pt idx="21">
                  <c:v>39313</c:v>
                </c:pt>
                <c:pt idx="22">
                  <c:v>39321</c:v>
                </c:pt>
                <c:pt idx="23">
                  <c:v>39322</c:v>
                </c:pt>
                <c:pt idx="24">
                  <c:v>39343</c:v>
                </c:pt>
                <c:pt idx="25">
                  <c:v>39345</c:v>
                </c:pt>
                <c:pt idx="26">
                  <c:v>39349</c:v>
                </c:pt>
                <c:pt idx="27">
                  <c:v>39355</c:v>
                </c:pt>
                <c:pt idx="28">
                  <c:v>39357</c:v>
                </c:pt>
                <c:pt idx="29">
                  <c:v>39360</c:v>
                </c:pt>
                <c:pt idx="30">
                  <c:v>39373</c:v>
                </c:pt>
                <c:pt idx="31">
                  <c:v>39560</c:v>
                </c:pt>
                <c:pt idx="32">
                  <c:v>39562</c:v>
                </c:pt>
                <c:pt idx="33">
                  <c:v>39563</c:v>
                </c:pt>
                <c:pt idx="34">
                  <c:v>39570</c:v>
                </c:pt>
                <c:pt idx="35">
                  <c:v>39610</c:v>
                </c:pt>
                <c:pt idx="36">
                  <c:v>39610</c:v>
                </c:pt>
                <c:pt idx="37">
                  <c:v>39639</c:v>
                </c:pt>
                <c:pt idx="38">
                  <c:v>39648</c:v>
                </c:pt>
                <c:pt idx="39">
                  <c:v>39688</c:v>
                </c:pt>
                <c:pt idx="40">
                  <c:v>39714</c:v>
                </c:pt>
                <c:pt idx="41">
                  <c:v>39728</c:v>
                </c:pt>
                <c:pt idx="42">
                  <c:v>39758</c:v>
                </c:pt>
                <c:pt idx="43">
                  <c:v>39903</c:v>
                </c:pt>
                <c:pt idx="44">
                  <c:v>39938</c:v>
                </c:pt>
                <c:pt idx="45">
                  <c:v>39970</c:v>
                </c:pt>
                <c:pt idx="46">
                  <c:v>39980</c:v>
                </c:pt>
                <c:pt idx="47">
                  <c:v>39991</c:v>
                </c:pt>
                <c:pt idx="48">
                  <c:v>40015</c:v>
                </c:pt>
                <c:pt idx="49">
                  <c:v>40016</c:v>
                </c:pt>
                <c:pt idx="50">
                  <c:v>40025</c:v>
                </c:pt>
                <c:pt idx="51">
                  <c:v>40032</c:v>
                </c:pt>
                <c:pt idx="52">
                  <c:v>40040</c:v>
                </c:pt>
                <c:pt idx="53">
                  <c:v>40044</c:v>
                </c:pt>
                <c:pt idx="54">
                  <c:v>40045</c:v>
                </c:pt>
                <c:pt idx="55">
                  <c:v>40052</c:v>
                </c:pt>
                <c:pt idx="56">
                  <c:v>40092</c:v>
                </c:pt>
                <c:pt idx="57">
                  <c:v>40107</c:v>
                </c:pt>
                <c:pt idx="58">
                  <c:v>40109</c:v>
                </c:pt>
                <c:pt idx="59">
                  <c:v>40115</c:v>
                </c:pt>
                <c:pt idx="60">
                  <c:v>40247</c:v>
                </c:pt>
                <c:pt idx="61">
                  <c:v>40309</c:v>
                </c:pt>
                <c:pt idx="62">
                  <c:v>40311</c:v>
                </c:pt>
                <c:pt idx="63">
                  <c:v>40337</c:v>
                </c:pt>
                <c:pt idx="64">
                  <c:v>40340</c:v>
                </c:pt>
                <c:pt idx="65">
                  <c:v>40354</c:v>
                </c:pt>
                <c:pt idx="66">
                  <c:v>40364</c:v>
                </c:pt>
                <c:pt idx="67">
                  <c:v>40367</c:v>
                </c:pt>
                <c:pt idx="68">
                  <c:v>40376</c:v>
                </c:pt>
                <c:pt idx="69">
                  <c:v>40398</c:v>
                </c:pt>
                <c:pt idx="70">
                  <c:v>40400</c:v>
                </c:pt>
                <c:pt idx="71">
                  <c:v>40421</c:v>
                </c:pt>
                <c:pt idx="72">
                  <c:v>40436</c:v>
                </c:pt>
                <c:pt idx="73">
                  <c:v>40443</c:v>
                </c:pt>
                <c:pt idx="74">
                  <c:v>40624</c:v>
                </c:pt>
                <c:pt idx="75">
                  <c:v>40659</c:v>
                </c:pt>
                <c:pt idx="76">
                  <c:v>40672</c:v>
                </c:pt>
                <c:pt idx="77">
                  <c:v>40684</c:v>
                </c:pt>
                <c:pt idx="78">
                  <c:v>40709</c:v>
                </c:pt>
                <c:pt idx="79">
                  <c:v>40716</c:v>
                </c:pt>
                <c:pt idx="80">
                  <c:v>40734</c:v>
                </c:pt>
                <c:pt idx="81">
                  <c:v>40734</c:v>
                </c:pt>
                <c:pt idx="82">
                  <c:v>40739</c:v>
                </c:pt>
                <c:pt idx="83">
                  <c:v>40740</c:v>
                </c:pt>
                <c:pt idx="84">
                  <c:v>40754</c:v>
                </c:pt>
                <c:pt idx="85">
                  <c:v>41030</c:v>
                </c:pt>
                <c:pt idx="86">
                  <c:v>41033</c:v>
                </c:pt>
                <c:pt idx="87">
                  <c:v>41054</c:v>
                </c:pt>
                <c:pt idx="88">
                  <c:v>41066</c:v>
                </c:pt>
                <c:pt idx="89">
                  <c:v>41074</c:v>
                </c:pt>
                <c:pt idx="90">
                  <c:v>41077</c:v>
                </c:pt>
                <c:pt idx="91">
                  <c:v>41096</c:v>
                </c:pt>
                <c:pt idx="92">
                  <c:v>41108</c:v>
                </c:pt>
                <c:pt idx="93">
                  <c:v>41119</c:v>
                </c:pt>
                <c:pt idx="94">
                  <c:v>41125</c:v>
                </c:pt>
                <c:pt idx="95">
                  <c:v>41169</c:v>
                </c:pt>
                <c:pt idx="96">
                  <c:v>41201</c:v>
                </c:pt>
                <c:pt idx="97">
                  <c:v>41207</c:v>
                </c:pt>
                <c:pt idx="98">
                  <c:v>41208</c:v>
                </c:pt>
                <c:pt idx="99">
                  <c:v>41224</c:v>
                </c:pt>
                <c:pt idx="100">
                  <c:v>41373</c:v>
                </c:pt>
                <c:pt idx="101">
                  <c:v>41412</c:v>
                </c:pt>
                <c:pt idx="102">
                  <c:v>41413</c:v>
                </c:pt>
                <c:pt idx="103">
                  <c:v>41423</c:v>
                </c:pt>
                <c:pt idx="104">
                  <c:v>41437</c:v>
                </c:pt>
                <c:pt idx="105">
                  <c:v>41440</c:v>
                </c:pt>
                <c:pt idx="106">
                  <c:v>41446</c:v>
                </c:pt>
                <c:pt idx="107">
                  <c:v>41446</c:v>
                </c:pt>
                <c:pt idx="108">
                  <c:v>41464</c:v>
                </c:pt>
                <c:pt idx="109">
                  <c:v>41493</c:v>
                </c:pt>
                <c:pt idx="110">
                  <c:v>41515</c:v>
                </c:pt>
                <c:pt idx="111">
                  <c:v>41535</c:v>
                </c:pt>
                <c:pt idx="112">
                  <c:v>41549</c:v>
                </c:pt>
                <c:pt idx="113">
                  <c:v>41561</c:v>
                </c:pt>
                <c:pt idx="114">
                  <c:v>41725</c:v>
                </c:pt>
                <c:pt idx="115">
                  <c:v>41754</c:v>
                </c:pt>
                <c:pt idx="116">
                  <c:v>41756</c:v>
                </c:pt>
                <c:pt idx="117">
                  <c:v>41757</c:v>
                </c:pt>
                <c:pt idx="118">
                  <c:v>41771</c:v>
                </c:pt>
                <c:pt idx="119">
                  <c:v>41778</c:v>
                </c:pt>
                <c:pt idx="120">
                  <c:v>41786</c:v>
                </c:pt>
                <c:pt idx="121">
                  <c:v>41797</c:v>
                </c:pt>
                <c:pt idx="122">
                  <c:v>41804</c:v>
                </c:pt>
                <c:pt idx="123">
                  <c:v>41809</c:v>
                </c:pt>
                <c:pt idx="124">
                  <c:v>41818</c:v>
                </c:pt>
                <c:pt idx="125">
                  <c:v>41831</c:v>
                </c:pt>
                <c:pt idx="126">
                  <c:v>41862</c:v>
                </c:pt>
                <c:pt idx="127">
                  <c:v>41891</c:v>
                </c:pt>
                <c:pt idx="128">
                  <c:v>41913</c:v>
                </c:pt>
                <c:pt idx="129">
                  <c:v>41914</c:v>
                </c:pt>
                <c:pt idx="130">
                  <c:v>42131</c:v>
                </c:pt>
                <c:pt idx="131">
                  <c:v>42159</c:v>
                </c:pt>
                <c:pt idx="132">
                  <c:v>42177</c:v>
                </c:pt>
                <c:pt idx="133">
                  <c:v>42183</c:v>
                </c:pt>
                <c:pt idx="134">
                  <c:v>42191</c:v>
                </c:pt>
                <c:pt idx="135">
                  <c:v>42197</c:v>
                </c:pt>
                <c:pt idx="136">
                  <c:v>42203</c:v>
                </c:pt>
                <c:pt idx="137">
                  <c:v>42213</c:v>
                </c:pt>
                <c:pt idx="138">
                  <c:v>42223</c:v>
                </c:pt>
                <c:pt idx="139">
                  <c:v>42232</c:v>
                </c:pt>
                <c:pt idx="140">
                  <c:v>42234</c:v>
                </c:pt>
                <c:pt idx="141">
                  <c:v>42238</c:v>
                </c:pt>
                <c:pt idx="142">
                  <c:v>42253</c:v>
                </c:pt>
                <c:pt idx="143">
                  <c:v>42254</c:v>
                </c:pt>
                <c:pt idx="144">
                  <c:v>42256</c:v>
                </c:pt>
                <c:pt idx="145">
                  <c:v>42300</c:v>
                </c:pt>
                <c:pt idx="146">
                  <c:v>42305</c:v>
                </c:pt>
                <c:pt idx="147">
                  <c:v>42308</c:v>
                </c:pt>
                <c:pt idx="148">
                  <c:v>42319</c:v>
                </c:pt>
                <c:pt idx="149">
                  <c:v>42324</c:v>
                </c:pt>
                <c:pt idx="150">
                  <c:v>42484</c:v>
                </c:pt>
                <c:pt idx="151">
                  <c:v>42485</c:v>
                </c:pt>
                <c:pt idx="152">
                  <c:v>42487</c:v>
                </c:pt>
                <c:pt idx="153">
                  <c:v>42500</c:v>
                </c:pt>
                <c:pt idx="154">
                  <c:v>42515</c:v>
                </c:pt>
                <c:pt idx="155">
                  <c:v>42518</c:v>
                </c:pt>
                <c:pt idx="156">
                  <c:v>42530</c:v>
                </c:pt>
                <c:pt idx="157">
                  <c:v>42534</c:v>
                </c:pt>
                <c:pt idx="158">
                  <c:v>42535</c:v>
                </c:pt>
                <c:pt idx="159">
                  <c:v>42578</c:v>
                </c:pt>
                <c:pt idx="160">
                  <c:v>42586</c:v>
                </c:pt>
                <c:pt idx="161">
                  <c:v>42598</c:v>
                </c:pt>
                <c:pt idx="162">
                  <c:v>42619</c:v>
                </c:pt>
                <c:pt idx="163">
                  <c:v>42628</c:v>
                </c:pt>
                <c:pt idx="164">
                  <c:v>42634</c:v>
                </c:pt>
                <c:pt idx="165">
                  <c:v>42636</c:v>
                </c:pt>
                <c:pt idx="166">
                  <c:v>42649</c:v>
                </c:pt>
                <c:pt idx="167">
                  <c:v>42660</c:v>
                </c:pt>
                <c:pt idx="168">
                  <c:v>42669</c:v>
                </c:pt>
                <c:pt idx="169">
                  <c:v>42840</c:v>
                </c:pt>
                <c:pt idx="170">
                  <c:v>42844</c:v>
                </c:pt>
                <c:pt idx="171">
                  <c:v>42855</c:v>
                </c:pt>
                <c:pt idx="172">
                  <c:v>42897</c:v>
                </c:pt>
                <c:pt idx="173">
                  <c:v>42914</c:v>
                </c:pt>
                <c:pt idx="174">
                  <c:v>42933</c:v>
                </c:pt>
                <c:pt idx="175">
                  <c:v>42956</c:v>
                </c:pt>
                <c:pt idx="176">
                  <c:v>42960</c:v>
                </c:pt>
                <c:pt idx="177">
                  <c:v>42963</c:v>
                </c:pt>
                <c:pt idx="178">
                  <c:v>42973</c:v>
                </c:pt>
                <c:pt idx="179">
                  <c:v>43003</c:v>
                </c:pt>
                <c:pt idx="180">
                  <c:v>43010</c:v>
                </c:pt>
                <c:pt idx="181">
                  <c:v>43022</c:v>
                </c:pt>
                <c:pt idx="182">
                  <c:v>43229</c:v>
                </c:pt>
                <c:pt idx="183">
                  <c:v>43245</c:v>
                </c:pt>
                <c:pt idx="184">
                  <c:v>43249</c:v>
                </c:pt>
                <c:pt idx="185">
                  <c:v>43267</c:v>
                </c:pt>
                <c:pt idx="186">
                  <c:v>43277</c:v>
                </c:pt>
                <c:pt idx="187">
                  <c:v>43282</c:v>
                </c:pt>
                <c:pt idx="188">
                  <c:v>43285</c:v>
                </c:pt>
                <c:pt idx="189">
                  <c:v>43336</c:v>
                </c:pt>
                <c:pt idx="190">
                  <c:v>43363</c:v>
                </c:pt>
                <c:pt idx="191">
                  <c:v>43376</c:v>
                </c:pt>
                <c:pt idx="192">
                  <c:v>43382</c:v>
                </c:pt>
                <c:pt idx="193">
                  <c:v>43538</c:v>
                </c:pt>
                <c:pt idx="194">
                  <c:v>43572</c:v>
                </c:pt>
                <c:pt idx="195">
                  <c:v>43593</c:v>
                </c:pt>
              </c:numCache>
            </c:numRef>
          </c:xVal>
          <c:yVal>
            <c:numRef>
              <c:f>'Villa Park'!$B$2:$B$197</c:f>
              <c:numCache>
                <c:formatCode>General</c:formatCode>
                <c:ptCount val="196"/>
                <c:pt idx="0">
                  <c:v>0.155</c:v>
                </c:pt>
                <c:pt idx="1">
                  <c:v>0.216</c:v>
                </c:pt>
                <c:pt idx="2">
                  <c:v>0.26600000000000001</c:v>
                </c:pt>
                <c:pt idx="3">
                  <c:v>0.187</c:v>
                </c:pt>
                <c:pt idx="4">
                  <c:v>0.158</c:v>
                </c:pt>
                <c:pt idx="5">
                  <c:v>0.158</c:v>
                </c:pt>
                <c:pt idx="6">
                  <c:v>0.437</c:v>
                </c:pt>
                <c:pt idx="7">
                  <c:v>0.312</c:v>
                </c:pt>
                <c:pt idx="8">
                  <c:v>0.48299999999999998</c:v>
                </c:pt>
                <c:pt idx="9">
                  <c:v>0.218</c:v>
                </c:pt>
                <c:pt idx="10">
                  <c:v>0.23699999999999999</c:v>
                </c:pt>
                <c:pt idx="11">
                  <c:v>0.13200000000000001</c:v>
                </c:pt>
                <c:pt idx="12">
                  <c:v>0.16200000000000001</c:v>
                </c:pt>
                <c:pt idx="13">
                  <c:v>0.24099999999999999</c:v>
                </c:pt>
                <c:pt idx="14">
                  <c:v>0.222</c:v>
                </c:pt>
                <c:pt idx="15">
                  <c:v>0.17899999999999999</c:v>
                </c:pt>
                <c:pt idx="16">
                  <c:v>0.19600000000000001</c:v>
                </c:pt>
                <c:pt idx="17">
                  <c:v>0.36399999999999999</c:v>
                </c:pt>
                <c:pt idx="18">
                  <c:v>0.35099999999999998</c:v>
                </c:pt>
                <c:pt idx="19">
                  <c:v>0.35199999999999998</c:v>
                </c:pt>
                <c:pt idx="20">
                  <c:v>0.19700000000000001</c:v>
                </c:pt>
                <c:pt idx="21">
                  <c:v>0.254</c:v>
                </c:pt>
                <c:pt idx="22">
                  <c:v>0.30199999999999999</c:v>
                </c:pt>
                <c:pt idx="23">
                  <c:v>0.155</c:v>
                </c:pt>
                <c:pt idx="24">
                  <c:v>0.20699999999999999</c:v>
                </c:pt>
                <c:pt idx="25">
                  <c:v>0.23</c:v>
                </c:pt>
                <c:pt idx="26">
                  <c:v>0.28999999999999998</c:v>
                </c:pt>
                <c:pt idx="27">
                  <c:v>0.17299999999999999</c:v>
                </c:pt>
                <c:pt idx="28">
                  <c:v>0.20399999999999999</c:v>
                </c:pt>
                <c:pt idx="29">
                  <c:v>0.22</c:v>
                </c:pt>
                <c:pt idx="30">
                  <c:v>0.16400000000000001</c:v>
                </c:pt>
                <c:pt idx="31">
                  <c:v>0.111</c:v>
                </c:pt>
                <c:pt idx="32">
                  <c:v>0.129</c:v>
                </c:pt>
                <c:pt idx="33">
                  <c:v>0.112</c:v>
                </c:pt>
                <c:pt idx="34">
                  <c:v>0.11899999999999999</c:v>
                </c:pt>
                <c:pt idx="35">
                  <c:v>0.23599999999999999</c:v>
                </c:pt>
                <c:pt idx="36">
                  <c:v>0.49199999999999999</c:v>
                </c:pt>
                <c:pt idx="37">
                  <c:v>0.222</c:v>
                </c:pt>
                <c:pt idx="38">
                  <c:v>0.28499999999999998</c:v>
                </c:pt>
                <c:pt idx="39">
                  <c:v>0.22900000000000001</c:v>
                </c:pt>
                <c:pt idx="40">
                  <c:v>0.34699999999999998</c:v>
                </c:pt>
                <c:pt idx="41">
                  <c:v>0.223</c:v>
                </c:pt>
                <c:pt idx="42">
                  <c:v>0.22700000000000001</c:v>
                </c:pt>
                <c:pt idx="43">
                  <c:v>0.186</c:v>
                </c:pt>
                <c:pt idx="44">
                  <c:v>0.13900000000000001</c:v>
                </c:pt>
                <c:pt idx="45">
                  <c:v>0.308</c:v>
                </c:pt>
                <c:pt idx="46">
                  <c:v>0.25700000000000001</c:v>
                </c:pt>
                <c:pt idx="47">
                  <c:v>0.33900000000000002</c:v>
                </c:pt>
                <c:pt idx="48">
                  <c:v>0.28899999999999998</c:v>
                </c:pt>
                <c:pt idx="49">
                  <c:v>0.16300000000000001</c:v>
                </c:pt>
                <c:pt idx="50">
                  <c:v>0.318</c:v>
                </c:pt>
                <c:pt idx="51">
                  <c:v>0.23300000000000001</c:v>
                </c:pt>
                <c:pt idx="52">
                  <c:v>0.36099999999999999</c:v>
                </c:pt>
                <c:pt idx="53">
                  <c:v>0.27600000000000002</c:v>
                </c:pt>
                <c:pt idx="54">
                  <c:v>0.125</c:v>
                </c:pt>
                <c:pt idx="55">
                  <c:v>0.309</c:v>
                </c:pt>
                <c:pt idx="56">
                  <c:v>0.1</c:v>
                </c:pt>
                <c:pt idx="57">
                  <c:v>0.17299999999999999</c:v>
                </c:pt>
                <c:pt idx="58">
                  <c:v>0.151</c:v>
                </c:pt>
                <c:pt idx="59">
                  <c:v>0.16900000000000001</c:v>
                </c:pt>
                <c:pt idx="60">
                  <c:v>0.74199999999999999</c:v>
                </c:pt>
                <c:pt idx="61">
                  <c:v>0.122</c:v>
                </c:pt>
                <c:pt idx="62">
                  <c:v>7.1999999999999995E-2</c:v>
                </c:pt>
                <c:pt idx="63">
                  <c:v>0.20699999999999999</c:v>
                </c:pt>
                <c:pt idx="64">
                  <c:v>0.185</c:v>
                </c:pt>
                <c:pt idx="65">
                  <c:v>0.23799999999999999</c:v>
                </c:pt>
                <c:pt idx="66">
                  <c:v>0.36399999999999999</c:v>
                </c:pt>
                <c:pt idx="67">
                  <c:v>0.29799999999999999</c:v>
                </c:pt>
                <c:pt idx="68">
                  <c:v>0.27600000000000002</c:v>
                </c:pt>
                <c:pt idx="69">
                  <c:v>0.29699999999999999</c:v>
                </c:pt>
                <c:pt idx="70">
                  <c:v>0.33800000000000002</c:v>
                </c:pt>
                <c:pt idx="71">
                  <c:v>0.22</c:v>
                </c:pt>
                <c:pt idx="72">
                  <c:v>0.26500000000000001</c:v>
                </c:pt>
                <c:pt idx="73">
                  <c:v>0.153</c:v>
                </c:pt>
                <c:pt idx="74">
                  <c:v>0.182</c:v>
                </c:pt>
                <c:pt idx="75">
                  <c:v>8.3000000000000004E-2</c:v>
                </c:pt>
                <c:pt idx="76">
                  <c:v>9.8000000000000004E-2</c:v>
                </c:pt>
                <c:pt idx="77">
                  <c:v>0.112</c:v>
                </c:pt>
                <c:pt idx="78">
                  <c:v>0.127</c:v>
                </c:pt>
                <c:pt idx="79">
                  <c:v>8.1000000000000003E-2</c:v>
                </c:pt>
                <c:pt idx="80">
                  <c:v>0.218</c:v>
                </c:pt>
                <c:pt idx="81">
                  <c:v>0.30599999999999999</c:v>
                </c:pt>
                <c:pt idx="82">
                  <c:v>0.16300000000000001</c:v>
                </c:pt>
                <c:pt idx="83">
                  <c:v>0.34799999999999998</c:v>
                </c:pt>
                <c:pt idx="84">
                  <c:v>0.19400000000000001</c:v>
                </c:pt>
                <c:pt idx="85">
                  <c:v>0.18</c:v>
                </c:pt>
                <c:pt idx="86">
                  <c:v>0.17</c:v>
                </c:pt>
                <c:pt idx="87">
                  <c:v>0.23</c:v>
                </c:pt>
                <c:pt idx="88">
                  <c:v>0.16</c:v>
                </c:pt>
                <c:pt idx="89">
                  <c:v>0.2</c:v>
                </c:pt>
                <c:pt idx="90">
                  <c:v>0.18</c:v>
                </c:pt>
                <c:pt idx="91">
                  <c:v>0.22</c:v>
                </c:pt>
                <c:pt idx="92">
                  <c:v>0.31</c:v>
                </c:pt>
                <c:pt idx="93">
                  <c:v>0.2</c:v>
                </c:pt>
                <c:pt idx="94">
                  <c:v>0.22</c:v>
                </c:pt>
                <c:pt idx="95">
                  <c:v>1.2</c:v>
                </c:pt>
                <c:pt idx="96">
                  <c:v>0.38</c:v>
                </c:pt>
                <c:pt idx="97">
                  <c:v>0.26</c:v>
                </c:pt>
                <c:pt idx="98">
                  <c:v>0.18</c:v>
                </c:pt>
                <c:pt idx="99">
                  <c:v>0.19</c:v>
                </c:pt>
                <c:pt idx="100">
                  <c:v>0.188</c:v>
                </c:pt>
                <c:pt idx="101">
                  <c:v>0.186</c:v>
                </c:pt>
                <c:pt idx="102">
                  <c:v>0.251</c:v>
                </c:pt>
                <c:pt idx="103">
                  <c:v>0.19400000000000001</c:v>
                </c:pt>
                <c:pt idx="104">
                  <c:v>0.496</c:v>
                </c:pt>
                <c:pt idx="105">
                  <c:v>0.26600000000000001</c:v>
                </c:pt>
                <c:pt idx="106">
                  <c:v>0.505</c:v>
                </c:pt>
                <c:pt idx="107">
                  <c:v>0.42099999999999999</c:v>
                </c:pt>
                <c:pt idx="108">
                  <c:v>0.45200000000000001</c:v>
                </c:pt>
                <c:pt idx="109">
                  <c:v>0.39400000000000002</c:v>
                </c:pt>
                <c:pt idx="110">
                  <c:v>0.30299999999999999</c:v>
                </c:pt>
                <c:pt idx="111">
                  <c:v>0.26</c:v>
                </c:pt>
                <c:pt idx="112">
                  <c:v>0.53500000000000003</c:v>
                </c:pt>
                <c:pt idx="113">
                  <c:v>0.255</c:v>
                </c:pt>
                <c:pt idx="114">
                  <c:v>0.56000000000000005</c:v>
                </c:pt>
                <c:pt idx="115">
                  <c:v>9.0999999999999998E-2</c:v>
                </c:pt>
                <c:pt idx="116">
                  <c:v>0.19</c:v>
                </c:pt>
                <c:pt idx="117">
                  <c:v>0.129</c:v>
                </c:pt>
                <c:pt idx="118">
                  <c:v>0.13500000000000001</c:v>
                </c:pt>
                <c:pt idx="119">
                  <c:v>0.124</c:v>
                </c:pt>
                <c:pt idx="120">
                  <c:v>0.158</c:v>
                </c:pt>
                <c:pt idx="121">
                  <c:v>0.221</c:v>
                </c:pt>
                <c:pt idx="122">
                  <c:v>0.29499999999999998</c:v>
                </c:pt>
                <c:pt idx="123">
                  <c:v>0.18099999999999999</c:v>
                </c:pt>
                <c:pt idx="124">
                  <c:v>0.22800000000000001</c:v>
                </c:pt>
                <c:pt idx="125">
                  <c:v>9.1999999999999998E-2</c:v>
                </c:pt>
                <c:pt idx="126">
                  <c:v>0.13900000000000001</c:v>
                </c:pt>
                <c:pt idx="127">
                  <c:v>0.23200000000000001</c:v>
                </c:pt>
                <c:pt idx="128">
                  <c:v>0.3</c:v>
                </c:pt>
                <c:pt idx="129">
                  <c:v>0.23400000000000001</c:v>
                </c:pt>
                <c:pt idx="130">
                  <c:v>0.183</c:v>
                </c:pt>
                <c:pt idx="131">
                  <c:v>0.17</c:v>
                </c:pt>
                <c:pt idx="132">
                  <c:v>0.17399999999999999</c:v>
                </c:pt>
                <c:pt idx="133">
                  <c:v>0.193</c:v>
                </c:pt>
                <c:pt idx="134">
                  <c:v>0.16400000000000001</c:v>
                </c:pt>
                <c:pt idx="135">
                  <c:v>0.28699999999999998</c:v>
                </c:pt>
                <c:pt idx="136">
                  <c:v>0.23300000000000001</c:v>
                </c:pt>
                <c:pt idx="137">
                  <c:v>0.19400000000000001</c:v>
                </c:pt>
                <c:pt idx="138">
                  <c:v>0.32100000000000001</c:v>
                </c:pt>
                <c:pt idx="139">
                  <c:v>0.185</c:v>
                </c:pt>
                <c:pt idx="140">
                  <c:v>0.193</c:v>
                </c:pt>
                <c:pt idx="141">
                  <c:v>0.17399999999999999</c:v>
                </c:pt>
                <c:pt idx="142">
                  <c:v>0.28399999999999997</c:v>
                </c:pt>
                <c:pt idx="143">
                  <c:v>0.191</c:v>
                </c:pt>
                <c:pt idx="144">
                  <c:v>0.27400000000000002</c:v>
                </c:pt>
                <c:pt idx="145">
                  <c:v>0.32</c:v>
                </c:pt>
                <c:pt idx="146">
                  <c:v>0.29299999999999998</c:v>
                </c:pt>
                <c:pt idx="147">
                  <c:v>0.30299999999999999</c:v>
                </c:pt>
                <c:pt idx="148">
                  <c:v>0.30499999999999999</c:v>
                </c:pt>
                <c:pt idx="149">
                  <c:v>0.21</c:v>
                </c:pt>
                <c:pt idx="150">
                  <c:v>0.129</c:v>
                </c:pt>
                <c:pt idx="151">
                  <c:v>0.123</c:v>
                </c:pt>
                <c:pt idx="152">
                  <c:v>0.08</c:v>
                </c:pt>
                <c:pt idx="153">
                  <c:v>0.129</c:v>
                </c:pt>
                <c:pt idx="154">
                  <c:v>0.13700000000000001</c:v>
                </c:pt>
                <c:pt idx="155">
                  <c:v>0.125</c:v>
                </c:pt>
                <c:pt idx="156">
                  <c:v>0.121</c:v>
                </c:pt>
                <c:pt idx="157">
                  <c:v>0.107</c:v>
                </c:pt>
                <c:pt idx="158">
                  <c:v>0.109</c:v>
                </c:pt>
                <c:pt idx="159">
                  <c:v>0.20300000000000001</c:v>
                </c:pt>
                <c:pt idx="160">
                  <c:v>0.217</c:v>
                </c:pt>
                <c:pt idx="161">
                  <c:v>0.20799999999999999</c:v>
                </c:pt>
                <c:pt idx="162">
                  <c:v>0.11700000000000001</c:v>
                </c:pt>
                <c:pt idx="163">
                  <c:v>0.22900000000000001</c:v>
                </c:pt>
                <c:pt idx="164">
                  <c:v>0.16700000000000001</c:v>
                </c:pt>
                <c:pt idx="165">
                  <c:v>0.129</c:v>
                </c:pt>
                <c:pt idx="166">
                  <c:v>0.20300000000000001</c:v>
                </c:pt>
                <c:pt idx="167">
                  <c:v>0.123</c:v>
                </c:pt>
                <c:pt idx="168">
                  <c:v>0.191</c:v>
                </c:pt>
                <c:pt idx="169">
                  <c:v>0.111</c:v>
                </c:pt>
                <c:pt idx="170">
                  <c:v>9.0999999999999998E-2</c:v>
                </c:pt>
                <c:pt idx="171">
                  <c:v>9.0999999999999998E-2</c:v>
                </c:pt>
                <c:pt idx="172">
                  <c:v>0.22600000000000001</c:v>
                </c:pt>
                <c:pt idx="173">
                  <c:v>0.13100000000000001</c:v>
                </c:pt>
                <c:pt idx="174">
                  <c:v>9.9000000000000005E-2</c:v>
                </c:pt>
                <c:pt idx="175">
                  <c:v>0.13900000000000001</c:v>
                </c:pt>
                <c:pt idx="176">
                  <c:v>0.153</c:v>
                </c:pt>
                <c:pt idx="177">
                  <c:v>0.14199999999999999</c:v>
                </c:pt>
                <c:pt idx="178">
                  <c:v>0.14699999999999999</c:v>
                </c:pt>
                <c:pt idx="179">
                  <c:v>0.20200000000000001</c:v>
                </c:pt>
                <c:pt idx="180">
                  <c:v>0.216</c:v>
                </c:pt>
                <c:pt idx="181">
                  <c:v>0.23200000000000001</c:v>
                </c:pt>
                <c:pt idx="182">
                  <c:v>0.16400000000000001</c:v>
                </c:pt>
                <c:pt idx="183">
                  <c:v>0.13600000000000001</c:v>
                </c:pt>
                <c:pt idx="184">
                  <c:v>0.14399999999999999</c:v>
                </c:pt>
                <c:pt idx="185">
                  <c:v>0.17599999999999999</c:v>
                </c:pt>
                <c:pt idx="186">
                  <c:v>0.20799999999999999</c:v>
                </c:pt>
                <c:pt idx="187">
                  <c:v>0.17799999999999999</c:v>
                </c:pt>
                <c:pt idx="188">
                  <c:v>0.14499999999999999</c:v>
                </c:pt>
                <c:pt idx="189">
                  <c:v>0.192</c:v>
                </c:pt>
                <c:pt idx="190">
                  <c:v>0.251</c:v>
                </c:pt>
                <c:pt idx="191">
                  <c:v>0.126</c:v>
                </c:pt>
                <c:pt idx="192">
                  <c:v>0.22</c:v>
                </c:pt>
                <c:pt idx="193">
                  <c:v>0.36</c:v>
                </c:pt>
                <c:pt idx="194">
                  <c:v>0.11700000000000001</c:v>
                </c:pt>
                <c:pt idx="195">
                  <c:v>0.14699999999999999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60-49A2-B36E-917A709A27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3620112"/>
        <c:axId val="1056275264"/>
      </c:scatterChart>
      <c:valAx>
        <c:axId val="1193620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275264"/>
        <c:crosses val="autoZero"/>
        <c:crossBetween val="midCat"/>
        <c:majorUnit val="2000"/>
      </c:valAx>
      <c:valAx>
        <c:axId val="1056275264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3620112"/>
        <c:crosses val="autoZero"/>
        <c:crossBetween val="midCat"/>
        <c:majorUnit val="0.2"/>
        <c:minorUnit val="5.000000000000001E-2"/>
      </c:valAx>
      <c:spPr>
        <a:noFill/>
        <a:ln w="19050">
          <a:solidFill>
            <a:schemeClr val="accent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TP (mg/L)</a:t>
            </a:r>
          </a:p>
        </c:rich>
      </c:tx>
      <c:layout>
        <c:manualLayout>
          <c:xMode val="edge"/>
          <c:yMode val="edge"/>
          <c:x val="1.0555555555555429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'St. Anthony'!$B$1</c:f>
              <c:strCache>
                <c:ptCount val="1"/>
                <c:pt idx="0">
                  <c:v>TP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'St. Anthony'!$A$2:$A$240</c:f>
              <c:numCache>
                <c:formatCode>m/d/yyyy</c:formatCode>
                <c:ptCount val="239"/>
                <c:pt idx="0">
                  <c:v>38461</c:v>
                </c:pt>
                <c:pt idx="1">
                  <c:v>38485</c:v>
                </c:pt>
                <c:pt idx="2">
                  <c:v>38488</c:v>
                </c:pt>
                <c:pt idx="3">
                  <c:v>38490</c:v>
                </c:pt>
                <c:pt idx="4">
                  <c:v>38507</c:v>
                </c:pt>
                <c:pt idx="5">
                  <c:v>38511</c:v>
                </c:pt>
                <c:pt idx="6">
                  <c:v>38516</c:v>
                </c:pt>
                <c:pt idx="7">
                  <c:v>38523</c:v>
                </c:pt>
                <c:pt idx="8">
                  <c:v>38530</c:v>
                </c:pt>
                <c:pt idx="9">
                  <c:v>38530</c:v>
                </c:pt>
                <c:pt idx="10">
                  <c:v>38553</c:v>
                </c:pt>
                <c:pt idx="11">
                  <c:v>38556</c:v>
                </c:pt>
                <c:pt idx="12">
                  <c:v>38568</c:v>
                </c:pt>
                <c:pt idx="13">
                  <c:v>38572</c:v>
                </c:pt>
                <c:pt idx="14">
                  <c:v>38580</c:v>
                </c:pt>
                <c:pt idx="15">
                  <c:v>38581</c:v>
                </c:pt>
                <c:pt idx="16">
                  <c:v>38590</c:v>
                </c:pt>
                <c:pt idx="17">
                  <c:v>38598</c:v>
                </c:pt>
                <c:pt idx="18">
                  <c:v>38600</c:v>
                </c:pt>
                <c:pt idx="19">
                  <c:v>38616</c:v>
                </c:pt>
                <c:pt idx="20">
                  <c:v>38619</c:v>
                </c:pt>
                <c:pt idx="21">
                  <c:v>38629</c:v>
                </c:pt>
                <c:pt idx="22">
                  <c:v>38629</c:v>
                </c:pt>
                <c:pt idx="23">
                  <c:v>38835</c:v>
                </c:pt>
                <c:pt idx="24">
                  <c:v>38836</c:v>
                </c:pt>
                <c:pt idx="25">
                  <c:v>38845</c:v>
                </c:pt>
                <c:pt idx="26">
                  <c:v>38862</c:v>
                </c:pt>
                <c:pt idx="27">
                  <c:v>38873</c:v>
                </c:pt>
                <c:pt idx="28">
                  <c:v>38892</c:v>
                </c:pt>
                <c:pt idx="29">
                  <c:v>38914</c:v>
                </c:pt>
                <c:pt idx="30">
                  <c:v>38917</c:v>
                </c:pt>
                <c:pt idx="31">
                  <c:v>38922</c:v>
                </c:pt>
                <c:pt idx="32">
                  <c:v>38930</c:v>
                </c:pt>
                <c:pt idx="33">
                  <c:v>38930</c:v>
                </c:pt>
                <c:pt idx="34">
                  <c:v>38935</c:v>
                </c:pt>
                <c:pt idx="35">
                  <c:v>38942</c:v>
                </c:pt>
                <c:pt idx="36">
                  <c:v>38952</c:v>
                </c:pt>
                <c:pt idx="37">
                  <c:v>38953</c:v>
                </c:pt>
                <c:pt idx="38">
                  <c:v>38963</c:v>
                </c:pt>
                <c:pt idx="39">
                  <c:v>38963</c:v>
                </c:pt>
                <c:pt idx="40">
                  <c:v>38977</c:v>
                </c:pt>
                <c:pt idx="41">
                  <c:v>38982</c:v>
                </c:pt>
                <c:pt idx="42">
                  <c:v>39171</c:v>
                </c:pt>
                <c:pt idx="43">
                  <c:v>39194</c:v>
                </c:pt>
                <c:pt idx="44">
                  <c:v>39202</c:v>
                </c:pt>
                <c:pt idx="45">
                  <c:v>39207</c:v>
                </c:pt>
                <c:pt idx="46">
                  <c:v>39209</c:v>
                </c:pt>
                <c:pt idx="47">
                  <c:v>39210</c:v>
                </c:pt>
                <c:pt idx="48">
                  <c:v>39224</c:v>
                </c:pt>
                <c:pt idx="49">
                  <c:v>39226</c:v>
                </c:pt>
                <c:pt idx="50">
                  <c:v>39231</c:v>
                </c:pt>
                <c:pt idx="51">
                  <c:v>39235</c:v>
                </c:pt>
                <c:pt idx="52">
                  <c:v>39271</c:v>
                </c:pt>
                <c:pt idx="53">
                  <c:v>39281</c:v>
                </c:pt>
                <c:pt idx="54">
                  <c:v>39289</c:v>
                </c:pt>
                <c:pt idx="55">
                  <c:v>39304</c:v>
                </c:pt>
                <c:pt idx="56">
                  <c:v>39307</c:v>
                </c:pt>
                <c:pt idx="57">
                  <c:v>39313</c:v>
                </c:pt>
                <c:pt idx="58">
                  <c:v>39321</c:v>
                </c:pt>
                <c:pt idx="59">
                  <c:v>39322</c:v>
                </c:pt>
                <c:pt idx="60">
                  <c:v>39331</c:v>
                </c:pt>
                <c:pt idx="61">
                  <c:v>39343</c:v>
                </c:pt>
                <c:pt idx="62">
                  <c:v>39343</c:v>
                </c:pt>
                <c:pt idx="63">
                  <c:v>39345</c:v>
                </c:pt>
                <c:pt idx="64">
                  <c:v>39349</c:v>
                </c:pt>
                <c:pt idx="65">
                  <c:v>39355</c:v>
                </c:pt>
                <c:pt idx="66">
                  <c:v>39355</c:v>
                </c:pt>
                <c:pt idx="67">
                  <c:v>39357</c:v>
                </c:pt>
                <c:pt idx="68">
                  <c:v>39360</c:v>
                </c:pt>
                <c:pt idx="69">
                  <c:v>39373</c:v>
                </c:pt>
                <c:pt idx="70">
                  <c:v>39562</c:v>
                </c:pt>
                <c:pt idx="71">
                  <c:v>39640</c:v>
                </c:pt>
                <c:pt idx="72">
                  <c:v>39640</c:v>
                </c:pt>
                <c:pt idx="73">
                  <c:v>39648</c:v>
                </c:pt>
                <c:pt idx="74">
                  <c:v>39663</c:v>
                </c:pt>
                <c:pt idx="75">
                  <c:v>39672</c:v>
                </c:pt>
                <c:pt idx="76">
                  <c:v>39687</c:v>
                </c:pt>
                <c:pt idx="77">
                  <c:v>39714</c:v>
                </c:pt>
                <c:pt idx="78">
                  <c:v>39726</c:v>
                </c:pt>
                <c:pt idx="79">
                  <c:v>39728</c:v>
                </c:pt>
                <c:pt idx="80">
                  <c:v>39734</c:v>
                </c:pt>
                <c:pt idx="81">
                  <c:v>39759</c:v>
                </c:pt>
                <c:pt idx="82">
                  <c:v>39903</c:v>
                </c:pt>
                <c:pt idx="83">
                  <c:v>39929</c:v>
                </c:pt>
                <c:pt idx="84">
                  <c:v>39970</c:v>
                </c:pt>
                <c:pt idx="85">
                  <c:v>39971</c:v>
                </c:pt>
                <c:pt idx="86">
                  <c:v>39980</c:v>
                </c:pt>
                <c:pt idx="87">
                  <c:v>39991</c:v>
                </c:pt>
                <c:pt idx="88">
                  <c:v>39991</c:v>
                </c:pt>
                <c:pt idx="89">
                  <c:v>40015</c:v>
                </c:pt>
                <c:pt idx="90">
                  <c:v>40016</c:v>
                </c:pt>
                <c:pt idx="91">
                  <c:v>40025</c:v>
                </c:pt>
                <c:pt idx="92">
                  <c:v>40032</c:v>
                </c:pt>
                <c:pt idx="93">
                  <c:v>40032</c:v>
                </c:pt>
                <c:pt idx="94">
                  <c:v>40040</c:v>
                </c:pt>
                <c:pt idx="95">
                  <c:v>40044</c:v>
                </c:pt>
                <c:pt idx="96">
                  <c:v>40044</c:v>
                </c:pt>
                <c:pt idx="97">
                  <c:v>40045</c:v>
                </c:pt>
                <c:pt idx="98">
                  <c:v>40046</c:v>
                </c:pt>
                <c:pt idx="99">
                  <c:v>40050</c:v>
                </c:pt>
                <c:pt idx="100">
                  <c:v>40081</c:v>
                </c:pt>
                <c:pt idx="101">
                  <c:v>40087</c:v>
                </c:pt>
                <c:pt idx="102">
                  <c:v>40087</c:v>
                </c:pt>
                <c:pt idx="103">
                  <c:v>40091</c:v>
                </c:pt>
                <c:pt idx="104">
                  <c:v>40101</c:v>
                </c:pt>
                <c:pt idx="105">
                  <c:v>40107</c:v>
                </c:pt>
                <c:pt idx="106">
                  <c:v>40109</c:v>
                </c:pt>
                <c:pt idx="107">
                  <c:v>40247</c:v>
                </c:pt>
                <c:pt idx="108">
                  <c:v>40305</c:v>
                </c:pt>
                <c:pt idx="109">
                  <c:v>40309</c:v>
                </c:pt>
                <c:pt idx="110">
                  <c:v>40311</c:v>
                </c:pt>
                <c:pt idx="111">
                  <c:v>40311</c:v>
                </c:pt>
                <c:pt idx="112">
                  <c:v>40331</c:v>
                </c:pt>
                <c:pt idx="113">
                  <c:v>40333</c:v>
                </c:pt>
                <c:pt idx="114">
                  <c:v>40334</c:v>
                </c:pt>
                <c:pt idx="115">
                  <c:v>40337</c:v>
                </c:pt>
                <c:pt idx="116">
                  <c:v>40340</c:v>
                </c:pt>
                <c:pt idx="117">
                  <c:v>40354</c:v>
                </c:pt>
                <c:pt idx="118">
                  <c:v>40373</c:v>
                </c:pt>
                <c:pt idx="119">
                  <c:v>40376</c:v>
                </c:pt>
                <c:pt idx="120">
                  <c:v>40386</c:v>
                </c:pt>
                <c:pt idx="121">
                  <c:v>40398</c:v>
                </c:pt>
                <c:pt idx="122">
                  <c:v>40400</c:v>
                </c:pt>
                <c:pt idx="123">
                  <c:v>40436</c:v>
                </c:pt>
                <c:pt idx="124">
                  <c:v>40443</c:v>
                </c:pt>
                <c:pt idx="125">
                  <c:v>40475</c:v>
                </c:pt>
                <c:pt idx="126">
                  <c:v>40624</c:v>
                </c:pt>
                <c:pt idx="127">
                  <c:v>40659</c:v>
                </c:pt>
                <c:pt idx="128">
                  <c:v>40683</c:v>
                </c:pt>
                <c:pt idx="129">
                  <c:v>40684</c:v>
                </c:pt>
                <c:pt idx="130">
                  <c:v>40708</c:v>
                </c:pt>
                <c:pt idx="131">
                  <c:v>40715</c:v>
                </c:pt>
                <c:pt idx="132">
                  <c:v>40734</c:v>
                </c:pt>
                <c:pt idx="133">
                  <c:v>40739</c:v>
                </c:pt>
                <c:pt idx="134">
                  <c:v>40743</c:v>
                </c:pt>
                <c:pt idx="135">
                  <c:v>40828</c:v>
                </c:pt>
                <c:pt idx="136">
                  <c:v>40891</c:v>
                </c:pt>
                <c:pt idx="137">
                  <c:v>41053</c:v>
                </c:pt>
                <c:pt idx="138">
                  <c:v>41074</c:v>
                </c:pt>
                <c:pt idx="139">
                  <c:v>41108</c:v>
                </c:pt>
                <c:pt idx="140">
                  <c:v>41114</c:v>
                </c:pt>
                <c:pt idx="141">
                  <c:v>41136</c:v>
                </c:pt>
                <c:pt idx="142">
                  <c:v>41373</c:v>
                </c:pt>
                <c:pt idx="143">
                  <c:v>41395</c:v>
                </c:pt>
                <c:pt idx="144">
                  <c:v>41412</c:v>
                </c:pt>
                <c:pt idx="145">
                  <c:v>41424</c:v>
                </c:pt>
                <c:pt idx="146">
                  <c:v>41440</c:v>
                </c:pt>
                <c:pt idx="147">
                  <c:v>41446</c:v>
                </c:pt>
                <c:pt idx="148">
                  <c:v>41446</c:v>
                </c:pt>
                <c:pt idx="149">
                  <c:v>41515</c:v>
                </c:pt>
                <c:pt idx="150">
                  <c:v>41532</c:v>
                </c:pt>
                <c:pt idx="151">
                  <c:v>41725</c:v>
                </c:pt>
                <c:pt idx="152">
                  <c:v>41753</c:v>
                </c:pt>
                <c:pt idx="153">
                  <c:v>41753</c:v>
                </c:pt>
                <c:pt idx="154">
                  <c:v>41756</c:v>
                </c:pt>
                <c:pt idx="155">
                  <c:v>41771</c:v>
                </c:pt>
                <c:pt idx="156">
                  <c:v>41778</c:v>
                </c:pt>
                <c:pt idx="157">
                  <c:v>41797</c:v>
                </c:pt>
                <c:pt idx="158">
                  <c:v>41804</c:v>
                </c:pt>
                <c:pt idx="159">
                  <c:v>41809</c:v>
                </c:pt>
                <c:pt idx="160">
                  <c:v>41818</c:v>
                </c:pt>
                <c:pt idx="161">
                  <c:v>41831</c:v>
                </c:pt>
                <c:pt idx="162">
                  <c:v>41883</c:v>
                </c:pt>
                <c:pt idx="163">
                  <c:v>41913</c:v>
                </c:pt>
                <c:pt idx="164">
                  <c:v>42103</c:v>
                </c:pt>
                <c:pt idx="165">
                  <c:v>42131</c:v>
                </c:pt>
                <c:pt idx="166">
                  <c:v>42134</c:v>
                </c:pt>
                <c:pt idx="167">
                  <c:v>42138</c:v>
                </c:pt>
                <c:pt idx="168">
                  <c:v>42153</c:v>
                </c:pt>
                <c:pt idx="169">
                  <c:v>42175</c:v>
                </c:pt>
                <c:pt idx="170">
                  <c:v>42177</c:v>
                </c:pt>
                <c:pt idx="171">
                  <c:v>42191</c:v>
                </c:pt>
                <c:pt idx="172">
                  <c:v>42213</c:v>
                </c:pt>
                <c:pt idx="173">
                  <c:v>42222</c:v>
                </c:pt>
                <c:pt idx="174">
                  <c:v>42232</c:v>
                </c:pt>
                <c:pt idx="175">
                  <c:v>42234</c:v>
                </c:pt>
                <c:pt idx="176">
                  <c:v>42238</c:v>
                </c:pt>
                <c:pt idx="177">
                  <c:v>42253</c:v>
                </c:pt>
                <c:pt idx="178">
                  <c:v>42271</c:v>
                </c:pt>
                <c:pt idx="179">
                  <c:v>42300</c:v>
                </c:pt>
                <c:pt idx="180">
                  <c:v>42304</c:v>
                </c:pt>
                <c:pt idx="181">
                  <c:v>42308</c:v>
                </c:pt>
                <c:pt idx="182">
                  <c:v>42325</c:v>
                </c:pt>
                <c:pt idx="183">
                  <c:v>42480</c:v>
                </c:pt>
                <c:pt idx="184">
                  <c:v>42484</c:v>
                </c:pt>
                <c:pt idx="185">
                  <c:v>42487</c:v>
                </c:pt>
                <c:pt idx="186">
                  <c:v>42488</c:v>
                </c:pt>
                <c:pt idx="187">
                  <c:v>42499</c:v>
                </c:pt>
                <c:pt idx="188">
                  <c:v>42516</c:v>
                </c:pt>
                <c:pt idx="189">
                  <c:v>42517</c:v>
                </c:pt>
                <c:pt idx="190">
                  <c:v>42561</c:v>
                </c:pt>
                <c:pt idx="191">
                  <c:v>42574</c:v>
                </c:pt>
                <c:pt idx="192">
                  <c:v>42578</c:v>
                </c:pt>
                <c:pt idx="193">
                  <c:v>42586</c:v>
                </c:pt>
                <c:pt idx="194">
                  <c:v>42592</c:v>
                </c:pt>
                <c:pt idx="195">
                  <c:v>42598</c:v>
                </c:pt>
                <c:pt idx="196">
                  <c:v>42618</c:v>
                </c:pt>
                <c:pt idx="197">
                  <c:v>42628</c:v>
                </c:pt>
                <c:pt idx="198">
                  <c:v>42634</c:v>
                </c:pt>
                <c:pt idx="199">
                  <c:v>42636</c:v>
                </c:pt>
                <c:pt idx="200">
                  <c:v>42648</c:v>
                </c:pt>
                <c:pt idx="201">
                  <c:v>42649</c:v>
                </c:pt>
                <c:pt idx="202">
                  <c:v>42660</c:v>
                </c:pt>
                <c:pt idx="203">
                  <c:v>42668</c:v>
                </c:pt>
                <c:pt idx="204">
                  <c:v>42840</c:v>
                </c:pt>
                <c:pt idx="205">
                  <c:v>42844</c:v>
                </c:pt>
                <c:pt idx="206">
                  <c:v>42850</c:v>
                </c:pt>
                <c:pt idx="207">
                  <c:v>42855</c:v>
                </c:pt>
                <c:pt idx="208">
                  <c:v>42908</c:v>
                </c:pt>
                <c:pt idx="209">
                  <c:v>42914</c:v>
                </c:pt>
                <c:pt idx="210">
                  <c:v>42933</c:v>
                </c:pt>
                <c:pt idx="211">
                  <c:v>42941</c:v>
                </c:pt>
                <c:pt idx="212">
                  <c:v>42942</c:v>
                </c:pt>
                <c:pt idx="213">
                  <c:v>42950</c:v>
                </c:pt>
                <c:pt idx="214">
                  <c:v>42952</c:v>
                </c:pt>
                <c:pt idx="215">
                  <c:v>42953</c:v>
                </c:pt>
                <c:pt idx="216">
                  <c:v>42956</c:v>
                </c:pt>
                <c:pt idx="217">
                  <c:v>42960</c:v>
                </c:pt>
                <c:pt idx="218">
                  <c:v>42963</c:v>
                </c:pt>
                <c:pt idx="219">
                  <c:v>42996</c:v>
                </c:pt>
                <c:pt idx="220">
                  <c:v>43010</c:v>
                </c:pt>
                <c:pt idx="221">
                  <c:v>43249</c:v>
                </c:pt>
                <c:pt idx="222">
                  <c:v>43267</c:v>
                </c:pt>
                <c:pt idx="223">
                  <c:v>43277</c:v>
                </c:pt>
                <c:pt idx="224">
                  <c:v>43285</c:v>
                </c:pt>
                <c:pt idx="225">
                  <c:v>43315</c:v>
                </c:pt>
                <c:pt idx="226">
                  <c:v>43336</c:v>
                </c:pt>
                <c:pt idx="227">
                  <c:v>43360</c:v>
                </c:pt>
                <c:pt idx="228">
                  <c:v>43361</c:v>
                </c:pt>
                <c:pt idx="229">
                  <c:v>43363</c:v>
                </c:pt>
                <c:pt idx="230">
                  <c:v>43376</c:v>
                </c:pt>
                <c:pt idx="231">
                  <c:v>43382</c:v>
                </c:pt>
                <c:pt idx="232">
                  <c:v>43538</c:v>
                </c:pt>
                <c:pt idx="233">
                  <c:v>43572</c:v>
                </c:pt>
                <c:pt idx="234">
                  <c:v>43687</c:v>
                </c:pt>
                <c:pt idx="235">
                  <c:v>43690</c:v>
                </c:pt>
                <c:pt idx="236">
                  <c:v>43695</c:v>
                </c:pt>
                <c:pt idx="237">
                  <c:v>43719</c:v>
                </c:pt>
                <c:pt idx="238">
                  <c:v>43743</c:v>
                </c:pt>
              </c:numCache>
            </c:numRef>
          </c:xVal>
          <c:yVal>
            <c:numRef>
              <c:f>'St. Anthony'!$B$2:$B$240</c:f>
              <c:numCache>
                <c:formatCode>General</c:formatCode>
                <c:ptCount val="239"/>
                <c:pt idx="0">
                  <c:v>0.16400000000000001</c:v>
                </c:pt>
                <c:pt idx="1">
                  <c:v>0.104</c:v>
                </c:pt>
                <c:pt idx="2">
                  <c:v>0.18</c:v>
                </c:pt>
                <c:pt idx="3">
                  <c:v>0.14599999999999999</c:v>
                </c:pt>
                <c:pt idx="4">
                  <c:v>0.85899999999999999</c:v>
                </c:pt>
                <c:pt idx="5">
                  <c:v>0.22600000000000001</c:v>
                </c:pt>
                <c:pt idx="6">
                  <c:v>0.51900000000000002</c:v>
                </c:pt>
                <c:pt idx="7">
                  <c:v>0.52</c:v>
                </c:pt>
                <c:pt idx="8">
                  <c:v>0.27900000000000003</c:v>
                </c:pt>
                <c:pt idx="9">
                  <c:v>0.25800000000000001</c:v>
                </c:pt>
                <c:pt idx="10">
                  <c:v>0.247</c:v>
                </c:pt>
                <c:pt idx="11">
                  <c:v>0.158</c:v>
                </c:pt>
                <c:pt idx="12">
                  <c:v>0.154</c:v>
                </c:pt>
                <c:pt idx="13">
                  <c:v>4.2000000000000003E-2</c:v>
                </c:pt>
                <c:pt idx="14">
                  <c:v>2.7E-2</c:v>
                </c:pt>
                <c:pt idx="15">
                  <c:v>6.3E-2</c:v>
                </c:pt>
                <c:pt idx="16">
                  <c:v>5.8999999999999997E-2</c:v>
                </c:pt>
                <c:pt idx="17">
                  <c:v>0.114</c:v>
                </c:pt>
                <c:pt idx="18">
                  <c:v>0.09</c:v>
                </c:pt>
                <c:pt idx="19">
                  <c:v>0.20699999999999999</c:v>
                </c:pt>
                <c:pt idx="20">
                  <c:v>0.13300000000000001</c:v>
                </c:pt>
                <c:pt idx="21">
                  <c:v>0.22700000000000001</c:v>
                </c:pt>
                <c:pt idx="22">
                  <c:v>0.29799999999999999</c:v>
                </c:pt>
                <c:pt idx="23">
                  <c:v>0.35299999999999998</c:v>
                </c:pt>
                <c:pt idx="24">
                  <c:v>0.2</c:v>
                </c:pt>
                <c:pt idx="25">
                  <c:v>0.76400000000000001</c:v>
                </c:pt>
                <c:pt idx="26">
                  <c:v>0.17</c:v>
                </c:pt>
                <c:pt idx="27">
                  <c:v>0.28399999999999997</c:v>
                </c:pt>
                <c:pt idx="28">
                  <c:v>0.104</c:v>
                </c:pt>
                <c:pt idx="29">
                  <c:v>0.32700000000000001</c:v>
                </c:pt>
                <c:pt idx="30">
                  <c:v>0.39300000000000002</c:v>
                </c:pt>
                <c:pt idx="31">
                  <c:v>0.32100000000000001</c:v>
                </c:pt>
                <c:pt idx="32">
                  <c:v>0.54500000000000004</c:v>
                </c:pt>
                <c:pt idx="33">
                  <c:v>0.19700000000000001</c:v>
                </c:pt>
                <c:pt idx="34">
                  <c:v>0.216</c:v>
                </c:pt>
                <c:pt idx="35">
                  <c:v>0.41599999999999998</c:v>
                </c:pt>
                <c:pt idx="36">
                  <c:v>0.40699999999999997</c:v>
                </c:pt>
                <c:pt idx="37">
                  <c:v>0.36199999999999999</c:v>
                </c:pt>
                <c:pt idx="38">
                  <c:v>0.24399999999999999</c:v>
                </c:pt>
                <c:pt idx="39">
                  <c:v>0.19700000000000001</c:v>
                </c:pt>
                <c:pt idx="40">
                  <c:v>0.26600000000000001</c:v>
                </c:pt>
                <c:pt idx="41">
                  <c:v>0.105</c:v>
                </c:pt>
                <c:pt idx="42">
                  <c:v>0.19400000000000001</c:v>
                </c:pt>
                <c:pt idx="43">
                  <c:v>0.38600000000000001</c:v>
                </c:pt>
                <c:pt idx="44">
                  <c:v>0.50800000000000001</c:v>
                </c:pt>
                <c:pt idx="45">
                  <c:v>0.25800000000000001</c:v>
                </c:pt>
                <c:pt idx="46">
                  <c:v>0.65600000000000003</c:v>
                </c:pt>
                <c:pt idx="47">
                  <c:v>0.32300000000000001</c:v>
                </c:pt>
                <c:pt idx="48">
                  <c:v>0.10199999999999999</c:v>
                </c:pt>
                <c:pt idx="49">
                  <c:v>0.114</c:v>
                </c:pt>
                <c:pt idx="50">
                  <c:v>0.17899999999999999</c:v>
                </c:pt>
                <c:pt idx="51">
                  <c:v>0.13</c:v>
                </c:pt>
                <c:pt idx="52">
                  <c:v>0.2</c:v>
                </c:pt>
                <c:pt idx="53">
                  <c:v>0.34799999999999998</c:v>
                </c:pt>
                <c:pt idx="54">
                  <c:v>0.84499999999999997</c:v>
                </c:pt>
                <c:pt idx="55">
                  <c:v>0.30599999999999999</c:v>
                </c:pt>
                <c:pt idx="56">
                  <c:v>0.21199999999999999</c:v>
                </c:pt>
                <c:pt idx="57">
                  <c:v>0.13500000000000001</c:v>
                </c:pt>
                <c:pt idx="58">
                  <c:v>0.33500000000000002</c:v>
                </c:pt>
                <c:pt idx="59">
                  <c:v>0.23499999999999999</c:v>
                </c:pt>
                <c:pt idx="60">
                  <c:v>0.16400000000000001</c:v>
                </c:pt>
                <c:pt idx="61">
                  <c:v>0.15</c:v>
                </c:pt>
                <c:pt idx="62">
                  <c:v>0.245</c:v>
                </c:pt>
                <c:pt idx="63">
                  <c:v>0.39700000000000002</c:v>
                </c:pt>
                <c:pt idx="64">
                  <c:v>0.26900000000000002</c:v>
                </c:pt>
                <c:pt idx="65">
                  <c:v>0.16</c:v>
                </c:pt>
                <c:pt idx="66">
                  <c:v>0.128</c:v>
                </c:pt>
                <c:pt idx="67">
                  <c:v>0.13600000000000001</c:v>
                </c:pt>
                <c:pt idx="68">
                  <c:v>0.23799999999999999</c:v>
                </c:pt>
                <c:pt idx="69">
                  <c:v>0.23200000000000001</c:v>
                </c:pt>
                <c:pt idx="70">
                  <c:v>0.45500000000000002</c:v>
                </c:pt>
                <c:pt idx="71">
                  <c:v>0.64</c:v>
                </c:pt>
                <c:pt idx="72">
                  <c:v>0.25600000000000001</c:v>
                </c:pt>
                <c:pt idx="73">
                  <c:v>0.46700000000000003</c:v>
                </c:pt>
                <c:pt idx="74">
                  <c:v>0.38400000000000001</c:v>
                </c:pt>
                <c:pt idx="75">
                  <c:v>0.53500000000000003</c:v>
                </c:pt>
                <c:pt idx="76">
                  <c:v>0.38700000000000001</c:v>
                </c:pt>
                <c:pt idx="77">
                  <c:v>0.28699999999999998</c:v>
                </c:pt>
                <c:pt idx="78">
                  <c:v>0.28199999999999997</c:v>
                </c:pt>
                <c:pt idx="79">
                  <c:v>0.14000000000000001</c:v>
                </c:pt>
                <c:pt idx="80">
                  <c:v>0.13</c:v>
                </c:pt>
                <c:pt idx="81">
                  <c:v>0.10199999999999999</c:v>
                </c:pt>
                <c:pt idx="82">
                  <c:v>0.185</c:v>
                </c:pt>
                <c:pt idx="83">
                  <c:v>0.72199999999999998</c:v>
                </c:pt>
                <c:pt idx="84">
                  <c:v>0.49099999999999999</c:v>
                </c:pt>
                <c:pt idx="85">
                  <c:v>0.40100000000000002</c:v>
                </c:pt>
                <c:pt idx="86">
                  <c:v>0.30399999999999999</c:v>
                </c:pt>
                <c:pt idx="87">
                  <c:v>0.34599999999999997</c:v>
                </c:pt>
                <c:pt idx="88">
                  <c:v>0.38800000000000001</c:v>
                </c:pt>
                <c:pt idx="89">
                  <c:v>0.307</c:v>
                </c:pt>
                <c:pt idx="90">
                  <c:v>0.55300000000000005</c:v>
                </c:pt>
                <c:pt idx="91">
                  <c:v>0.36799999999999999</c:v>
                </c:pt>
                <c:pt idx="92">
                  <c:v>0.15</c:v>
                </c:pt>
                <c:pt idx="93">
                  <c:v>0.55400000000000005</c:v>
                </c:pt>
                <c:pt idx="94">
                  <c:v>0.28100000000000003</c:v>
                </c:pt>
                <c:pt idx="95">
                  <c:v>0.377</c:v>
                </c:pt>
                <c:pt idx="96">
                  <c:v>0.22500000000000001</c:v>
                </c:pt>
                <c:pt idx="97">
                  <c:v>0.16</c:v>
                </c:pt>
                <c:pt idx="98">
                  <c:v>8.6999999999999994E-2</c:v>
                </c:pt>
                <c:pt idx="99">
                  <c:v>0.28899999999999998</c:v>
                </c:pt>
                <c:pt idx="100">
                  <c:v>0.78700000000000003</c:v>
                </c:pt>
                <c:pt idx="101">
                  <c:v>0.24399999999999999</c:v>
                </c:pt>
                <c:pt idx="102">
                  <c:v>8.3000000000000004E-2</c:v>
                </c:pt>
                <c:pt idx="103">
                  <c:v>6.7000000000000004E-2</c:v>
                </c:pt>
                <c:pt idx="104">
                  <c:v>0.113</c:v>
                </c:pt>
                <c:pt idx="105">
                  <c:v>0.19900000000000001</c:v>
                </c:pt>
                <c:pt idx="106">
                  <c:v>0.14699999999999999</c:v>
                </c:pt>
                <c:pt idx="107">
                  <c:v>0.52700000000000002</c:v>
                </c:pt>
                <c:pt idx="108">
                  <c:v>0.20699999999999999</c:v>
                </c:pt>
                <c:pt idx="109">
                  <c:v>8.6999999999999994E-2</c:v>
                </c:pt>
                <c:pt idx="110">
                  <c:v>0.187</c:v>
                </c:pt>
                <c:pt idx="111">
                  <c:v>0.40400000000000003</c:v>
                </c:pt>
                <c:pt idx="112">
                  <c:v>0.51200000000000001</c:v>
                </c:pt>
                <c:pt idx="113">
                  <c:v>0.316</c:v>
                </c:pt>
                <c:pt idx="114">
                  <c:v>0.13100000000000001</c:v>
                </c:pt>
                <c:pt idx="115">
                  <c:v>0.16</c:v>
                </c:pt>
                <c:pt idx="116">
                  <c:v>0.26800000000000002</c:v>
                </c:pt>
                <c:pt idx="117">
                  <c:v>0.70399999999999996</c:v>
                </c:pt>
                <c:pt idx="118">
                  <c:v>0.3</c:v>
                </c:pt>
                <c:pt idx="119">
                  <c:v>0.27200000000000002</c:v>
                </c:pt>
                <c:pt idx="120">
                  <c:v>0.23799999999999999</c:v>
                </c:pt>
                <c:pt idx="121">
                  <c:v>0.28299999999999997</c:v>
                </c:pt>
                <c:pt idx="122">
                  <c:v>0.21199999999999999</c:v>
                </c:pt>
                <c:pt idx="123">
                  <c:v>0.3</c:v>
                </c:pt>
                <c:pt idx="124">
                  <c:v>0.18099999999999999</c:v>
                </c:pt>
                <c:pt idx="125">
                  <c:v>0.84599999999999997</c:v>
                </c:pt>
                <c:pt idx="126">
                  <c:v>0.42499999999999999</c:v>
                </c:pt>
                <c:pt idx="127">
                  <c:v>0.254</c:v>
                </c:pt>
                <c:pt idx="128">
                  <c:v>0.27600000000000002</c:v>
                </c:pt>
                <c:pt idx="129">
                  <c:v>0.19600000000000001</c:v>
                </c:pt>
                <c:pt idx="130">
                  <c:v>0.26100000000000001</c:v>
                </c:pt>
                <c:pt idx="131">
                  <c:v>0.24299999999999999</c:v>
                </c:pt>
                <c:pt idx="132">
                  <c:v>0.34300000000000003</c:v>
                </c:pt>
                <c:pt idx="133">
                  <c:v>0.21299999999999999</c:v>
                </c:pt>
                <c:pt idx="134">
                  <c:v>0.23400000000000001</c:v>
                </c:pt>
                <c:pt idx="135">
                  <c:v>0.44700000000000001</c:v>
                </c:pt>
                <c:pt idx="136">
                  <c:v>0.112</c:v>
                </c:pt>
                <c:pt idx="137">
                  <c:v>0.14000000000000001</c:v>
                </c:pt>
                <c:pt idx="138">
                  <c:v>0.13</c:v>
                </c:pt>
                <c:pt idx="139">
                  <c:v>0.24</c:v>
                </c:pt>
                <c:pt idx="140">
                  <c:v>0.16</c:v>
                </c:pt>
                <c:pt idx="141">
                  <c:v>0.32</c:v>
                </c:pt>
                <c:pt idx="142">
                  <c:v>0.157</c:v>
                </c:pt>
                <c:pt idx="143">
                  <c:v>0.20699999999999999</c:v>
                </c:pt>
                <c:pt idx="144">
                  <c:v>0.19900000000000001</c:v>
                </c:pt>
                <c:pt idx="145">
                  <c:v>0.23100000000000001</c:v>
                </c:pt>
                <c:pt idx="146">
                  <c:v>0.23100000000000001</c:v>
                </c:pt>
                <c:pt idx="147">
                  <c:v>0.14899999999999999</c:v>
                </c:pt>
                <c:pt idx="148">
                  <c:v>0.38800000000000001</c:v>
                </c:pt>
                <c:pt idx="149">
                  <c:v>0.51800000000000002</c:v>
                </c:pt>
                <c:pt idx="150">
                  <c:v>0.15</c:v>
                </c:pt>
                <c:pt idx="151">
                  <c:v>0.52800000000000002</c:v>
                </c:pt>
                <c:pt idx="152">
                  <c:v>0.21299999999999999</c:v>
                </c:pt>
                <c:pt idx="153">
                  <c:v>0.192</c:v>
                </c:pt>
                <c:pt idx="154">
                  <c:v>0.13200000000000001</c:v>
                </c:pt>
                <c:pt idx="155">
                  <c:v>0.14199999999999999</c:v>
                </c:pt>
                <c:pt idx="156">
                  <c:v>0.17199999999999999</c:v>
                </c:pt>
                <c:pt idx="157">
                  <c:v>0.23100000000000001</c:v>
                </c:pt>
                <c:pt idx="158">
                  <c:v>0.107</c:v>
                </c:pt>
                <c:pt idx="159">
                  <c:v>0.17299999999999999</c:v>
                </c:pt>
                <c:pt idx="160">
                  <c:v>0.376</c:v>
                </c:pt>
                <c:pt idx="161">
                  <c:v>0.159</c:v>
                </c:pt>
                <c:pt idx="162">
                  <c:v>0.122</c:v>
                </c:pt>
                <c:pt idx="163">
                  <c:v>0.28000000000000003</c:v>
                </c:pt>
                <c:pt idx="164">
                  <c:v>0.44700000000000001</c:v>
                </c:pt>
                <c:pt idx="165">
                  <c:v>0.51100000000000001</c:v>
                </c:pt>
                <c:pt idx="166">
                  <c:v>0.17100000000000001</c:v>
                </c:pt>
                <c:pt idx="167">
                  <c:v>0.11600000000000001</c:v>
                </c:pt>
                <c:pt idx="168">
                  <c:v>0.17299999999999999</c:v>
                </c:pt>
                <c:pt idx="169">
                  <c:v>0.161</c:v>
                </c:pt>
                <c:pt idx="170">
                  <c:v>0.17699999999999999</c:v>
                </c:pt>
                <c:pt idx="171">
                  <c:v>0.12</c:v>
                </c:pt>
                <c:pt idx="172">
                  <c:v>0.20699999999999999</c:v>
                </c:pt>
                <c:pt idx="173">
                  <c:v>0.33700000000000002</c:v>
                </c:pt>
                <c:pt idx="174">
                  <c:v>0.214</c:v>
                </c:pt>
                <c:pt idx="175">
                  <c:v>0.105</c:v>
                </c:pt>
                <c:pt idx="176">
                  <c:v>0.31</c:v>
                </c:pt>
                <c:pt idx="177">
                  <c:v>0.26</c:v>
                </c:pt>
                <c:pt idx="178">
                  <c:v>0.214</c:v>
                </c:pt>
                <c:pt idx="179">
                  <c:v>0.75600000000000001</c:v>
                </c:pt>
                <c:pt idx="180">
                  <c:v>0.16200000000000001</c:v>
                </c:pt>
                <c:pt idx="181">
                  <c:v>0.16900000000000001</c:v>
                </c:pt>
                <c:pt idx="182">
                  <c:v>0.11</c:v>
                </c:pt>
                <c:pt idx="183">
                  <c:v>0.27300000000000002</c:v>
                </c:pt>
                <c:pt idx="184">
                  <c:v>0.308</c:v>
                </c:pt>
                <c:pt idx="185">
                  <c:v>0.122</c:v>
                </c:pt>
                <c:pt idx="186">
                  <c:v>9.7000000000000003E-2</c:v>
                </c:pt>
                <c:pt idx="187">
                  <c:v>0.17599999999999999</c:v>
                </c:pt>
                <c:pt idx="188">
                  <c:v>0.191</c:v>
                </c:pt>
                <c:pt idx="189">
                  <c:v>0.24199999999999999</c:v>
                </c:pt>
                <c:pt idx="190">
                  <c:v>0.318</c:v>
                </c:pt>
                <c:pt idx="191">
                  <c:v>0.27</c:v>
                </c:pt>
                <c:pt idx="192">
                  <c:v>0.38900000000000001</c:v>
                </c:pt>
                <c:pt idx="193">
                  <c:v>0.35899999999999999</c:v>
                </c:pt>
                <c:pt idx="194">
                  <c:v>0.41699999999999998</c:v>
                </c:pt>
                <c:pt idx="195">
                  <c:v>0.33700000000000002</c:v>
                </c:pt>
                <c:pt idx="196">
                  <c:v>0.42499999999999999</c:v>
                </c:pt>
                <c:pt idx="197">
                  <c:v>0.27400000000000002</c:v>
                </c:pt>
                <c:pt idx="198">
                  <c:v>0.187</c:v>
                </c:pt>
                <c:pt idx="199">
                  <c:v>0.19400000000000001</c:v>
                </c:pt>
                <c:pt idx="200">
                  <c:v>0.35599999999999998</c:v>
                </c:pt>
                <c:pt idx="201">
                  <c:v>0.17699999999999999</c:v>
                </c:pt>
                <c:pt idx="202">
                  <c:v>0.434</c:v>
                </c:pt>
                <c:pt idx="203">
                  <c:v>0.27</c:v>
                </c:pt>
                <c:pt idx="204">
                  <c:v>0.76300000000000001</c:v>
                </c:pt>
                <c:pt idx="205">
                  <c:v>0.182</c:v>
                </c:pt>
                <c:pt idx="206">
                  <c:v>0.13200000000000001</c:v>
                </c:pt>
                <c:pt idx="207">
                  <c:v>0.156</c:v>
                </c:pt>
                <c:pt idx="208">
                  <c:v>0.152</c:v>
                </c:pt>
                <c:pt idx="209">
                  <c:v>0.13800000000000001</c:v>
                </c:pt>
                <c:pt idx="210">
                  <c:v>0.26100000000000001</c:v>
                </c:pt>
                <c:pt idx="211">
                  <c:v>0.311</c:v>
                </c:pt>
                <c:pt idx="212">
                  <c:v>0.253</c:v>
                </c:pt>
                <c:pt idx="213">
                  <c:v>0.30099999999999999</c:v>
                </c:pt>
                <c:pt idx="214">
                  <c:v>0.125</c:v>
                </c:pt>
                <c:pt idx="215">
                  <c:v>0.20300000000000001</c:v>
                </c:pt>
                <c:pt idx="216">
                  <c:v>7.0000000000000007E-2</c:v>
                </c:pt>
                <c:pt idx="217">
                  <c:v>0.17599999999999999</c:v>
                </c:pt>
                <c:pt idx="218">
                  <c:v>0.214</c:v>
                </c:pt>
                <c:pt idx="219">
                  <c:v>0.28100000000000003</c:v>
                </c:pt>
                <c:pt idx="220">
                  <c:v>0.30099999999999999</c:v>
                </c:pt>
                <c:pt idx="221">
                  <c:v>0.30099999999999999</c:v>
                </c:pt>
                <c:pt idx="222">
                  <c:v>0.32800000000000001</c:v>
                </c:pt>
                <c:pt idx="223">
                  <c:v>0.27200000000000002</c:v>
                </c:pt>
                <c:pt idx="224">
                  <c:v>0.27400000000000002</c:v>
                </c:pt>
                <c:pt idx="225">
                  <c:v>0.255</c:v>
                </c:pt>
                <c:pt idx="226">
                  <c:v>0.28899999999999998</c:v>
                </c:pt>
                <c:pt idx="227">
                  <c:v>0.40100000000000002</c:v>
                </c:pt>
                <c:pt idx="228">
                  <c:v>0.19800000000000001</c:v>
                </c:pt>
                <c:pt idx="229">
                  <c:v>0.254</c:v>
                </c:pt>
                <c:pt idx="230">
                  <c:v>0.35699999999999998</c:v>
                </c:pt>
                <c:pt idx="231">
                  <c:v>0.159</c:v>
                </c:pt>
                <c:pt idx="232">
                  <c:v>0.30199999999999999</c:v>
                </c:pt>
                <c:pt idx="233">
                  <c:v>0.43099999999999999</c:v>
                </c:pt>
                <c:pt idx="234">
                  <c:v>0.29099999999999998</c:v>
                </c:pt>
                <c:pt idx="235">
                  <c:v>0.182</c:v>
                </c:pt>
                <c:pt idx="236">
                  <c:v>0.214</c:v>
                </c:pt>
                <c:pt idx="237">
                  <c:v>0.156</c:v>
                </c:pt>
                <c:pt idx="238">
                  <c:v>0.114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EAA-44A0-BD96-09E87AAF6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5824032"/>
        <c:axId val="1135958416"/>
      </c:scatterChart>
      <c:valAx>
        <c:axId val="1105824032"/>
        <c:scaling>
          <c:orientation val="minMax"/>
          <c:max val="44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5958416"/>
        <c:crosses val="autoZero"/>
        <c:crossBetween val="midCat"/>
        <c:majorUnit val="2000"/>
      </c:valAx>
      <c:valAx>
        <c:axId val="113595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5824032"/>
        <c:crosses val="autoZero"/>
        <c:crossBetween val="midCat"/>
      </c:valAx>
      <c:spPr>
        <a:noFill/>
        <a:ln w="19050">
          <a:solidFill>
            <a:schemeClr val="accent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TP EMC (mg/L)</a:t>
            </a:r>
          </a:p>
        </c:rich>
      </c:tx>
      <c:layout>
        <c:manualLayout>
          <c:xMode val="edge"/>
          <c:yMode val="edge"/>
          <c:x val="9.5976162594482772E-2"/>
          <c:y val="3.82744517875147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29539774449363"/>
          <c:y val="0.14119039929247221"/>
          <c:w val="0.8736173452673256"/>
          <c:h val="0.575895725314376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Phosphorus EMC (mg/L)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1">
                  <c:v>Open space</c:v>
                </c:pt>
                <c:pt idx="2">
                  <c:v>Park</c:v>
                </c:pt>
                <c:pt idx="3">
                  <c:v>Commercial</c:v>
                </c:pt>
                <c:pt idx="4">
                  <c:v>Industrial</c:v>
                </c:pt>
                <c:pt idx="5">
                  <c:v>Institutional</c:v>
                </c:pt>
                <c:pt idx="6">
                  <c:v>Transportation</c:v>
                </c:pt>
                <c:pt idx="7">
                  <c:v>Multi-use</c:v>
                </c:pt>
                <c:pt idx="8">
                  <c:v>Municipal</c:v>
                </c:pt>
                <c:pt idx="9">
                  <c:v>Residential</c:v>
                </c:pt>
              </c:strCache>
            </c:strRef>
          </c:cat>
          <c:val>
            <c:numRef>
              <c:f>Sheet1!$B$2:$B$11</c:f>
              <c:numCache>
                <c:formatCode>0.00</c:formatCode>
                <c:ptCount val="10"/>
                <c:pt idx="1">
                  <c:v>0.19</c:v>
                </c:pt>
                <c:pt idx="2">
                  <c:v>0.19</c:v>
                </c:pt>
                <c:pt idx="3">
                  <c:v>0.2</c:v>
                </c:pt>
                <c:pt idx="4">
                  <c:v>0.23499999999999999</c:v>
                </c:pt>
                <c:pt idx="5">
                  <c:v>0.25</c:v>
                </c:pt>
                <c:pt idx="6">
                  <c:v>0.28000000000000003</c:v>
                </c:pt>
                <c:pt idx="7">
                  <c:v>0.28999999999999998</c:v>
                </c:pt>
                <c:pt idx="8">
                  <c:v>0.28999999999999998</c:v>
                </c:pt>
                <c:pt idx="9">
                  <c:v>0.32500000000000001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34-413A-911E-A0D77FBF1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8956848"/>
        <c:axId val="1395571664"/>
      </c:barChart>
      <c:catAx>
        <c:axId val="149895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5571664"/>
        <c:crosses val="autoZero"/>
        <c:auto val="1"/>
        <c:lblAlgn val="ctr"/>
        <c:lblOffset val="100"/>
        <c:noMultiLvlLbl val="0"/>
      </c:catAx>
      <c:valAx>
        <c:axId val="1395571664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cross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8956848"/>
        <c:crosses val="autoZero"/>
        <c:crossBetween val="between"/>
        <c:majorUnit val="0.1"/>
        <c:minorUnit val="2.5000000000000005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TP (lb/ac/yr)</a:t>
            </a:r>
          </a:p>
        </c:rich>
      </c:tx>
      <c:layout>
        <c:manualLayout>
          <c:xMode val="edge"/>
          <c:yMode val="edge"/>
          <c:x val="7.2222222222222215E-2"/>
          <c:y val="7.407407407407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Annual export (lb/ac)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Sheet1!$E$2:$E$11</c:f>
              <c:strCache>
                <c:ptCount val="10"/>
                <c:pt idx="1">
                  <c:v>Open space</c:v>
                </c:pt>
                <c:pt idx="2">
                  <c:v>Park</c:v>
                </c:pt>
                <c:pt idx="3">
                  <c:v>Institutional</c:v>
                </c:pt>
                <c:pt idx="4">
                  <c:v>Residential</c:v>
                </c:pt>
                <c:pt idx="5">
                  <c:v>Commercial</c:v>
                </c:pt>
                <c:pt idx="6">
                  <c:v>Multi-use</c:v>
                </c:pt>
                <c:pt idx="7">
                  <c:v>Municipal</c:v>
                </c:pt>
                <c:pt idx="8">
                  <c:v>Industrial</c:v>
                </c:pt>
                <c:pt idx="9">
                  <c:v>Transportation</c:v>
                </c:pt>
              </c:strCache>
            </c:strRef>
          </c:cat>
          <c:val>
            <c:numRef>
              <c:f>Sheet1!$F$2:$F$11</c:f>
              <c:numCache>
                <c:formatCode>0.00</c:formatCode>
                <c:ptCount val="10"/>
                <c:pt idx="1">
                  <c:v>0.10575476000000002</c:v>
                </c:pt>
                <c:pt idx="2">
                  <c:v>0.10575476000000002</c:v>
                </c:pt>
                <c:pt idx="3">
                  <c:v>0.52181624999999998</c:v>
                </c:pt>
                <c:pt idx="4">
                  <c:v>0.61052501250000002</c:v>
                </c:pt>
                <c:pt idx="5">
                  <c:v>0.98797210000000002</c:v>
                </c:pt>
                <c:pt idx="6">
                  <c:v>1.00884475</c:v>
                </c:pt>
                <c:pt idx="7">
                  <c:v>1.00884475</c:v>
                </c:pt>
                <c:pt idx="8">
                  <c:v>1.11181649</c:v>
                </c:pt>
                <c:pt idx="9">
                  <c:v>1.5584912000000002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1E-40E8-A0DE-0DFC66D72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9030240"/>
        <c:axId val="1119918720"/>
      </c:barChart>
      <c:catAx>
        <c:axId val="150903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9918720"/>
        <c:crosses val="autoZero"/>
        <c:auto val="1"/>
        <c:lblAlgn val="ctr"/>
        <c:lblOffset val="100"/>
        <c:noMultiLvlLbl val="0"/>
      </c:catAx>
      <c:valAx>
        <c:axId val="1119918720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cross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9030240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Sheet4!$H$10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Sheet4!$G$11:$G$15</c:f>
              <c:strCache>
                <c:ptCount val="5"/>
                <c:pt idx="0">
                  <c:v>Transportation</c:v>
                </c:pt>
                <c:pt idx="1">
                  <c:v>Commercial</c:v>
                </c:pt>
                <c:pt idx="2">
                  <c:v>Open</c:v>
                </c:pt>
                <c:pt idx="3">
                  <c:v>Industrial</c:v>
                </c:pt>
                <c:pt idx="4">
                  <c:v>Residential</c:v>
                </c:pt>
              </c:strCache>
            </c:strRef>
          </c:cat>
          <c:val>
            <c:numRef>
              <c:f>Sheet4!$H$11:$H$15</c:f>
              <c:numCache>
                <c:formatCode>0.000</c:formatCode>
                <c:ptCount val="5"/>
                <c:pt idx="0">
                  <c:v>0.39285714285714285</c:v>
                </c:pt>
                <c:pt idx="1">
                  <c:v>0.39999999999999997</c:v>
                </c:pt>
                <c:pt idx="2">
                  <c:v>0.48947368421052628</c:v>
                </c:pt>
                <c:pt idx="3">
                  <c:v>0.53191489361702127</c:v>
                </c:pt>
                <c:pt idx="4">
                  <c:v>0.61538461538461542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EB-4556-A1BC-28E53C433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0163872"/>
        <c:axId val="1732980672"/>
      </c:barChart>
      <c:catAx>
        <c:axId val="136016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2980672"/>
        <c:crosses val="autoZero"/>
        <c:auto val="1"/>
        <c:lblAlgn val="ctr"/>
        <c:lblOffset val="100"/>
        <c:noMultiLvlLbl val="0"/>
      </c:catAx>
      <c:valAx>
        <c:axId val="173298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163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TP (mg/L)</a:t>
            </a:r>
          </a:p>
        </c:rich>
      </c:tx>
      <c:layout>
        <c:manualLayout>
          <c:xMode val="edge"/>
          <c:yMode val="edge"/>
          <c:x val="0.10503548971377751"/>
          <c:y val="7.4573884488492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Snowmelt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Sheet1!$A$3:$A$11</c:f>
              <c:strCache>
                <c:ptCount val="9"/>
                <c:pt idx="0">
                  <c:v>Villa Park outlet</c:v>
                </c:pt>
                <c:pt idx="1">
                  <c:v>Trout Brook East</c:v>
                </c:pt>
                <c:pt idx="2">
                  <c:v>Trout Brook West</c:v>
                </c:pt>
                <c:pt idx="3">
                  <c:v>Trout Brook outlet</c:v>
                </c:pt>
                <c:pt idx="4">
                  <c:v>St. Anthony</c:v>
                </c:pt>
                <c:pt idx="5">
                  <c:v>Phalen Creek</c:v>
                </c:pt>
                <c:pt idx="6">
                  <c:v>Como 3</c:v>
                </c:pt>
                <c:pt idx="7">
                  <c:v>Como 7</c:v>
                </c:pt>
                <c:pt idx="8">
                  <c:v>East Kittsondale</c:v>
                </c:pt>
              </c:strCache>
            </c:strRef>
          </c:cat>
          <c:val>
            <c:numRef>
              <c:f>Sheet1!$B$3:$B$11</c:f>
              <c:numCache>
                <c:formatCode>0.000</c:formatCode>
                <c:ptCount val="9"/>
                <c:pt idx="0">
                  <c:v>0.29699999999999999</c:v>
                </c:pt>
                <c:pt idx="1">
                  <c:v>0.32500000000000001</c:v>
                </c:pt>
                <c:pt idx="2">
                  <c:v>0.32500000000000001</c:v>
                </c:pt>
                <c:pt idx="3">
                  <c:v>0.32100000000000001</c:v>
                </c:pt>
                <c:pt idx="4">
                  <c:v>0.19900000000000001</c:v>
                </c:pt>
                <c:pt idx="5">
                  <c:v>0.504</c:v>
                </c:pt>
                <c:pt idx="6">
                  <c:v>0.50800000000000001</c:v>
                </c:pt>
                <c:pt idx="7">
                  <c:v>0.64800000000000002</c:v>
                </c:pt>
                <c:pt idx="8">
                  <c:v>0.57699999999999996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8D-400A-9917-B4D8D95E3B5B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Storm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Sheet1!$A$3:$A$11</c:f>
              <c:strCache>
                <c:ptCount val="9"/>
                <c:pt idx="0">
                  <c:v>Villa Park outlet</c:v>
                </c:pt>
                <c:pt idx="1">
                  <c:v>Trout Brook East</c:v>
                </c:pt>
                <c:pt idx="2">
                  <c:v>Trout Brook West</c:v>
                </c:pt>
                <c:pt idx="3">
                  <c:v>Trout Brook outlet</c:v>
                </c:pt>
                <c:pt idx="4">
                  <c:v>St. Anthony</c:v>
                </c:pt>
                <c:pt idx="5">
                  <c:v>Phalen Creek</c:v>
                </c:pt>
                <c:pt idx="6">
                  <c:v>Como 3</c:v>
                </c:pt>
                <c:pt idx="7">
                  <c:v>Como 7</c:v>
                </c:pt>
                <c:pt idx="8">
                  <c:v>East Kittsondale</c:v>
                </c:pt>
              </c:strCache>
            </c:strRef>
          </c:cat>
          <c:val>
            <c:numRef>
              <c:f>Sheet1!$C$3:$C$11</c:f>
              <c:numCache>
                <c:formatCode>0.000</c:formatCode>
                <c:ptCount val="9"/>
                <c:pt idx="0">
                  <c:v>0.2</c:v>
                </c:pt>
                <c:pt idx="1">
                  <c:v>0.3</c:v>
                </c:pt>
                <c:pt idx="2">
                  <c:v>0.33400000000000002</c:v>
                </c:pt>
                <c:pt idx="3">
                  <c:v>0.33</c:v>
                </c:pt>
                <c:pt idx="4">
                  <c:v>0.23799999999999999</c:v>
                </c:pt>
                <c:pt idx="5">
                  <c:v>0.34449999999999997</c:v>
                </c:pt>
                <c:pt idx="6">
                  <c:v>0.23499999999999999</c:v>
                </c:pt>
                <c:pt idx="7">
                  <c:v>0.30399999999999999</c:v>
                </c:pt>
                <c:pt idx="8">
                  <c:v>0.312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8D-400A-9917-B4D8D95E3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8509712"/>
        <c:axId val="1358360192"/>
      </c:barChart>
      <c:catAx>
        <c:axId val="1688509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58360192"/>
        <c:crosses val="autoZero"/>
        <c:auto val="1"/>
        <c:lblAlgn val="ctr"/>
        <c:lblOffset val="100"/>
        <c:noMultiLvlLbl val="0"/>
      </c:catAx>
      <c:valAx>
        <c:axId val="135836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8509712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0.25442</cdr:x>
      <cdr:y>0.71375</cdr:y>
    </cdr:from>
    <cdr:to>
      <cdr:x>0.82004</cdr:x>
      <cdr:y>0.82812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0B7D61C-9753-48D3-923A-0DFF212CBA1F}"/>
            </a:ext>
          </a:extLst>
        </cdr:cNvPr>
        <cdr:cNvSpPr txBox="1"/>
      </cdr:nvSpPr>
      <cdr:spPr>
        <a:xfrm xmlns:a="http://schemas.openxmlformats.org/drawingml/2006/main">
          <a:off x="2001690" y="3867575"/>
          <a:ext cx="4450099" cy="61973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800" dirty="0">
              <a:solidFill>
                <a:schemeClr val="bg1"/>
              </a:solidFill>
            </a:rPr>
            <a:t>Water quality standards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1623-A064-4BED-B073-BA4D61433402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84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5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02AB-6034-4B88-BC5A-7C17CB0EF809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8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7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B70D-CD01-44DA-83B3-8FEB3383D307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3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7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5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0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16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D0D6-7A82-473E-879B-C6ECD6CCCFEC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7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05E03-BC17-41A7-854C-DFAB672737DC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60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3BAB4C27-3ABF-46C0-A285-18A33CF2D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0A4539-FF90-4EAF-B0DC-C73B9776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086" y="1381193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200" b="1" dirty="0">
                <a:solidFill>
                  <a:schemeClr val="tx1"/>
                </a:solidFill>
              </a:rPr>
              <a:t>Phosphorus in stormwater – are we making progress?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D40F9-7C63-4EF4-BF7A-AB3051D1DEBC}"/>
              </a:ext>
            </a:extLst>
          </p:cNvPr>
          <p:cNvSpPr txBox="1"/>
          <p:nvPr/>
        </p:nvSpPr>
        <p:spPr>
          <a:xfrm>
            <a:off x="3796611" y="5476807"/>
            <a:ext cx="7971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Mike Trojan, MPCA Stormwater Program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Water Issues presentation, October 8, 2020</a:t>
            </a:r>
          </a:p>
        </p:txBody>
      </p:sp>
    </p:spTree>
    <p:extLst>
      <p:ext uri="{BB962C8B-B14F-4D97-AF65-F5344CB8AC3E}">
        <p14:creationId xmlns:p14="http://schemas.microsoft.com/office/powerpoint/2010/main" val="49718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856F3-0B55-450B-8BAE-5F1954F79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53" t="47362" r="21484" b="18472"/>
          <a:stretch/>
        </p:blipFill>
        <p:spPr>
          <a:xfrm>
            <a:off x="2709" y="2257424"/>
            <a:ext cx="12138257" cy="41243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12151D-58D3-4250-97A7-6FB18645B8BB}"/>
              </a:ext>
            </a:extLst>
          </p:cNvPr>
          <p:cNvSpPr txBox="1"/>
          <p:nvPr/>
        </p:nvSpPr>
        <p:spPr>
          <a:xfrm>
            <a:off x="647701" y="457201"/>
            <a:ext cx="11410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 but phosphorus concentrations in many Metro streams are still above water quality standards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4C01C-6858-4FAF-87A8-4AE2308503D5}"/>
              </a:ext>
            </a:extLst>
          </p:cNvPr>
          <p:cNvSpPr txBox="1"/>
          <p:nvPr/>
        </p:nvSpPr>
        <p:spPr>
          <a:xfrm>
            <a:off x="8482965" y="6400799"/>
            <a:ext cx="370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Metropolitan Council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981BDB-9096-42E0-BDD2-8553079C32B1}"/>
              </a:ext>
            </a:extLst>
          </p:cNvPr>
          <p:cNvCxnSpPr/>
          <p:nvPr/>
        </p:nvCxnSpPr>
        <p:spPr>
          <a:xfrm>
            <a:off x="894080" y="4124960"/>
            <a:ext cx="9966960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528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C87801-4404-4EC8-881E-B5F79F9F7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17" t="41037" r="31166" b="19704"/>
          <a:stretch/>
        </p:blipFill>
        <p:spPr>
          <a:xfrm>
            <a:off x="231775" y="1263688"/>
            <a:ext cx="9662160" cy="5482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3374B8-5837-480B-AE7A-6B1721FF215B}"/>
              </a:ext>
            </a:extLst>
          </p:cNvPr>
          <p:cNvSpPr txBox="1"/>
          <p:nvPr/>
        </p:nvSpPr>
        <p:spPr>
          <a:xfrm>
            <a:off x="390843" y="387727"/>
            <a:ext cx="1141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 and the quality of many Metro lakes is poor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AA54B-82CB-4412-9215-8684CA16560D}"/>
              </a:ext>
            </a:extLst>
          </p:cNvPr>
          <p:cNvSpPr txBox="1"/>
          <p:nvPr/>
        </p:nvSpPr>
        <p:spPr>
          <a:xfrm>
            <a:off x="9893935" y="6100167"/>
            <a:ext cx="222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Metropolitan Council</a:t>
            </a:r>
          </a:p>
        </p:txBody>
      </p:sp>
    </p:spTree>
    <p:extLst>
      <p:ext uri="{BB962C8B-B14F-4D97-AF65-F5344CB8AC3E}">
        <p14:creationId xmlns:p14="http://schemas.microsoft.com/office/powerpoint/2010/main" val="975571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B58BE1-9D8B-4BBA-95EF-51E7F02D3631}"/>
              </a:ext>
            </a:extLst>
          </p:cNvPr>
          <p:cNvSpPr txBox="1"/>
          <p:nvPr/>
        </p:nvSpPr>
        <p:spPr>
          <a:xfrm>
            <a:off x="390843" y="387727"/>
            <a:ext cx="11410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 and there has been very little analysis of stormwater runoff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58E4E69-43DD-47CE-8ADE-9E80790B18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752694"/>
              </p:ext>
            </p:extLst>
          </p:nvPr>
        </p:nvGraphicFramePr>
        <p:xfrm>
          <a:off x="479425" y="1149350"/>
          <a:ext cx="4572000" cy="276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A40F557-209E-490E-AC96-A387E8052A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8264038"/>
              </p:ext>
            </p:extLst>
          </p:nvPr>
        </p:nvGraphicFramePr>
        <p:xfrm>
          <a:off x="7140577" y="1149350"/>
          <a:ext cx="4572000" cy="277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F471C67-C40E-48B3-9675-80206174E9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2793208"/>
              </p:ext>
            </p:extLst>
          </p:nvPr>
        </p:nvGraphicFramePr>
        <p:xfrm>
          <a:off x="479424" y="4092198"/>
          <a:ext cx="4778375" cy="248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E074424-6088-408B-AA65-9E51D6C1B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393503"/>
              </p:ext>
            </p:extLst>
          </p:nvPr>
        </p:nvGraphicFramePr>
        <p:xfrm>
          <a:off x="7140576" y="4092198"/>
          <a:ext cx="4572000" cy="277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0B69304-D6E9-4F19-8B71-095E170BDA68}"/>
              </a:ext>
            </a:extLst>
          </p:cNvPr>
          <p:cNvSpPr txBox="1"/>
          <p:nvPr/>
        </p:nvSpPr>
        <p:spPr>
          <a:xfrm>
            <a:off x="5051425" y="4859814"/>
            <a:ext cx="1959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from Capital Region WD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CABDA0-3E26-4FC3-8A4A-FBAC9458A9A1}"/>
              </a:ext>
            </a:extLst>
          </p:cNvPr>
          <p:cNvSpPr txBox="1"/>
          <p:nvPr/>
        </p:nvSpPr>
        <p:spPr>
          <a:xfrm>
            <a:off x="9763760" y="4685923"/>
            <a:ext cx="131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St. Anthony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C6F3D-0836-4D79-A649-904EBF4FE0F3}"/>
              </a:ext>
            </a:extLst>
          </p:cNvPr>
          <p:cNvSpPr txBox="1"/>
          <p:nvPr/>
        </p:nvSpPr>
        <p:spPr>
          <a:xfrm>
            <a:off x="3586480" y="4675148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Villa Park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98AE5-7A70-4F65-8A47-74CD0F50A22A}"/>
              </a:ext>
            </a:extLst>
          </p:cNvPr>
          <p:cNvSpPr txBox="1"/>
          <p:nvPr/>
        </p:nvSpPr>
        <p:spPr>
          <a:xfrm>
            <a:off x="9977120" y="1700411"/>
            <a:ext cx="131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Trout Brook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DA913-22AD-4295-B27B-8CE4D2414865}"/>
              </a:ext>
            </a:extLst>
          </p:cNvPr>
          <p:cNvSpPr txBox="1"/>
          <p:nvPr/>
        </p:nvSpPr>
        <p:spPr>
          <a:xfrm>
            <a:off x="2999571" y="1700411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Kittsendale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01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grass, person&#10;&#10;Description automatically generated">
            <a:extLst>
              <a:ext uri="{FF2B5EF4-FFF2-40B4-BE49-F238E27FC236}">
                <a16:creationId xmlns:a16="http://schemas.microsoft.com/office/drawing/2014/main" id="{5EFA685E-02D8-4325-AD1B-A82A33402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4" y="299561"/>
            <a:ext cx="4279821" cy="2853214"/>
          </a:xfrm>
          <a:prstGeom prst="rect">
            <a:avLst/>
          </a:prstGeom>
        </p:spPr>
      </p:pic>
      <p:pic>
        <p:nvPicPr>
          <p:cNvPr id="7" name="Picture 6" descr="A path with trees on the side of a house&#10;&#10;Description automatically generated">
            <a:extLst>
              <a:ext uri="{FF2B5EF4-FFF2-40B4-BE49-F238E27FC236}">
                <a16:creationId xmlns:a16="http://schemas.microsoft.com/office/drawing/2014/main" id="{24EE14B2-46A9-44F6-819D-88E7E11DF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04" y="299559"/>
            <a:ext cx="3804287" cy="2853215"/>
          </a:xfrm>
          <a:prstGeom prst="rect">
            <a:avLst/>
          </a:prstGeom>
        </p:spPr>
      </p:pic>
      <p:pic>
        <p:nvPicPr>
          <p:cNvPr id="9" name="Picture 8" descr="A picture containing outdoor, sitting, water, grass&#10;&#10;Description automatically generated">
            <a:extLst>
              <a:ext uri="{FF2B5EF4-FFF2-40B4-BE49-F238E27FC236}">
                <a16:creationId xmlns:a16="http://schemas.microsoft.com/office/drawing/2014/main" id="{324E0BE9-6F26-494D-AA57-2482DBA09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34" y="3510388"/>
            <a:ext cx="4279821" cy="2853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F3BB5C-70D1-4739-86AD-F61993C7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indications we’ve made some but not enough progress</a:t>
            </a:r>
          </a:p>
        </p:txBody>
      </p:sp>
    </p:spTree>
    <p:extLst>
      <p:ext uri="{BB962C8B-B14F-4D97-AF65-F5344CB8AC3E}">
        <p14:creationId xmlns:p14="http://schemas.microsoft.com/office/powerpoint/2010/main" val="3737774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D783-2F0A-4C9B-8609-8DC97BF01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 in stormwater</a:t>
            </a:r>
          </a:p>
        </p:txBody>
      </p:sp>
      <p:pic>
        <p:nvPicPr>
          <p:cNvPr id="4" name="Picture 3" descr="A picture containing outdoor, building, cat, sitting&#10;&#10;Description automatically generated">
            <a:extLst>
              <a:ext uri="{FF2B5EF4-FFF2-40B4-BE49-F238E27FC236}">
                <a16:creationId xmlns:a16="http://schemas.microsoft.com/office/drawing/2014/main" id="{05517736-4CD4-4F6C-A70A-A0B80C57D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71" y="759530"/>
            <a:ext cx="8008411" cy="53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54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A6C9-1489-447C-B82C-B8CB51F2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all phosphorus and phosphorus sources have been considered equal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234EF8-44C1-46AD-85F5-C9BD501A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993" y="100361"/>
            <a:ext cx="7315200" cy="3727320"/>
          </a:xfrm>
        </p:spPr>
        <p:txBody>
          <a:bodyPr>
            <a:normAutofit/>
          </a:bodyPr>
          <a:lstStyle/>
          <a:p>
            <a:r>
              <a:rPr lang="en-US" sz="3200" dirty="0"/>
              <a:t>TMDLs are written for total phosphorus</a:t>
            </a:r>
          </a:p>
          <a:p>
            <a:r>
              <a:rPr lang="en-US" sz="3200" dirty="0"/>
              <a:t>Most regulations are written for total phosphorus</a:t>
            </a:r>
          </a:p>
          <a:p>
            <a:r>
              <a:rPr lang="en-US" sz="3200" dirty="0"/>
              <a:t>Most pollutant crediting efforts focus on total phosphorus</a:t>
            </a:r>
          </a:p>
          <a:p>
            <a:r>
              <a:rPr lang="en-US" sz="3200" dirty="0"/>
              <a:t>Estimates of P loading often ignore factors likely to affect loading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871EEF-E340-44B4-8712-01BCC4AB5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7" t="42500" r="25234" b="34444"/>
          <a:stretch/>
        </p:blipFill>
        <p:spPr>
          <a:xfrm>
            <a:off x="3579792" y="3860291"/>
            <a:ext cx="8488383" cy="2181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1C9177-A595-4E35-9AD7-7B8BF49D5906}"/>
              </a:ext>
            </a:extLst>
          </p:cNvPr>
          <p:cNvSpPr txBox="1"/>
          <p:nvPr/>
        </p:nvSpPr>
        <p:spPr>
          <a:xfrm>
            <a:off x="3579792" y="6074126"/>
            <a:ext cx="671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Source: Virginia Department of Conservation and Recreation</a:t>
            </a:r>
          </a:p>
        </p:txBody>
      </p:sp>
    </p:spTree>
    <p:extLst>
      <p:ext uri="{BB962C8B-B14F-4D97-AF65-F5344CB8AC3E}">
        <p14:creationId xmlns:p14="http://schemas.microsoft.com/office/powerpoint/2010/main" val="1698554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9814-779D-4DD0-BCC7-BA7A39CB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0" y="1123837"/>
            <a:ext cx="3245005" cy="4601183"/>
          </a:xfrm>
        </p:spPr>
        <p:txBody>
          <a:bodyPr>
            <a:normAutofit/>
          </a:bodyPr>
          <a:lstStyle/>
          <a:p>
            <a:r>
              <a:rPr lang="en-US" dirty="0"/>
              <a:t>A closer look at phosphorus in stormwater runoff suggests we should give this more thought</a:t>
            </a:r>
          </a:p>
        </p:txBody>
      </p:sp>
      <p:pic>
        <p:nvPicPr>
          <p:cNvPr id="6" name="Picture 5" descr="A picture containing outdoor, building, cat, sitting&#10;&#10;Description automatically generated">
            <a:extLst>
              <a:ext uri="{FF2B5EF4-FFF2-40B4-BE49-F238E27FC236}">
                <a16:creationId xmlns:a16="http://schemas.microsoft.com/office/drawing/2014/main" id="{855C1882-4B3B-4C39-AAA7-109D29553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71" y="759530"/>
            <a:ext cx="8008411" cy="53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66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BADBC-2214-4C6E-89C0-7ED01B19B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61781" cy="4601183"/>
          </a:xfrm>
        </p:spPr>
        <p:txBody>
          <a:bodyPr/>
          <a:lstStyle/>
          <a:p>
            <a:r>
              <a:rPr lang="en-US" dirty="0"/>
              <a:t>Phosphorus cycling is complex</a:t>
            </a:r>
          </a:p>
        </p:txBody>
      </p:sp>
      <p:pic>
        <p:nvPicPr>
          <p:cNvPr id="1026" name="Picture 2" descr="Phosphorus cycle - Wikipedia">
            <a:extLst>
              <a:ext uri="{FF2B5EF4-FFF2-40B4-BE49-F238E27FC236}">
                <a16:creationId xmlns:a16="http://schemas.microsoft.com/office/drawing/2014/main" id="{01BDD0DA-FAB2-4DE5-80A0-69E9F77D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80999"/>
            <a:ext cx="7938581" cy="593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961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682C-873F-4F2F-A40F-DAB2FB9D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123837"/>
            <a:ext cx="3286125" cy="4601183"/>
          </a:xfrm>
        </p:spPr>
        <p:txBody>
          <a:bodyPr>
            <a:normAutofit fontScale="90000"/>
          </a:bodyPr>
          <a:lstStyle/>
          <a:p>
            <a:r>
              <a:rPr lang="en-US" dirty="0"/>
              <a:t>P is generally considered to be in dissolved or particulate form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002060"/>
                </a:solidFill>
              </a:rPr>
              <a:t>Dissolved forms are &gt;90% bioavailable; particulate &lt;30% bioavailable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7EE35-3906-42EA-8A41-64348C4DF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3" t="27778" r="15781" b="20555"/>
          <a:stretch/>
        </p:blipFill>
        <p:spPr>
          <a:xfrm>
            <a:off x="3643389" y="1924657"/>
            <a:ext cx="8472411" cy="3876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522B4F-040F-4E32-9C65-A9ED9926C0D7}"/>
              </a:ext>
            </a:extLst>
          </p:cNvPr>
          <p:cNvSpPr txBox="1"/>
          <p:nvPr/>
        </p:nvSpPr>
        <p:spPr>
          <a:xfrm>
            <a:off x="5143500" y="448170"/>
            <a:ext cx="4362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TP = PP + DP</a:t>
            </a:r>
          </a:p>
        </p:txBody>
      </p:sp>
    </p:spTree>
    <p:extLst>
      <p:ext uri="{BB962C8B-B14F-4D97-AF65-F5344CB8AC3E}">
        <p14:creationId xmlns:p14="http://schemas.microsoft.com/office/powerpoint/2010/main" val="436433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87AD4BD-D4FC-4DB2-8480-7BA0FAD66F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354740"/>
              </p:ext>
            </p:extLst>
          </p:nvPr>
        </p:nvGraphicFramePr>
        <p:xfrm>
          <a:off x="3752692" y="164089"/>
          <a:ext cx="5057933" cy="345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4CA7C99-7B95-417D-BB49-C3EA3F6BC3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831088"/>
              </p:ext>
            </p:extLst>
          </p:nvPr>
        </p:nvGraphicFramePr>
        <p:xfrm>
          <a:off x="6472714" y="3470651"/>
          <a:ext cx="5057933" cy="3223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8CE56D4-3BDC-403C-91DB-5EE83393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42731" cy="4601183"/>
          </a:xfrm>
        </p:spPr>
        <p:txBody>
          <a:bodyPr/>
          <a:lstStyle/>
          <a:p>
            <a:r>
              <a:rPr lang="en-US" dirty="0"/>
              <a:t>Total p</a:t>
            </a:r>
            <a:r>
              <a:rPr lang="en-US" sz="3600" dirty="0"/>
              <a:t>hosphorus concentrations and export vary by land use</a:t>
            </a:r>
            <a:br>
              <a:rPr lang="en-US" sz="36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DB55-4D38-4ECE-BFBA-2E423B08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DD5B8-93A5-4C34-A818-E1204483F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concern with phosphorus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 closer look at phosphorus in stormwater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Stormwater BMPs (treatment)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Research and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758575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E62E79-FEC8-4ED4-ADF0-4E8DCA90C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 concentrations are affected by tree canopy ...</a:t>
            </a:r>
          </a:p>
        </p:txBody>
      </p:sp>
      <p:pic>
        <p:nvPicPr>
          <p:cNvPr id="1026" name="Picture 2" descr="Abstract Image">
            <a:extLst>
              <a:ext uri="{FF2B5EF4-FFF2-40B4-BE49-F238E27FC236}">
                <a16:creationId xmlns:a16="http://schemas.microsoft.com/office/drawing/2014/main" id="{B3E1CD7B-5A7D-4902-AEE7-8DD2341F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0" y="114628"/>
            <a:ext cx="4762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9F4FD-3B15-49AD-AC3C-73F22B3C457A}"/>
              </a:ext>
            </a:extLst>
          </p:cNvPr>
          <p:cNvSpPr txBox="1"/>
          <p:nvPr/>
        </p:nvSpPr>
        <p:spPr>
          <a:xfrm>
            <a:off x="8747760" y="114628"/>
            <a:ext cx="3032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Janke et al.,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561862-62A0-4E44-A1A3-6AF172674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26963" r="17558" b="10518"/>
          <a:stretch/>
        </p:blipFill>
        <p:spPr>
          <a:xfrm>
            <a:off x="4191000" y="3083202"/>
            <a:ext cx="6229350" cy="31775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BDE724-708E-43DE-BA67-08CC6845A9E2}"/>
              </a:ext>
            </a:extLst>
          </p:cNvPr>
          <p:cNvSpPr txBox="1"/>
          <p:nvPr/>
        </p:nvSpPr>
        <p:spPr>
          <a:xfrm>
            <a:off x="4114800" y="6176846"/>
            <a:ext cx="3032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Selbig</a:t>
            </a:r>
            <a:r>
              <a:rPr lang="en-US" sz="2800" dirty="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051361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8A35-B57F-483F-9095-F41F9D860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1123837"/>
            <a:ext cx="3248025" cy="4601183"/>
          </a:xfrm>
        </p:spPr>
        <p:txBody>
          <a:bodyPr/>
          <a:lstStyle/>
          <a:p>
            <a:r>
              <a:rPr lang="en-US" dirty="0"/>
              <a:t>… which affects seasonal loading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E315A-E506-4EB3-98DF-5A54EEFB0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1389" r="46641" b="8334"/>
          <a:stretch/>
        </p:blipFill>
        <p:spPr>
          <a:xfrm>
            <a:off x="3857624" y="238124"/>
            <a:ext cx="6753979" cy="6124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D6CEC-034B-4898-8A58-BAEF8AEB5DEF}"/>
              </a:ext>
            </a:extLst>
          </p:cNvPr>
          <p:cNvSpPr txBox="1"/>
          <p:nvPr/>
        </p:nvSpPr>
        <p:spPr>
          <a:xfrm>
            <a:off x="4086225" y="6009978"/>
            <a:ext cx="3032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Selbig</a:t>
            </a:r>
            <a:r>
              <a:rPr lang="en-US" sz="2800" dirty="0"/>
              <a:t>,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A6DBE3-5586-4FF0-8B72-0764E5297E41}"/>
              </a:ext>
            </a:extLst>
          </p:cNvPr>
          <p:cNvSpPr/>
          <p:nvPr/>
        </p:nvSpPr>
        <p:spPr>
          <a:xfrm>
            <a:off x="7258050" y="2924175"/>
            <a:ext cx="2562225" cy="1771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30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2528F-1D0C-4412-83EA-C5C3DC2D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Ratios of dissolved to particulate P vary with land 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661822-0DDA-45BF-A996-44809231BBBE}"/>
              </a:ext>
            </a:extLst>
          </p:cNvPr>
          <p:cNvSpPr txBox="1"/>
          <p:nvPr/>
        </p:nvSpPr>
        <p:spPr>
          <a:xfrm>
            <a:off x="4143375" y="87866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Ratio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F61A2D1-BF7A-43EF-9618-98C831330D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5122517"/>
              </p:ext>
            </p:extLst>
          </p:nvPr>
        </p:nvGraphicFramePr>
        <p:xfrm>
          <a:off x="3809999" y="457197"/>
          <a:ext cx="8129081" cy="6143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FC7C25A-3895-437F-A420-7F9F2106BD0A}"/>
              </a:ext>
            </a:extLst>
          </p:cNvPr>
          <p:cNvSpPr txBox="1"/>
          <p:nvPr/>
        </p:nvSpPr>
        <p:spPr>
          <a:xfrm>
            <a:off x="76200" y="6341452"/>
            <a:ext cx="624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Source: Minnesota Stormwater Manual</a:t>
            </a:r>
          </a:p>
        </p:txBody>
      </p:sp>
    </p:spTree>
    <p:extLst>
      <p:ext uri="{BB962C8B-B14F-4D97-AF65-F5344CB8AC3E}">
        <p14:creationId xmlns:p14="http://schemas.microsoft.com/office/powerpoint/2010/main" val="836102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0846-F521-4CA7-B104-BB33FF162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sources of dissolved 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430A-044E-44F4-A604-ADE589750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83083"/>
            <a:ext cx="7315200" cy="2641092"/>
          </a:xfrm>
        </p:spPr>
        <p:txBody>
          <a:bodyPr>
            <a:normAutofit/>
          </a:bodyPr>
          <a:lstStyle/>
          <a:p>
            <a:r>
              <a:rPr lang="en-US" sz="2800" dirty="0"/>
              <a:t>Plant residues</a:t>
            </a:r>
          </a:p>
          <a:p>
            <a:r>
              <a:rPr lang="en-US" sz="2800" dirty="0"/>
              <a:t>Soil organic matter</a:t>
            </a:r>
          </a:p>
          <a:p>
            <a:r>
              <a:rPr lang="en-US" sz="2800" dirty="0"/>
              <a:t>Lawn irrigation</a:t>
            </a:r>
          </a:p>
          <a:p>
            <a:r>
              <a:rPr lang="en-US" sz="2800" dirty="0"/>
              <a:t>Animal wastes</a:t>
            </a:r>
          </a:p>
        </p:txBody>
      </p:sp>
      <p:pic>
        <p:nvPicPr>
          <p:cNvPr id="5" name="Group 35">
            <a:extLst>
              <a:ext uri="{FF2B5EF4-FFF2-40B4-BE49-F238E27FC236}">
                <a16:creationId xmlns:a16="http://schemas.microsoft.com/office/drawing/2014/main" id="{CBA52343-CE83-44E3-A0AC-A6C76BC92642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4" t="3007" r="16900" b="61498"/>
          <a:stretch/>
        </p:blipFill>
        <p:spPr bwMode="auto">
          <a:xfrm>
            <a:off x="7465926" y="3346577"/>
            <a:ext cx="4463630" cy="273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erson, outdoor, grass, person&#10;&#10;Description automatically generated">
            <a:extLst>
              <a:ext uri="{FF2B5EF4-FFF2-40B4-BE49-F238E27FC236}">
                <a16:creationId xmlns:a16="http://schemas.microsoft.com/office/drawing/2014/main" id="{35E1AA3B-3146-488D-AB12-A00173B9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26" y="167497"/>
            <a:ext cx="4463630" cy="2975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3E386E-8B56-47D0-8FE7-F39FF3171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41" t="20416" r="14608" b="20555"/>
          <a:stretch/>
        </p:blipFill>
        <p:spPr>
          <a:xfrm>
            <a:off x="3508772" y="3346578"/>
            <a:ext cx="3882628" cy="27398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F2F955-99E6-4C81-8000-6CA5814808CA}"/>
              </a:ext>
            </a:extLst>
          </p:cNvPr>
          <p:cNvSpPr txBox="1"/>
          <p:nvPr/>
        </p:nvSpPr>
        <p:spPr>
          <a:xfrm>
            <a:off x="5450086" y="6289802"/>
            <a:ext cx="624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Source: Minnesota Stormwater Manual</a:t>
            </a:r>
          </a:p>
        </p:txBody>
      </p:sp>
    </p:spTree>
    <p:extLst>
      <p:ext uri="{BB962C8B-B14F-4D97-AF65-F5344CB8AC3E}">
        <p14:creationId xmlns:p14="http://schemas.microsoft.com/office/powerpoint/2010/main" val="42609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E1122-0957-4C86-92F8-C8D6234B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 snowmelt concentrations &gt;= stormwater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DP snowmelt concentrations &gt; stormwater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7C73758-2412-4972-B715-1BC8AD35AA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2889265"/>
              </p:ext>
            </p:extLst>
          </p:nvPr>
        </p:nvGraphicFramePr>
        <p:xfrm>
          <a:off x="4095750" y="111761"/>
          <a:ext cx="7679690" cy="2821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271A9F4-0AFC-453B-B98A-0518D80F42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90147"/>
              </p:ext>
            </p:extLst>
          </p:nvPr>
        </p:nvGraphicFramePr>
        <p:xfrm>
          <a:off x="4095750" y="2783840"/>
          <a:ext cx="7496810" cy="396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75F205-E49E-48E3-BFE5-0B56DE00C220}"/>
              </a:ext>
            </a:extLst>
          </p:cNvPr>
          <p:cNvCxnSpPr/>
          <p:nvPr/>
        </p:nvCxnSpPr>
        <p:spPr>
          <a:xfrm>
            <a:off x="3840480" y="2933701"/>
            <a:ext cx="7752080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23F91B2-0BD9-422C-B99E-509EC9168A0B}"/>
              </a:ext>
            </a:extLst>
          </p:cNvPr>
          <p:cNvSpPr txBox="1"/>
          <p:nvPr/>
        </p:nvSpPr>
        <p:spPr>
          <a:xfrm>
            <a:off x="1298892" y="6272054"/>
            <a:ext cx="294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from Capital Region WD</a:t>
            </a:r>
          </a:p>
        </p:txBody>
      </p:sp>
    </p:spTree>
    <p:extLst>
      <p:ext uri="{BB962C8B-B14F-4D97-AF65-F5344CB8AC3E}">
        <p14:creationId xmlns:p14="http://schemas.microsoft.com/office/powerpoint/2010/main" val="746086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6080-1092-4A37-A3C7-C5819A7F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123837"/>
            <a:ext cx="3114676" cy="4601183"/>
          </a:xfrm>
        </p:spPr>
        <p:txBody>
          <a:bodyPr/>
          <a:lstStyle/>
          <a:p>
            <a:r>
              <a:rPr lang="en-US" dirty="0"/>
              <a:t>First flush – pollutant concentrations are highest in the early stages of runoff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72DBA-0FE7-48C7-A51A-E20D35F38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3" t="22963" r="11833" b="6815"/>
          <a:stretch/>
        </p:blipFill>
        <p:spPr>
          <a:xfrm>
            <a:off x="3840479" y="304800"/>
            <a:ext cx="8155093" cy="5618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C84E9F-6B2C-493A-A431-8E5E8FDEE85F}"/>
              </a:ext>
            </a:extLst>
          </p:cNvPr>
          <p:cNvSpPr txBox="1"/>
          <p:nvPr/>
        </p:nvSpPr>
        <p:spPr>
          <a:xfrm>
            <a:off x="4086224" y="6009978"/>
            <a:ext cx="5267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Stenstrom</a:t>
            </a:r>
            <a:r>
              <a:rPr lang="en-US" sz="2800" dirty="0"/>
              <a:t> and </a:t>
            </a:r>
            <a:r>
              <a:rPr lang="en-US" sz="2800" dirty="0" err="1"/>
              <a:t>Kayhanian</a:t>
            </a:r>
            <a:r>
              <a:rPr lang="en-US" sz="2800" dirty="0"/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970126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2C8A6-0143-429A-9475-FAE185B8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flush for phosphorus is more pronounced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AD136-4000-4B46-8045-905DDE095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 smaller watersheds</a:t>
            </a:r>
          </a:p>
          <a:p>
            <a:r>
              <a:rPr lang="en-US" sz="3200" dirty="0"/>
              <a:t>as length of time between runoff events increases</a:t>
            </a:r>
          </a:p>
          <a:p>
            <a:r>
              <a:rPr lang="en-US" sz="3200" dirty="0"/>
              <a:t>with greater directly connected impervious surface</a:t>
            </a:r>
          </a:p>
          <a:p>
            <a:r>
              <a:rPr lang="en-US" sz="3200" dirty="0"/>
              <a:t>with higher rainfall intensities in the early part of a runoff event</a:t>
            </a:r>
          </a:p>
          <a:p>
            <a:r>
              <a:rPr lang="en-US" sz="3200" dirty="0"/>
              <a:t>when the majority of phosphorus is associated with sediment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506CC-EB2A-40D0-93BB-F6513F96418B}"/>
              </a:ext>
            </a:extLst>
          </p:cNvPr>
          <p:cNvSpPr txBox="1"/>
          <p:nvPr/>
        </p:nvSpPr>
        <p:spPr>
          <a:xfrm>
            <a:off x="4086224" y="6009978"/>
            <a:ext cx="624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Source: Minnesota Stormwater Manual</a:t>
            </a:r>
          </a:p>
        </p:txBody>
      </p:sp>
    </p:spTree>
    <p:extLst>
      <p:ext uri="{BB962C8B-B14F-4D97-AF65-F5344CB8AC3E}">
        <p14:creationId xmlns:p14="http://schemas.microsoft.com/office/powerpoint/2010/main" val="18594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32A-683D-452E-AB52-AE9153D8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fraction of total P in particulate form during a runoff event is greatest during first flush</a:t>
            </a:r>
          </a:p>
        </p:txBody>
      </p:sp>
      <p:pic>
        <p:nvPicPr>
          <p:cNvPr id="6" name="Picture 5" descr="A picture containing outdoor, grass, sitting, small&#10;&#10;Description automatically generated">
            <a:extLst>
              <a:ext uri="{FF2B5EF4-FFF2-40B4-BE49-F238E27FC236}">
                <a16:creationId xmlns:a16="http://schemas.microsoft.com/office/drawing/2014/main" id="{961DD2F7-0D30-490B-8C2A-8A3A9FB8D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98" y="3429000"/>
            <a:ext cx="5018577" cy="3339989"/>
          </a:xfrm>
          <a:prstGeom prst="rect">
            <a:avLst/>
          </a:prstGeom>
        </p:spPr>
      </p:pic>
      <p:pic>
        <p:nvPicPr>
          <p:cNvPr id="8" name="Picture 7" descr="A path with trees on the side of a road&#10;&#10;Description automatically generated">
            <a:extLst>
              <a:ext uri="{FF2B5EF4-FFF2-40B4-BE49-F238E27FC236}">
                <a16:creationId xmlns:a16="http://schemas.microsoft.com/office/drawing/2014/main" id="{87544986-BC73-48FF-A742-D02DAD2FB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77" y="143041"/>
            <a:ext cx="4812398" cy="320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53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2CA4-5DB7-4ADF-BF37-CD7F7D01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1123837"/>
            <a:ext cx="3248025" cy="4601183"/>
          </a:xfrm>
        </p:spPr>
        <p:txBody>
          <a:bodyPr/>
          <a:lstStyle/>
          <a:p>
            <a:r>
              <a:rPr lang="en-US" dirty="0"/>
              <a:t>Treatment for phosphorus – best management practices (BMPs)</a:t>
            </a:r>
          </a:p>
        </p:txBody>
      </p:sp>
      <p:pic>
        <p:nvPicPr>
          <p:cNvPr id="3078" name="Picture 6" descr="Treatment of Lung Cancer - Costume Hype">
            <a:extLst>
              <a:ext uri="{FF2B5EF4-FFF2-40B4-BE49-F238E27FC236}">
                <a16:creationId xmlns:a16="http://schemas.microsoft.com/office/drawing/2014/main" id="{E5632A96-1A05-4957-9F97-E8C170BC4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746124"/>
            <a:ext cx="8020051" cy="534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845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CBA7-8014-46E1-A9CC-032CAFE8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Stormwater practices (BMPs) must be properly targeted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496E2-3C9A-4350-B356-C9EC5A806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47" t="10834" r="2074" b="22074"/>
          <a:stretch/>
        </p:blipFill>
        <p:spPr>
          <a:xfrm>
            <a:off x="3571875" y="200025"/>
            <a:ext cx="8300531" cy="6611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05DC7D-18AA-47A5-9E5E-FEE6598AE8A1}"/>
              </a:ext>
            </a:extLst>
          </p:cNvPr>
          <p:cNvSpPr txBox="1"/>
          <p:nvPr/>
        </p:nvSpPr>
        <p:spPr>
          <a:xfrm>
            <a:off x="76200" y="6133803"/>
            <a:ext cx="3495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Source: Minnesota Stormwater Manual</a:t>
            </a:r>
          </a:p>
        </p:txBody>
      </p:sp>
    </p:spTree>
    <p:extLst>
      <p:ext uri="{BB962C8B-B14F-4D97-AF65-F5344CB8AC3E}">
        <p14:creationId xmlns:p14="http://schemas.microsoft.com/office/powerpoint/2010/main" val="4015538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C33E5-86BA-4372-A6EE-455FAC516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1EE97-FDB0-4857-87C4-1286CAC6B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TP = total phosphorus</a:t>
            </a:r>
          </a:p>
          <a:p>
            <a:r>
              <a:rPr lang="en-US" sz="3200" dirty="0"/>
              <a:t>DP = dissolved (filtered) phosphorus</a:t>
            </a:r>
          </a:p>
          <a:p>
            <a:r>
              <a:rPr lang="en-US" sz="3200" dirty="0"/>
              <a:t>PP = particulate phosphorus</a:t>
            </a:r>
          </a:p>
          <a:p>
            <a:r>
              <a:rPr lang="en-US" sz="3200" dirty="0"/>
              <a:t>OP = orthophosphate</a:t>
            </a:r>
          </a:p>
          <a:p>
            <a:r>
              <a:rPr lang="en-US" sz="3200" dirty="0"/>
              <a:t>BMP = best management practice</a:t>
            </a:r>
          </a:p>
        </p:txBody>
      </p:sp>
    </p:spTree>
    <p:extLst>
      <p:ext uri="{BB962C8B-B14F-4D97-AF65-F5344CB8AC3E}">
        <p14:creationId xmlns:p14="http://schemas.microsoft.com/office/powerpoint/2010/main" val="3655407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7624-2014-4C6F-8B67-12C1B01B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Infiltration - effective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B00CF1-277B-430C-B6CF-4C2918477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4356391" cy="512064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Runoff captured by BMP infiltrates into underlying soil</a:t>
            </a:r>
          </a:p>
          <a:p>
            <a:r>
              <a:rPr lang="en-US" sz="2800" dirty="0"/>
              <a:t>P is attenuated in unsaturated zone</a:t>
            </a:r>
          </a:p>
          <a:p>
            <a:r>
              <a:rPr lang="en-US" sz="2800" dirty="0"/>
              <a:t>Concentrations reaching groundwater are near background levels</a:t>
            </a:r>
          </a:p>
          <a:p>
            <a:r>
              <a:rPr lang="en-US" sz="2800" dirty="0"/>
              <a:t>P in groundwater is not very mobile</a:t>
            </a:r>
          </a:p>
          <a:p>
            <a:r>
              <a:rPr lang="en-US" sz="2800" dirty="0"/>
              <a:t>Possible exception: BMP located near impaired water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5D605C-E2F6-4648-9033-82E2FA564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659" y="451452"/>
            <a:ext cx="3810000" cy="2333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C9388C-64FA-45AF-9FFB-AEC7F3976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217" y="3305174"/>
            <a:ext cx="3240864" cy="241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56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249ED-0AA6-4599-A3DA-E90DD3E14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Biofiltration (incl. tree trenches) –ineffective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7448A-4388-40BB-B9A6-A587D4558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100" y="864108"/>
            <a:ext cx="3695700" cy="1917191"/>
          </a:xfrm>
        </p:spPr>
        <p:txBody>
          <a:bodyPr>
            <a:normAutofit/>
          </a:bodyPr>
          <a:lstStyle/>
          <a:p>
            <a:r>
              <a:rPr lang="en-US" sz="2800" dirty="0"/>
              <a:t>Media leaches phosphorus (source is compost)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27745-2C42-497D-B49C-2F72E79AA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662" y="695325"/>
            <a:ext cx="4325087" cy="2519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02408-6693-4FB1-9990-DC9848107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006" y="3643313"/>
            <a:ext cx="3727451" cy="2795588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0F3B6C3-2E9A-4CE3-961F-E822E4A5C5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5545889"/>
              </p:ext>
            </p:extLst>
          </p:nvPr>
        </p:nvGraphicFramePr>
        <p:xfrm>
          <a:off x="3636111" y="3284559"/>
          <a:ext cx="4235450" cy="2709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BF0A5B7-375A-4E0D-985D-511A6EE74B49}"/>
              </a:ext>
            </a:extLst>
          </p:cNvPr>
          <p:cNvSpPr txBox="1"/>
          <p:nvPr/>
        </p:nvSpPr>
        <p:spPr>
          <a:xfrm>
            <a:off x="3636111" y="590314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Int’l BMP Database</a:t>
            </a:r>
          </a:p>
        </p:txBody>
      </p:sp>
    </p:spTree>
    <p:extLst>
      <p:ext uri="{BB962C8B-B14F-4D97-AF65-F5344CB8AC3E}">
        <p14:creationId xmlns:p14="http://schemas.microsoft.com/office/powerpoint/2010/main" val="2427156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96F5B-DC54-445C-8F3B-9B9C8ADA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Swales – generally ineffective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CF9D0A-7E70-4B76-85BE-7B5123FA2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034" y="504497"/>
            <a:ext cx="4108049" cy="2406869"/>
          </a:xfrm>
        </p:spPr>
        <p:txBody>
          <a:bodyPr>
            <a:normAutofit/>
          </a:bodyPr>
          <a:lstStyle/>
          <a:p>
            <a:r>
              <a:rPr lang="en-US" sz="2800" dirty="0"/>
              <a:t>Conveyance limits effectiveness</a:t>
            </a:r>
          </a:p>
          <a:p>
            <a:r>
              <a:rPr lang="en-US" sz="2800" dirty="0"/>
              <a:t>Varies with soil/media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64C1192-BDB4-44AF-93E2-B91B0EBA6A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32744"/>
              </p:ext>
            </p:extLst>
          </p:nvPr>
        </p:nvGraphicFramePr>
        <p:xfrm>
          <a:off x="4099034" y="3153104"/>
          <a:ext cx="4747172" cy="3458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E2B9C6C-74B2-4F37-917E-F5730DD99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127" y="578726"/>
            <a:ext cx="4108050" cy="257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88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3747-89B9-4848-9405-2F81C7FE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(sand) filters – partly effective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7C29A-1B9B-4B15-BD65-61E044238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9"/>
            <a:ext cx="4980442" cy="1942154"/>
          </a:xfrm>
        </p:spPr>
        <p:txBody>
          <a:bodyPr>
            <a:normAutofit/>
          </a:bodyPr>
          <a:lstStyle/>
          <a:p>
            <a:r>
              <a:rPr lang="en-US" sz="3200" dirty="0"/>
              <a:t>Effective for PP</a:t>
            </a:r>
          </a:p>
          <a:p>
            <a:r>
              <a:rPr lang="en-US" sz="3200" dirty="0"/>
              <a:t>Ineffective for DP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446E3-4CA8-4513-ADBA-5AA58CFA1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36" y="137220"/>
            <a:ext cx="4261945" cy="2669043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8E134A9-5BA3-4C33-8160-A69159049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312722"/>
              </p:ext>
            </p:extLst>
          </p:nvPr>
        </p:nvGraphicFramePr>
        <p:xfrm>
          <a:off x="4235670" y="2806263"/>
          <a:ext cx="6565462" cy="398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84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CBF0-6520-4654-8A2A-42AFD3DCB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118931" cy="4601183"/>
          </a:xfrm>
        </p:spPr>
        <p:txBody>
          <a:bodyPr/>
          <a:lstStyle/>
          <a:p>
            <a:r>
              <a:rPr lang="en-US" dirty="0"/>
              <a:t>Stormwater ponds/wetlands – partly effective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28E59E8-7654-42E6-849E-42E6CD31F3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9590310"/>
              </p:ext>
            </p:extLst>
          </p:nvPr>
        </p:nvGraphicFramePr>
        <p:xfrm>
          <a:off x="3868738" y="3429000"/>
          <a:ext cx="5360987" cy="284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A632DF8-310B-478E-BD2C-F0A744EC6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19" t="28472" r="24922" b="12731"/>
          <a:stretch/>
        </p:blipFill>
        <p:spPr>
          <a:xfrm>
            <a:off x="7345914" y="465003"/>
            <a:ext cx="4703211" cy="25558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768C1F-A563-4DF1-B379-F03A90EC4299}"/>
              </a:ext>
            </a:extLst>
          </p:cNvPr>
          <p:cNvSpPr txBox="1">
            <a:spLocks/>
          </p:cNvSpPr>
          <p:nvPr/>
        </p:nvSpPr>
        <p:spPr>
          <a:xfrm>
            <a:off x="3869268" y="864109"/>
            <a:ext cx="3476646" cy="194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Effective for PP</a:t>
            </a:r>
          </a:p>
          <a:p>
            <a:r>
              <a:rPr lang="en-US" sz="3200" dirty="0"/>
              <a:t>Variable effectiveness for DP</a:t>
            </a:r>
          </a:p>
        </p:txBody>
      </p:sp>
    </p:spTree>
    <p:extLst>
      <p:ext uri="{BB962C8B-B14F-4D97-AF65-F5344CB8AC3E}">
        <p14:creationId xmlns:p14="http://schemas.microsoft.com/office/powerpoint/2010/main" val="3291264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2E140-E14F-4A2E-A24C-BE7D4B46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roofs - ineffective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E006-A802-4B6E-AEAF-91C44A509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3960939" cy="2038587"/>
          </a:xfrm>
        </p:spPr>
        <p:txBody>
          <a:bodyPr>
            <a:normAutofit/>
          </a:bodyPr>
          <a:lstStyle/>
          <a:p>
            <a:r>
              <a:rPr lang="en-US" sz="3200" dirty="0"/>
              <a:t>Media leaches phosphorus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49825-3E06-4F2E-8F0B-29C9C4A8C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387" y="492042"/>
            <a:ext cx="4188372" cy="31308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BDAA3E-147E-40EA-8FE6-57C9AF14C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0" t="28772" r="50700" b="50514"/>
          <a:stretch/>
        </p:blipFill>
        <p:spPr bwMode="auto">
          <a:xfrm>
            <a:off x="3590930" y="3163613"/>
            <a:ext cx="4038119" cy="331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7B155-793D-4880-8E39-556DBDA24C26}"/>
              </a:ext>
            </a:extLst>
          </p:cNvPr>
          <p:cNvSpPr txBox="1"/>
          <p:nvPr/>
        </p:nvSpPr>
        <p:spPr>
          <a:xfrm>
            <a:off x="6724050" y="6365958"/>
            <a:ext cx="236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Berndtsson</a:t>
            </a:r>
            <a:r>
              <a:rPr lang="en-US" dirty="0"/>
              <a:t> et al., 2009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0DAC2-DE10-40ED-BF16-C2D6DD388112}"/>
              </a:ext>
            </a:extLst>
          </p:cNvPr>
          <p:cNvSpPr txBox="1"/>
          <p:nvPr/>
        </p:nvSpPr>
        <p:spPr>
          <a:xfrm>
            <a:off x="4057650" y="2902695"/>
            <a:ext cx="1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 (mg/L)</a:t>
            </a:r>
          </a:p>
        </p:txBody>
      </p:sp>
    </p:spTree>
    <p:extLst>
      <p:ext uri="{BB962C8B-B14F-4D97-AF65-F5344CB8AC3E}">
        <p14:creationId xmlns:p14="http://schemas.microsoft.com/office/powerpoint/2010/main" val="1653197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6DF9-F4CF-4B2C-A6D3-29DAB5BFE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hopeless?</a:t>
            </a:r>
          </a:p>
        </p:txBody>
      </p:sp>
      <p:pic>
        <p:nvPicPr>
          <p:cNvPr id="5122" name="Picture 2" descr="People who think about leaving religion but don't are more likely to feel  depressed and hopeless">
            <a:extLst>
              <a:ext uri="{FF2B5EF4-FFF2-40B4-BE49-F238E27FC236}">
                <a16:creationId xmlns:a16="http://schemas.microsoft.com/office/drawing/2014/main" id="{A62D5638-84F7-4A6C-B7FB-FEB8453C4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4" y="790765"/>
            <a:ext cx="7696201" cy="501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021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C707-46F4-4827-9D57-FD7E78B10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and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5C846-927F-4631-A83E-169377532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Adding amendments to BMPs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Modifying media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Understanding pond design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Source control – street sweeping</a:t>
            </a:r>
          </a:p>
        </p:txBody>
      </p:sp>
    </p:spTree>
    <p:extLst>
      <p:ext uri="{BB962C8B-B14F-4D97-AF65-F5344CB8AC3E}">
        <p14:creationId xmlns:p14="http://schemas.microsoft.com/office/powerpoint/2010/main" val="3723097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121B3-55FD-4B2D-9908-D00C5516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Amending BMPs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E0087-4474-4E38-8A93-5420ED3CA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7"/>
            <a:ext cx="6817782" cy="5317617"/>
          </a:xfrm>
        </p:spPr>
        <p:txBody>
          <a:bodyPr>
            <a:noAutofit/>
          </a:bodyPr>
          <a:lstStyle/>
          <a:p>
            <a:r>
              <a:rPr lang="en-US" sz="3200" dirty="0"/>
              <a:t>Iron</a:t>
            </a:r>
          </a:p>
          <a:p>
            <a:r>
              <a:rPr lang="en-US" sz="3200" dirty="0"/>
              <a:t>Aluminum</a:t>
            </a:r>
          </a:p>
          <a:p>
            <a:r>
              <a:rPr lang="en-US" sz="3200" dirty="0"/>
              <a:t>Calcium</a:t>
            </a:r>
          </a:p>
          <a:p>
            <a:endParaRPr lang="en-US" sz="3200" dirty="0"/>
          </a:p>
          <a:p>
            <a:r>
              <a:rPr lang="en-US" sz="3200" dirty="0"/>
              <a:t>Example materials</a:t>
            </a:r>
          </a:p>
          <a:p>
            <a:pPr lvl="1"/>
            <a:r>
              <a:rPr lang="en-US" sz="3000" dirty="0"/>
              <a:t>Water treatment residuals</a:t>
            </a:r>
          </a:p>
          <a:p>
            <a:pPr lvl="1"/>
            <a:r>
              <a:rPr lang="en-US" sz="3000" dirty="0"/>
              <a:t>Spent lime</a:t>
            </a:r>
          </a:p>
          <a:p>
            <a:pPr lvl="1"/>
            <a:r>
              <a:rPr lang="en-US" sz="3000" dirty="0"/>
              <a:t>Alum</a:t>
            </a:r>
          </a:p>
          <a:p>
            <a:pPr lvl="1"/>
            <a:r>
              <a:rPr lang="en-US" sz="3000" dirty="0"/>
              <a:t>Iron filings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3B38F-09F6-4410-B565-869EA56D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33" t="42500" r="13672" b="33750"/>
          <a:stretch/>
        </p:blipFill>
        <p:spPr>
          <a:xfrm>
            <a:off x="8591550" y="228599"/>
            <a:ext cx="3076575" cy="30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8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7C24A-BA34-46EC-B569-90F308887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Iron-enhanced biofiltration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A936D-C1A5-4CC3-952D-1C4E717DB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4" t="30833" r="35391" b="18612"/>
          <a:stretch/>
        </p:blipFill>
        <p:spPr>
          <a:xfrm>
            <a:off x="4311788" y="304801"/>
            <a:ext cx="6880611" cy="377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80ADAE-1D48-4129-ADBD-6FC644E6B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667124"/>
            <a:ext cx="4044951" cy="303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E34733-EF05-4722-A2F7-14AA96EDC37E}"/>
              </a:ext>
            </a:extLst>
          </p:cNvPr>
          <p:cNvSpPr txBox="1"/>
          <p:nvPr/>
        </p:nvSpPr>
        <p:spPr>
          <a:xfrm>
            <a:off x="3638550" y="4076701"/>
            <a:ext cx="18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Bannerman, 2013</a:t>
            </a:r>
          </a:p>
        </p:txBody>
      </p:sp>
    </p:spTree>
    <p:extLst>
      <p:ext uri="{BB962C8B-B14F-4D97-AF65-F5344CB8AC3E}">
        <p14:creationId xmlns:p14="http://schemas.microsoft.com/office/powerpoint/2010/main" val="16198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9F024-5D50-471F-9AF8-D98638C8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12" y="2782060"/>
            <a:ext cx="2875788" cy="914401"/>
          </a:xfrm>
        </p:spPr>
        <p:txBody>
          <a:bodyPr/>
          <a:lstStyle/>
          <a:p>
            <a:r>
              <a:rPr lang="en-US" dirty="0"/>
              <a:t>Qualifier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64FA7-7D9F-44FB-8CFD-5D150B786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6200" y="1028700"/>
            <a:ext cx="7315200" cy="4558284"/>
          </a:xfrm>
        </p:spPr>
        <p:txBody>
          <a:bodyPr>
            <a:normAutofit/>
          </a:bodyPr>
          <a:lstStyle/>
          <a:p>
            <a:r>
              <a:rPr lang="en-US" sz="2800" dirty="0"/>
              <a:t>The information in this presentation is gathered from a number of sources</a:t>
            </a:r>
          </a:p>
          <a:p>
            <a:r>
              <a:rPr lang="en-US" sz="2800" dirty="0"/>
              <a:t>The presentation does not include rigorous data analysis</a:t>
            </a:r>
          </a:p>
          <a:p>
            <a:endParaRPr lang="en-US" sz="2800" dirty="0"/>
          </a:p>
          <a:p>
            <a:r>
              <a:rPr lang="en-US" sz="2800" dirty="0"/>
              <a:t>The presentation is therefore not a comprehensive analysis of phosphorus in stormwater, but more of an overview and summary of on-going work</a:t>
            </a:r>
          </a:p>
        </p:txBody>
      </p:sp>
    </p:spTree>
    <p:extLst>
      <p:ext uri="{BB962C8B-B14F-4D97-AF65-F5344CB8AC3E}">
        <p14:creationId xmlns:p14="http://schemas.microsoft.com/office/powerpoint/2010/main" val="1722972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9EBD0-0C5B-4459-806C-C644FBC3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Iron-enhanced sand filter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1D5164-5A0F-40A6-A39F-6E1494A4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4" y="831366"/>
            <a:ext cx="8181975" cy="2597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FE28A7-85D3-46C5-B762-0DA28FA72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493293"/>
            <a:ext cx="4219575" cy="3164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C3CD78-1E7E-4AA4-B669-1E04E37FB3FA}"/>
              </a:ext>
            </a:extLst>
          </p:cNvPr>
          <p:cNvSpPr txBox="1"/>
          <p:nvPr/>
        </p:nvSpPr>
        <p:spPr>
          <a:xfrm>
            <a:off x="4857750" y="5896470"/>
            <a:ext cx="215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Ramsey Washington Watershed District</a:t>
            </a:r>
          </a:p>
        </p:txBody>
      </p:sp>
    </p:spTree>
    <p:extLst>
      <p:ext uri="{BB962C8B-B14F-4D97-AF65-F5344CB8AC3E}">
        <p14:creationId xmlns:p14="http://schemas.microsoft.com/office/powerpoint/2010/main" val="3243694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2F53E-D36A-4DE8-ABC5-81E5B169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Iron-enhanced pond bench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3FC3C-934C-473C-B618-61CBB89B1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37" y="561975"/>
            <a:ext cx="7610475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51A29-C042-4338-8875-4F0AA74B2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163" y="3424428"/>
            <a:ext cx="4872038" cy="3158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AE0BBB-C3BF-4D55-AD1B-8BAF37822389}"/>
              </a:ext>
            </a:extLst>
          </p:cNvPr>
          <p:cNvSpPr txBox="1"/>
          <p:nvPr/>
        </p:nvSpPr>
        <p:spPr>
          <a:xfrm>
            <a:off x="5010149" y="5696444"/>
            <a:ext cx="124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City of Prior Lake</a:t>
            </a:r>
          </a:p>
        </p:txBody>
      </p:sp>
    </p:spTree>
    <p:extLst>
      <p:ext uri="{BB962C8B-B14F-4D97-AF65-F5344CB8AC3E}">
        <p14:creationId xmlns:p14="http://schemas.microsoft.com/office/powerpoint/2010/main" val="3859910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6D2E5-6F24-4B02-9396-DA55943B1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Pond treatments (iron, alum, calcium)</a:t>
            </a:r>
          </a:p>
        </p:txBody>
      </p:sp>
      <p:pic>
        <p:nvPicPr>
          <p:cNvPr id="4098" name="Picture 2" descr="Spring Lake Alum Treatment | Prior Lake Spring Lake Watershed District">
            <a:extLst>
              <a:ext uri="{FF2B5EF4-FFF2-40B4-BE49-F238E27FC236}">
                <a16:creationId xmlns:a16="http://schemas.microsoft.com/office/drawing/2014/main" id="{C60E77FC-025C-4077-AA4B-210005A87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67" y="314324"/>
            <a:ext cx="8204201" cy="61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76124E-1D88-4AA1-B308-4E16A2CF2095}"/>
              </a:ext>
            </a:extLst>
          </p:cNvPr>
          <p:cNvSpPr txBox="1"/>
          <p:nvPr/>
        </p:nvSpPr>
        <p:spPr>
          <a:xfrm>
            <a:off x="7515225" y="5963143"/>
            <a:ext cx="436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Prior Lake Spring Lake Watershed District</a:t>
            </a:r>
          </a:p>
        </p:txBody>
      </p:sp>
    </p:spTree>
    <p:extLst>
      <p:ext uri="{BB962C8B-B14F-4D97-AF65-F5344CB8AC3E}">
        <p14:creationId xmlns:p14="http://schemas.microsoft.com/office/powerpoint/2010/main" val="3968950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2A0EA-5CEC-49D4-97C2-89F4D4478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AF120-58FD-4174-9242-9D7B27A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707642"/>
          </a:xfrm>
        </p:spPr>
        <p:txBody>
          <a:bodyPr>
            <a:normAutofit/>
          </a:bodyPr>
          <a:lstStyle/>
          <a:p>
            <a:r>
              <a:rPr lang="en-US" sz="2800" dirty="0"/>
              <a:t>Filtration systems, reactive barriers (e.g. alum, spent lime)</a:t>
            </a:r>
          </a:p>
          <a:p>
            <a:r>
              <a:rPr lang="en-US" sz="2800" dirty="0"/>
              <a:t>Iron-enhanced ditch check dams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6E06F-5A57-4733-9BCE-C17C6C966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3" t="29444" r="13750" b="15278"/>
          <a:stretch/>
        </p:blipFill>
        <p:spPr>
          <a:xfrm>
            <a:off x="3667125" y="3851528"/>
            <a:ext cx="4295775" cy="2368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3C221F-41CD-45E7-B525-E117C1A88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9" t="24028" r="33280" b="33056"/>
          <a:stretch/>
        </p:blipFill>
        <p:spPr>
          <a:xfrm>
            <a:off x="8296274" y="3705225"/>
            <a:ext cx="3719728" cy="2660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80B352-1CB4-43CC-8EA1-F097BA1EA471}"/>
              </a:ext>
            </a:extLst>
          </p:cNvPr>
          <p:cNvSpPr txBox="1"/>
          <p:nvPr/>
        </p:nvSpPr>
        <p:spPr>
          <a:xfrm>
            <a:off x="9047340" y="6365863"/>
            <a:ext cx="221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Natarajan et al.,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C5792-948B-4618-958B-1018D40E2192}"/>
              </a:ext>
            </a:extLst>
          </p:cNvPr>
          <p:cNvSpPr txBox="1"/>
          <p:nvPr/>
        </p:nvSpPr>
        <p:spPr>
          <a:xfrm>
            <a:off x="3828378" y="6230104"/>
            <a:ext cx="339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 Engineering, City of Roseville</a:t>
            </a:r>
          </a:p>
        </p:txBody>
      </p:sp>
    </p:spTree>
    <p:extLst>
      <p:ext uri="{BB962C8B-B14F-4D97-AF65-F5344CB8AC3E}">
        <p14:creationId xmlns:p14="http://schemas.microsoft.com/office/powerpoint/2010/main" val="171957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2D5EF-A7EB-4654-B9E0-1EB07412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Iron amendments significantly increase DP retention and reduce DP concentration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CF5C7-6DC3-4EBE-9707-74265F675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3" t="34583" r="27500" b="10000"/>
          <a:stretch/>
        </p:blipFill>
        <p:spPr>
          <a:xfrm>
            <a:off x="6096000" y="371475"/>
            <a:ext cx="5705476" cy="3800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1D40EF-AF1D-47F2-9348-74CED2C2C196}"/>
              </a:ext>
            </a:extLst>
          </p:cNvPr>
          <p:cNvSpPr txBox="1"/>
          <p:nvPr/>
        </p:nvSpPr>
        <p:spPr>
          <a:xfrm>
            <a:off x="9220200" y="4171951"/>
            <a:ext cx="2482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Weiss and </a:t>
            </a:r>
            <a:r>
              <a:rPr lang="en-US" dirty="0" err="1"/>
              <a:t>Aljobeh</a:t>
            </a:r>
            <a:r>
              <a:rPr lang="en-US" dirty="0"/>
              <a:t>, 2016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F9F97C-7C14-4DF1-864A-79DBA44F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4312684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BA729-8FC9-4909-A274-98C5D45AB9E7}"/>
              </a:ext>
            </a:extLst>
          </p:cNvPr>
          <p:cNvSpPr txBox="1"/>
          <p:nvPr/>
        </p:nvSpPr>
        <p:spPr>
          <a:xfrm>
            <a:off x="3429000" y="6358417"/>
            <a:ext cx="207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Erickson et al., 2012</a:t>
            </a:r>
          </a:p>
        </p:txBody>
      </p:sp>
    </p:spTree>
    <p:extLst>
      <p:ext uri="{BB962C8B-B14F-4D97-AF65-F5344CB8AC3E}">
        <p14:creationId xmlns:p14="http://schemas.microsoft.com/office/powerpoint/2010/main" val="93793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ADED0-B898-4451-B126-B59E22FA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090356" cy="4601183"/>
          </a:xfrm>
        </p:spPr>
        <p:txBody>
          <a:bodyPr/>
          <a:lstStyle/>
          <a:p>
            <a:r>
              <a:rPr lang="en-US" dirty="0"/>
              <a:t>Iron, aluminum, calcium are effective in reducing internal loading in ponds/wetlands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BB3F1-B951-4DC5-B48C-C7A782B62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4" t="25555" r="25156" b="5833"/>
          <a:stretch/>
        </p:blipFill>
        <p:spPr>
          <a:xfrm>
            <a:off x="3946435" y="180975"/>
            <a:ext cx="4626066" cy="3510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2240DC-16A9-4F43-AA3E-78808E68F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19" t="25277" r="21484" b="6111"/>
          <a:stretch/>
        </p:blipFill>
        <p:spPr>
          <a:xfrm>
            <a:off x="6858000" y="3619500"/>
            <a:ext cx="5264104" cy="3105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401888-5B92-47CD-9A1C-B8BB17B2E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63" t="86667" r="4453" b="6388"/>
          <a:stretch/>
        </p:blipFill>
        <p:spPr>
          <a:xfrm>
            <a:off x="11134725" y="6247759"/>
            <a:ext cx="469484" cy="452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766733-9F81-4CBB-A247-7C2A54D60138}"/>
              </a:ext>
            </a:extLst>
          </p:cNvPr>
          <p:cNvSpPr txBox="1"/>
          <p:nvPr/>
        </p:nvSpPr>
        <p:spPr>
          <a:xfrm>
            <a:off x="8677275" y="819150"/>
            <a:ext cx="224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Natarajan at. al., 2017</a:t>
            </a:r>
          </a:p>
        </p:txBody>
      </p:sp>
    </p:spTree>
    <p:extLst>
      <p:ext uri="{BB962C8B-B14F-4D97-AF65-F5344CB8AC3E}">
        <p14:creationId xmlns:p14="http://schemas.microsoft.com/office/powerpoint/2010/main" val="75778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7565A4-C95F-404F-8C77-7F00CAB68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going research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A91D46-6FC7-4BA1-9D6C-C07204EBF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200025"/>
            <a:ext cx="7951257" cy="6410325"/>
          </a:xfrm>
        </p:spPr>
        <p:txBody>
          <a:bodyPr>
            <a:normAutofit/>
          </a:bodyPr>
          <a:lstStyle/>
          <a:p>
            <a:r>
              <a:rPr lang="en-US" sz="3200" dirty="0"/>
              <a:t>Bioretention media</a:t>
            </a:r>
          </a:p>
          <a:p>
            <a:pPr lvl="1"/>
            <a:r>
              <a:rPr lang="en-US" sz="3000" dirty="0"/>
              <a:t>Which amendments retain P and are suitable for bioretention</a:t>
            </a:r>
          </a:p>
          <a:p>
            <a:pPr lvl="1"/>
            <a:r>
              <a:rPr lang="en-US" sz="3000" dirty="0"/>
              <a:t>Which amendments do not leach P and are suitable for bioretention</a:t>
            </a:r>
          </a:p>
          <a:p>
            <a:r>
              <a:rPr lang="en-US" sz="3200" dirty="0"/>
              <a:t>Ponds</a:t>
            </a:r>
          </a:p>
          <a:p>
            <a:pPr lvl="1"/>
            <a:r>
              <a:rPr lang="en-US" sz="3000" dirty="0"/>
              <a:t>Numerous questions regarding use of iron and spent lime</a:t>
            </a:r>
          </a:p>
          <a:p>
            <a:r>
              <a:rPr lang="en-US" sz="3200" dirty="0"/>
              <a:t>Sand filters and pond benches</a:t>
            </a:r>
          </a:p>
          <a:p>
            <a:pPr lvl="1"/>
            <a:r>
              <a:rPr lang="en-US" sz="3000" dirty="0"/>
              <a:t>About 150 documented systems, but need more monitoring of these</a:t>
            </a:r>
          </a:p>
          <a:p>
            <a:pPr lvl="1"/>
            <a:r>
              <a:rPr lang="en-US" sz="3000" dirty="0"/>
              <a:t>Need guidance on design and maintenance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36304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1B68-BBA7-4718-B555-2A7E4F58B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Modifying media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C30AAE-408C-4FB9-8DA1-1D41698A4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9" t="23889" r="56405" b="6805"/>
          <a:stretch/>
        </p:blipFill>
        <p:spPr>
          <a:xfrm>
            <a:off x="3789938" y="203722"/>
            <a:ext cx="6000750" cy="6654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95257-CA73-44BF-B884-B113C5AF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456" y="171337"/>
            <a:ext cx="2857500" cy="190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1DC00B-F86A-4AA1-B738-E9BAA9677B61}"/>
              </a:ext>
            </a:extLst>
          </p:cNvPr>
          <p:cNvSpPr txBox="1"/>
          <p:nvPr/>
        </p:nvSpPr>
        <p:spPr>
          <a:xfrm>
            <a:off x="6505575" y="112383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59041F-5347-40C6-9FDF-89A54FC25315}"/>
              </a:ext>
            </a:extLst>
          </p:cNvPr>
          <p:cNvSpPr txBox="1"/>
          <p:nvPr/>
        </p:nvSpPr>
        <p:spPr>
          <a:xfrm>
            <a:off x="6447750" y="227478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471A5-1DC3-4765-B180-30E01234E684}"/>
              </a:ext>
            </a:extLst>
          </p:cNvPr>
          <p:cNvSpPr txBox="1"/>
          <p:nvPr/>
        </p:nvSpPr>
        <p:spPr>
          <a:xfrm>
            <a:off x="7162800" y="642344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47217-A8D8-45A4-B5D3-6D737EBBFF71}"/>
              </a:ext>
            </a:extLst>
          </p:cNvPr>
          <p:cNvSpPr txBox="1"/>
          <p:nvPr/>
        </p:nvSpPr>
        <p:spPr>
          <a:xfrm>
            <a:off x="6594375" y="550333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34136930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1B68-BBA7-4718-B555-2A7E4F58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3595246"/>
          </a:xfrm>
        </p:spPr>
        <p:txBody>
          <a:bodyPr/>
          <a:lstStyle/>
          <a:p>
            <a:r>
              <a:rPr lang="en-US" dirty="0"/>
              <a:t>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81A19-A6CF-4F3D-9E05-BF2AFD694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7843" y="397382"/>
            <a:ext cx="4226982" cy="4060317"/>
          </a:xfrm>
        </p:spPr>
        <p:txBody>
          <a:bodyPr>
            <a:normAutofit/>
          </a:bodyPr>
          <a:lstStyle/>
          <a:p>
            <a:r>
              <a:rPr lang="en-US" sz="3200" dirty="0"/>
              <a:t>Low compost media</a:t>
            </a:r>
          </a:p>
          <a:p>
            <a:r>
              <a:rPr lang="en-US" sz="3200" dirty="0"/>
              <a:t>Compost substitutes</a:t>
            </a:r>
          </a:p>
          <a:p>
            <a:pPr lvl="1"/>
            <a:r>
              <a:rPr lang="en-US" sz="3000" dirty="0"/>
              <a:t>Peat</a:t>
            </a:r>
          </a:p>
          <a:p>
            <a:pPr lvl="1"/>
            <a:r>
              <a:rPr lang="en-US" sz="3000" dirty="0"/>
              <a:t>Biochar</a:t>
            </a:r>
          </a:p>
          <a:p>
            <a:pPr lvl="1"/>
            <a:r>
              <a:rPr lang="en-US" sz="3000" dirty="0"/>
              <a:t>Coir</a:t>
            </a:r>
          </a:p>
          <a:p>
            <a:pPr lvl="1"/>
            <a:r>
              <a:rPr lang="en-US" sz="3000" dirty="0"/>
              <a:t>Wood chips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95257-CA73-44BF-B884-B113C5AF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856" y="171337"/>
            <a:ext cx="285750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318409-7AC4-4E27-8687-05D98F46F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209" y="4118470"/>
            <a:ext cx="2857500" cy="2143125"/>
          </a:xfrm>
          <a:prstGeom prst="rect">
            <a:avLst/>
          </a:prstGeom>
        </p:spPr>
      </p:pic>
      <p:pic>
        <p:nvPicPr>
          <p:cNvPr id="3074" name="Picture 2" descr="Biochar - Wikipedia">
            <a:extLst>
              <a:ext uri="{FF2B5EF4-FFF2-40B4-BE49-F238E27FC236}">
                <a16:creationId xmlns:a16="http://schemas.microsoft.com/office/drawing/2014/main" id="{354BE817-4D8A-42E1-BD79-342764E23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5" y="4719083"/>
            <a:ext cx="2893446" cy="203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oodchips - Wikipedia">
            <a:extLst>
              <a:ext uri="{FF2B5EF4-FFF2-40B4-BE49-F238E27FC236}">
                <a16:creationId xmlns:a16="http://schemas.microsoft.com/office/drawing/2014/main" id="{7A208D36-8B1E-4279-9627-71C5C87A7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007" y="4632820"/>
            <a:ext cx="32766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nadian Sphagnum Peat Moss Association Releases Industry Social  Responsibility Report">
            <a:extLst>
              <a:ext uri="{FF2B5EF4-FFF2-40B4-BE49-F238E27FC236}">
                <a16:creationId xmlns:a16="http://schemas.microsoft.com/office/drawing/2014/main" id="{67A35698-91B2-48F2-9503-636B654B2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59" y="2333314"/>
            <a:ext cx="3046412" cy="203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681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3881-9504-43DC-B525-214B99DB3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know so far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1301B4-BA50-4496-8702-77173FD71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Compost has high nutrient value but leaches P if &gt;~ 5%</a:t>
            </a:r>
          </a:p>
          <a:p>
            <a:r>
              <a:rPr lang="en-US" sz="2800" dirty="0"/>
              <a:t>Peat does not leach P, has good nutrient value, is not sustainable</a:t>
            </a:r>
          </a:p>
          <a:p>
            <a:r>
              <a:rPr lang="en-US" sz="2800" dirty="0"/>
              <a:t>Biochar does not leach P, does not retain P, has variable nutrient value</a:t>
            </a:r>
          </a:p>
          <a:p>
            <a:r>
              <a:rPr lang="en-US" sz="2800" dirty="0"/>
              <a:t>Coir does not leach P, does not retain P, has limited nutrient value</a:t>
            </a:r>
          </a:p>
          <a:p>
            <a:r>
              <a:rPr lang="en-US" sz="2800" dirty="0"/>
              <a:t>Wood chips do not leach P, has minor retention of P, has limited nutrient value</a:t>
            </a:r>
          </a:p>
          <a:p>
            <a:r>
              <a:rPr lang="en-US" sz="2800" dirty="0"/>
              <a:t>No silver bullet yet</a:t>
            </a:r>
          </a:p>
        </p:txBody>
      </p:sp>
    </p:spTree>
    <p:extLst>
      <p:ext uri="{BB962C8B-B14F-4D97-AF65-F5344CB8AC3E}">
        <p14:creationId xmlns:p14="http://schemas.microsoft.com/office/powerpoint/2010/main" val="243043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7E846A-257A-41D8-9430-320A91AD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5" y="800946"/>
            <a:ext cx="3068955" cy="51020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Stormwater runoff contributes to phosphorus impairments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F20A155-D105-475A-8F85-6F43F1A5C8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054466"/>
              </p:ext>
            </p:extLst>
          </p:nvPr>
        </p:nvGraphicFramePr>
        <p:xfrm>
          <a:off x="4222752" y="800946"/>
          <a:ext cx="7867648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1B39121-AAC5-409C-89D5-708E5D2ECB4C}"/>
              </a:ext>
            </a:extLst>
          </p:cNvPr>
          <p:cNvSpPr txBox="1"/>
          <p:nvPr/>
        </p:nvSpPr>
        <p:spPr>
          <a:xfrm>
            <a:off x="5039677" y="539336"/>
            <a:ext cx="1133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mg/L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E5ACE2-0690-42F4-A021-F1D4C276EC95}"/>
              </a:ext>
            </a:extLst>
          </p:cNvPr>
          <p:cNvSpPr txBox="1"/>
          <p:nvPr/>
        </p:nvSpPr>
        <p:spPr>
          <a:xfrm>
            <a:off x="7051040" y="3510279"/>
            <a:ext cx="89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725B13-F696-4BEC-AE67-8E94157A7974}"/>
              </a:ext>
            </a:extLst>
          </p:cNvPr>
          <p:cNvSpPr txBox="1"/>
          <p:nvPr/>
        </p:nvSpPr>
        <p:spPr>
          <a:xfrm>
            <a:off x="9041362" y="166626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High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BE8D91-5AEE-4C45-8945-7488859C51D3}"/>
              </a:ext>
            </a:extLst>
          </p:cNvPr>
          <p:cNvSpPr txBox="1"/>
          <p:nvPr/>
        </p:nvSpPr>
        <p:spPr>
          <a:xfrm>
            <a:off x="4222752" y="3167390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0.2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4FC54-B599-424A-8AD1-62B8B3C256E2}"/>
              </a:ext>
            </a:extLst>
          </p:cNvPr>
          <p:cNvSpPr txBox="1"/>
          <p:nvPr/>
        </p:nvSpPr>
        <p:spPr>
          <a:xfrm>
            <a:off x="4222752" y="800946"/>
            <a:ext cx="64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0.4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66D0F2-0677-4EEA-8174-535EF7F22F10}"/>
              </a:ext>
            </a:extLst>
          </p:cNvPr>
          <p:cNvSpPr txBox="1"/>
          <p:nvPr/>
        </p:nvSpPr>
        <p:spPr>
          <a:xfrm>
            <a:off x="4222752" y="5677767"/>
            <a:ext cx="647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0.0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3CCCD-6FF1-447D-B5B8-72F6B890BD65}"/>
              </a:ext>
            </a:extLst>
          </p:cNvPr>
          <p:cNvSpPr txBox="1"/>
          <p:nvPr/>
        </p:nvSpPr>
        <p:spPr>
          <a:xfrm>
            <a:off x="4871526" y="467370"/>
            <a:ext cx="1647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TP (mg/L)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B77C0-57BF-4A74-A090-B9CDFC6F7502}"/>
              </a:ext>
            </a:extLst>
          </p:cNvPr>
          <p:cNvSpPr txBox="1"/>
          <p:nvPr/>
        </p:nvSpPr>
        <p:spPr>
          <a:xfrm rot="19013537">
            <a:off x="5657069" y="1973373"/>
            <a:ext cx="458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Concentrations in runoff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96C23-252C-4DCE-9545-8C23F67605D4}"/>
              </a:ext>
            </a:extLst>
          </p:cNvPr>
          <p:cNvSpPr txBox="1"/>
          <p:nvPr/>
        </p:nvSpPr>
        <p:spPr>
          <a:xfrm>
            <a:off x="5942861" y="6318664"/>
            <a:ext cx="311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MPCA</a:t>
            </a:r>
          </a:p>
        </p:txBody>
      </p:sp>
    </p:spTree>
    <p:extLst>
      <p:ext uri="{BB962C8B-B14F-4D97-AF65-F5344CB8AC3E}">
        <p14:creationId xmlns:p14="http://schemas.microsoft.com/office/powerpoint/2010/main" val="21834377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14ED-D4A8-4A28-8BC4-89A4597B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3E984-6BD1-477F-9252-6C34F81A4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level of compost will not leach?</a:t>
            </a:r>
          </a:p>
          <a:p>
            <a:r>
              <a:rPr lang="en-US" sz="2800" dirty="0"/>
              <a:t>At that level, what are the effects on plants and media properties?</a:t>
            </a:r>
          </a:p>
          <a:p>
            <a:r>
              <a:rPr lang="en-US" sz="2800" dirty="0"/>
              <a:t>Are certain </a:t>
            </a:r>
            <a:r>
              <a:rPr lang="en-US" sz="2800" dirty="0" err="1"/>
              <a:t>biochars</a:t>
            </a:r>
            <a:r>
              <a:rPr lang="en-US" sz="2800" dirty="0"/>
              <a:t> an option?</a:t>
            </a:r>
          </a:p>
          <a:p>
            <a:r>
              <a:rPr lang="en-US" sz="2800" dirty="0"/>
              <a:t>Does age of compost matter?</a:t>
            </a:r>
          </a:p>
        </p:txBody>
      </p:sp>
    </p:spTree>
    <p:extLst>
      <p:ext uri="{BB962C8B-B14F-4D97-AF65-F5344CB8AC3E}">
        <p14:creationId xmlns:p14="http://schemas.microsoft.com/office/powerpoint/2010/main" val="14324702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7FC6-2CFD-4AB5-B22B-2D5EE4BA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123837"/>
            <a:ext cx="3333749" cy="4601183"/>
          </a:xfrm>
        </p:spPr>
        <p:txBody>
          <a:bodyPr/>
          <a:lstStyle/>
          <a:p>
            <a:r>
              <a:rPr lang="en-US" dirty="0"/>
              <a:t>3. Understanding pond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2E419-99FA-439F-9250-A89426529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9" t="28472" r="24922" b="12731"/>
          <a:stretch/>
        </p:blipFill>
        <p:spPr>
          <a:xfrm>
            <a:off x="3993114" y="550728"/>
            <a:ext cx="7941711" cy="4315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2D7C49-EB4C-448D-8679-18FF0E640085}"/>
              </a:ext>
            </a:extLst>
          </p:cNvPr>
          <p:cNvSpPr txBox="1"/>
          <p:nvPr/>
        </p:nvSpPr>
        <p:spPr>
          <a:xfrm>
            <a:off x="3859108" y="5510005"/>
            <a:ext cx="8209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Why do some ponds perform well and others poorly with respect to P retention?</a:t>
            </a:r>
          </a:p>
        </p:txBody>
      </p:sp>
    </p:spTree>
    <p:extLst>
      <p:ext uri="{BB962C8B-B14F-4D97-AF65-F5344CB8AC3E}">
        <p14:creationId xmlns:p14="http://schemas.microsoft.com/office/powerpoint/2010/main" val="286398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BEAEB-96C4-4B3C-B4C7-A58E448CA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Pond design and 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5523C-48CC-4289-900F-EF0EE047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468" y="225933"/>
            <a:ext cx="7315200" cy="3107817"/>
          </a:xfrm>
        </p:spPr>
        <p:txBody>
          <a:bodyPr>
            <a:normAutofit/>
          </a:bodyPr>
          <a:lstStyle/>
          <a:p>
            <a:r>
              <a:rPr lang="en-US" sz="2800" dirty="0"/>
              <a:t>Deeper ponds (&gt; 5 feet) are less likely to turn over, especially if influenced by chloride</a:t>
            </a:r>
          </a:p>
          <a:p>
            <a:r>
              <a:rPr lang="en-US" sz="2800" dirty="0"/>
              <a:t>Narrow, straight ponds are less likely to be well mixed</a:t>
            </a:r>
          </a:p>
          <a:p>
            <a:r>
              <a:rPr lang="en-US" sz="2800" dirty="0"/>
              <a:t>Heavily shaded ponds are less likely to mix properly</a:t>
            </a:r>
          </a:p>
        </p:txBody>
      </p:sp>
      <p:pic>
        <p:nvPicPr>
          <p:cNvPr id="6146" name="Picture 2" descr="Figure 10. Specific conductivity profiles for Pond E. High conductivity at the bottom of the pond is attributed to chloride stratification.">
            <a:extLst>
              <a:ext uri="{FF2B5EF4-FFF2-40B4-BE49-F238E27FC236}">
                <a16:creationId xmlns:a16="http://schemas.microsoft.com/office/drawing/2014/main" id="{04EE1C7E-AB0D-45BE-AB15-BD7FC3C34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3424428"/>
            <a:ext cx="4286250" cy="310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gure 3. Stormwater pond field sites. Pond A is in St. Cloud, Pond B is in Minnetonka, and Ponds C, D, and E are in Roseville.">
            <a:extLst>
              <a:ext uri="{FF2B5EF4-FFF2-40B4-BE49-F238E27FC236}">
                <a16:creationId xmlns:a16="http://schemas.microsoft.com/office/drawing/2014/main" id="{3D37DFFC-CA92-451D-B9AD-653F1C485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t="3674" r="69200" b="52227"/>
          <a:stretch/>
        </p:blipFill>
        <p:spPr bwMode="auto">
          <a:xfrm>
            <a:off x="8267699" y="3829049"/>
            <a:ext cx="3390901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5C022-D799-4F07-8F3E-07F83B867A62}"/>
              </a:ext>
            </a:extLst>
          </p:cNvPr>
          <p:cNvSpPr txBox="1"/>
          <p:nvPr/>
        </p:nvSpPr>
        <p:spPr>
          <a:xfrm>
            <a:off x="5734050" y="6469617"/>
            <a:ext cx="200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Taguchi et al., 2018</a:t>
            </a:r>
          </a:p>
        </p:txBody>
      </p:sp>
    </p:spTree>
    <p:extLst>
      <p:ext uri="{BB962C8B-B14F-4D97-AF65-F5344CB8AC3E}">
        <p14:creationId xmlns:p14="http://schemas.microsoft.com/office/powerpoint/2010/main" val="36753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0B66-39F3-466B-A964-355C8D243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Pond sediments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D5B4F-4C22-4125-A807-EB10EE077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793" y="302133"/>
            <a:ext cx="7315200" cy="2641092"/>
          </a:xfrm>
        </p:spPr>
        <p:txBody>
          <a:bodyPr>
            <a:normAutofit/>
          </a:bodyPr>
          <a:lstStyle/>
          <a:p>
            <a:r>
              <a:rPr lang="en-US" sz="2800" dirty="0"/>
              <a:t>Ponds that have not been properly maintained will decrease in P retention (&gt;50% filled)</a:t>
            </a:r>
          </a:p>
          <a:p>
            <a:r>
              <a:rPr lang="en-US" sz="2800" dirty="0"/>
              <a:t>Ponds receiving high inputs of organic material appear more likely to have poor P retention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A98F8-5439-4CFF-8635-03445D23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118" y="2647950"/>
            <a:ext cx="4450985" cy="373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F31DC7-23FA-4016-BD9D-53C5E509A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585" y="2314575"/>
            <a:ext cx="3905250" cy="373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EA0DFB-7B4F-45F3-ADE2-50A92400EB9A}"/>
              </a:ext>
            </a:extLst>
          </p:cNvPr>
          <p:cNvSpPr txBox="1"/>
          <p:nvPr/>
        </p:nvSpPr>
        <p:spPr>
          <a:xfrm>
            <a:off x="7762875" y="6371201"/>
            <a:ext cx="397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Gulliver, 2018 Water Issues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382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01B5-0AB6-4E63-AEA3-BE346E195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A9DE6-AAFB-4B02-B732-9AEB65115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568" y="264033"/>
            <a:ext cx="7315200" cy="3231642"/>
          </a:xfrm>
        </p:spPr>
        <p:txBody>
          <a:bodyPr>
            <a:normAutofit/>
          </a:bodyPr>
          <a:lstStyle/>
          <a:p>
            <a:r>
              <a:rPr lang="en-US" sz="2800" dirty="0"/>
              <a:t>Continued research on pond design and geometry</a:t>
            </a:r>
          </a:p>
          <a:p>
            <a:r>
              <a:rPr lang="en-US" sz="2800" dirty="0"/>
              <a:t>A better understanding of geochemical and biological processes in stormwater ponds, particularly across different landscapes</a:t>
            </a:r>
          </a:p>
          <a:p>
            <a:r>
              <a:rPr lang="en-US" sz="2800" dirty="0"/>
              <a:t>Time-intensive studies vs. annual or seasonal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889A0A-8EAE-4AB3-9EC9-014B1BDA5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8" t="21529" r="14532" b="19583"/>
          <a:stretch/>
        </p:blipFill>
        <p:spPr>
          <a:xfrm>
            <a:off x="4676775" y="3429000"/>
            <a:ext cx="6219825" cy="327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642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5FD3-5C02-4437-B2C4-8D02F9E0B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Source control and pollution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9E9B5-228A-4422-944C-C9F463D29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Lawn maintenance and yard waste collection</a:t>
            </a:r>
          </a:p>
          <a:p>
            <a:r>
              <a:rPr lang="en-US" sz="2800" dirty="0"/>
              <a:t>Managing wildlife waste</a:t>
            </a:r>
          </a:p>
          <a:p>
            <a:r>
              <a:rPr lang="en-US" sz="2800" dirty="0"/>
              <a:t>Illicit discharges</a:t>
            </a:r>
          </a:p>
          <a:p>
            <a:r>
              <a:rPr lang="en-US" sz="2800" dirty="0"/>
              <a:t>Fertilizer management</a:t>
            </a:r>
          </a:p>
          <a:p>
            <a:r>
              <a:rPr lang="en-US" sz="2800" dirty="0"/>
              <a:t>Road salt management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Street sweeping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err="1"/>
              <a:t>Waschbusch</a:t>
            </a:r>
            <a:r>
              <a:rPr lang="en-US" sz="2800" dirty="0"/>
              <a:t> et. al (1999) found that lawns and roads contributed about 80 percent of total and dissolved phosphorus loading</a:t>
            </a:r>
          </a:p>
        </p:txBody>
      </p:sp>
    </p:spTree>
    <p:extLst>
      <p:ext uri="{BB962C8B-B14F-4D97-AF65-F5344CB8AC3E}">
        <p14:creationId xmlns:p14="http://schemas.microsoft.com/office/powerpoint/2010/main" val="33356049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09425-F43F-4873-A87C-F0F5BAF01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40" t="27154" r="31951" b="33496"/>
          <a:stretch/>
        </p:blipFill>
        <p:spPr>
          <a:xfrm>
            <a:off x="5977053" y="356839"/>
            <a:ext cx="5475249" cy="269859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442342-CB5C-4AB6-B949-B5B1CDE2E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credits for P removal with street sweeping are 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71FD9-BC24-4C6B-A24D-091BC3841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78" t="35972" r="26250" b="23473"/>
          <a:stretch/>
        </p:blipFill>
        <p:spPr>
          <a:xfrm>
            <a:off x="3609974" y="3638549"/>
            <a:ext cx="6238877" cy="2781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94A10E-E21C-4C6B-BD72-9FD7B8BE9B9A}"/>
              </a:ext>
            </a:extLst>
          </p:cNvPr>
          <p:cNvSpPr txBox="1"/>
          <p:nvPr/>
        </p:nvSpPr>
        <p:spPr>
          <a:xfrm>
            <a:off x="5734050" y="6469617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Florida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1060E8-BA18-44F3-A619-A32F1375FE53}"/>
              </a:ext>
            </a:extLst>
          </p:cNvPr>
          <p:cNvSpPr txBox="1"/>
          <p:nvPr/>
        </p:nvSpPr>
        <p:spPr>
          <a:xfrm>
            <a:off x="9191625" y="3162325"/>
            <a:ext cx="174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Chesapeake Bay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D7CC99-0E1B-4D06-966A-D34E2110377D}"/>
              </a:ext>
            </a:extLst>
          </p:cNvPr>
          <p:cNvSpPr/>
          <p:nvPr/>
        </p:nvSpPr>
        <p:spPr>
          <a:xfrm>
            <a:off x="10657490" y="578069"/>
            <a:ext cx="794812" cy="2477365"/>
          </a:xfrm>
          <a:prstGeom prst="rect">
            <a:avLst/>
          </a:prstGeom>
          <a:solidFill>
            <a:schemeClr val="accent4">
              <a:lumMod val="40000"/>
              <a:lumOff val="60000"/>
              <a:alpha val="41000"/>
            </a:schemeClr>
          </a:solidFill>
          <a:ln>
            <a:noFill/>
          </a:ln>
          <a:effectLst>
            <a:reflection stA="11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F1CF09-9860-4E49-B53D-4EC82307D911}"/>
              </a:ext>
            </a:extLst>
          </p:cNvPr>
          <p:cNvSpPr/>
          <p:nvPr/>
        </p:nvSpPr>
        <p:spPr>
          <a:xfrm>
            <a:off x="7735614" y="3942485"/>
            <a:ext cx="979063" cy="2477365"/>
          </a:xfrm>
          <a:prstGeom prst="rect">
            <a:avLst/>
          </a:prstGeom>
          <a:solidFill>
            <a:schemeClr val="accent4">
              <a:lumMod val="40000"/>
              <a:lumOff val="60000"/>
              <a:alpha val="41000"/>
            </a:schemeClr>
          </a:solidFill>
          <a:ln>
            <a:noFill/>
          </a:ln>
          <a:effectLst>
            <a:reflection stA="11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861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7104F-2357-4A80-A485-C5F71F4A2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there is limited guidance on when, where, and how to sweep</a:t>
            </a:r>
          </a:p>
        </p:txBody>
      </p:sp>
      <p:pic>
        <p:nvPicPr>
          <p:cNvPr id="4" name="Picture 2" descr="Abstract Image">
            <a:extLst>
              <a:ext uri="{FF2B5EF4-FFF2-40B4-BE49-F238E27FC236}">
                <a16:creationId xmlns:a16="http://schemas.microsoft.com/office/drawing/2014/main" id="{61BD48DE-B141-4923-8D18-9D01721A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357188"/>
            <a:ext cx="4762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349A53-B4A9-4E3A-8FBA-CAE893F00C80}"/>
              </a:ext>
            </a:extLst>
          </p:cNvPr>
          <p:cNvSpPr txBox="1"/>
          <p:nvPr/>
        </p:nvSpPr>
        <p:spPr>
          <a:xfrm>
            <a:off x="8671560" y="2643843"/>
            <a:ext cx="3032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Janke et al.,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711347-FB6A-490C-BBC1-D5E9EDFC1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26963" r="17558" b="10518"/>
          <a:stretch/>
        </p:blipFill>
        <p:spPr>
          <a:xfrm>
            <a:off x="3800475" y="3778528"/>
            <a:ext cx="4662805" cy="2378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ABDB78-3EE6-4FA0-9FD5-5B7DC129F165}"/>
              </a:ext>
            </a:extLst>
          </p:cNvPr>
          <p:cNvSpPr txBox="1"/>
          <p:nvPr/>
        </p:nvSpPr>
        <p:spPr>
          <a:xfrm>
            <a:off x="8562975" y="5590878"/>
            <a:ext cx="3032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Selbig</a:t>
            </a:r>
            <a:r>
              <a:rPr lang="en-US" sz="2800" dirty="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6145350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7D5B8-F583-417C-92F0-9C2C517F3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are working with U of M researchers, our contractor, and stakeholders to develop a sweeping credit and associated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3CC73-2F29-4BAD-A71F-2125BCD99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 of M completed the research and developed relationships between P content and sweeping material, including measuring protocol (Wednesday 14</a:t>
            </a:r>
            <a:r>
              <a:rPr lang="en-US" sz="2800" baseline="30000" dirty="0"/>
              <a:t>th</a:t>
            </a:r>
            <a:r>
              <a:rPr lang="en-US" sz="2800" dirty="0"/>
              <a:t> presentation; U of M stormwater research seminar)</a:t>
            </a:r>
          </a:p>
          <a:p>
            <a:r>
              <a:rPr lang="en-US" sz="2800" dirty="0"/>
              <a:t>Our contractor is developing a simple tool that allows stormwater practitioners to sweep, measure, and plug info into the tool to determine P removal</a:t>
            </a:r>
          </a:p>
          <a:p>
            <a:r>
              <a:rPr lang="en-US" sz="2800" dirty="0"/>
              <a:t>Guidance on when and where to sweep, including measuring protocols, will be put into the MN Stormwater Manual</a:t>
            </a:r>
          </a:p>
        </p:txBody>
      </p:sp>
    </p:spTree>
    <p:extLst>
      <p:ext uri="{BB962C8B-B14F-4D97-AF65-F5344CB8AC3E}">
        <p14:creationId xmlns:p14="http://schemas.microsoft.com/office/powerpoint/2010/main" val="1343271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7266A-53F8-4A78-B4A6-6B8B68A7E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" t="35138" r="35781" b="12223"/>
          <a:stretch/>
        </p:blipFill>
        <p:spPr>
          <a:xfrm>
            <a:off x="76199" y="104774"/>
            <a:ext cx="12113635" cy="5724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41CED-66E7-4979-B4EE-BA2075180D0E}"/>
              </a:ext>
            </a:extLst>
          </p:cNvPr>
          <p:cNvSpPr txBox="1"/>
          <p:nvPr/>
        </p:nvSpPr>
        <p:spPr>
          <a:xfrm rot="18616106">
            <a:off x="1638661" y="2304228"/>
            <a:ext cx="774624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0" dirty="0">
                <a:solidFill>
                  <a:schemeClr val="bg1">
                    <a:lumMod val="65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540655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F17D-3BC1-44BD-B27F-76BD9FD3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1" y="1011180"/>
            <a:ext cx="2783839" cy="2290820"/>
          </a:xfrm>
        </p:spPr>
        <p:txBody>
          <a:bodyPr>
            <a:noAutofit/>
          </a:bodyPr>
          <a:lstStyle/>
          <a:p>
            <a:r>
              <a:rPr lang="en-US" sz="4000" dirty="0"/>
              <a:t>Nutrient impairments (2020 list)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D808D-B14F-42CD-A862-14DF6FB3D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1" y="2545956"/>
            <a:ext cx="3190239" cy="3651504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689 lakes</a:t>
            </a:r>
          </a:p>
          <a:p>
            <a:pPr marL="457200" indent="-4572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53 river/stream stretches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E8912-3742-4F59-9015-1961E8565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3" t="20592" r="44084" b="23111"/>
          <a:stretch/>
        </p:blipFill>
        <p:spPr>
          <a:xfrm>
            <a:off x="4815840" y="132340"/>
            <a:ext cx="6014720" cy="6663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FE63BB-F7DD-4437-9D30-959BE4153142}"/>
              </a:ext>
            </a:extLst>
          </p:cNvPr>
          <p:cNvSpPr txBox="1"/>
          <p:nvPr/>
        </p:nvSpPr>
        <p:spPr>
          <a:xfrm>
            <a:off x="3094670" y="6356328"/>
            <a:ext cx="311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MPCA</a:t>
            </a:r>
          </a:p>
        </p:txBody>
      </p:sp>
    </p:spTree>
    <p:extLst>
      <p:ext uri="{BB962C8B-B14F-4D97-AF65-F5344CB8AC3E}">
        <p14:creationId xmlns:p14="http://schemas.microsoft.com/office/powerpoint/2010/main" val="20803138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FADC-232F-43D3-877E-B3E545F0F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E9357-36A2-4744-A5C6-9E0618EFC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Dissolved phosphorus (DP) is much more bioavailable than particulate phosphorus</a:t>
            </a:r>
          </a:p>
          <a:p>
            <a:r>
              <a:rPr lang="en-US" sz="2800" dirty="0"/>
              <a:t>Most structural BMPs have not been effective for treating DP</a:t>
            </a:r>
          </a:p>
          <a:p>
            <a:r>
              <a:rPr lang="en-US" sz="2800" dirty="0"/>
              <a:t>BMPs can be amended to treat DP</a:t>
            </a:r>
          </a:p>
          <a:p>
            <a:r>
              <a:rPr lang="en-US" sz="2800" dirty="0"/>
              <a:t>Nonstructural practices can be effective for DP</a:t>
            </a:r>
          </a:p>
        </p:txBody>
      </p:sp>
    </p:spTree>
    <p:extLst>
      <p:ext uri="{BB962C8B-B14F-4D97-AF65-F5344CB8AC3E}">
        <p14:creationId xmlns:p14="http://schemas.microsoft.com/office/powerpoint/2010/main" val="37136613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3BAB4C27-3ABF-46C0-A285-18A33CF2D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0A4539-FF90-4EAF-B0DC-C73B9776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045" y="2421717"/>
            <a:ext cx="5618431" cy="3285207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4200" b="1" dirty="0">
                <a:solidFill>
                  <a:schemeClr val="tx1"/>
                </a:solidFill>
              </a:rPr>
              <a:t>We need to develop phosphorus management strategies and design our systems for phosphorus management</a:t>
            </a:r>
          </a:p>
        </p:txBody>
      </p:sp>
    </p:spTree>
    <p:extLst>
      <p:ext uri="{BB962C8B-B14F-4D97-AF65-F5344CB8AC3E}">
        <p14:creationId xmlns:p14="http://schemas.microsoft.com/office/powerpoint/2010/main" val="2346046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C63F6-B5CF-40BD-BA8A-06AC177C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Hypothesis: What would a phosphorus management strategy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CD8C-FC43-4938-B0E6-94413AD9A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Characterize runoff in the management area, including winter runoff and dissolved phosphorus</a:t>
            </a:r>
          </a:p>
          <a:p>
            <a:r>
              <a:rPr lang="en-US" sz="2800" dirty="0"/>
              <a:t>Implement infiltration practices where appropriate</a:t>
            </a:r>
          </a:p>
          <a:p>
            <a:r>
              <a:rPr lang="en-US" sz="2800" dirty="0"/>
              <a:t>Better design for filtration systems (media, amendments)</a:t>
            </a:r>
          </a:p>
          <a:p>
            <a:r>
              <a:rPr lang="en-US" sz="2800" dirty="0"/>
              <a:t>Timely, focused street sweeping in appropriate areas</a:t>
            </a:r>
          </a:p>
          <a:p>
            <a:r>
              <a:rPr lang="en-US" sz="2800" dirty="0"/>
              <a:t>Where feasible, focus pond design and O&amp;M on P</a:t>
            </a:r>
          </a:p>
          <a:p>
            <a:r>
              <a:rPr lang="en-US" sz="2800" dirty="0"/>
              <a:t>Keep doing other stuff (pet waste, illicit discharges, fertilizer ban, road salt management. etc.)</a:t>
            </a:r>
          </a:p>
          <a:p>
            <a:r>
              <a:rPr lang="en-US" sz="2800" dirty="0"/>
              <a:t>Chemical treatment of runoff if necessary</a:t>
            </a:r>
          </a:p>
        </p:txBody>
      </p:sp>
    </p:spTree>
    <p:extLst>
      <p:ext uri="{BB962C8B-B14F-4D97-AF65-F5344CB8AC3E}">
        <p14:creationId xmlns:p14="http://schemas.microsoft.com/office/powerpoint/2010/main" val="23757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09E78-03EB-441A-86FD-841CB2D7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82117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F5F05-22B6-4FD2-9F30-A2B6985F1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8" t="30089" r="26719" b="8612"/>
          <a:stretch/>
        </p:blipFill>
        <p:spPr>
          <a:xfrm>
            <a:off x="3421379" y="548640"/>
            <a:ext cx="8467726" cy="6057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C755E1-B682-4A33-A8DE-E26D6BDDD79B}"/>
              </a:ext>
            </a:extLst>
          </p:cNvPr>
          <p:cNvSpPr txBox="1"/>
          <p:nvPr/>
        </p:nvSpPr>
        <p:spPr>
          <a:xfrm>
            <a:off x="3570920" y="6309359"/>
            <a:ext cx="311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Metropolitan Council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E9F4FA-5B85-4D23-912D-424374DC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Phosphorus concentrations in Metro rivers are decreasing</a:t>
            </a:r>
            <a:br>
              <a:rPr lang="en-US" sz="3600" dirty="0"/>
            </a:br>
            <a:r>
              <a:rPr lang="en-US" sz="3600" dirty="0"/>
              <a:t>(1976-2015)</a:t>
            </a:r>
            <a:br>
              <a:rPr lang="en-US" sz="36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48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5745A1-EC2B-45B3-A6C1-7F1B34703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1" t="34999" r="50000" b="21806"/>
          <a:stretch/>
        </p:blipFill>
        <p:spPr>
          <a:xfrm>
            <a:off x="5257799" y="175379"/>
            <a:ext cx="6589095" cy="6610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18998-323D-4B6A-80DD-716A369A60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333" r="28047" b="51806"/>
          <a:stretch/>
        </p:blipFill>
        <p:spPr>
          <a:xfrm>
            <a:off x="9424035" y="170562"/>
            <a:ext cx="2676525" cy="1019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2E441-0124-4601-9440-4F3474E0C03D}"/>
              </a:ext>
            </a:extLst>
          </p:cNvPr>
          <p:cNvSpPr txBox="1"/>
          <p:nvPr/>
        </p:nvSpPr>
        <p:spPr>
          <a:xfrm>
            <a:off x="4063252" y="6192380"/>
            <a:ext cx="294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Metropolitan Council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5D65DE-F1C1-4292-BE42-06213A6DA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Phosphorus concentrations in most Metro streams are decreasing</a:t>
            </a:r>
            <a:br>
              <a:rPr lang="en-US" sz="3600" dirty="0"/>
            </a:br>
            <a:r>
              <a:rPr lang="en-US" sz="3600" dirty="0"/>
              <a:t>(2008-2012)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8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CCE689-B8AC-4B2D-9A77-1B8429DB3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00" t="26222" r="39031" b="20741"/>
          <a:stretch/>
        </p:blipFill>
        <p:spPr>
          <a:xfrm>
            <a:off x="5991186" y="303673"/>
            <a:ext cx="5915064" cy="6309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87D0F5-DE68-452F-A37E-4FE828932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51" t="26222" r="15583" b="51170"/>
          <a:stretch/>
        </p:blipFill>
        <p:spPr>
          <a:xfrm>
            <a:off x="3895647" y="302539"/>
            <a:ext cx="2095539" cy="2304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DBA75E-6364-48A1-8DB2-FE9DA1C56175}"/>
              </a:ext>
            </a:extLst>
          </p:cNvPr>
          <p:cNvSpPr txBox="1"/>
          <p:nvPr/>
        </p:nvSpPr>
        <p:spPr>
          <a:xfrm>
            <a:off x="4419522" y="6244828"/>
            <a:ext cx="167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MPCA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1F98FC-A73F-4901-B157-C0085E82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Secchi disk readings in many of the  core Metro lakes are decreasing</a:t>
            </a:r>
            <a:br>
              <a:rPr lang="en-US" sz="3600" dirty="0"/>
            </a:b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5A23D5-A8C7-4E7D-B953-F352452D7172}"/>
              </a:ext>
            </a:extLst>
          </p:cNvPr>
          <p:cNvSpPr/>
          <p:nvPr/>
        </p:nvSpPr>
        <p:spPr>
          <a:xfrm>
            <a:off x="8383314" y="2354317"/>
            <a:ext cx="2284686" cy="2046233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7340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24278</TotalTime>
  <Words>1542</Words>
  <Application>Microsoft Office PowerPoint</Application>
  <PresentationFormat>Widescreen</PresentationFormat>
  <Paragraphs>240</Paragraphs>
  <Slides>63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Corbel</vt:lpstr>
      <vt:lpstr>Wingdings 2</vt:lpstr>
      <vt:lpstr>Frame</vt:lpstr>
      <vt:lpstr>Phosphorus in stormwater – are we making progress?</vt:lpstr>
      <vt:lpstr>Outline</vt:lpstr>
      <vt:lpstr>Some terms</vt:lpstr>
      <vt:lpstr>Qualifier</vt:lpstr>
      <vt:lpstr>Stormwater runoff contributes to phosphorus impairments</vt:lpstr>
      <vt:lpstr>Nutrient impairments (2020 list)</vt:lpstr>
      <vt:lpstr>Phosphorus concentrations in Metro rivers are decreasing (1976-2015) </vt:lpstr>
      <vt:lpstr>Phosphorus concentrations in most Metro streams are decreasing (2008-2012)</vt:lpstr>
      <vt:lpstr>Secchi disk readings in many of the  core Metro lakes are decreasing </vt:lpstr>
      <vt:lpstr>PowerPoint Presentation</vt:lpstr>
      <vt:lpstr>PowerPoint Presentation</vt:lpstr>
      <vt:lpstr>PowerPoint Presentation</vt:lpstr>
      <vt:lpstr>There are indications we’ve made some but not enough progress</vt:lpstr>
      <vt:lpstr>Phosphorus in stormwater</vt:lpstr>
      <vt:lpstr>In general, all phosphorus and phosphorus sources have been considered equal</vt:lpstr>
      <vt:lpstr>A closer look at phosphorus in stormwater runoff suggests we should give this more thought</vt:lpstr>
      <vt:lpstr>Phosphorus cycling is complex</vt:lpstr>
      <vt:lpstr>P is generally considered to be in dissolved or particulate form  Dissolved forms are &gt;90% bioavailable; particulate &lt;30% bioavailable</vt:lpstr>
      <vt:lpstr>Total phosphorus concentrations and export vary by land use </vt:lpstr>
      <vt:lpstr>TP concentrations are affected by tree canopy ...</vt:lpstr>
      <vt:lpstr>… which affects seasonal loading</vt:lpstr>
      <vt:lpstr>Ratios of dissolved to particulate P vary with land use</vt:lpstr>
      <vt:lpstr>Important sources of dissolved P</vt:lpstr>
      <vt:lpstr>TP snowmelt concentrations &gt;= stormwater  DP snowmelt concentrations &gt; stormwater</vt:lpstr>
      <vt:lpstr>First flush – pollutant concentrations are highest in the early stages of runoff</vt:lpstr>
      <vt:lpstr>First flush for phosphorus is more pronounced</vt:lpstr>
      <vt:lpstr>The fraction of total P in particulate form during a runoff event is greatest during first flush</vt:lpstr>
      <vt:lpstr>Treatment for phosphorus – best management practices (BMPs)</vt:lpstr>
      <vt:lpstr>Stormwater practices (BMPs) must be properly targeted</vt:lpstr>
      <vt:lpstr>Infiltration - effective</vt:lpstr>
      <vt:lpstr>Biofiltration (incl. tree trenches) –ineffective</vt:lpstr>
      <vt:lpstr>Swales – generally ineffective</vt:lpstr>
      <vt:lpstr>Media (sand) filters – partly effective</vt:lpstr>
      <vt:lpstr>Stormwater ponds/wetlands – partly effective</vt:lpstr>
      <vt:lpstr>Green roofs - ineffective</vt:lpstr>
      <vt:lpstr>Is it hopeless?</vt:lpstr>
      <vt:lpstr>Lessons learned and research</vt:lpstr>
      <vt:lpstr>1. Amending BMPs</vt:lpstr>
      <vt:lpstr>Iron-enhanced biofiltration</vt:lpstr>
      <vt:lpstr>Iron-enhanced sand filter</vt:lpstr>
      <vt:lpstr>Iron-enhanced pond bench</vt:lpstr>
      <vt:lpstr>Pond treatments (iron, alum, calcium)</vt:lpstr>
      <vt:lpstr>Other</vt:lpstr>
      <vt:lpstr>Iron amendments significantly increase DP retention and reduce DP concentration</vt:lpstr>
      <vt:lpstr>Iron, aluminum, calcium are effective in reducing internal loading in ponds/wetlands</vt:lpstr>
      <vt:lpstr>On going research</vt:lpstr>
      <vt:lpstr>2. Modifying media</vt:lpstr>
      <vt:lpstr>Options</vt:lpstr>
      <vt:lpstr>What we know so far</vt:lpstr>
      <vt:lpstr>Some research questions</vt:lpstr>
      <vt:lpstr>3. Understanding pond design</vt:lpstr>
      <vt:lpstr>Pond design and  geometry</vt:lpstr>
      <vt:lpstr>Pond sediments</vt:lpstr>
      <vt:lpstr>Research needs</vt:lpstr>
      <vt:lpstr>4. Source control and pollution prevention</vt:lpstr>
      <vt:lpstr>Current credits for P removal with street sweeping are low</vt:lpstr>
      <vt:lpstr>But there is limited guidance on when, where, and how to sweep</vt:lpstr>
      <vt:lpstr>We are working with U of M researchers, our contractor, and stakeholders to develop a sweeping credit and associated guidance</vt:lpstr>
      <vt:lpstr>PowerPoint Presentation</vt:lpstr>
      <vt:lpstr>Recap</vt:lpstr>
      <vt:lpstr>We need to develop phosphorus management strategies and design our systems for phosphorus management</vt:lpstr>
      <vt:lpstr>Hypothesis: What would a phosphorus management strategy look like?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Phosphorus in Stormwater – are we making progress?</dc:title>
  <dc:creator>Michael Trojan</dc:creator>
  <cp:lastModifiedBy>Michael Trojan</cp:lastModifiedBy>
  <cp:revision>108</cp:revision>
  <dcterms:created xsi:type="dcterms:W3CDTF">2020-09-03T15:06:18Z</dcterms:created>
  <dcterms:modified xsi:type="dcterms:W3CDTF">2020-10-08T13:51:48Z</dcterms:modified>
</cp:coreProperties>
</file>