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56" r:id="rId3"/>
    <p:sldId id="257" r:id="rId4"/>
    <p:sldId id="278" r:id="rId5"/>
    <p:sldId id="279" r:id="rId6"/>
    <p:sldId id="293" r:id="rId7"/>
    <p:sldId id="267" r:id="rId8"/>
    <p:sldId id="292" r:id="rId9"/>
    <p:sldId id="286" r:id="rId10"/>
    <p:sldId id="288" r:id="rId11"/>
    <p:sldId id="289" r:id="rId12"/>
    <p:sldId id="294" r:id="rId13"/>
    <p:sldId id="290" r:id="rId14"/>
    <p:sldId id="259" r:id="rId15"/>
    <p:sldId id="284" r:id="rId16"/>
    <p:sldId id="317" r:id="rId17"/>
    <p:sldId id="318" r:id="rId18"/>
    <p:sldId id="349" r:id="rId19"/>
    <p:sldId id="319" r:id="rId20"/>
    <p:sldId id="366" r:id="rId21"/>
    <p:sldId id="358" r:id="rId22"/>
    <p:sldId id="334" r:id="rId23"/>
    <p:sldId id="335" r:id="rId24"/>
    <p:sldId id="336" r:id="rId25"/>
    <p:sldId id="360" r:id="rId26"/>
    <p:sldId id="361" r:id="rId27"/>
    <p:sldId id="316" r:id="rId28"/>
    <p:sldId id="362" r:id="rId29"/>
    <p:sldId id="315" r:id="rId30"/>
    <p:sldId id="368" r:id="rId31"/>
    <p:sldId id="283" r:id="rId32"/>
    <p:sldId id="365" r:id="rId33"/>
    <p:sldId id="344" r:id="rId34"/>
    <p:sldId id="343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1" d="100"/>
          <a:sy n="61" d="100"/>
        </p:scale>
        <p:origin x="-72" y="-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2007_Workbook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2007_Workbook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2007_Workbook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Percent contribution to waters that are impaired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Pt>
            <c:idx val="3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3AA-4DC1-A5A9-1791F4DF830C}"/>
              </c:ext>
            </c:extLst>
          </c:dPt>
          <c:dPt>
            <c:idx val="5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3AA-4DC1-A5A9-1791F4DF830C}"/>
              </c:ext>
            </c:extLst>
          </c:dPt>
          <c:cat>
            <c:strRef>
              <c:f>Sheet1!$A$2:$A$7</c:f>
              <c:strCache>
                <c:ptCount val="6"/>
                <c:pt idx="0">
                  <c:v>Agriculture</c:v>
                </c:pt>
                <c:pt idx="1">
                  <c:v>Hydromodification</c:v>
                </c:pt>
                <c:pt idx="2">
                  <c:v>Natural causes</c:v>
                </c:pt>
                <c:pt idx="3">
                  <c:v>Urban runoff</c:v>
                </c:pt>
                <c:pt idx="4">
                  <c:v>Silviculture</c:v>
                </c:pt>
                <c:pt idx="5">
                  <c:v>Construction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29.5</c:v>
                </c:pt>
                <c:pt idx="1">
                  <c:v>6.9</c:v>
                </c:pt>
                <c:pt idx="2">
                  <c:v>3.9</c:v>
                </c:pt>
                <c:pt idx="3">
                  <c:v>3.8</c:v>
                </c:pt>
                <c:pt idx="4">
                  <c:v>2.4</c:v>
                </c:pt>
                <c:pt idx="5">
                  <c:v>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3AA-4DC1-A5A9-1791F4DF830C}"/>
            </c:ext>
          </c:extLst>
        </c:ser>
        <c:gapWidth val="219"/>
        <c:overlap val="-27"/>
        <c:axId val="119629312"/>
        <c:axId val="119631232"/>
      </c:barChart>
      <c:catAx>
        <c:axId val="11962931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631232"/>
        <c:crosses val="autoZero"/>
        <c:auto val="1"/>
        <c:lblAlgn val="ctr"/>
        <c:lblOffset val="100"/>
      </c:catAx>
      <c:valAx>
        <c:axId val="11963123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629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dirty="0" smtClean="0"/>
              <a:t>Concentrations in runoff (ppm)</a:t>
            </a:r>
            <a:endParaRPr lang="en-US" sz="3600" dirty="0"/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Urban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cat>
            <c:strRef>
              <c:f>Sheet1!$A$2:$A$4</c:f>
              <c:strCache>
                <c:ptCount val="3"/>
                <c:pt idx="0">
                  <c:v>TSS</c:v>
                </c:pt>
                <c:pt idx="1">
                  <c:v>Phosphorus (x 100)</c:v>
                </c:pt>
                <c:pt idx="2">
                  <c:v>Nitrogen (x 10)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69</c:v>
                </c:pt>
                <c:pt idx="1">
                  <c:v>31</c:v>
                </c:pt>
                <c:pt idx="2">
                  <c:v>23.6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926-470B-BB0F-6AEB0EAF1D3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Row crop runoff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cat>
            <c:strRef>
              <c:f>Sheet1!$A$2:$A$4</c:f>
              <c:strCache>
                <c:ptCount val="3"/>
                <c:pt idx="0">
                  <c:v>TSS</c:v>
                </c:pt>
                <c:pt idx="1">
                  <c:v>Phosphorus (x 100)</c:v>
                </c:pt>
                <c:pt idx="2">
                  <c:v>Nitrogen (x 10)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55.3</c:v>
                </c:pt>
                <c:pt idx="1">
                  <c:v>34.4</c:v>
                </c:pt>
                <c:pt idx="2">
                  <c:v>23.2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926-470B-BB0F-6AEB0EAF1D3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Forested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cat>
            <c:strRef>
              <c:f>Sheet1!$A$2:$A$4</c:f>
              <c:strCache>
                <c:ptCount val="3"/>
                <c:pt idx="0">
                  <c:v>TSS</c:v>
                </c:pt>
                <c:pt idx="1">
                  <c:v>Phosphorus (x 100)</c:v>
                </c:pt>
                <c:pt idx="2">
                  <c:v>Nitrogen (x 10)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11.1</c:v>
                </c:pt>
                <c:pt idx="1">
                  <c:v>5.3</c:v>
                </c:pt>
                <c:pt idx="2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926-470B-BB0F-6AEB0EAF1D3A}"/>
            </c:ext>
          </c:extLst>
        </c:ser>
        <c:gapWidth val="219"/>
        <c:overlap val="-27"/>
        <c:axId val="159904512"/>
        <c:axId val="159906432"/>
      </c:barChart>
      <c:catAx>
        <c:axId val="15990451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906432"/>
        <c:crosses val="autoZero"/>
        <c:auto val="1"/>
        <c:lblAlgn val="ctr"/>
        <c:lblOffset val="100"/>
      </c:catAx>
      <c:valAx>
        <c:axId val="15990643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904512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% of respondents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Sheet1!$A$2:$A$8</c:f>
              <c:strCache>
                <c:ptCount val="7"/>
                <c:pt idx="0">
                  <c:v>Manager</c:v>
                </c:pt>
                <c:pt idx="1">
                  <c:v>Engineer</c:v>
                </c:pt>
                <c:pt idx="2">
                  <c:v>Water specialist</c:v>
                </c:pt>
                <c:pt idx="3">
                  <c:v>Other technical</c:v>
                </c:pt>
                <c:pt idx="4">
                  <c:v>Other non-technical</c:v>
                </c:pt>
                <c:pt idx="5">
                  <c:v>Public works</c:v>
                </c:pt>
                <c:pt idx="6">
                  <c:v>Planner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26.8</c:v>
                </c:pt>
                <c:pt idx="1">
                  <c:v>19.100000000000001</c:v>
                </c:pt>
                <c:pt idx="2">
                  <c:v>11.7</c:v>
                </c:pt>
                <c:pt idx="3">
                  <c:v>10.5</c:v>
                </c:pt>
                <c:pt idx="4">
                  <c:v>9.3000000000000007</c:v>
                </c:pt>
                <c:pt idx="5">
                  <c:v>7.8</c:v>
                </c:pt>
                <c:pt idx="6">
                  <c:v>4.7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437-4933-9EC8-6EC87BD566C4}"/>
            </c:ext>
          </c:extLst>
        </c:ser>
        <c:gapWidth val="219"/>
        <c:overlap val="-27"/>
        <c:axId val="150974848"/>
        <c:axId val="150976384"/>
      </c:barChart>
      <c:catAx>
        <c:axId val="15097484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976384"/>
        <c:crosses val="autoZero"/>
        <c:auto val="1"/>
        <c:lblAlgn val="ctr"/>
        <c:lblOffset val="100"/>
      </c:catAx>
      <c:valAx>
        <c:axId val="15097638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974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pPr/>
              <a:t>12/31/2017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76864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pPr/>
              <a:t>12/31/2017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44695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pPr/>
              <a:t>12/31/2017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94795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5400" b="0" spc="-300">
                <a:solidFill>
                  <a:srgbClr val="FFFF00"/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12/31/2017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62001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02906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93969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02634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12/31/2017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57309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12/31/2017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42989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12/31/2017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93092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45374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pPr/>
              <a:t>12/31/2017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776808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97163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16721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869674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2412883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710400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12/31/2017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44369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12/31/2017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66885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000332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8E97-0A54-4161-AA70-BD5E7D026B14}" type="datetimeFigureOut">
              <a:rPr lang="en-US" smtClean="0"/>
              <a:pPr/>
              <a:t>12/31/2017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B61-511C-4C36-B2EE-1D9D9337E8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77563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pPr/>
              <a:t>12/31/2017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78109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pPr/>
              <a:t>12/31/2017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34293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pPr/>
              <a:t>12/31/2017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66081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pPr/>
              <a:t>12/31/2017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47057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pPr/>
              <a:t>12/31/2017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80071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pPr/>
              <a:t>12/31/2017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8888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409B-A738-4E13-AC02-44EDA541EBD8}" type="datetimeFigureOut">
              <a:rPr lang="en-US" smtClean="0"/>
              <a:pPr/>
              <a:t>12/31/2017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14B2-5960-4B0C-83A2-86CC46C60C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67374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B409B-A738-4E13-AC02-44EDA541EBD8}" type="datetimeFigureOut">
              <a:rPr lang="en-US" smtClean="0"/>
              <a:pPr/>
              <a:t>12/31/2017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514B2-5960-4B0C-83A2-86CC46C60C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68787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ADBC8E97-0A54-4161-AA70-BD5E7D026B14}" type="datetimeFigureOut">
              <a:rPr lang="en-US" smtClean="0"/>
              <a:pPr/>
              <a:t>12/31/2017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AC70B61-511C-4C36-B2EE-1D9D9337E8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056886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wmo.org/about/stormwater-park-learning-center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stormwater.pca.state.mn.us/index.php?title=Stormwater_Manual_Table_of_Contents" TargetMode="Externa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stormwater.pca.state.mn.us/index.php?title=Stormwater_Manual_Table_of_Contents" TargetMode="Externa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stormwater.pca.state.mn.us/index.php?title=Design_criteria_for_bioretention" TargetMode="Externa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stormwater.pca.state.mn.us/index.php?title=Design_criteria_for_bioretention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stormwater.pca.state.mn.us/index.php?title=Green_Infrastructure_for_stormwater_management" TargetMode="External"/><Relationship Id="rId3" Type="http://schemas.openxmlformats.org/officeDocument/2006/relationships/hyperlink" Target="https://stormwater.pca.state.mn.us/index.php?title=Managing_stormwater_sediments" TargetMode="External"/><Relationship Id="rId7" Type="http://schemas.openxmlformats.org/officeDocument/2006/relationships/hyperlink" Target="https://stormwater.pca.state.mn.us/index.php?title=Liners_for_stormwater_management" TargetMode="External"/><Relationship Id="rId2" Type="http://schemas.openxmlformats.org/officeDocument/2006/relationships/hyperlink" Target="https://stormwater.pca.state.mn.us/index.php?title=Cold_climate_impact_on_runoff_management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stormwater.pca.state.mn.us/index.php?title=Mosquito_control_and_stormwater_management" TargetMode="External"/><Relationship Id="rId11" Type="http://schemas.openxmlformats.org/officeDocument/2006/relationships/hyperlink" Target="https://stormwater.pca.state.mn.us/index.php?title=Stormwater_infiltration" TargetMode="External"/><Relationship Id="rId5" Type="http://schemas.openxmlformats.org/officeDocument/2006/relationships/hyperlink" Target="https://stormwater.pca.state.mn.us/index.php?title=Stormwater_management_for_lake_protection_and_restoration" TargetMode="External"/><Relationship Id="rId10" Type="http://schemas.openxmlformats.org/officeDocument/2006/relationships/hyperlink" Target="https://stormwater.pca.state.mn.us/index.php?title=Stormwater_pollutants" TargetMode="External"/><Relationship Id="rId4" Type="http://schemas.openxmlformats.org/officeDocument/2006/relationships/hyperlink" Target="http://stormwater.pca.state.mn.us/index.php/Road_salt,_smart_salting_and_winter_maintenance" TargetMode="External"/><Relationship Id="rId9" Type="http://schemas.openxmlformats.org/officeDocument/2006/relationships/hyperlink" Target="https://stormwater.pca.state.mn.us/index.php?title=Stormwater_and_landscape_guidance_for_solar_farms_and_solar_projects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stormwater.pca.state.mn.us/index.php?title=Case_studies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iencedirect.com/science/article/pii/S092585741300222X" TargetMode="Externa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stormwater.pca.state.mn.us/index.php?title=Green_Infrastructure_for_stormwater_management" TargetMode="Externa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mwater.pca.state.mn.us/index.php?title=Main_Page" TargetMode="External"/><Relationship Id="rId2" Type="http://schemas.openxmlformats.org/officeDocument/2006/relationships/hyperlink" Target="mailto:mike.Trojan@state.mn.us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metroblooms.org/" TargetMode="External"/><Relationship Id="rId2" Type="http://schemas.openxmlformats.org/officeDocument/2006/relationships/hyperlink" Target="https://masterwaterstewards.org/by-the-numbers/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blue-thumb.org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sites/production/files/2015-10/documents/ch1.pdf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t&amp;rct=j&amp;q=&amp;esrc=s&amp;source=web&amp;cd=9&amp;ved=0ahUKEwijw-7BlvHXAhVkxYMKHe3FDSYQFghWMAg&amp;url=http://www.dtic.mil/get-tr-doc/pdf?AD=ADA430436&amp;usg=AOvVaw1YXMxcIvOATjtAZ4x9qXnE" TargetMode="Externa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hyperlink" Target="https://www.youtube.com/watch?v=rrY1ohMLXiM&amp;feature=youtu.be&amp;utm_medium=email&amp;utm_source=govdelivery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www.capitolregionwd.org/" TargetMode="Externa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Minnesota’s  Stormwater  Manual – Connecting  Stormwater  Management  to the  Landscape</a:t>
            </a:r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638" y="1579419"/>
            <a:ext cx="3519097" cy="2394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638" y="4114923"/>
            <a:ext cx="3519097" cy="26393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2634657"/>
            <a:ext cx="63509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Mike Trojan</a:t>
            </a:r>
          </a:p>
          <a:p>
            <a:r>
              <a:rPr lang="en-US" sz="2800" dirty="0" smtClean="0"/>
              <a:t>Minnesota Pollution Control Agency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Northern Green Expo</a:t>
            </a:r>
          </a:p>
          <a:p>
            <a:r>
              <a:rPr lang="en-US" sz="2800" dirty="0" smtClean="0"/>
              <a:t>January 3, 2018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0" y="5941547"/>
            <a:ext cx="4787301" cy="8126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574" y="4122499"/>
            <a:ext cx="952381" cy="18190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0074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8779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Green Infrastructure is the approach used to achieve sustainable stormwater management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4868" y="2770093"/>
            <a:ext cx="10233800" cy="3406869"/>
          </a:xfrm>
        </p:spPr>
        <p:txBody>
          <a:bodyPr/>
          <a:lstStyle/>
          <a:p>
            <a:r>
              <a:rPr lang="en-US" dirty="0" smtClean="0"/>
              <a:t>Use of stormwater infiltration practices</a:t>
            </a:r>
          </a:p>
          <a:p>
            <a:r>
              <a:rPr lang="en-US" dirty="0" smtClean="0"/>
              <a:t>Harvesting and using stormwater runoff</a:t>
            </a:r>
          </a:p>
          <a:p>
            <a:r>
              <a:rPr lang="en-US" dirty="0" smtClean="0"/>
              <a:t>Disconnecting hard surfaces</a:t>
            </a:r>
          </a:p>
          <a:p>
            <a:r>
              <a:rPr lang="en-US" dirty="0" smtClean="0"/>
              <a:t>Using vegetation</a:t>
            </a:r>
          </a:p>
          <a:p>
            <a:r>
              <a:rPr lang="en-US" dirty="0" smtClean="0"/>
              <a:t>Landscaping</a:t>
            </a:r>
          </a:p>
          <a:p>
            <a:r>
              <a:rPr lang="en-US" dirty="0" smtClean="0"/>
              <a:t>Education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848" y="4661646"/>
            <a:ext cx="3727840" cy="137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23880" y="6176962"/>
            <a:ext cx="4830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3"/>
              </a:rPr>
              <a:t>Stormwater Park; Mississippi Watershed Management Organization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/>
          <a:srcRect l="50000" t="19124"/>
          <a:stretch/>
        </p:blipFill>
        <p:spPr>
          <a:xfrm>
            <a:off x="7978587" y="3997962"/>
            <a:ext cx="3630703" cy="16517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/>
          <a:srcRect l="50147" t="20762" r="490" b="17190"/>
          <a:stretch/>
        </p:blipFill>
        <p:spPr>
          <a:xfrm>
            <a:off x="7082117" y="1765623"/>
            <a:ext cx="4823012" cy="17050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2764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Which of these stormwater practices is generally not considered to be a green infrastructure practice?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2834639"/>
            <a:ext cx="10233800" cy="3342323"/>
          </a:xfrm>
        </p:spPr>
        <p:txBody>
          <a:bodyPr/>
          <a:lstStyle/>
          <a:p>
            <a:r>
              <a:rPr lang="en-US" dirty="0" smtClean="0"/>
              <a:t>Sand filter</a:t>
            </a:r>
          </a:p>
          <a:p>
            <a:r>
              <a:rPr lang="en-US" dirty="0" smtClean="0"/>
              <a:t>Green roof</a:t>
            </a:r>
          </a:p>
          <a:p>
            <a:r>
              <a:rPr lang="en-US" dirty="0" smtClean="0"/>
              <a:t>Constructed wetland</a:t>
            </a:r>
          </a:p>
          <a:p>
            <a:r>
              <a:rPr lang="en-US" dirty="0" smtClean="0"/>
              <a:t>Permeable pavement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876"/>
          <a:stretch/>
        </p:blipFill>
        <p:spPr>
          <a:xfrm>
            <a:off x="7637929" y="1936818"/>
            <a:ext cx="3311420" cy="44635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1891" y="5652655"/>
            <a:ext cx="3649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C000"/>
                </a:solidFill>
              </a:rPr>
              <a:t>Quiz 2</a:t>
            </a:r>
            <a:endParaRPr lang="en-US" sz="5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106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1851"/>
            <a:ext cx="10515600" cy="1025136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Green Infrastructure stormwater - </a:t>
            </a:r>
            <a:br>
              <a:rPr lang="en-US" sz="4400" dirty="0" smtClean="0"/>
            </a:br>
            <a:r>
              <a:rPr lang="en-US" sz="4400" b="1" dirty="0" smtClean="0">
                <a:solidFill>
                  <a:srgbClr val="FFC000"/>
                </a:solidFill>
              </a:rPr>
              <a:t>Best Management Practices (BMPs)</a:t>
            </a:r>
            <a:endParaRPr lang="en-US" sz="4400" b="1" dirty="0"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53" y="1231771"/>
            <a:ext cx="2743200" cy="20543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704" y="1014590"/>
            <a:ext cx="2800799" cy="2054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535"/>
          <a:stretch/>
        </p:blipFill>
        <p:spPr>
          <a:xfrm>
            <a:off x="3241611" y="1231771"/>
            <a:ext cx="2432180" cy="3329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793" y="3389101"/>
            <a:ext cx="2561253" cy="34150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876"/>
          <a:stretch/>
        </p:blipFill>
        <p:spPr>
          <a:xfrm>
            <a:off x="329682" y="3389101"/>
            <a:ext cx="2533502" cy="34150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269" y="1338220"/>
            <a:ext cx="2739487" cy="20576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269" y="3507439"/>
            <a:ext cx="2743200" cy="23957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662" y="5381008"/>
            <a:ext cx="3707130" cy="13639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20588" y="2799461"/>
            <a:ext cx="1742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Bioretention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663953" y="3389101"/>
            <a:ext cx="2128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Vegetated swale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49092" y="3706225"/>
            <a:ext cx="1742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Tree trench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63953" y="2827770"/>
            <a:ext cx="2128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Infiltration basin</a:t>
            </a: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68984" y="3906280"/>
            <a:ext cx="1742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Green roof</a:t>
            </a:r>
            <a:endParaRPr lang="en-US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196186" y="4980898"/>
            <a:ext cx="2714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Permeable pavement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89001" y="6444128"/>
            <a:ext cx="2270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Harvest and reuse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85538" y="2789191"/>
            <a:ext cx="1859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Disconnection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761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411" y="132044"/>
            <a:ext cx="11618259" cy="109612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What is the Minnesota Stormwater Manual?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2071" y="1359460"/>
            <a:ext cx="10076918" cy="410901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 resource that provides guidance </a:t>
            </a:r>
            <a:r>
              <a:rPr lang="en-US" dirty="0">
                <a:solidFill>
                  <a:schemeClr val="tx1"/>
                </a:solidFill>
              </a:rPr>
              <a:t>and tools to help better manage stormwater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50278" t="11243" b="-1"/>
          <a:stretch/>
        </p:blipFill>
        <p:spPr>
          <a:xfrm>
            <a:off x="1953598" y="2512922"/>
            <a:ext cx="8275138" cy="41545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4673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11306" y="179355"/>
            <a:ext cx="10515600" cy="1051299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Who uses the manual?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8" name="Chart 7"/>
          <p:cNvGraphicFramePr/>
          <p:nvPr>
            <p:extLst/>
          </p:nvPr>
        </p:nvGraphicFramePr>
        <p:xfrm>
          <a:off x="1081741" y="1230654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583271" y="2178424"/>
            <a:ext cx="2214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</a:rPr>
              <a:t>What’s missing?</a:t>
            </a:r>
            <a:endParaRPr lang="en-US" sz="3600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83271" y="3726358"/>
            <a:ext cx="22142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About </a:t>
            </a:r>
          </a:p>
          <a:p>
            <a:r>
              <a:rPr lang="en-US" sz="3200" b="1" dirty="0" smtClean="0">
                <a:solidFill>
                  <a:srgbClr val="FFC000"/>
                </a:solidFill>
              </a:rPr>
              <a:t>11 million hits to date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657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259" y="2976282"/>
            <a:ext cx="4913556" cy="327570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What the manual is not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19954" y="1825625"/>
            <a:ext cx="5916706" cy="4351338"/>
          </a:xfrm>
        </p:spPr>
        <p:txBody>
          <a:bodyPr/>
          <a:lstStyle/>
          <a:p>
            <a:r>
              <a:rPr lang="en-US" dirty="0" smtClean="0"/>
              <a:t>Not a Green Infrastructure (GI) or landscape manual</a:t>
            </a:r>
          </a:p>
          <a:p>
            <a:r>
              <a:rPr lang="en-US" dirty="0" smtClean="0"/>
              <a:t>Not the definitive source of information on GI or landscape design</a:t>
            </a:r>
          </a:p>
          <a:p>
            <a:r>
              <a:rPr lang="en-US" dirty="0" smtClean="0"/>
              <a:t>A cookbook that applies the same way at every site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691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What the manual is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19954" y="1825625"/>
            <a:ext cx="5916706" cy="4351338"/>
          </a:xfrm>
        </p:spPr>
        <p:txBody>
          <a:bodyPr/>
          <a:lstStyle/>
          <a:p>
            <a:r>
              <a:rPr lang="en-US" dirty="0" smtClean="0"/>
              <a:t>A definitive source for how to </a:t>
            </a:r>
            <a:r>
              <a:rPr lang="en-US" b="1" dirty="0" smtClean="0">
                <a:solidFill>
                  <a:srgbClr val="FFC000"/>
                </a:solidFill>
              </a:rPr>
              <a:t>build and maintain </a:t>
            </a:r>
            <a:r>
              <a:rPr lang="en-US" dirty="0" smtClean="0"/>
              <a:t>stormwater practices</a:t>
            </a:r>
          </a:p>
          <a:p>
            <a:r>
              <a:rPr lang="en-US" dirty="0" smtClean="0"/>
              <a:t>A source of information on a </a:t>
            </a:r>
            <a:r>
              <a:rPr lang="en-US" b="1" dirty="0" smtClean="0">
                <a:solidFill>
                  <a:srgbClr val="FFC000"/>
                </a:solidFill>
              </a:rPr>
              <a:t>variety of topics</a:t>
            </a:r>
            <a:r>
              <a:rPr lang="en-US" b="1" dirty="0" smtClean="0"/>
              <a:t> </a:t>
            </a:r>
            <a:r>
              <a:rPr lang="en-US" dirty="0" smtClean="0"/>
              <a:t>for stormwater practitioners</a:t>
            </a:r>
          </a:p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FFC000"/>
                </a:solidFill>
              </a:rPr>
              <a:t>warehouse</a:t>
            </a:r>
            <a:r>
              <a:rPr lang="en-US" dirty="0" smtClean="0"/>
              <a:t> of links, references, videos, tools, case studies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356" y="1616168"/>
            <a:ext cx="4791075" cy="35718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29024" y="5306216"/>
            <a:ext cx="2883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Image courtesy of Zurich U.S.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1991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" y="365125"/>
            <a:ext cx="11795760" cy="1325563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True or false: tree trenches/boxes, bioswales, and rain gardens are all examples of bioretention practices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484" y="2152997"/>
            <a:ext cx="10233800" cy="346701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True</a:t>
            </a:r>
          </a:p>
          <a:p>
            <a:r>
              <a:rPr lang="en-US" sz="3600" dirty="0" smtClean="0"/>
              <a:t>False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581891" y="5652655"/>
            <a:ext cx="3649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C000"/>
                </a:solidFill>
              </a:rPr>
              <a:t>Quiz 3</a:t>
            </a:r>
            <a:endParaRPr lang="en-US" sz="5400" b="1" dirty="0">
              <a:solidFill>
                <a:srgbClr val="FFC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380" y="2066091"/>
            <a:ext cx="2743200" cy="2054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535"/>
          <a:stretch/>
        </p:blipFill>
        <p:spPr>
          <a:xfrm>
            <a:off x="3228504" y="1900961"/>
            <a:ext cx="2432180" cy="3329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440" y="3093267"/>
            <a:ext cx="2561253" cy="34150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6845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022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Let’s take a look </a:t>
            </a:r>
            <a:r>
              <a:rPr lang="en-US" sz="4400" dirty="0" smtClean="0">
                <a:solidFill>
                  <a:srgbClr val="FFFF00"/>
                </a:solidFill>
                <a:hlinkClick r:id="rId2"/>
              </a:rPr>
              <a:t>inside the manual</a:t>
            </a:r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/>
          <a:srcRect l="50278" t="11243" b="-1"/>
          <a:stretch/>
        </p:blipFill>
        <p:spPr>
          <a:xfrm>
            <a:off x="557060" y="1141321"/>
            <a:ext cx="10997631" cy="55213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8825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The recommended ratio of area contributing runoff to permeable pavement area is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1:1</a:t>
            </a:r>
          </a:p>
          <a:p>
            <a:r>
              <a:rPr lang="en-US" sz="3600" dirty="0" smtClean="0"/>
              <a:t>2:1</a:t>
            </a:r>
          </a:p>
          <a:p>
            <a:r>
              <a:rPr lang="en-US" sz="3600" dirty="0" smtClean="0"/>
              <a:t>7:1</a:t>
            </a:r>
          </a:p>
          <a:p>
            <a:r>
              <a:rPr lang="en-US" sz="3600" dirty="0" smtClean="0"/>
              <a:t>It doesn’t matter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7817224" y="2321859"/>
            <a:ext cx="3536576" cy="95410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Area contributing runoff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817224" y="4120179"/>
            <a:ext cx="3536576" cy="52322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Permeable pavement</a:t>
            </a:r>
            <a:endParaRPr lang="en-US" sz="2800" dirty="0"/>
          </a:p>
        </p:txBody>
      </p:sp>
      <p:sp>
        <p:nvSpPr>
          <p:cNvPr id="6" name="Down Arrow 5"/>
          <p:cNvSpPr/>
          <p:nvPr/>
        </p:nvSpPr>
        <p:spPr>
          <a:xfrm>
            <a:off x="9348398" y="3275966"/>
            <a:ext cx="236669" cy="844213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188311" y="5090229"/>
            <a:ext cx="72578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A typical vacuum cleaning schedule may include the end of winter (April) and after autumn leaf-fall (November)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514600"/>
            <a:ext cx="1828800" cy="1828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6687" y="5321061"/>
            <a:ext cx="3649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C000"/>
                </a:solidFill>
              </a:rPr>
              <a:t>Quiz </a:t>
            </a:r>
            <a:r>
              <a:rPr lang="en-US" sz="5400" b="1" dirty="0">
                <a:solidFill>
                  <a:srgbClr val="FFC000"/>
                </a:solidFill>
              </a:rPr>
              <a:t>4</a:t>
            </a:r>
          </a:p>
        </p:txBody>
      </p:sp>
    </p:spTree>
    <p:extLst>
      <p:ext uri="{BB962C8B-B14F-4D97-AF65-F5344CB8AC3E}">
        <p14:creationId xmlns="" xmlns:p14="http://schemas.microsoft.com/office/powerpoint/2010/main" val="106809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Topics covered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little bit on stormwater</a:t>
            </a:r>
          </a:p>
          <a:p>
            <a:r>
              <a:rPr lang="en-US" dirty="0" smtClean="0"/>
              <a:t>Stormwater management timeline</a:t>
            </a:r>
          </a:p>
          <a:p>
            <a:r>
              <a:rPr lang="en-US" dirty="0"/>
              <a:t>Green Infrastructure and sustainable stormwater management</a:t>
            </a:r>
          </a:p>
          <a:p>
            <a:r>
              <a:rPr lang="en-US" dirty="0" smtClean="0"/>
              <a:t>The </a:t>
            </a:r>
            <a:r>
              <a:rPr lang="en-US" dirty="0"/>
              <a:t>Minnesota Stormwater Manual</a:t>
            </a:r>
          </a:p>
          <a:p>
            <a:r>
              <a:rPr lang="en-US" dirty="0" smtClean="0"/>
              <a:t>Wrap-up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FFC000"/>
                </a:solidFill>
              </a:rPr>
              <a:t>Quizzes</a:t>
            </a:r>
            <a:endParaRPr 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553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 </a:t>
            </a:r>
            <a:r>
              <a:rPr lang="en-US" dirty="0" smtClean="0">
                <a:solidFill>
                  <a:srgbClr val="FFFF00"/>
                </a:solidFill>
                <a:hlinkClick r:id="rId2"/>
              </a:rPr>
              <a:t>source of information </a:t>
            </a:r>
            <a:r>
              <a:rPr lang="en-US" dirty="0" smtClean="0">
                <a:solidFill>
                  <a:srgbClr val="FFFF00"/>
                </a:solidFill>
              </a:rPr>
              <a:t>on a variety of topics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28" name="Picture 4" descr="https://upload.wikimedia.org/wikipedia/commons/thumb/a/a5/Messagebox_info.svg/180px-Messagebox_info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2549" y="2835273"/>
            <a:ext cx="3088447" cy="30884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5647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Which of these is not a compost specification?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800" y="1971096"/>
            <a:ext cx="5571745" cy="463752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pH between 5.5 and 8.5</a:t>
            </a:r>
          </a:p>
          <a:p>
            <a:r>
              <a:rPr lang="en-US" sz="3200" dirty="0" smtClean="0"/>
              <a:t>Moisture content between 30 and 60% (mass basis)</a:t>
            </a:r>
          </a:p>
          <a:p>
            <a:r>
              <a:rPr lang="en-US" sz="3200" dirty="0" smtClean="0"/>
              <a:t>Organic matter content between 30 and 65% (dry wt basis)</a:t>
            </a:r>
          </a:p>
          <a:p>
            <a:r>
              <a:rPr lang="en-US" sz="3200" dirty="0" smtClean="0"/>
              <a:t>Particles must pass through 1 inch screen or less</a:t>
            </a:r>
            <a:endParaRPr lang="en-US" sz="3200" dirty="0"/>
          </a:p>
        </p:txBody>
      </p:sp>
      <p:sp>
        <p:nvSpPr>
          <p:cNvPr id="4098" name="AutoShape 2" descr="File:Application compost highway 41.png"/>
          <p:cNvSpPr>
            <a:spLocks noChangeAspect="1" noChangeArrowheads="1"/>
          </p:cNvSpPr>
          <p:nvPr/>
        </p:nvSpPr>
        <p:spPr bwMode="auto">
          <a:xfrm>
            <a:off x="155575" y="-2743200"/>
            <a:ext cx="7610475" cy="5715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100" name="AutoShape 4" descr="File:Application compost highway 41.png"/>
          <p:cNvSpPr>
            <a:spLocks noChangeAspect="1" noChangeArrowheads="1"/>
          </p:cNvSpPr>
          <p:nvPr/>
        </p:nvSpPr>
        <p:spPr bwMode="auto">
          <a:xfrm>
            <a:off x="155575" y="-2743200"/>
            <a:ext cx="7610475" cy="5715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102" name="AutoShape 6" descr="Photo of Application of compost blanket roadside County Road 41 in Carver County."/>
          <p:cNvSpPr>
            <a:spLocks noChangeAspect="1" noChangeArrowheads="1"/>
          </p:cNvSpPr>
          <p:nvPr/>
        </p:nvSpPr>
        <p:spPr bwMode="auto">
          <a:xfrm>
            <a:off x="155575" y="-1028700"/>
            <a:ext cx="2857500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104" name="AutoShape 8" descr="Photo of Application of compost blanket roadside County Road 41 in Carver County."/>
          <p:cNvSpPr>
            <a:spLocks noChangeAspect="1" noChangeArrowheads="1"/>
          </p:cNvSpPr>
          <p:nvPr/>
        </p:nvSpPr>
        <p:spPr bwMode="auto">
          <a:xfrm>
            <a:off x="155575" y="-1028700"/>
            <a:ext cx="2857500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 cstate="print"/>
          <a:srcRect l="17969" t="27841" r="19815" b="9943"/>
          <a:stretch>
            <a:fillRect/>
          </a:stretch>
        </p:blipFill>
        <p:spPr bwMode="auto">
          <a:xfrm>
            <a:off x="6442365" y="1906731"/>
            <a:ext cx="5465618" cy="4099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047873" y="5760323"/>
            <a:ext cx="3649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C000"/>
                </a:solidFill>
              </a:rPr>
              <a:t>Quiz 5</a:t>
            </a:r>
            <a:endParaRPr lang="en-US" sz="54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Material specifications – </a:t>
            </a:r>
            <a:r>
              <a:rPr lang="en-US" dirty="0" smtClean="0">
                <a:solidFill>
                  <a:srgbClr val="FFFF00"/>
                </a:solidFill>
                <a:hlinkClick r:id="rId2"/>
              </a:rPr>
              <a:t>filter media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20000" y="1825625"/>
            <a:ext cx="4782036" cy="43513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Composition specs for several mixes</a:t>
            </a:r>
          </a:p>
          <a:p>
            <a:r>
              <a:rPr lang="en-US" sz="3200" dirty="0" smtClean="0"/>
              <a:t>Performance specs</a:t>
            </a:r>
          </a:p>
          <a:p>
            <a:r>
              <a:rPr lang="en-US" sz="3200" dirty="0" smtClean="0"/>
              <a:t>Design and construction information</a:t>
            </a:r>
          </a:p>
          <a:p>
            <a:r>
              <a:rPr lang="en-US" sz="3200" dirty="0" smtClean="0"/>
              <a:t>Designing for phosphorus control</a:t>
            </a:r>
            <a:endParaRPr lang="en-US" sz="3200" dirty="0"/>
          </a:p>
        </p:txBody>
      </p:sp>
      <p:sp>
        <p:nvSpPr>
          <p:cNvPr id="88068" name="AutoShape 4" descr="Image result for bioretention media picture"/>
          <p:cNvSpPr>
            <a:spLocks noChangeAspect="1" noChangeArrowheads="1"/>
          </p:cNvSpPr>
          <p:nvPr/>
        </p:nvSpPr>
        <p:spPr bwMode="auto">
          <a:xfrm>
            <a:off x="155575" y="-814388"/>
            <a:ext cx="2857500" cy="17049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233" y="2285998"/>
            <a:ext cx="4911567" cy="36591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188" y="365125"/>
            <a:ext cx="7745506" cy="3660028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A rain garden w/ an underdrain having a </a:t>
            </a:r>
            <a:r>
              <a:rPr lang="en-US" sz="4400" dirty="0" smtClean="0">
                <a:solidFill>
                  <a:srgbClr val="FFFF00"/>
                </a:solidFill>
                <a:hlinkClick r:id="rId2"/>
              </a:rPr>
              <a:t>media mix </a:t>
            </a:r>
            <a:r>
              <a:rPr lang="en-US" sz="4400" dirty="0" smtClean="0">
                <a:solidFill>
                  <a:srgbClr val="FFFF00"/>
                </a:solidFill>
              </a:rPr>
              <a:t>with high organic matter content will leach phosphorus</a:t>
            </a:r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l="12292" t="27860" r="68842" b="28024"/>
          <a:stretch/>
        </p:blipFill>
        <p:spPr>
          <a:xfrm>
            <a:off x="7227449" y="3661517"/>
            <a:ext cx="3666971" cy="24116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4424" y="4264331"/>
            <a:ext cx="57565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Manual recommends Mixes C or D, testing the media for P, or adding iron to the practice</a:t>
            </a:r>
            <a:endParaRPr lang="en-US" sz="3200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 l="17756" t="45738" r="51989" b="24716"/>
          <a:stretch>
            <a:fillRect/>
          </a:stretch>
        </p:blipFill>
        <p:spPr bwMode="auto">
          <a:xfrm>
            <a:off x="8133433" y="586557"/>
            <a:ext cx="3595254" cy="263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7517" y="176867"/>
            <a:ext cx="10515600" cy="1024405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… and more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20000" y="1389530"/>
            <a:ext cx="10233800" cy="527124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hlinkClick r:id="rId2" tooltip="Cold climate impact on runoff management"/>
              </a:rPr>
              <a:t>Cold climate impact on runoff management</a:t>
            </a:r>
            <a:endParaRPr lang="en-US" dirty="0" smtClean="0"/>
          </a:p>
          <a:p>
            <a:r>
              <a:rPr lang="en-US" dirty="0" smtClean="0">
                <a:hlinkClick r:id="rId3" tooltip="Managing stormwater sediments"/>
              </a:rPr>
              <a:t>Managing stormwater sediments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Road salt, smart salting, and winter maintenance</a:t>
            </a:r>
            <a:endParaRPr lang="en-US" dirty="0" smtClean="0"/>
          </a:p>
          <a:p>
            <a:r>
              <a:rPr lang="en-US" dirty="0" smtClean="0">
                <a:hlinkClick r:id="rId5" tooltip="Stormwater management for lake protection and restoration"/>
              </a:rPr>
              <a:t>Stormwater management for lake protection and restoration</a:t>
            </a:r>
            <a:endParaRPr lang="en-US" dirty="0" smtClean="0"/>
          </a:p>
          <a:p>
            <a:r>
              <a:rPr lang="en-US" dirty="0">
                <a:hlinkClick r:id="rId6" tooltip="Mosquito control and stormwater management"/>
              </a:rPr>
              <a:t>Mosquito control and stormwater </a:t>
            </a:r>
            <a:r>
              <a:rPr lang="en-US" dirty="0" smtClean="0">
                <a:hlinkClick r:id="rId6" tooltip="Mosquito control and stormwater management"/>
              </a:rPr>
              <a:t>management</a:t>
            </a:r>
            <a:endParaRPr lang="en-US" dirty="0" smtClean="0"/>
          </a:p>
          <a:p>
            <a:r>
              <a:rPr lang="en-US" dirty="0" smtClean="0">
                <a:hlinkClick r:id="rId7" tooltip="Liners for stormwater management"/>
              </a:rPr>
              <a:t>Liners for stormwater management</a:t>
            </a:r>
            <a:endParaRPr lang="en-US" dirty="0" smtClean="0"/>
          </a:p>
          <a:p>
            <a:r>
              <a:rPr lang="en-US" dirty="0" smtClean="0">
                <a:hlinkClick r:id="rId8" tooltip="Green Infrastructure for stormwater management"/>
              </a:rPr>
              <a:t>Green Infrastructure for stormwater management</a:t>
            </a:r>
            <a:endParaRPr lang="en-US" dirty="0" smtClean="0"/>
          </a:p>
          <a:p>
            <a:r>
              <a:rPr lang="en-US" dirty="0" smtClean="0">
                <a:hlinkClick r:id="rId9" tooltip="Stormwater and landscape guidance for solar farms and solar projects"/>
              </a:rPr>
              <a:t>Stormwater and landscape guidance for solar farms and solar projects </a:t>
            </a:r>
            <a:endParaRPr lang="en-US" dirty="0" smtClean="0"/>
          </a:p>
          <a:p>
            <a:r>
              <a:rPr lang="en-US" dirty="0" smtClean="0">
                <a:hlinkClick r:id="rId10" tooltip="Stormwater pollutants"/>
              </a:rPr>
              <a:t>Stormwater pollutants</a:t>
            </a:r>
            <a:endParaRPr lang="en-US" dirty="0" smtClean="0"/>
          </a:p>
          <a:p>
            <a:r>
              <a:rPr lang="en-US" dirty="0">
                <a:hlinkClick r:id="rId11" tooltip="Stormwater infiltration"/>
              </a:rPr>
              <a:t>Stormwater </a:t>
            </a:r>
            <a:r>
              <a:rPr lang="en-US" dirty="0" smtClean="0">
                <a:hlinkClick r:id="rId11" tooltip="Stormwater infiltration"/>
              </a:rPr>
              <a:t>infiltration</a:t>
            </a:r>
            <a:endParaRPr lang="en-US" dirty="0" smtClean="0"/>
          </a:p>
          <a:p>
            <a:r>
              <a:rPr lang="en-US" dirty="0" smtClean="0"/>
              <a:t>Etc.</a:t>
            </a:r>
          </a:p>
        </p:txBody>
      </p:sp>
    </p:spTree>
    <p:extLst>
      <p:ext uri="{BB962C8B-B14F-4D97-AF65-F5344CB8AC3E}">
        <p14:creationId xmlns="" xmlns:p14="http://schemas.microsoft.com/office/powerpoint/2010/main" val="135274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 warehouse of links, references, case studies, maps, etc.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825624"/>
            <a:ext cx="5495953" cy="4823149"/>
          </a:xfrm>
        </p:spPr>
        <p:txBody>
          <a:bodyPr/>
          <a:lstStyle/>
          <a:p>
            <a:r>
              <a:rPr lang="en-US" dirty="0" smtClean="0"/>
              <a:t>Nearly every page has multiple links to external material</a:t>
            </a:r>
          </a:p>
          <a:p>
            <a:r>
              <a:rPr lang="en-US" dirty="0" smtClean="0"/>
              <a:t>Most pages have reference lists</a:t>
            </a:r>
          </a:p>
          <a:p>
            <a:r>
              <a:rPr lang="en-US" dirty="0" smtClean="0"/>
              <a:t>There is a map page</a:t>
            </a:r>
          </a:p>
          <a:p>
            <a:r>
              <a:rPr lang="en-US" dirty="0" smtClean="0"/>
              <a:t>Training videos</a:t>
            </a:r>
          </a:p>
          <a:p>
            <a:r>
              <a:rPr lang="en-US" dirty="0" smtClean="0"/>
              <a:t>Links to webinars and videos</a:t>
            </a:r>
          </a:p>
          <a:p>
            <a:r>
              <a:rPr lang="en-US" dirty="0" smtClean="0"/>
              <a:t>Outreach materials (newsletters, blogs, etc.)</a:t>
            </a:r>
          </a:p>
          <a:p>
            <a:r>
              <a:rPr lang="en-US" dirty="0" smtClean="0"/>
              <a:t>Etc.</a:t>
            </a:r>
          </a:p>
          <a:p>
            <a:r>
              <a:rPr lang="en-US" dirty="0" smtClean="0">
                <a:hlinkClick r:id="rId2"/>
              </a:rPr>
              <a:t>Case studies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l="58236" t="20327" r="28235" b="39934"/>
          <a:stretch/>
        </p:blipFill>
        <p:spPr>
          <a:xfrm>
            <a:off x="6391835" y="3926540"/>
            <a:ext cx="3277308" cy="2707341"/>
          </a:xfrm>
          <a:prstGeom prst="rect">
            <a:avLst/>
          </a:prstGeom>
        </p:spPr>
      </p:pic>
      <p:pic>
        <p:nvPicPr>
          <p:cNvPr id="5" name="Content Placeholder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407" y="1277308"/>
            <a:ext cx="3352393" cy="25142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5425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FFC000"/>
                </a:solidFill>
              </a:rPr>
              <a:t>True or False</a:t>
            </a:r>
            <a:r>
              <a:rPr lang="en-US" sz="4400" dirty="0" smtClean="0">
                <a:solidFill>
                  <a:srgbClr val="FFFF00"/>
                </a:solidFill>
              </a:rPr>
              <a:t>: Bioretention (rain garden) is an excellent BMP for climate resiliency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False</a:t>
            </a:r>
            <a:r>
              <a:rPr lang="en-US" dirty="0" smtClean="0"/>
              <a:t>: </a:t>
            </a:r>
            <a:r>
              <a:rPr lang="en-US" dirty="0" smtClean="0">
                <a:hlinkClick r:id="rId2"/>
              </a:rPr>
              <a:t>Moore </a:t>
            </a:r>
            <a:r>
              <a:rPr lang="en-US" dirty="0">
                <a:hlinkClick r:id="rId2"/>
              </a:rPr>
              <a:t>and Hunt</a:t>
            </a:r>
            <a:r>
              <a:rPr lang="en-US" dirty="0"/>
              <a:t> (2013</a:t>
            </a:r>
            <a:r>
              <a:rPr lang="en-US" dirty="0" smtClean="0"/>
              <a:t>), in evaluating the effect of several BMP types on climate resiliency, </a:t>
            </a:r>
            <a:r>
              <a:rPr lang="en-US" dirty="0"/>
              <a:t>state "Despite accounting for sequestration by vegetation in these systems, only stormwater wetlands and grassed swales were predicted to store more carbon than what was released through construction and maintenance".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0908" y="4989358"/>
            <a:ext cx="3649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C000"/>
                </a:solidFill>
              </a:rPr>
              <a:t>Quiz </a:t>
            </a:r>
            <a:r>
              <a:rPr lang="en-US" sz="5400" b="1" dirty="0">
                <a:solidFill>
                  <a:srgbClr val="FFC000"/>
                </a:solidFill>
              </a:rPr>
              <a:t>6</a:t>
            </a:r>
          </a:p>
        </p:txBody>
      </p:sp>
    </p:spTree>
    <p:extLst>
      <p:ext uri="{BB962C8B-B14F-4D97-AF65-F5344CB8AC3E}">
        <p14:creationId xmlns="" xmlns:p14="http://schemas.microsoft.com/office/powerpoint/2010/main" val="346273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The future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Will continue to work with our partners to update and enhance the manual</a:t>
            </a:r>
          </a:p>
          <a:p>
            <a:r>
              <a:rPr lang="en-US" dirty="0"/>
              <a:t>Slowly building information for the general public</a:t>
            </a:r>
          </a:p>
          <a:p>
            <a:r>
              <a:rPr lang="en-US" dirty="0" smtClean="0"/>
              <a:t>Building a </a:t>
            </a:r>
            <a:r>
              <a:rPr lang="en-US" dirty="0" smtClean="0">
                <a:hlinkClick r:id="rId2"/>
              </a:rPr>
              <a:t>Green Infrastructure section</a:t>
            </a:r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229892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Which of these bioretention (rain garden) design considerations improve habitat?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882" y="2834639"/>
            <a:ext cx="6284259" cy="3342323"/>
          </a:xfrm>
        </p:spPr>
        <p:txBody>
          <a:bodyPr/>
          <a:lstStyle/>
          <a:p>
            <a:r>
              <a:rPr lang="en-US" dirty="0" smtClean="0"/>
              <a:t>Utilize native, perennial vegetation</a:t>
            </a:r>
          </a:p>
          <a:p>
            <a:r>
              <a:rPr lang="en-US" dirty="0" smtClean="0"/>
              <a:t>Incorporate trees and shrubs if possible</a:t>
            </a:r>
          </a:p>
          <a:p>
            <a:r>
              <a:rPr lang="en-US" dirty="0" smtClean="0"/>
              <a:t>Maximize length to area ratio of BMP</a:t>
            </a:r>
          </a:p>
          <a:p>
            <a:r>
              <a:rPr lang="en-US" dirty="0" smtClean="0"/>
              <a:t>Evaluate compatibility with nearby habitats</a:t>
            </a:r>
          </a:p>
          <a:p>
            <a:r>
              <a:rPr lang="en-US" dirty="0" smtClean="0"/>
              <a:t>Promote soil/media development, including formation of a leaf/plant litter</a:t>
            </a:r>
          </a:p>
          <a:p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776" y="2268071"/>
            <a:ext cx="4818529" cy="3276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9215" y="5715297"/>
            <a:ext cx="3649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C000"/>
                </a:solidFill>
              </a:rPr>
              <a:t>Quiz </a:t>
            </a:r>
            <a:r>
              <a:rPr lang="en-US" sz="5400" b="1" dirty="0">
                <a:solidFill>
                  <a:srgbClr val="FFC000"/>
                </a:solidFill>
              </a:rPr>
              <a:t>7</a:t>
            </a:r>
          </a:p>
        </p:txBody>
      </p:sp>
    </p:spTree>
    <p:extLst>
      <p:ext uri="{BB962C8B-B14F-4D97-AF65-F5344CB8AC3E}">
        <p14:creationId xmlns="" xmlns:p14="http://schemas.microsoft.com/office/powerpoint/2010/main" val="236577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831908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Summary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04357" y="1407386"/>
            <a:ext cx="4339041" cy="432036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Minnesota Stormwater Manual is kind of a One Stop shop for how to manage stormwater and integrate stormwater management into the </a:t>
            </a:r>
            <a:r>
              <a:rPr lang="en-US" sz="2400" dirty="0" smtClean="0"/>
              <a:t>landscape</a:t>
            </a:r>
          </a:p>
          <a:p>
            <a:endParaRPr lang="en-US" sz="2400" dirty="0" smtClean="0"/>
          </a:p>
          <a:p>
            <a:r>
              <a:rPr lang="en-US" sz="2400" dirty="0" smtClean="0"/>
              <a:t>It provides links to more detailed information and </a:t>
            </a:r>
            <a:r>
              <a:rPr lang="en-US" sz="2400" smtClean="0"/>
              <a:t>case studies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067" y="232121"/>
            <a:ext cx="2050472" cy="20504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08" y="4801640"/>
            <a:ext cx="2857500" cy="1943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08" y="232121"/>
            <a:ext cx="2780277" cy="20852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067" y="3890357"/>
            <a:ext cx="2095154" cy="27935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423" y="2282593"/>
            <a:ext cx="1828800" cy="23957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4631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752" y="271448"/>
            <a:ext cx="4457007" cy="169643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 little bit on stormwater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85207" y="2280096"/>
            <a:ext cx="479921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Stormwater runoff is the portion of </a:t>
            </a:r>
            <a:r>
              <a:rPr lang="en-US" sz="2800" dirty="0" smtClean="0"/>
              <a:t>rain or snowmelt </a:t>
            </a:r>
            <a:r>
              <a:rPr lang="en-US" sz="2800" dirty="0"/>
              <a:t>that runs off to </a:t>
            </a:r>
            <a:r>
              <a:rPr lang="en-US" sz="2800" dirty="0" smtClean="0"/>
              <a:t>surface water (lake, river, wetland)</a:t>
            </a:r>
          </a:p>
          <a:p>
            <a:endParaRPr lang="en-US" sz="2800" dirty="0"/>
          </a:p>
          <a:p>
            <a:r>
              <a:rPr lang="en-US" sz="2800" dirty="0" smtClean="0"/>
              <a:t>This presentation focuses on urban stormwater runoff, but many of the principles can be applied to agriculture or other settings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795"/>
          <a:stretch/>
        </p:blipFill>
        <p:spPr>
          <a:xfrm>
            <a:off x="7099070" y="3838344"/>
            <a:ext cx="4197926" cy="26826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070" y="271448"/>
            <a:ext cx="4197926" cy="31484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1072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124"/>
            <a:ext cx="10896600" cy="5919297"/>
          </a:xfrm>
        </p:spPr>
        <p:txBody>
          <a:bodyPr>
            <a:normAutofit/>
          </a:bodyPr>
          <a:lstStyle/>
          <a:p>
            <a:pPr lvl="0"/>
            <a:r>
              <a:rPr lang="en-US" b="1" dirty="0" smtClean="0">
                <a:solidFill>
                  <a:srgbClr val="FFFF00"/>
                </a:solidFill>
              </a:rPr>
              <a:t>Questions?</a:t>
            </a:r>
            <a:r>
              <a:rPr lang="en-US" sz="4800" dirty="0" smtClean="0">
                <a:solidFill>
                  <a:srgbClr val="FFFF00"/>
                </a:solidFill>
              </a:rPr>
              <a:t/>
            </a:r>
            <a:br>
              <a:rPr lang="en-US" sz="4800" dirty="0" smtClean="0">
                <a:solidFill>
                  <a:srgbClr val="FFFF00"/>
                </a:solidFill>
              </a:rPr>
            </a:br>
            <a:r>
              <a:rPr lang="en-US" sz="4800" dirty="0">
                <a:solidFill>
                  <a:srgbClr val="FFFF00"/>
                </a:solidFill>
              </a:rPr>
              <a:t/>
            </a:r>
            <a:br>
              <a:rPr lang="en-US" sz="4800" dirty="0">
                <a:solidFill>
                  <a:srgbClr val="FFFF00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Mike Trojan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  <a:hlinkClick r:id="rId2"/>
              </a:rPr>
              <a:t>mike.trojan@state.mn.us</a:t>
            </a: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Link to Manual – easiest to get there by doing a search on Minnesota Stormwater</a:t>
            </a:r>
            <a:r>
              <a:rPr lang="en-US" sz="3200" dirty="0">
                <a:solidFill>
                  <a:schemeClr val="tx1"/>
                </a:solidFill>
              </a:rPr>
              <a:t> Manual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  <a:hlinkClick r:id="rId3"/>
              </a:rPr>
              <a:t>https://</a:t>
            </a:r>
            <a:r>
              <a:rPr lang="en-US" sz="3200" dirty="0" smtClean="0">
                <a:solidFill>
                  <a:schemeClr val="tx1"/>
                </a:solidFill>
                <a:hlinkClick r:id="rId3"/>
              </a:rPr>
              <a:t>stormwater.pca.state.mn.us/index.php?title=Main_Page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011" y="5966485"/>
            <a:ext cx="4787301" cy="8126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873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0457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318" y="141008"/>
            <a:ext cx="10515600" cy="1069228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Funding information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58138" t="20589" r="834" b="1154"/>
          <a:stretch/>
        </p:blipFill>
        <p:spPr>
          <a:xfrm>
            <a:off x="179295" y="1210236"/>
            <a:ext cx="10177296" cy="54595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351" y="2655179"/>
            <a:ext cx="1379056" cy="26339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5661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Links to GI organizations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838200" y="1695136"/>
            <a:ext cx="10869706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 Master Water Stewards</a:t>
            </a:r>
            <a:endParaRPr lang="en-US" altLang="en-US" sz="3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/>
              <a:t> developed </a:t>
            </a:r>
            <a:r>
              <a:rPr lang="en-US" sz="2800" dirty="0"/>
              <a:t>by the Freshwater </a:t>
            </a:r>
            <a:r>
              <a:rPr lang="en-US" sz="2800" dirty="0" smtClean="0"/>
              <a:t>Society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/>
              <a:t> volunteer </a:t>
            </a:r>
            <a:r>
              <a:rPr lang="en-US" sz="2800" dirty="0"/>
              <a:t>education and outreach </a:t>
            </a:r>
            <a:r>
              <a:rPr lang="en-US" sz="2800" dirty="0" smtClean="0"/>
              <a:t>program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/>
              <a:t> participates </a:t>
            </a:r>
            <a:r>
              <a:rPr lang="en-US" sz="2800" dirty="0"/>
              <a:t>in </a:t>
            </a:r>
            <a:r>
              <a:rPr lang="en-US" sz="2800" dirty="0" smtClean="0"/>
              <a:t>training and </a:t>
            </a:r>
            <a:r>
              <a:rPr lang="en-US" sz="2800" dirty="0"/>
              <a:t>install green infrastructure </a:t>
            </a:r>
            <a:r>
              <a:rPr lang="en-US" sz="2800" dirty="0" smtClean="0"/>
              <a:t>practices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 Metro Blooms</a:t>
            </a:r>
            <a:endParaRPr kumimoji="0" lang="en-US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dirty="0" smtClean="0"/>
              <a:t>nonprofit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/>
              <a:t> partners </a:t>
            </a:r>
            <a:r>
              <a:rPr lang="en-US" sz="2800" dirty="0"/>
              <a:t>with property owners and </a:t>
            </a:r>
            <a:r>
              <a:rPr lang="en-US" sz="2800" dirty="0" smtClean="0"/>
              <a:t>organizations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promotes </a:t>
            </a:r>
            <a:r>
              <a:rPr lang="en-US" sz="2800" dirty="0"/>
              <a:t>environmentally sound gardening and </a:t>
            </a:r>
            <a:r>
              <a:rPr lang="en-US" sz="2800" dirty="0" smtClean="0"/>
              <a:t>landscaping</a:t>
            </a:r>
            <a:endParaRPr lang="en-US" altLang="en-US" sz="28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 Blue Thumb</a:t>
            </a:r>
            <a:endParaRPr lang="en-US" altLang="en-US" sz="3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/>
              <a:t> public/private partnership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/>
              <a:t> promotes </a:t>
            </a:r>
            <a:r>
              <a:rPr lang="en-US" sz="2800" dirty="0"/>
              <a:t>ecologically functional </a:t>
            </a:r>
            <a:r>
              <a:rPr lang="en-US" sz="2800" dirty="0" smtClean="0"/>
              <a:t>landscapes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984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The problem with stormwater runoff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8" name="Chart 7"/>
          <p:cNvGraphicFramePr/>
          <p:nvPr>
            <p:extLst/>
          </p:nvPr>
        </p:nvGraphicFramePr>
        <p:xfrm>
          <a:off x="4971011" y="1504603"/>
          <a:ext cx="6760095" cy="4887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/>
          <p:cNvSpPr/>
          <p:nvPr/>
        </p:nvSpPr>
        <p:spPr>
          <a:xfrm>
            <a:off x="390699" y="2338285"/>
            <a:ext cx="42976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Pollutants in stormwater include sediment, phosphorus, nitrogen, bacteria, organics, metals, and others</a:t>
            </a:r>
          </a:p>
          <a:p>
            <a:endParaRPr lang="en-US" sz="2800" dirty="0"/>
          </a:p>
          <a:p>
            <a:r>
              <a:rPr lang="en-US" sz="2800" dirty="0" smtClean="0"/>
              <a:t>The numbers for urban look small, but on a load per area basis they are large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5029200" y="6458989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smtClean="0">
                <a:hlinkClick r:id="rId3"/>
              </a:rPr>
              <a:t>EPA</a:t>
            </a:r>
            <a:r>
              <a:rPr lang="en-US" dirty="0"/>
              <a:t> </a:t>
            </a:r>
            <a:r>
              <a:rPr lang="en-US" dirty="0" smtClean="0"/>
              <a:t>(2005)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6088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Phosphorus concentrations greater than about 40 to 60 ppb typically are problematic for lakes. Typical phosphorus concentrations in urban stormwater runoff are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2834639"/>
            <a:ext cx="10233800" cy="3342323"/>
          </a:xfrm>
        </p:spPr>
        <p:txBody>
          <a:bodyPr/>
          <a:lstStyle/>
          <a:p>
            <a:r>
              <a:rPr lang="en-US" dirty="0" smtClean="0"/>
              <a:t>Less than this concentration</a:t>
            </a:r>
          </a:p>
          <a:p>
            <a:r>
              <a:rPr lang="en-US" dirty="0" smtClean="0"/>
              <a:t>About this concentration</a:t>
            </a:r>
          </a:p>
          <a:p>
            <a:r>
              <a:rPr lang="en-US" dirty="0" smtClean="0"/>
              <a:t>5 times this concentration</a:t>
            </a:r>
          </a:p>
          <a:p>
            <a:r>
              <a:rPr lang="en-US" dirty="0" smtClean="0"/>
              <a:t>10 times this concentration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2292" t="27860" r="68842" b="28024"/>
          <a:stretch/>
        </p:blipFill>
        <p:spPr>
          <a:xfrm>
            <a:off x="6403919" y="2111433"/>
            <a:ext cx="5010465" cy="32952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1891" y="5652655"/>
            <a:ext cx="3649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C000"/>
                </a:solidFill>
              </a:rPr>
              <a:t>Quiz 1</a:t>
            </a:r>
            <a:endParaRPr lang="en-US" sz="5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512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="" xmlns:p14="http://schemas.microsoft.com/office/powerpoint/2010/main" val="3118261453"/>
              </p:ext>
            </p:extLst>
          </p:nvPr>
        </p:nvGraphicFramePr>
        <p:xfrm>
          <a:off x="2439322" y="249382"/>
          <a:ext cx="8774545" cy="6387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1192" y="6267796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smtClean="0">
                <a:hlinkClick r:id="rId3"/>
              </a:rPr>
              <a:t>Lin</a:t>
            </a:r>
            <a:r>
              <a:rPr lang="en-US" dirty="0" smtClean="0"/>
              <a:t> (2004)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8813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1851"/>
            <a:ext cx="10515600" cy="1025136"/>
          </a:xfrm>
        </p:spPr>
        <p:txBody>
          <a:bodyPr>
            <a:noAutofit/>
          </a:bodyPr>
          <a:lstStyle/>
          <a:p>
            <a:r>
              <a:rPr lang="en-US" sz="3600" dirty="0"/>
              <a:t>So we </a:t>
            </a:r>
            <a:r>
              <a:rPr lang="en-US" sz="3600" dirty="0" smtClean="0"/>
              <a:t>implement </a:t>
            </a:r>
            <a:r>
              <a:rPr lang="en-US" sz="3600" dirty="0"/>
              <a:t>stormwater best management practices (BMPs) to reduce pollution </a:t>
            </a:r>
            <a:r>
              <a:rPr lang="en-US" sz="3600" dirty="0" smtClean="0"/>
              <a:t>from </a:t>
            </a:r>
            <a:r>
              <a:rPr lang="en-US" sz="3600" dirty="0"/>
              <a:t>runoff</a:t>
            </a:r>
            <a:endParaRPr lang="en-US" sz="3600" b="1" dirty="0">
              <a:solidFill>
                <a:srgbClr val="FFC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938" y="4241282"/>
            <a:ext cx="3083862" cy="23128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578" y="1461247"/>
            <a:ext cx="2998245" cy="22486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599" y="4372721"/>
            <a:ext cx="3868081" cy="20380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56" y="2069733"/>
            <a:ext cx="2857899" cy="3972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90" y="1945341"/>
            <a:ext cx="3567652" cy="19884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2186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654424" y="4132951"/>
            <a:ext cx="10578352" cy="26894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865343" y="3572273"/>
            <a:ext cx="892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1990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462643" y="3572273"/>
            <a:ext cx="892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2000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68043" y="3572273"/>
            <a:ext cx="892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1980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059943" y="3572273"/>
            <a:ext cx="892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2010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0657241" y="3572273"/>
            <a:ext cx="892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2020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11392" y="4038132"/>
            <a:ext cx="206188" cy="216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415391" y="4038132"/>
            <a:ext cx="206188" cy="216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234241" y="4038132"/>
            <a:ext cx="206188" cy="216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1038240" y="4038132"/>
            <a:ext cx="206188" cy="216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98" y="2194074"/>
            <a:ext cx="1829297" cy="137400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8631" y="4990599"/>
            <a:ext cx="1301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Pipes and ponds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5857090" y="4019178"/>
            <a:ext cx="206188" cy="216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107689" y="5175265"/>
            <a:ext cx="1980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Low Impact Development</a:t>
            </a:r>
            <a:endParaRPr lang="en-US" sz="2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728"/>
          <a:stretch/>
        </p:blipFill>
        <p:spPr>
          <a:xfrm>
            <a:off x="3555063" y="2199870"/>
            <a:ext cx="2696359" cy="13761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7471"/>
          <a:stretch/>
        </p:blipFill>
        <p:spPr>
          <a:xfrm>
            <a:off x="6594462" y="2194074"/>
            <a:ext cx="1859501" cy="142142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141566" y="5175265"/>
            <a:ext cx="1980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Better Site Design</a:t>
            </a:r>
            <a:endParaRPr lang="en-US" sz="2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579" y="2159957"/>
            <a:ext cx="1904104" cy="142807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9065110" y="1198599"/>
            <a:ext cx="24868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Image courtesy of the </a:t>
            </a:r>
            <a:r>
              <a:rPr lang="en-US" dirty="0">
                <a:hlinkClick r:id="rId6"/>
              </a:rPr>
              <a:t>Capitol Region Watershed </a:t>
            </a:r>
            <a:r>
              <a:rPr lang="en-US" dirty="0" smtClean="0">
                <a:hlinkClick r:id="rId6"/>
              </a:rPr>
              <a:t>District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065110" y="4621267"/>
            <a:ext cx="19806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Green Infrastructure/Sustainable stormwater management</a:t>
            </a:r>
            <a:endParaRPr lang="en-US" sz="2400" dirty="0"/>
          </a:p>
        </p:txBody>
      </p:sp>
      <p:sp>
        <p:nvSpPr>
          <p:cNvPr id="23" name="Up Arrow 22"/>
          <p:cNvSpPr/>
          <p:nvPr/>
        </p:nvSpPr>
        <p:spPr>
          <a:xfrm>
            <a:off x="3453480" y="4162952"/>
            <a:ext cx="203165" cy="494692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Up Arrow 23"/>
          <p:cNvSpPr/>
          <p:nvPr/>
        </p:nvSpPr>
        <p:spPr>
          <a:xfrm>
            <a:off x="5179244" y="4182604"/>
            <a:ext cx="203165" cy="494692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Up Arrow 24"/>
          <p:cNvSpPr/>
          <p:nvPr/>
        </p:nvSpPr>
        <p:spPr>
          <a:xfrm>
            <a:off x="7182294" y="4178074"/>
            <a:ext cx="203165" cy="494692"/>
          </a:xfrm>
          <a:prstGeom prst="up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Up Arrow 25"/>
          <p:cNvSpPr/>
          <p:nvPr/>
        </p:nvSpPr>
        <p:spPr>
          <a:xfrm>
            <a:off x="8696155" y="4188913"/>
            <a:ext cx="203165" cy="494692"/>
          </a:xfrm>
          <a:prstGeom prst="up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Arrow Connector 27"/>
          <p:cNvCxnSpPr>
            <a:stCxn id="25" idx="2"/>
          </p:cNvCxnSpPr>
          <p:nvPr/>
        </p:nvCxnSpPr>
        <p:spPr>
          <a:xfrm flipV="1">
            <a:off x="7283877" y="4657644"/>
            <a:ext cx="3247859" cy="15122"/>
          </a:xfrm>
          <a:prstGeom prst="straightConnector1">
            <a:avLst/>
          </a:prstGeom>
          <a:ln w="25400">
            <a:solidFill>
              <a:schemeClr val="accent6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3"/>
          <p:cNvSpPr txBox="1">
            <a:spLocks/>
          </p:cNvSpPr>
          <p:nvPr/>
        </p:nvSpPr>
        <p:spPr>
          <a:xfrm>
            <a:off x="651285" y="372723"/>
            <a:ext cx="10515600" cy="10512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00"/>
                </a:solidFill>
              </a:rPr>
              <a:t>A stormwater timeline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28212" y="609653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www.youtube.com/watch?v=rrY1ohMLXiM&amp;feature=youtu.be&amp;utm_medium=email&amp;utm_source=govdelivery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6786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4" grpId="0"/>
      <p:bldP spid="16" grpId="0"/>
      <p:bldP spid="19" grpId="0"/>
      <p:bldP spid="21" grpId="0"/>
      <p:bldP spid="22" grpId="0"/>
      <p:bldP spid="23" grpId="0" animBg="1"/>
      <p:bldP spid="24" grpId="0" animBg="1"/>
      <p:bldP spid="25" grpId="0" animBg="1"/>
      <p:bldP spid="26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Sustainable stormwater management connects stormwater to the landscape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79" y="1825624"/>
            <a:ext cx="11055927" cy="47813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Managing stormwater in a manner that limits or enhances impacts to natural functions of landscapes, hydrologic systems, and habitats </a:t>
            </a:r>
            <a:r>
              <a:rPr lang="en-US" dirty="0" smtClean="0"/>
              <a:t>(Porter</a:t>
            </a:r>
            <a:r>
              <a:rPr lang="en-US" dirty="0"/>
              <a:t>, 2007; Managing Growth in America’s Communities)</a:t>
            </a:r>
            <a:endParaRPr lang="en-US" dirty="0" smtClean="0"/>
          </a:p>
          <a:p>
            <a:pPr lvl="1"/>
            <a:r>
              <a:rPr lang="en-US" dirty="0" smtClean="0"/>
              <a:t>Reuse/replace treated water</a:t>
            </a:r>
          </a:p>
          <a:p>
            <a:pPr lvl="1"/>
            <a:r>
              <a:rPr lang="en-US" dirty="0" smtClean="0"/>
              <a:t>Flood control</a:t>
            </a:r>
          </a:p>
          <a:p>
            <a:pPr lvl="1"/>
            <a:r>
              <a:rPr lang="en-US" dirty="0" smtClean="0"/>
              <a:t>Habitat/biodiversity</a:t>
            </a:r>
          </a:p>
          <a:p>
            <a:pPr lvl="1"/>
            <a:r>
              <a:rPr lang="en-US" dirty="0" smtClean="0"/>
              <a:t>Climate mitigation/adaptation</a:t>
            </a:r>
          </a:p>
          <a:p>
            <a:pPr lvl="1"/>
            <a:r>
              <a:rPr lang="en-US" dirty="0" smtClean="0"/>
              <a:t>Pollutant reduction</a:t>
            </a:r>
          </a:p>
          <a:p>
            <a:pPr lvl="1"/>
            <a:r>
              <a:rPr lang="en-US" dirty="0" smtClean="0"/>
              <a:t>Ecosystem services (e.g. pollination)</a:t>
            </a:r>
          </a:p>
          <a:p>
            <a:pPr lvl="1"/>
            <a:r>
              <a:rPr lang="en-US" dirty="0" smtClean="0"/>
              <a:t>Restore hydrology/recharge groundwater</a:t>
            </a:r>
          </a:p>
          <a:p>
            <a:pPr lvl="1"/>
            <a:r>
              <a:rPr lang="en-US" dirty="0" smtClean="0"/>
              <a:t>Social, economic and other environmental benefits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2494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4497</TotalTime>
  <Words>1055</Words>
  <Application>Microsoft Office PowerPoint</Application>
  <PresentationFormat>Custom</PresentationFormat>
  <Paragraphs>176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Custom Design</vt:lpstr>
      <vt:lpstr>Depth</vt:lpstr>
      <vt:lpstr>Minnesota’s  Stormwater  Manual – Connecting  Stormwater  Management  to the  Landscape</vt:lpstr>
      <vt:lpstr>Topics covered</vt:lpstr>
      <vt:lpstr>A little bit on stormwater</vt:lpstr>
      <vt:lpstr>The problem with stormwater runoff</vt:lpstr>
      <vt:lpstr>Phosphorus concentrations greater than about 40 to 60 ppb typically are problematic for lakes. Typical phosphorus concentrations in urban stormwater runoff are</vt:lpstr>
      <vt:lpstr>Slide 6</vt:lpstr>
      <vt:lpstr>So we implement stormwater best management practices (BMPs) to reduce pollution from runoff</vt:lpstr>
      <vt:lpstr>Slide 8</vt:lpstr>
      <vt:lpstr>Sustainable stormwater management connects stormwater to the landscape</vt:lpstr>
      <vt:lpstr>Green Infrastructure is the approach used to achieve sustainable stormwater management</vt:lpstr>
      <vt:lpstr>Which of these stormwater practices is generally not considered to be a green infrastructure practice?</vt:lpstr>
      <vt:lpstr>Green Infrastructure stormwater -  Best Management Practices (BMPs)</vt:lpstr>
      <vt:lpstr>What is the Minnesota Stormwater Manual?</vt:lpstr>
      <vt:lpstr>Who uses the manual?</vt:lpstr>
      <vt:lpstr>What the manual is not</vt:lpstr>
      <vt:lpstr>What the manual is</vt:lpstr>
      <vt:lpstr>True or false: tree trenches/boxes, bioswales, and rain gardens are all examples of bioretention practices</vt:lpstr>
      <vt:lpstr>Let’s take a look inside the manual</vt:lpstr>
      <vt:lpstr>The recommended ratio of area contributing runoff to permeable pavement area is</vt:lpstr>
      <vt:lpstr>A source of information on a variety of topics</vt:lpstr>
      <vt:lpstr>Which of these is not a compost specification?</vt:lpstr>
      <vt:lpstr>Material specifications – filter media</vt:lpstr>
      <vt:lpstr>A rain garden w/ an underdrain having a media mix with high organic matter content will leach phosphorus</vt:lpstr>
      <vt:lpstr>… and more</vt:lpstr>
      <vt:lpstr>A warehouse of links, references, case studies, maps, etc.</vt:lpstr>
      <vt:lpstr>True or False: Bioretention (rain garden) is an excellent BMP for climate resiliency</vt:lpstr>
      <vt:lpstr>The future</vt:lpstr>
      <vt:lpstr>Which of these bioretention (rain garden) design considerations improve habitat?</vt:lpstr>
      <vt:lpstr>Summary</vt:lpstr>
      <vt:lpstr>Questions?  Mike Trojan mike.trojan@state.mn.us  Link to Manual – easiest to get there by doing a search on Minnesota Stormwater Manual https://stormwater.pca.state.mn.us/index.php?title=Main_Page </vt:lpstr>
      <vt:lpstr>Slide 31</vt:lpstr>
      <vt:lpstr>Funding information</vt:lpstr>
      <vt:lpstr>Links to GI organizations</vt:lpstr>
    </vt:vector>
  </TitlesOfParts>
  <Company>PCA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Sustainable Stormwater Management</dc:title>
  <dc:creator>Trojan, Mike (MPCA)</dc:creator>
  <cp:lastModifiedBy>trojans</cp:lastModifiedBy>
  <cp:revision>161</cp:revision>
  <dcterms:created xsi:type="dcterms:W3CDTF">2017-09-11T21:10:18Z</dcterms:created>
  <dcterms:modified xsi:type="dcterms:W3CDTF">2018-01-01T16:36:00Z</dcterms:modified>
</cp:coreProperties>
</file>