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6"/>
  </p:notesMasterIdLst>
  <p:sldIdLst>
    <p:sldId id="422" r:id="rId3"/>
    <p:sldId id="424" r:id="rId4"/>
    <p:sldId id="440" r:id="rId5"/>
    <p:sldId id="410" r:id="rId6"/>
    <p:sldId id="441" r:id="rId7"/>
    <p:sldId id="771" r:id="rId8"/>
    <p:sldId id="493" r:id="rId9"/>
    <p:sldId id="494" r:id="rId10"/>
    <p:sldId id="462" r:id="rId11"/>
    <p:sldId id="461" r:id="rId12"/>
    <p:sldId id="495" r:id="rId13"/>
    <p:sldId id="783" r:id="rId14"/>
    <p:sldId id="71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5C9D2-755E-46BE-8DA8-1E3ABFD9FAA3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9B4F7-59A3-472F-9359-C21C934806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6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98D71-7682-4336-A3C5-311C9878D0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81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98D71-7682-4336-A3C5-311C9878D0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814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98D71-7682-4336-A3C5-311C9878D03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02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98D71-7682-4336-A3C5-311C9878D03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14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77CB6-590C-4462-BA32-777542CA67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563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A6DA5-400E-4DD9-A4D6-AB175EC62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68CA55-26B3-4B35-B42B-471C96F5C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1271F-F814-4C5C-8F25-6F0652E3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CA1A-94B3-43AA-9CD9-E2B18BDF902D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0C01B-F483-4D9E-AF55-AD0C8BFCD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63A0E-2874-45B1-B341-DD9B2356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C728-A10D-485A-AF38-06E42978BF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360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061EA-2A57-4BF5-BAAC-09802F986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2024EB-FB64-4CA6-A71A-C78F9D9B9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AF77B-C153-4148-B12D-9DB4E5727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CA1A-94B3-43AA-9CD9-E2B18BDF902D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72922-6AC5-4AC8-A261-9C9273CB1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F0736-C9C2-43D4-A268-D36295A4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C728-A10D-485A-AF38-06E42978BF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54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3918F-699E-4E7E-A30F-7BBF07A640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4E024-BCAE-4886-8B9B-50DD47963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63D41-6876-4175-AE15-7460DA811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CA1A-94B3-43AA-9CD9-E2B18BDF902D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E8E58-85D0-4461-9290-5B575229F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EFF6B-732E-4DDE-8E55-0649E7E10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C728-A10D-485A-AF38-06E42978BF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111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496" y="274638"/>
            <a:ext cx="10641264" cy="892918"/>
          </a:xfrm>
          <a:prstGeom prst="rect">
            <a:avLst/>
          </a:prstGeom>
        </p:spPr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3474" y="2125580"/>
            <a:ext cx="9083396" cy="374595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›"/>
              <a:defRPr sz="2800"/>
            </a:lvl1pPr>
            <a:lvl2pPr>
              <a:defRPr sz="2400"/>
            </a:lvl2pPr>
            <a:lvl3pPr marL="1143000" indent="-228600">
              <a:buFont typeface="Lucida Grande"/>
              <a:buChar char="›"/>
              <a:defRPr sz="2000"/>
            </a:lvl3pPr>
            <a:lvl4pPr>
              <a:defRPr sz="1800"/>
            </a:lvl4pPr>
            <a:lvl5pPr marL="2057400" indent="-228600">
              <a:buFont typeface="Lucida Grande"/>
              <a:buChar char="›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415264" y="1167557"/>
            <a:ext cx="10776737" cy="913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415264" y="1376783"/>
            <a:ext cx="10977033" cy="6275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>
                <a:solidFill>
                  <a:srgbClr val="0064A4"/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9" name="Picture 8" descr="St Cloud GREATER - Blu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00" y="274639"/>
            <a:ext cx="885629" cy="824912"/>
          </a:xfrm>
          <a:prstGeom prst="rect">
            <a:avLst/>
          </a:prstGeom>
        </p:spPr>
      </p:pic>
      <p:pic>
        <p:nvPicPr>
          <p:cNvPr id="10" name="Picture 9" descr="St Cloud GREATER Line - Blu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263" y="6340231"/>
            <a:ext cx="3627919" cy="333200"/>
          </a:xfrm>
          <a:prstGeom prst="rect">
            <a:avLst/>
          </a:prstGeom>
        </p:spPr>
      </p:pic>
      <p:pic>
        <p:nvPicPr>
          <p:cNvPr id="4" name="Picture 3" descr="ST.CLOUD_brandmark.jpg"/>
          <p:cNvPicPr>
            <a:picLocks noChangeAspect="1"/>
          </p:cNvPicPr>
          <p:nvPr userDrawn="1"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791" y="6316604"/>
            <a:ext cx="1998079" cy="3793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084186"/>
            <a:ext cx="12192000" cy="0"/>
          </a:xfrm>
          <a:prstGeom prst="line">
            <a:avLst/>
          </a:prstGeom>
          <a:ln>
            <a:solidFill>
              <a:srgbClr val="0064A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15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77801" y="266700"/>
            <a:ext cx="10782300" cy="54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470626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C291E9-2D93-4CBD-885C-11C9936D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18D1A5-BD52-40CC-AF10-5B1AA574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1351AB-26DD-419E-9219-F12213D5B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BB2C9-4091-46AA-9C24-6E04A476B5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0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1142-218D-4968-9024-DC9EE762B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9C170A-D111-456A-98C6-A86DA4F85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5C22D-A584-4CFF-9AE2-FADC0FBF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923E-32BD-4B60-B3AC-33637E682DC4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B9758-A3CB-4368-B92A-2AF4CDB2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50772-7401-4ABE-A62B-7B785E2E2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0B93-54C2-4BFC-9D6E-1A4EC1B18A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87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DBA94-9855-41DC-AB15-FE2C6D951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DD96B-C3C4-4D6C-8FEA-D60DCDE28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C4C2A-B33E-4943-96E7-9EAFC151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CA1A-94B3-43AA-9CD9-E2B18BDF902D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B736D-BE70-45AE-890D-D08280023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B1311-1300-4C1C-9164-61579612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C728-A10D-485A-AF38-06E42978BF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734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231FB-68A0-4C0D-9BDF-75BE2A8F4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07461-270C-4DBA-95B2-B5308371A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345D7-2C04-40BF-9659-0D6432E3B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CA1A-94B3-43AA-9CD9-E2B18BDF902D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21FBD-1086-460F-B59C-CEBD8651B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EEF8F-9C70-4B0E-B3FE-9F43DB2C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C728-A10D-485A-AF38-06E42978BF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079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E49CA-DD70-4B2B-B910-38E7E7AE7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A0AFA-ED49-4C4E-B869-73CAAB5F16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1D060-8BA9-4621-9FCD-BC8531025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88C01-037D-4769-B0CB-50F38AEF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CA1A-94B3-43AA-9CD9-E2B18BDF902D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3A13CE-F7F3-48C1-BB23-E1C384189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615DB-EDB7-48B1-873C-BEAD0306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C728-A10D-485A-AF38-06E42978BF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42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DADBC-7CF0-4D29-B6A1-357E1692E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14E50-F35E-4E3F-BE7D-48343D1F1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70F9AD-325F-4BCE-9385-D5E848611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65DF0D-F704-40AA-85B6-61273F894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0D9A3B-EA72-429F-A4AB-675E2371C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F02268-F73F-4378-9024-FBF77DBC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CA1A-94B3-43AA-9CD9-E2B18BDF902D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9D520F-6558-451B-9497-93EED5684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70E383-AED4-4C00-8356-513E4CC8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C728-A10D-485A-AF38-06E42978BF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35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D6665-5038-4E70-B59A-D9C7CF685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B01CB-3E7C-42FD-80F7-333890E71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CA1A-94B3-43AA-9CD9-E2B18BDF902D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E02C6A-633E-43ED-990F-779A6E9A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B95A92-2F5E-4142-A288-F050FB3D3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C728-A10D-485A-AF38-06E42978BF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5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F9E006-DD5B-4873-BBF4-C5C31F75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CA1A-94B3-43AA-9CD9-E2B18BDF902D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B0798-2F4C-420B-B225-FFFE263BB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7400F-8AC2-4FD1-B357-878DF50C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C728-A10D-485A-AF38-06E42978BF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508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06FBD-983F-47D3-B15D-F82831AB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6F7EE-5B88-433E-94C1-25CF45EF2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FC83D4-FA22-410D-A290-C719B634F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AC1705-1F29-44DD-BDF5-9F37DCC36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CA1A-94B3-43AA-9CD9-E2B18BDF902D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884C4-8C16-46B0-9CEC-64E69BA2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9E82F-15DA-475D-92FA-222E9F56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C728-A10D-485A-AF38-06E42978BF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53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F79F-017B-4056-8E8C-501A8A11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658DB2-1BFE-4D9E-99CE-D2816A8F4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36A4-34E8-404E-952B-9F3CB51D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06837-B5B7-415D-AFC0-26796EFB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ACA1A-94B3-43AA-9CD9-E2B18BDF902D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1D6A8-AC35-485D-930D-3EE230179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AE66EC-3E71-4904-A4F9-EA4C008EE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4C728-A10D-485A-AF38-06E42978BF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6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9357F-6323-4A57-9260-2F3C3A257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FCDB9-854D-44D9-9615-FAD75E958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07B40-8FD0-4DDF-82E6-F3B0EB089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ACA1A-94B3-43AA-9CD9-E2B18BDF902D}" type="datetimeFigureOut">
              <a:rPr lang="en-US" smtClean="0"/>
              <a:t>1/19/2022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794B4-9BFF-436F-A64B-BDF00489E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30C93-376F-4501-8C24-310FFB4BA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C728-A10D-485A-AF38-06E42978BF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368"/>
            <a:ext cx="12192000" cy="7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4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199634"/>
            <a:ext cx="12192001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Clean all </a:t>
            </a:r>
            <a:r>
              <a:rPr lang="en-US" sz="3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umps/HDS spring &amp; fall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Priority sumps: 3 times annually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 Summer cleaning based on inspections, budget &amp; weather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Maintenance timing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Isolator/Maintenance Row Maintenance Frequency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8774" y="205115"/>
            <a:ext cx="9092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0C0"/>
                </a:solidFill>
                <a:latin typeface="Candara" panose="020E0502030303020204" pitchFamily="34" charset="0"/>
              </a:rPr>
              <a:t>Sump Maintenance Frequency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876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713"/>
          <a:stretch/>
        </p:blipFill>
        <p:spPr>
          <a:xfrm>
            <a:off x="0" y="-212641"/>
            <a:ext cx="12191980" cy="7729860"/>
          </a:xfrm>
          <a:prstGeom prst="rect">
            <a:avLst/>
          </a:prstGeom>
          <a:ln>
            <a:solidFill>
              <a:srgbClr val="FFFF00"/>
            </a:solidFill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EAD6B5-EB73-454C-A9EC-074FB3E8260F}"/>
              </a:ext>
            </a:extLst>
          </p:cNvPr>
          <p:cNvCxnSpPr/>
          <p:nvPr/>
        </p:nvCxnSpPr>
        <p:spPr>
          <a:xfrm>
            <a:off x="7155712" y="1913860"/>
            <a:ext cx="0" cy="457200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7F4C78-5470-480F-9111-FCC5F3D8D2E0}"/>
              </a:ext>
            </a:extLst>
          </p:cNvPr>
          <p:cNvCxnSpPr>
            <a:cxnSpLocks/>
          </p:cNvCxnSpPr>
          <p:nvPr/>
        </p:nvCxnSpPr>
        <p:spPr>
          <a:xfrm>
            <a:off x="5676081" y="2118168"/>
            <a:ext cx="0" cy="358994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F6F6B78A-D64A-4020-992D-229C517A91A1}"/>
              </a:ext>
            </a:extLst>
          </p:cNvPr>
          <p:cNvSpPr/>
          <p:nvPr/>
        </p:nvSpPr>
        <p:spPr>
          <a:xfrm>
            <a:off x="5363140" y="1792095"/>
            <a:ext cx="640609" cy="975168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3DB903-A2A3-40D6-ADDA-EBAF84517261}"/>
              </a:ext>
            </a:extLst>
          </p:cNvPr>
          <p:cNvSpPr/>
          <p:nvPr/>
        </p:nvSpPr>
        <p:spPr>
          <a:xfrm>
            <a:off x="6835408" y="1792095"/>
            <a:ext cx="640608" cy="975168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42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9FBBA-4CF8-478A-9FBB-64A17253E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876" y="276446"/>
            <a:ext cx="4827181" cy="6305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D5809A-A7BF-4498-81FB-3BCFCBC20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17" y="276446"/>
            <a:ext cx="4827181" cy="6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12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F78C-FE88-4D9B-B2CA-DA309FAE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180" y="144134"/>
            <a:ext cx="11289633" cy="7159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Pond Pre-Treatment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7570F7-594E-4856-A386-45412E5490CD}"/>
              </a:ext>
            </a:extLst>
          </p:cNvPr>
          <p:cNvSpPr/>
          <p:nvPr/>
        </p:nvSpPr>
        <p:spPr>
          <a:xfrm>
            <a:off x="131180" y="537593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Century Gothic" panose="020B0502020202020204" pitchFamily="34" charset="0"/>
              </a:rPr>
              <a:t>It is Highly Recommended that each pond have a sediment forebay </a:t>
            </a:r>
            <a:r>
              <a:rPr lang="en-US" b="1" dirty="0">
                <a:latin typeface="Century Gothic" panose="020B0502020202020204" pitchFamily="34" charset="0"/>
              </a:rPr>
              <a:t>or equivalent upstream               pre-treatment (non-pond BMPs may serve as                 pre-treatment)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B37825-BBAE-4D7A-B1C3-A234D959CC5C}"/>
              </a:ext>
            </a:extLst>
          </p:cNvPr>
          <p:cNvSpPr/>
          <p:nvPr/>
        </p:nvSpPr>
        <p:spPr>
          <a:xfrm>
            <a:off x="6227180" y="2505507"/>
            <a:ext cx="5731042" cy="2431435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latin typeface="Century Gothic" panose="020B0502020202020204" pitchFamily="34" charset="0"/>
              </a:rPr>
              <a:t>MIDS Design Level 3 Pond (TP = 60%)</a:t>
            </a:r>
          </a:p>
          <a:p>
            <a:pPr algn="ctr"/>
            <a:endParaRPr lang="en-US" sz="600" b="1" u="sng" dirty="0">
              <a:latin typeface="Century Gothic" panose="020B0502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Meets all design requirements for Levels 1, 2, 3.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Wet extended detention or multi-cell system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highlight>
                  <a:srgbClr val="FFFF00"/>
                </a:highlight>
                <a:latin typeface="Century Gothic" panose="020B0502020202020204" pitchFamily="34" charset="0"/>
              </a:rPr>
              <a:t>Sediment forebay at all major inflows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Flow path length to pond width ratio 3:1 to 10:1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latin typeface="Century Gothic" panose="020B0502020202020204" pitchFamily="34" charset="0"/>
              </a:rPr>
              <a:t>WQV (flood pool volume) &gt; 1.5 inch of impervious area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DE6C78-5C0F-488C-A041-E1C3DCDF0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0" y="1398602"/>
            <a:ext cx="5923683" cy="3763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6EEEDA-AF9E-4475-949C-96E87A213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2945" y="817254"/>
            <a:ext cx="5553207" cy="596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0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E74DB278-66A5-4600-B08D-82D7E2434A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376" y="128406"/>
            <a:ext cx="5482934" cy="350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EF927-3F2B-4C60-9865-CD89DAF23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58" y="128406"/>
            <a:ext cx="5482934" cy="3521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C69644-333A-4A6D-BB1B-37DA0B601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376" y="3732026"/>
            <a:ext cx="5482935" cy="3014576"/>
          </a:xfrm>
          <a:prstGeom prst="rect">
            <a:avLst/>
          </a:prstGeom>
        </p:spPr>
      </p:pic>
      <p:pic>
        <p:nvPicPr>
          <p:cNvPr id="8" name="Picture 7" descr="A picture containing ground, outdoor, grass, plant&#10;&#10;Description automatically generated">
            <a:extLst>
              <a:ext uri="{FF2B5EF4-FFF2-40B4-BE49-F238E27FC236}">
                <a16:creationId xmlns:a16="http://schemas.microsoft.com/office/drawing/2014/main" id="{B07FFC4C-20BB-4F45-BE00-0D8356A5C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56" y="3732026"/>
            <a:ext cx="5482936" cy="30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98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9FDF10E-D556-4A00-8E86-A17DFF5558D3}"/>
              </a:ext>
            </a:extLst>
          </p:cNvPr>
          <p:cNvSpPr/>
          <p:nvPr/>
        </p:nvSpPr>
        <p:spPr>
          <a:xfrm>
            <a:off x="722340" y="330352"/>
            <a:ext cx="120270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</a:rPr>
              <a:t>Sump Inspection &amp; Maintenance Documentation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6259AF1-E181-4CC7-8CC4-8EC0AF1645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464599"/>
              </p:ext>
            </p:extLst>
          </p:nvPr>
        </p:nvGraphicFramePr>
        <p:xfrm>
          <a:off x="189614" y="2139952"/>
          <a:ext cx="11812772" cy="1729231"/>
        </p:xfrm>
        <a:graphic>
          <a:graphicData uri="http://schemas.openxmlformats.org/drawingml/2006/table">
            <a:tbl>
              <a:tblPr firstRow="1" bandRow="1"/>
              <a:tblGrid>
                <a:gridCol w="5156790">
                  <a:extLst>
                    <a:ext uri="{9D8B030D-6E8A-4147-A177-3AD203B41FA5}">
                      <a16:colId xmlns:a16="http://schemas.microsoft.com/office/drawing/2014/main" val="1781063550"/>
                    </a:ext>
                  </a:extLst>
                </a:gridCol>
                <a:gridCol w="2838893">
                  <a:extLst>
                    <a:ext uri="{9D8B030D-6E8A-4147-A177-3AD203B41FA5}">
                      <a16:colId xmlns:a16="http://schemas.microsoft.com/office/drawing/2014/main" val="165600557"/>
                    </a:ext>
                  </a:extLst>
                </a:gridCol>
                <a:gridCol w="3817089">
                  <a:extLst>
                    <a:ext uri="{9D8B030D-6E8A-4147-A177-3AD203B41FA5}">
                      <a16:colId xmlns:a16="http://schemas.microsoft.com/office/drawing/2014/main" val="742894471"/>
                    </a:ext>
                  </a:extLst>
                </a:gridCol>
              </a:tblGrid>
              <a:tr h="11207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3300" u="sng" dirty="0"/>
                        <a:t>Sump</a:t>
                      </a:r>
                      <a:r>
                        <a:rPr lang="en-US" sz="3300" dirty="0"/>
                        <a:t> Maintenance By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300" dirty="0"/>
                        <a:t>Avg. Staff Hrs./</a:t>
                      </a:r>
                      <a:r>
                        <a:rPr lang="en-US" sz="3300" u="sng" dirty="0"/>
                        <a:t>Sump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300" dirty="0"/>
                        <a:t>Cost Per Each</a:t>
                      </a:r>
                    </a:p>
                    <a:p>
                      <a:pPr algn="ctr"/>
                      <a:r>
                        <a:rPr lang="en-US" sz="3300" u="sng" dirty="0"/>
                        <a:t>Sump</a:t>
                      </a:r>
                      <a:r>
                        <a:rPr lang="en-US" sz="3300" dirty="0"/>
                        <a:t> Cleaning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939927"/>
                  </a:ext>
                </a:extLst>
              </a:tr>
              <a:tr h="6084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3300" b="1" dirty="0"/>
                        <a:t>Contract Services (Nelson’s)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300" b="1" dirty="0"/>
                        <a:t>1.10 Hrs.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300" b="1" dirty="0"/>
                        <a:t>$140 each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36913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F12FB9E-99FF-4C4E-9DC4-ABB9E8170112}"/>
              </a:ext>
            </a:extLst>
          </p:cNvPr>
          <p:cNvSpPr txBox="1"/>
          <p:nvPr/>
        </p:nvSpPr>
        <p:spPr>
          <a:xfrm>
            <a:off x="189614" y="4388439"/>
            <a:ext cx="530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*Average last 3 years. ~375 cleanings per year</a:t>
            </a:r>
          </a:p>
        </p:txBody>
      </p:sp>
    </p:spTree>
    <p:extLst>
      <p:ext uri="{BB962C8B-B14F-4D97-AF65-F5344CB8AC3E}">
        <p14:creationId xmlns:p14="http://schemas.microsoft.com/office/powerpoint/2010/main" val="740973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uck is parked on the side of a snow covered road&#10;&#10;Description generated with very high confidence">
            <a:extLst>
              <a:ext uri="{FF2B5EF4-FFF2-40B4-BE49-F238E27FC236}">
                <a16:creationId xmlns:a16="http://schemas.microsoft.com/office/drawing/2014/main" id="{FD265723-7015-415E-85F0-BF964E9ED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4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1371601"/>
            <a:ext cx="8305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3200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2286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andara" panose="020E0502030303020204" pitchFamily="34" charset="0"/>
              </a:rPr>
              <a:t>Maintenance Considerations</a:t>
            </a:r>
            <a:endParaRPr lang="en-US" sz="3400" b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410901" y="936486"/>
            <a:ext cx="10391172" cy="481926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>
              <a:spcAft>
                <a:spcPts val="600"/>
              </a:spcAft>
              <a:defRPr/>
            </a:pPr>
            <a:endParaRPr lang="en-US" sz="2150" b="1" u="sng" dirty="0"/>
          </a:p>
          <a:p>
            <a:pPr marL="1435100" lvl="1" indent="-514350">
              <a:spcAft>
                <a:spcPts val="800"/>
              </a:spcAft>
              <a:buFont typeface="+mj-lt"/>
              <a:buAutoNum type="arabicParenR"/>
              <a:defRPr/>
            </a:pPr>
            <a:r>
              <a:rPr lang="en-US" sz="3200" b="1" dirty="0"/>
              <a:t>Water Management &amp; Decant Water Disposal</a:t>
            </a:r>
          </a:p>
          <a:p>
            <a:pPr marL="1892300" lvl="2" indent="-514350">
              <a:spcAft>
                <a:spcPts val="800"/>
              </a:spcAft>
              <a:buFont typeface="+mj-lt"/>
              <a:buAutoNum type="alphaLcParenR"/>
              <a:defRPr/>
            </a:pPr>
            <a:r>
              <a:rPr lang="en-US" sz="3200" dirty="0"/>
              <a:t>Sanitary Sewer</a:t>
            </a:r>
          </a:p>
          <a:p>
            <a:pPr marL="1892300" lvl="2" indent="-514350">
              <a:spcAft>
                <a:spcPts val="800"/>
              </a:spcAft>
              <a:buFont typeface="+mj-lt"/>
              <a:buAutoNum type="alphaLcParenR"/>
              <a:defRPr/>
            </a:pPr>
            <a:r>
              <a:rPr lang="en-US" sz="3200" dirty="0"/>
              <a:t>Wastewater Facility</a:t>
            </a:r>
          </a:p>
          <a:p>
            <a:pPr marL="1892300" lvl="2" indent="-514350">
              <a:spcAft>
                <a:spcPts val="800"/>
              </a:spcAft>
              <a:buFont typeface="+mj-lt"/>
              <a:buAutoNum type="alphaLcParenR"/>
              <a:defRPr/>
            </a:pPr>
            <a:r>
              <a:rPr lang="en-US" sz="3200" dirty="0"/>
              <a:t>Surface filter area</a:t>
            </a:r>
          </a:p>
          <a:p>
            <a:pPr marL="1892300" lvl="2" indent="-514350">
              <a:spcAft>
                <a:spcPts val="800"/>
              </a:spcAft>
              <a:buFont typeface="+mj-lt"/>
              <a:buAutoNum type="alphaLcParenR"/>
              <a:defRPr/>
            </a:pPr>
            <a:r>
              <a:rPr lang="en-US" sz="3200" dirty="0"/>
              <a:t>Sump pump out</a:t>
            </a:r>
          </a:p>
          <a:p>
            <a:pPr marL="1892300" lvl="2" indent="-514350">
              <a:spcAft>
                <a:spcPts val="800"/>
              </a:spcAft>
              <a:buFont typeface="+mj-lt"/>
              <a:buAutoNum type="alphaLcParenR"/>
              <a:defRPr/>
            </a:pPr>
            <a:r>
              <a:rPr lang="en-US" sz="3200" dirty="0"/>
              <a:t>Other?</a:t>
            </a:r>
          </a:p>
          <a:p>
            <a:pPr marL="1377950" lvl="2">
              <a:spcAft>
                <a:spcPts val="800"/>
              </a:spcAft>
              <a:defRPr/>
            </a:pPr>
            <a:endParaRPr lang="en-US" sz="2400" dirty="0"/>
          </a:p>
          <a:p>
            <a:pPr>
              <a:defRPr/>
            </a:pPr>
            <a:endParaRPr lang="en-US" dirty="0"/>
          </a:p>
        </p:txBody>
      </p:sp>
      <p:pic>
        <p:nvPicPr>
          <p:cNvPr id="3" name="Picture 2" descr="A close up of a snow covered field&#10;&#10;Description generated with very high confidence">
            <a:extLst>
              <a:ext uri="{FF2B5EF4-FFF2-40B4-BE49-F238E27FC236}">
                <a16:creationId xmlns:a16="http://schemas.microsoft.com/office/drawing/2014/main" id="{BA66A1A8-ED2E-4111-9784-DF17CC2A5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338" y="2048719"/>
            <a:ext cx="5334014" cy="399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1371601"/>
            <a:ext cx="8305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3200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1228" y="263817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andara" panose="020E0502030303020204" pitchFamily="34" charset="0"/>
              </a:rPr>
              <a:t>Maintenance Considerations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-753686" y="948209"/>
            <a:ext cx="10391172" cy="31572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3550">
              <a:spcAft>
                <a:spcPts val="600"/>
              </a:spcAft>
              <a:defRPr/>
            </a:pPr>
            <a:endParaRPr lang="en-US" sz="2150" b="1" u="sng" dirty="0"/>
          </a:p>
          <a:p>
            <a:pPr marL="1435100" lvl="1" indent="-514350">
              <a:spcAft>
                <a:spcPts val="800"/>
              </a:spcAft>
              <a:buFontTx/>
              <a:buAutoNum type="arabicParenR" startAt="2"/>
              <a:defRPr/>
            </a:pPr>
            <a:r>
              <a:rPr lang="en-US" sz="3200" b="1" dirty="0"/>
              <a:t>Solids Disposal - </a:t>
            </a:r>
            <a:r>
              <a:rPr lang="en-US" sz="3200" dirty="0"/>
              <a:t>Requirements?</a:t>
            </a:r>
            <a:endParaRPr lang="en-US" sz="3200" b="1" dirty="0"/>
          </a:p>
          <a:p>
            <a:pPr marL="1892300" lvl="2" indent="-514350">
              <a:spcAft>
                <a:spcPts val="800"/>
              </a:spcAft>
              <a:buFont typeface="+mj-lt"/>
              <a:buAutoNum type="alphaLcParenR"/>
              <a:defRPr/>
            </a:pPr>
            <a:r>
              <a:rPr lang="en-US" sz="3200" dirty="0"/>
              <a:t>Contained Area</a:t>
            </a:r>
          </a:p>
          <a:p>
            <a:pPr marL="1892300" lvl="2" indent="-514350">
              <a:spcAft>
                <a:spcPts val="800"/>
              </a:spcAft>
              <a:buFont typeface="+mj-lt"/>
              <a:buAutoNum type="alphaLcParenR"/>
              <a:defRPr/>
            </a:pPr>
            <a:r>
              <a:rPr lang="en-US" sz="3200" dirty="0"/>
              <a:t>Reuse</a:t>
            </a:r>
          </a:p>
          <a:p>
            <a:pPr marL="1892300" lvl="2" indent="-514350">
              <a:spcAft>
                <a:spcPts val="800"/>
              </a:spcAft>
              <a:buFont typeface="+mj-lt"/>
              <a:buAutoNum type="alphaLcParenR"/>
              <a:defRPr/>
            </a:pPr>
            <a:r>
              <a:rPr lang="en-US" sz="3200" dirty="0"/>
              <a:t>Landfill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7" name="Picture 6" descr="A picture containing outdoor, sky, ground, transport&#10;&#10;Description generated with very high confidence">
            <a:extLst>
              <a:ext uri="{FF2B5EF4-FFF2-40B4-BE49-F238E27FC236}">
                <a16:creationId xmlns:a16="http://schemas.microsoft.com/office/drawing/2014/main" id="{959CCB17-7FE1-4FE2-B17F-21BB622C4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2320" y="2620184"/>
            <a:ext cx="4741545" cy="3420208"/>
          </a:xfrm>
          <a:prstGeom prst="rect">
            <a:avLst/>
          </a:prstGeom>
        </p:spPr>
      </p:pic>
      <p:pic>
        <p:nvPicPr>
          <p:cNvPr id="3" name="Picture 2" descr="A person walking down a dirt road&#10;&#10;Description generated with very high confidence">
            <a:extLst>
              <a:ext uri="{FF2B5EF4-FFF2-40B4-BE49-F238E27FC236}">
                <a16:creationId xmlns:a16="http://schemas.microsoft.com/office/drawing/2014/main" id="{54D25575-5FA5-48DF-B695-B88CCEDAF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02" y="2620184"/>
            <a:ext cx="4560277" cy="34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22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C306-F706-414C-B933-F492B06F7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56" y="198783"/>
            <a:ext cx="10058400" cy="143192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Landfill Disposal Requirements</a:t>
            </a:r>
          </a:p>
        </p:txBody>
      </p:sp>
      <p:pic>
        <p:nvPicPr>
          <p:cNvPr id="6" name="Content Placeholder 5" descr="A person walking down a dirt road&#10;&#10;Description generated with very high confidence">
            <a:extLst>
              <a:ext uri="{FF2B5EF4-FFF2-40B4-BE49-F238E27FC236}">
                <a16:creationId xmlns:a16="http://schemas.microsoft.com/office/drawing/2014/main" id="{C4A140EB-4B76-4895-AC03-2BF6D42840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190750"/>
            <a:ext cx="4927600" cy="36957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AAA394-D860-4515-B5BC-033E524122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97594"/>
            <a:ext cx="6246140" cy="3789431"/>
          </a:xfrm>
          <a:prstGeom prst="rect">
            <a:avLst/>
          </a:prstGeom>
        </p:spPr>
      </p:pic>
      <p:pic>
        <p:nvPicPr>
          <p:cNvPr id="9" name="Picture 8" descr="A body of water&#10;&#10;Description generated with very high confidence">
            <a:extLst>
              <a:ext uri="{FF2B5EF4-FFF2-40B4-BE49-F238E27FC236}">
                <a16:creationId xmlns:a16="http://schemas.microsoft.com/office/drawing/2014/main" id="{A7855FBA-F331-4F97-88F5-68384AAEEA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345379" y="1297592"/>
            <a:ext cx="5846621" cy="37894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3ED140-13D9-40A0-BA72-55242A6A63FD}"/>
              </a:ext>
            </a:extLst>
          </p:cNvPr>
          <p:cNvSpPr txBox="1"/>
          <p:nvPr/>
        </p:nvSpPr>
        <p:spPr>
          <a:xfrm>
            <a:off x="1" y="527436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Toxicity Characteristic Leaching Procedure (TCLP) analysis for 8 RCRA metals: Arsenic, Barium Cadmium, Lead, Mercury, Selenium, Silver.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DRO &amp; Paint Filter Tests</a:t>
            </a:r>
          </a:p>
        </p:txBody>
      </p:sp>
    </p:spTree>
    <p:extLst>
      <p:ext uri="{BB962C8B-B14F-4D97-AF65-F5344CB8AC3E}">
        <p14:creationId xmlns:p14="http://schemas.microsoft.com/office/powerpoint/2010/main" val="1557502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6482D4D-FFF1-4EDB-BB4A-B0E580A40E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1"/>
          <a:ext cx="12192000" cy="6859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Acrobat Document" r:id="rId3" imgW="11658600" imgH="7543800" progId="Acrobat.Document.DC">
                  <p:embed/>
                </p:oleObj>
              </mc:Choice>
              <mc:Fallback>
                <p:oleObj name="Acrobat Document" r:id="rId3" imgW="11658600" imgH="7543800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6482D4D-FFF1-4EDB-BB4A-B0E580A40E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2192000" cy="6859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41FBA5-3FBE-4DED-A6FE-144003FE061E}"/>
              </a:ext>
            </a:extLst>
          </p:cNvPr>
          <p:cNvCxnSpPr>
            <a:cxnSpLocks/>
          </p:cNvCxnSpPr>
          <p:nvPr/>
        </p:nvCxnSpPr>
        <p:spPr>
          <a:xfrm>
            <a:off x="10223003" y="2735662"/>
            <a:ext cx="0" cy="693338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2F1D23-A5F9-41B4-8B58-8D8C2AF63688}"/>
              </a:ext>
            </a:extLst>
          </p:cNvPr>
          <p:cNvCxnSpPr>
            <a:cxnSpLocks/>
          </p:cNvCxnSpPr>
          <p:nvPr/>
        </p:nvCxnSpPr>
        <p:spPr>
          <a:xfrm>
            <a:off x="8764593" y="3229337"/>
            <a:ext cx="0" cy="576985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B40FB104-F149-478C-8EE2-06A04609D899}"/>
              </a:ext>
            </a:extLst>
          </p:cNvPr>
          <p:cNvSpPr/>
          <p:nvPr/>
        </p:nvSpPr>
        <p:spPr>
          <a:xfrm>
            <a:off x="8444288" y="2941416"/>
            <a:ext cx="640609" cy="975168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DBD470-A0FA-4685-B0D9-8A760F5DCF97}"/>
              </a:ext>
            </a:extLst>
          </p:cNvPr>
          <p:cNvSpPr/>
          <p:nvPr/>
        </p:nvSpPr>
        <p:spPr>
          <a:xfrm>
            <a:off x="9902698" y="2594747"/>
            <a:ext cx="640609" cy="975168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09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185A1-0AFB-41DC-B7E6-7A2AC88F8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picture containing outdoor, grass, ground, building&#10;&#10;Description generated with very high confidence">
            <a:extLst>
              <a:ext uri="{FF2B5EF4-FFF2-40B4-BE49-F238E27FC236}">
                <a16:creationId xmlns:a16="http://schemas.microsoft.com/office/drawing/2014/main" id="{16DDED0C-FF4B-4AB6-AA1A-B4C515F5E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0" y="0"/>
            <a:ext cx="9962708" cy="6858000"/>
          </a:xfrm>
        </p:spPr>
      </p:pic>
    </p:spTree>
    <p:extLst>
      <p:ext uri="{BB962C8B-B14F-4D97-AF65-F5344CB8AC3E}">
        <p14:creationId xmlns:p14="http://schemas.microsoft.com/office/powerpoint/2010/main" val="894342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 parked in a parking lot&#10;&#10;Description generated with high confidenc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34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230</Words>
  <Application>Microsoft Office PowerPoint</Application>
  <PresentationFormat>Widescreen</PresentationFormat>
  <Paragraphs>52</Paragraphs>
  <Slides>13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Candara</vt:lpstr>
      <vt:lpstr>Century Gothic</vt:lpstr>
      <vt:lpstr>Lucida Grande</vt:lpstr>
      <vt:lpstr>Wingdings</vt:lpstr>
      <vt:lpstr>Office Theme</vt:lpstr>
      <vt:lpstr>2_Custom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Landfill Disposal Requirements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Pond Pre-Treatment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Noah Czech</dc:creator>
  <cp:lastModifiedBy>Trojan, Mike (MPCA)</cp:lastModifiedBy>
  <cp:revision>14</cp:revision>
  <dcterms:created xsi:type="dcterms:W3CDTF">2022-01-10T20:05:02Z</dcterms:created>
  <dcterms:modified xsi:type="dcterms:W3CDTF">2022-01-19T21:26:25Z</dcterms:modified>
</cp:coreProperties>
</file>