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5" r:id="rId7"/>
    <p:sldId id="261" r:id="rId8"/>
    <p:sldId id="262" r:id="rId9"/>
    <p:sldId id="264" r:id="rId10"/>
    <p:sldId id="28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Waste management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Sheet1!$C$14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Sheet1!$B$15:$B$18</c:f>
              <c:strCache>
                <c:ptCount val="4"/>
                <c:pt idx="0">
                  <c:v>Landfilled</c:v>
                </c:pt>
                <c:pt idx="1">
                  <c:v>Screened</c:v>
                </c:pt>
                <c:pt idx="2">
                  <c:v>Seasonal</c:v>
                </c:pt>
                <c:pt idx="3">
                  <c:v>Other</c:v>
                </c:pt>
              </c:strCache>
            </c:strRef>
          </c:cat>
          <c:val>
            <c:numRef>
              <c:f>Sheet1!$C$15:$C$18</c:f>
              <c:numCache>
                <c:formatCode>General</c:formatCode>
                <c:ptCount val="4"/>
                <c:pt idx="0">
                  <c:v>38</c:v>
                </c:pt>
                <c:pt idx="1">
                  <c:v>26</c:v>
                </c:pt>
                <c:pt idx="2">
                  <c:v>20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C-4DC5-AA66-81F2417B8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578272"/>
        <c:axId val="716582208"/>
      </c:barChart>
      <c:catAx>
        <c:axId val="71657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582208"/>
        <c:crosses val="autoZero"/>
        <c:auto val="1"/>
        <c:lblAlgn val="ctr"/>
        <c:lblOffset val="100"/>
        <c:noMultiLvlLbl val="0"/>
      </c:catAx>
      <c:valAx>
        <c:axId val="71658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57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How are organics used</a:t>
            </a:r>
          </a:p>
        </c:rich>
      </c:tx>
      <c:layout>
        <c:manualLayout>
          <c:xMode val="edge"/>
          <c:yMode val="edge"/>
          <c:x val="0.2104257227948603"/>
          <c:y val="2.2096256163463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Sheet1!$B$21:$B$24</c:f>
              <c:strCache>
                <c:ptCount val="4"/>
                <c:pt idx="0">
                  <c:v>Cover</c:v>
                </c:pt>
                <c:pt idx="1">
                  <c:v>Residents use</c:v>
                </c:pt>
                <c:pt idx="2">
                  <c:v>Given away</c:v>
                </c:pt>
                <c:pt idx="3">
                  <c:v>Other</c:v>
                </c:pt>
              </c:strCache>
            </c:strRef>
          </c:cat>
          <c:val>
            <c:numRef>
              <c:f>Sheet1!$C$21:$C$24</c:f>
              <c:numCache>
                <c:formatCode>General</c:formatCode>
                <c:ptCount val="4"/>
                <c:pt idx="0">
                  <c:v>32</c:v>
                </c:pt>
                <c:pt idx="1">
                  <c:v>30</c:v>
                </c:pt>
                <c:pt idx="2">
                  <c:v>32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7-4432-8EA3-EB665171C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812104"/>
        <c:axId val="720806200"/>
      </c:barChart>
      <c:catAx>
        <c:axId val="72081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806200"/>
        <c:crosses val="autoZero"/>
        <c:auto val="1"/>
        <c:lblAlgn val="ctr"/>
        <c:lblOffset val="100"/>
        <c:noMultiLvlLbl val="0"/>
      </c:catAx>
      <c:valAx>
        <c:axId val="72080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81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How much of a challenge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Sheet1!$C$26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Sheet1!$B$27:$B$30</c:f>
              <c:strCache>
                <c:ptCount val="4"/>
                <c:pt idx="0">
                  <c:v>Big</c:v>
                </c:pt>
                <c:pt idx="1">
                  <c:v>Somewhat</c:v>
                </c:pt>
                <c:pt idx="2">
                  <c:v>Not</c:v>
                </c:pt>
                <c:pt idx="3">
                  <c:v>Unsure</c:v>
                </c:pt>
              </c:strCache>
            </c:strRef>
          </c:cat>
          <c:val>
            <c:numRef>
              <c:f>Sheet1!$C$27:$C$30</c:f>
              <c:numCache>
                <c:formatCode>General</c:formatCode>
                <c:ptCount val="4"/>
                <c:pt idx="0">
                  <c:v>26</c:v>
                </c:pt>
                <c:pt idx="1">
                  <c:v>43</c:v>
                </c:pt>
                <c:pt idx="2">
                  <c:v>20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3-4B9B-AEE8-225F03A95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669168"/>
        <c:axId val="720665232"/>
      </c:barChart>
      <c:catAx>
        <c:axId val="7206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665232"/>
        <c:crosses val="autoZero"/>
        <c:auto val="1"/>
        <c:lblAlgn val="ctr"/>
        <c:lblOffset val="100"/>
        <c:noMultiLvlLbl val="0"/>
      </c:catAx>
      <c:valAx>
        <c:axId val="72066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66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Challenges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Sheet1!$B$34:$B$38</c:f>
              <c:strCache>
                <c:ptCount val="5"/>
                <c:pt idx="0">
                  <c:v>Space</c:v>
                </c:pt>
                <c:pt idx="1">
                  <c:v>Cost</c:v>
                </c:pt>
                <c:pt idx="2">
                  <c:v>Staff resources</c:v>
                </c:pt>
                <c:pt idx="3">
                  <c:v>Use options</c:v>
                </c:pt>
                <c:pt idx="4">
                  <c:v>Sorting</c:v>
                </c:pt>
              </c:strCache>
            </c:strRef>
          </c:cat>
          <c:val>
            <c:numRef>
              <c:f>Sheet1!$C$34:$C$38</c:f>
              <c:numCache>
                <c:formatCode>General</c:formatCode>
                <c:ptCount val="5"/>
                <c:pt idx="0">
                  <c:v>25</c:v>
                </c:pt>
                <c:pt idx="1">
                  <c:v>23</c:v>
                </c:pt>
                <c:pt idx="2">
                  <c:v>18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E-4F84-887B-E7A72BED8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769320"/>
        <c:axId val="719770304"/>
      </c:barChart>
      <c:catAx>
        <c:axId val="71976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770304"/>
        <c:crosses val="autoZero"/>
        <c:auto val="1"/>
        <c:lblAlgn val="ctr"/>
        <c:lblOffset val="100"/>
        <c:noMultiLvlLbl val="0"/>
      </c:catAx>
      <c:valAx>
        <c:axId val="71977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76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F12D-B0D9-47F4-A8F3-8718FB3CD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3EC78-073C-4476-AEDC-DAAD099FE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662F9-D594-4F80-A244-1CD5703C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0B89-C9F0-4688-BBB3-D4D91822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36B4-46F6-4343-B774-70D93210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4E33-A2AD-46E1-A7AB-F674D64B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BECA9-B969-4A88-955B-F00E991A4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6E8A-B9DC-47A1-A795-42B7FFC2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3349C-A488-4F10-AC23-53CD1770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15CF-FA48-4F71-AA27-3E3E3D9B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7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E35B3-8099-4898-AE99-E4833BD80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C25FF-683B-4F0E-B6DF-1E663EFE3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BE510-A47C-45FD-B9D4-F47763E7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6FCA4-FBA5-4990-85B2-C1A2C36F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BEB5D-A2BD-42A6-BBE9-7C82989B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ECED-97C2-4198-B8ED-881D2AF6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3E94-ADC4-4BA4-9EE0-78FD42C7A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AD9BB-B580-4F36-9977-CDB981F4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09A89-941C-4C21-A000-25D82474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2DEBB-084E-4FF1-9DB0-C02315CD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32F5-7065-4B20-8DE1-FB70FE2B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ADA0F-39E2-4652-AE63-7018E66B7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72398-1575-4BF6-81EA-8F03D03E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9352-CF69-4983-A651-5FFA4E04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F9A0-A777-4024-8756-44CC9986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E626-C16F-4162-A9C7-EC2D28FF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86AB-DA5C-4286-9801-D582E95F8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54D7E-BA5C-49C4-994B-2B1AF02BF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897F9-EBF0-45A3-86BC-BACB9A7F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90E1B-F7DB-4EF3-A528-5641369F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62131-381F-41F6-8DBC-A2AD42BB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0C16-577A-4E78-BCA3-210EC232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EB0BE-2846-41CF-AB1E-D305B5377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E9ACF-2FD7-4533-863F-C766465EF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58C15-BAD6-4DED-A59B-6079F9AC2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92407-6F3A-4CEA-BDD7-2AA70FCBB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ED660-63D1-41A0-BCCF-894531F2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79DED-97B2-4604-A3BD-08E1EB8E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FEA0B-F6A2-4F6A-B044-97C5886C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4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B0C0-211F-4D7A-9622-E0F23F97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E7C0F-2BFA-4729-AB6C-B0B9BF66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941FF-4CA5-4850-B997-EBCF429F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4C455-8973-47E6-AB6C-687F3FAC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B962-07CB-4D3C-896E-4849A642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7B449-0204-4AB2-9467-E7A7A3DA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A6AA-28E9-41D9-9DAE-E1B92CD2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3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79F7-7F00-4DD1-ACDC-A406241E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E8FB-8AE5-47A8-A1D7-BA7FC9023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CB666-1D54-437C-95A5-EB9896A51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68D24-CFFD-4390-8D15-03009ADC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B80DF-CBBF-47E6-8A00-654CE14B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6B40D-2C85-44B9-B551-CDE43C5F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0309-0FF1-4F40-8999-229CF604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903EA-FF4E-4F05-B64B-4382C6D9E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865E2-3A3A-48DC-A00F-F57BA3E85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D31AB-5742-4FD3-9570-349CDABA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5881B-2F07-49B1-AE3F-540B371A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438C1-1C94-400C-86D5-D0C7DCFC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D5E19-172E-48A9-B031-9336B3B6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70A88-2225-46A8-A045-87532EDB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C3CF1-FEEE-4F07-8FF6-FB157BD09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5794-988D-463D-8CAD-858E9AA2601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E9A5D-7612-4FE4-A834-01E0C75EF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AAF4F-4644-44E4-9B29-78FA09F01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B417-4C86-4BFB-B614-1439124E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788D3F-A3FA-47A7-8995-A940BF7574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9562E-3117-4679-91D0-AC84D3846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403" y="160400"/>
            <a:ext cx="11567854" cy="12368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Disposal and reuse of street sweepings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0A49A1-A260-4F06-A740-CE5BFDF1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0" y="1757295"/>
            <a:ext cx="6315651" cy="47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CBB4A8-8377-481A-A87E-F9E3081A5FF1}"/>
              </a:ext>
            </a:extLst>
          </p:cNvPr>
          <p:cNvSpPr txBox="1"/>
          <p:nvPr/>
        </p:nvSpPr>
        <p:spPr>
          <a:xfrm>
            <a:off x="587151" y="5977244"/>
            <a:ext cx="365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Courtesy: St. Anthony Village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D8FB3-6963-2B0F-9DA5-32A97F9D5787}"/>
              </a:ext>
            </a:extLst>
          </p:cNvPr>
          <p:cNvSpPr txBox="1"/>
          <p:nvPr/>
        </p:nvSpPr>
        <p:spPr>
          <a:xfrm>
            <a:off x="7050298" y="2464013"/>
            <a:ext cx="4653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Mike Trojan, MPCA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Clean Sweep Workshop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September 27, 2022</a:t>
            </a:r>
          </a:p>
        </p:txBody>
      </p:sp>
      <p:pic>
        <p:nvPicPr>
          <p:cNvPr id="5" name="Picture 2" descr="CWL Logo">
            <a:extLst>
              <a:ext uri="{FF2B5EF4-FFF2-40B4-BE49-F238E27FC236}">
                <a16:creationId xmlns:a16="http://schemas.microsoft.com/office/drawing/2014/main" id="{65A63FB3-AA42-145A-AB63-51EBA875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4929149"/>
            <a:ext cx="817105" cy="15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836D58A8-FAFD-7E41-1948-88168B3FC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72" y="5863592"/>
            <a:ext cx="3654095" cy="6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7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58EE09-191F-47B3-BF4F-D4CB036F0D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76BEF-B781-F8BF-DD1B-D70EE895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365126"/>
            <a:ext cx="12030074" cy="1016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Where to find things in the stormwater manual wiki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E8D9-7287-74DF-BDA1-736ECBC8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228726"/>
            <a:ext cx="11772900" cy="5419724"/>
          </a:xfrm>
        </p:spPr>
        <p:txBody>
          <a:bodyPr/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Droid Sans"/>
              </a:rPr>
              <a:t>Composition, characterization, and management of street sweepings</a:t>
            </a:r>
          </a:p>
          <a:p>
            <a:r>
              <a:rPr lang="en-US" b="1" i="0" dirty="0">
                <a:solidFill>
                  <a:schemeClr val="bg1"/>
                </a:solidFill>
                <a:effectLst/>
                <a:latin typeface="Droid Sans"/>
              </a:rPr>
              <a:t>Street sweeping</a:t>
            </a:r>
          </a:p>
          <a:p>
            <a:r>
              <a:rPr lang="en-US" dirty="0">
                <a:solidFill>
                  <a:schemeClr val="bg1"/>
                </a:solidFill>
              </a:rPr>
              <a:t>Or see list developed for this workshop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77B45-6D65-48B9-C9F4-CC762DEE3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7" t="11667" r="1875" b="12916"/>
          <a:stretch/>
        </p:blipFill>
        <p:spPr>
          <a:xfrm>
            <a:off x="2617655" y="3124200"/>
            <a:ext cx="7069269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7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F8F98B-9361-489F-2782-B7725A574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C1E55-B785-5E3C-0F72-60A4A0D4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00675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Possible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B4CA0-2E98-C99E-C414-B4C9768B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Screening protocol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Testing of organic fraction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Testing protocol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Storage options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Reuse options</a:t>
            </a:r>
          </a:p>
        </p:txBody>
      </p:sp>
    </p:spTree>
    <p:extLst>
      <p:ext uri="{BB962C8B-B14F-4D97-AF65-F5344CB8AC3E}">
        <p14:creationId xmlns:p14="http://schemas.microsoft.com/office/powerpoint/2010/main" val="421397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084C5C-FCF9-46E0-96F6-45DD2D53AE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C121A-5935-4C44-AEB4-8A88BB0A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2794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What’s in sweepings before separating and composting?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B707E-8DE7-4BA3-A743-86896471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4"/>
            <a:ext cx="8372475" cy="48525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Trash, organic material, mineral material</a:t>
            </a:r>
          </a:p>
          <a:p>
            <a:r>
              <a:rPr lang="en-US" b="1" dirty="0">
                <a:solidFill>
                  <a:schemeClr val="bg1"/>
                </a:solidFill>
              </a:rPr>
              <a:t>Proportions of these varies with land use and season</a:t>
            </a:r>
          </a:p>
          <a:p>
            <a:r>
              <a:rPr lang="en-US" b="1" dirty="0">
                <a:solidFill>
                  <a:schemeClr val="bg1"/>
                </a:solidFill>
              </a:rPr>
              <a:t>Chemistry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Metals: Below levels of concern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Light-weight organics (oil): Elevated, often above levels of concern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Heavy organics (PAHs): Elevated, often above levels of concern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Nutrients: Enriched in N and P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Road salt: Below levels of concern</a:t>
            </a:r>
          </a:p>
        </p:txBody>
      </p:sp>
      <p:pic>
        <p:nvPicPr>
          <p:cNvPr id="5" name="Picture 4" descr="A bulldozer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066BEE23-9F04-4EDF-AEE7-1D3C7EF4C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11" y="274289"/>
            <a:ext cx="2784791" cy="6309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FBD55-552C-42F4-AF6E-15FCC5DA8D6C}"/>
              </a:ext>
            </a:extLst>
          </p:cNvPr>
          <p:cNvSpPr txBox="1"/>
          <p:nvPr/>
        </p:nvSpPr>
        <p:spPr>
          <a:xfrm>
            <a:off x="9306186" y="4067246"/>
            <a:ext cx="288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Courtesy: City of St. Cloud</a:t>
            </a:r>
          </a:p>
        </p:txBody>
      </p:sp>
    </p:spTree>
    <p:extLst>
      <p:ext uri="{BB962C8B-B14F-4D97-AF65-F5344CB8AC3E}">
        <p14:creationId xmlns:p14="http://schemas.microsoft.com/office/powerpoint/2010/main" val="191352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084C5C-FCF9-46E0-96F6-45DD2D53AE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C121A-5935-4C44-AEB4-8A88BB0A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2794" cy="98742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Sweeping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B707E-8DE7-4BA3-A743-86896471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1352550"/>
            <a:ext cx="8120543" cy="48244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Generally, higher concentrations of metals and organics as land use intensity increases, but daily traffic is a poor indicator</a:t>
            </a:r>
          </a:p>
          <a:p>
            <a:r>
              <a:rPr lang="en-US" b="1" dirty="0">
                <a:solidFill>
                  <a:schemeClr val="bg1"/>
                </a:solidFill>
              </a:rPr>
              <a:t>Generally, higher metal and organic concentrations as particle size decreases</a:t>
            </a:r>
          </a:p>
          <a:p>
            <a:r>
              <a:rPr lang="en-US" b="1" dirty="0">
                <a:solidFill>
                  <a:schemeClr val="bg1"/>
                </a:solidFill>
              </a:rPr>
              <a:t>Higher PAH concentrations in cool/cold seasons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While street debris/materials have been well characterized, detailed street sweeping characterization is limited</a:t>
            </a:r>
          </a:p>
        </p:txBody>
      </p:sp>
      <p:pic>
        <p:nvPicPr>
          <p:cNvPr id="5" name="Picture 4" descr="A bulldozer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066BEE23-9F04-4EDF-AEE7-1D3C7EF4C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04" y="274289"/>
            <a:ext cx="2784791" cy="6309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39B9F-86F2-48D5-BA2F-86485230792A}"/>
              </a:ext>
            </a:extLst>
          </p:cNvPr>
          <p:cNvSpPr txBox="1"/>
          <p:nvPr/>
        </p:nvSpPr>
        <p:spPr>
          <a:xfrm>
            <a:off x="8929391" y="4085439"/>
            <a:ext cx="288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Courtesy: City of St. Cloud</a:t>
            </a:r>
          </a:p>
        </p:txBody>
      </p:sp>
    </p:spTree>
    <p:extLst>
      <p:ext uri="{BB962C8B-B14F-4D97-AF65-F5344CB8AC3E}">
        <p14:creationId xmlns:p14="http://schemas.microsoft.com/office/powerpoint/2010/main" val="44226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084C5C-FCF9-46E0-96F6-45DD2D53AE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B707E-8DE7-4BA3-A743-86896471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0890" cy="435133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Light-weight organics decrease below levels of concern</a:t>
            </a:r>
          </a:p>
          <a:p>
            <a:r>
              <a:rPr lang="en-US" b="1" dirty="0">
                <a:solidFill>
                  <a:schemeClr val="bg1"/>
                </a:solidFill>
              </a:rPr>
              <a:t>Heavier organics remain unchanged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Characteristics of organic fraction are an unknown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2E9485-35D2-43CD-A35A-C7D7E1529B2B}"/>
              </a:ext>
            </a:extLst>
          </p:cNvPr>
          <p:cNvSpPr txBox="1">
            <a:spLocks/>
          </p:cNvSpPr>
          <p:nvPr/>
        </p:nvSpPr>
        <p:spPr>
          <a:xfrm>
            <a:off x="533400" y="117343"/>
            <a:ext cx="1112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After separating and </a:t>
            </a:r>
            <a:r>
              <a:rPr lang="en-US" b="1" u="sng" dirty="0">
                <a:solidFill>
                  <a:srgbClr val="FFFF00"/>
                </a:solidFill>
              </a:rPr>
              <a:t>proper</a:t>
            </a:r>
            <a:r>
              <a:rPr lang="en-US" b="1" dirty="0">
                <a:solidFill>
                  <a:srgbClr val="FFFF00"/>
                </a:solidFill>
              </a:rPr>
              <a:t> composting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C3486CD-6520-4145-8725-8423E8E81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56" y="1442906"/>
            <a:ext cx="3434852" cy="52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542794-939E-484F-934F-F3E7D58B2F88}"/>
              </a:ext>
            </a:extLst>
          </p:cNvPr>
          <p:cNvSpPr txBox="1"/>
          <p:nvPr/>
        </p:nvSpPr>
        <p:spPr>
          <a:xfrm>
            <a:off x="7575258" y="6308521"/>
            <a:ext cx="288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Courtesy: City of Mankato</a:t>
            </a:r>
          </a:p>
        </p:txBody>
      </p:sp>
    </p:spTree>
    <p:extLst>
      <p:ext uri="{BB962C8B-B14F-4D97-AF65-F5344CB8AC3E}">
        <p14:creationId xmlns:p14="http://schemas.microsoft.com/office/powerpoint/2010/main" val="87745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084C5C-FCF9-46E0-96F6-45DD2D53AE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C121A-5935-4C44-AEB4-8A88BB0A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863" y="365126"/>
            <a:ext cx="5372100" cy="172084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MPCA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B707E-8DE7-4BA3-A743-86896471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219076"/>
            <a:ext cx="5886450" cy="65627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If unscreened and not separated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Classified as an industrial solid waste and disposed in landfill</a:t>
            </a:r>
          </a:p>
          <a:p>
            <a:r>
              <a:rPr lang="en-US" b="1" dirty="0">
                <a:solidFill>
                  <a:schemeClr val="bg1"/>
                </a:solidFill>
              </a:rPr>
              <a:t>Can be reused if screened to remove trash and organics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No longer considered a solid waste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Dispose trash in landfill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Cannot be used at playgrounds, residential yards, near drinking water supplies, karst areas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Acceptable uses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Winter road application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Daily cover at landfills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In commercial/industrial/road restoration/construction projects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Other uses not discussed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DAF4A-07E1-3D7A-788C-1AA4EB7BB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2" t="23183" r="19765" b="7778"/>
          <a:stretch/>
        </p:blipFill>
        <p:spPr>
          <a:xfrm>
            <a:off x="5952477" y="1924050"/>
            <a:ext cx="602997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5ABFCA-CA3A-7F2B-3BE4-567B491B6D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C10B7-CBD1-6C46-4158-F3CAC8E8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153987"/>
            <a:ext cx="11868150" cy="10541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Storage, screening, testing – very little in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45B1E-EDF3-401A-5D8C-CAE4078AF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4959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Storage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Observe setbacks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Covered or contained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Controlled location near collection areas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Maximum storage times 6-12 months</a:t>
            </a:r>
          </a:p>
          <a:p>
            <a:r>
              <a:rPr lang="en-US" b="1" dirty="0">
                <a:solidFill>
                  <a:schemeClr val="bg1"/>
                </a:solidFill>
              </a:rPr>
              <a:t>Screening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¾-1 inch mesh to screen debris (trash, brush, etc.)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Little guidance beyond this</a:t>
            </a:r>
          </a:p>
          <a:p>
            <a:r>
              <a:rPr lang="en-US" b="1" dirty="0">
                <a:solidFill>
                  <a:schemeClr val="bg1"/>
                </a:solidFill>
              </a:rPr>
              <a:t>Testing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Not required unless from spill sites, hazardous waste cleanup sites, or other contaminated areas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Protocol may be needed, but we would first like to know what is in the organic fraction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084C5C-FCF9-46E0-96F6-45DD2D53AE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C121A-5935-4C44-AEB4-8A88BB0A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Survey - 100 responses, all but 2 from cities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DF80B-FAB8-403B-AAA9-E9EA92F565A1}"/>
              </a:ext>
            </a:extLst>
          </p:cNvPr>
          <p:cNvSpPr/>
          <p:nvPr/>
        </p:nvSpPr>
        <p:spPr>
          <a:xfrm>
            <a:off x="211821" y="2219640"/>
            <a:ext cx="5535836" cy="3733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1BA23B-926F-4511-BAE3-53E6BA032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02420"/>
              </p:ext>
            </p:extLst>
          </p:nvPr>
        </p:nvGraphicFramePr>
        <p:xfrm>
          <a:off x="211820" y="2288849"/>
          <a:ext cx="5398801" cy="344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3FCAE2D-3C7B-4608-ABE7-288B4C62E93D}"/>
              </a:ext>
            </a:extLst>
          </p:cNvPr>
          <p:cNvSpPr/>
          <p:nvPr/>
        </p:nvSpPr>
        <p:spPr>
          <a:xfrm>
            <a:off x="6096001" y="2219640"/>
            <a:ext cx="5942204" cy="3733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CD25FAD-18BE-4BA2-A3EB-87BBEC0AC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688182"/>
              </p:ext>
            </p:extLst>
          </p:nvPr>
        </p:nvGraphicFramePr>
        <p:xfrm>
          <a:off x="6185070" y="2288849"/>
          <a:ext cx="5795109" cy="357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20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084C5C-FCF9-46E0-96F6-45DD2D53AE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C121A-5935-4C44-AEB4-8A88BB0A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Challenges of increase sweeping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B6FB6-5C96-4F2E-97BD-A13FF335543A}"/>
              </a:ext>
            </a:extLst>
          </p:cNvPr>
          <p:cNvSpPr/>
          <p:nvPr/>
        </p:nvSpPr>
        <p:spPr>
          <a:xfrm>
            <a:off x="230898" y="1957098"/>
            <a:ext cx="5540728" cy="38648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11DAA0-2F92-447B-AE24-2D69C6999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564251"/>
              </p:ext>
            </p:extLst>
          </p:nvPr>
        </p:nvGraphicFramePr>
        <p:xfrm>
          <a:off x="288922" y="1974401"/>
          <a:ext cx="5403572" cy="357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8E6E68B-DD4F-46B0-87B9-21E616C018E6}"/>
              </a:ext>
            </a:extLst>
          </p:cNvPr>
          <p:cNvSpPr/>
          <p:nvPr/>
        </p:nvSpPr>
        <p:spPr>
          <a:xfrm>
            <a:off x="6362350" y="1974401"/>
            <a:ext cx="5540728" cy="38648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8A181F-4F56-4820-AEE1-018C5B7E7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059189"/>
              </p:ext>
            </p:extLst>
          </p:nvPr>
        </p:nvGraphicFramePr>
        <p:xfrm>
          <a:off x="6707696" y="2055813"/>
          <a:ext cx="4994945" cy="348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435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9E34C3-12C3-4A7F-BAA5-4BD75FF06D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227D4-01E2-4052-B4BA-D87229A3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94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Management options – strategies to 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EDBEE-FFB1-4C4F-8F2F-EDE5464D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602298"/>
            <a:ext cx="7784983" cy="500115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Centralized collection/storage</a:t>
            </a:r>
          </a:p>
          <a:p>
            <a:r>
              <a:rPr lang="en-US" b="1" dirty="0">
                <a:solidFill>
                  <a:schemeClr val="bg1"/>
                </a:solidFill>
              </a:rPr>
              <a:t>Can screened/composted material be used?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Commercial use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Residential use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Stormwater applications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Land application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Other</a:t>
            </a:r>
          </a:p>
          <a:p>
            <a:r>
              <a:rPr lang="en-US" b="1" dirty="0">
                <a:solidFill>
                  <a:schemeClr val="bg1"/>
                </a:solidFill>
              </a:rPr>
              <a:t>Energy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E4D41-E55F-49C0-B914-D8069AA7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97" y="1399133"/>
            <a:ext cx="3434852" cy="52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445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Droid Sans</vt:lpstr>
      <vt:lpstr>Office Theme</vt:lpstr>
      <vt:lpstr>Disposal and reuse of street sweepings</vt:lpstr>
      <vt:lpstr>What’s in sweepings before separating and composting?</vt:lpstr>
      <vt:lpstr>Sweeping characteristics</vt:lpstr>
      <vt:lpstr>PowerPoint Presentation</vt:lpstr>
      <vt:lpstr>MPCA Guidance</vt:lpstr>
      <vt:lpstr>Storage, screening, testing – very little in literature</vt:lpstr>
      <vt:lpstr>Survey - 100 responses, all but 2 from cities </vt:lpstr>
      <vt:lpstr>Challenges of increase sweeping</vt:lpstr>
      <vt:lpstr>Management options – strategies to explore</vt:lpstr>
      <vt:lpstr>Where to find things in the stormwater manual wiki</vt:lpstr>
      <vt:lpstr>Possible needs</vt:lpstr>
    </vt:vector>
  </TitlesOfParts>
  <Company>State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Disposal and reuse of street sweepings</dc:title>
  <dc:creator>Trojan, Mike (MPCA)</dc:creator>
  <cp:lastModifiedBy>Trojan, Mike (MPCA)</cp:lastModifiedBy>
  <cp:revision>7</cp:revision>
  <dcterms:created xsi:type="dcterms:W3CDTF">2022-09-21T19:38:46Z</dcterms:created>
  <dcterms:modified xsi:type="dcterms:W3CDTF">2022-09-22T17:12:42Z</dcterms:modified>
</cp:coreProperties>
</file>