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2" r:id="rId1"/>
  </p:sldMasterIdLst>
  <p:notesMasterIdLst>
    <p:notesMasterId r:id="rId31"/>
  </p:notesMasterIdLst>
  <p:handoutMasterIdLst>
    <p:handoutMasterId r:id="rId32"/>
  </p:handoutMasterIdLst>
  <p:sldIdLst>
    <p:sldId id="491" r:id="rId2"/>
    <p:sldId id="627" r:id="rId3"/>
    <p:sldId id="594" r:id="rId4"/>
    <p:sldId id="628" r:id="rId5"/>
    <p:sldId id="622" r:id="rId6"/>
    <p:sldId id="596" r:id="rId7"/>
    <p:sldId id="601" r:id="rId8"/>
    <p:sldId id="598" r:id="rId9"/>
    <p:sldId id="599" r:id="rId10"/>
    <p:sldId id="602" r:id="rId11"/>
    <p:sldId id="603" r:id="rId12"/>
    <p:sldId id="604" r:id="rId13"/>
    <p:sldId id="605" r:id="rId14"/>
    <p:sldId id="606" r:id="rId15"/>
    <p:sldId id="632" r:id="rId16"/>
    <p:sldId id="633" r:id="rId17"/>
    <p:sldId id="631" r:id="rId18"/>
    <p:sldId id="634" r:id="rId19"/>
    <p:sldId id="630" r:id="rId20"/>
    <p:sldId id="625" r:id="rId21"/>
    <p:sldId id="609" r:id="rId22"/>
    <p:sldId id="636" r:id="rId23"/>
    <p:sldId id="629" r:id="rId24"/>
    <p:sldId id="637" r:id="rId25"/>
    <p:sldId id="626" r:id="rId26"/>
    <p:sldId id="635" r:id="rId27"/>
    <p:sldId id="613" r:id="rId28"/>
    <p:sldId id="617" r:id="rId29"/>
    <p:sldId id="618" r:id="rId30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D64BC8-86F8-8145-8045-7D8D254F6646}">
          <p14:sldIdLst>
            <p14:sldId id="491"/>
            <p14:sldId id="627"/>
            <p14:sldId id="594"/>
            <p14:sldId id="628"/>
            <p14:sldId id="622"/>
            <p14:sldId id="596"/>
            <p14:sldId id="601"/>
            <p14:sldId id="598"/>
            <p14:sldId id="599"/>
            <p14:sldId id="602"/>
            <p14:sldId id="603"/>
            <p14:sldId id="604"/>
            <p14:sldId id="605"/>
            <p14:sldId id="606"/>
            <p14:sldId id="632"/>
            <p14:sldId id="633"/>
            <p14:sldId id="631"/>
            <p14:sldId id="634"/>
            <p14:sldId id="630"/>
            <p14:sldId id="625"/>
            <p14:sldId id="609"/>
            <p14:sldId id="636"/>
            <p14:sldId id="629"/>
            <p14:sldId id="637"/>
            <p14:sldId id="626"/>
            <p14:sldId id="635"/>
            <p14:sldId id="613"/>
            <p14:sldId id="617"/>
            <p14:sldId id="6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  <p15:guide id="3" orient="horz" pos="136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537" userDrawn="1">
          <p15:clr>
            <a:srgbClr val="A4A3A4"/>
          </p15:clr>
        </p15:guide>
        <p15:guide id="6" pos="71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79"/>
    <a:srgbClr val="00A0BA"/>
    <a:srgbClr val="00A249"/>
    <a:srgbClr val="E8112D"/>
    <a:srgbClr val="B48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4" autoAdjust="0"/>
    <p:restoredTop sz="92323" autoAdjust="0"/>
  </p:normalViewPr>
  <p:slideViewPr>
    <p:cSldViewPr snapToGrid="0" snapToObjects="1">
      <p:cViewPr varScale="1">
        <p:scale>
          <a:sx n="106" d="100"/>
          <a:sy n="106" d="100"/>
        </p:scale>
        <p:origin x="798" y="108"/>
      </p:cViewPr>
      <p:guideLst>
        <p:guide orient="horz" pos="2160"/>
        <p:guide orient="horz" pos="3888"/>
        <p:guide orient="horz" pos="1366"/>
        <p:guide pos="3840"/>
        <p:guide pos="537"/>
        <p:guide pos="7143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-4914"/>
    </p:cViewPr>
  </p:sorterViewPr>
  <p:notesViewPr>
    <p:cSldViewPr snapToGrid="0" snapToObjects="1">
      <p:cViewPr varScale="1">
        <p:scale>
          <a:sx n="107" d="100"/>
          <a:sy n="107" d="100"/>
        </p:scale>
        <p:origin x="-3048" y="-12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ischoff%20Family\Dropbox\Internal%20Pond%20Loading\Book1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Modeled and Monitored TP</a:t>
            </a:r>
          </a:p>
          <a:p>
            <a:pPr>
              <a:defRPr/>
            </a:pPr>
            <a:r>
              <a:rPr lang="en-US" sz="1600" dirty="0"/>
              <a:t>Mitchell Lake Watershed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097244685363083"/>
          <c:y val="0.16613158868651251"/>
          <c:w val="0.83888103009446369"/>
          <c:h val="0.51224273243939611"/>
        </c:manualLayout>
      </c:layout>
      <c:barChart>
        <c:barDir val="col"/>
        <c:grouping val="clustered"/>
        <c:varyColors val="0"/>
        <c:ser>
          <c:idx val="0"/>
          <c:order val="0"/>
          <c:tx>
            <c:v>P8 Modeled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Sheet1!$E$5:$E$12</c:f>
              <c:strCache>
                <c:ptCount val="8"/>
                <c:pt idx="0">
                  <c:v>07-43-A</c:v>
                </c:pt>
                <c:pt idx="1">
                  <c:v>07-44-A</c:v>
                </c:pt>
                <c:pt idx="2">
                  <c:v>08-34-A</c:v>
                </c:pt>
                <c:pt idx="3">
                  <c:v>17-13-A</c:v>
                </c:pt>
                <c:pt idx="4">
                  <c:v>18-13-A</c:v>
                </c:pt>
                <c:pt idx="5">
                  <c:v>18-13-B</c:v>
                </c:pt>
                <c:pt idx="6">
                  <c:v>18-14-B</c:v>
                </c:pt>
                <c:pt idx="7">
                  <c:v>18-41-B</c:v>
                </c:pt>
              </c:strCache>
            </c:strRef>
          </c:cat>
          <c:val>
            <c:numRef>
              <c:f>Sheet1!$I$5:$I$12</c:f>
              <c:numCache>
                <c:formatCode>#,##0.000</c:formatCode>
                <c:ptCount val="8"/>
                <c:pt idx="0">
                  <c:v>0.1358</c:v>
                </c:pt>
                <c:pt idx="1">
                  <c:v>0.1086</c:v>
                </c:pt>
                <c:pt idx="2">
                  <c:v>0.11700000000000001</c:v>
                </c:pt>
                <c:pt idx="3">
                  <c:v>0.10879999999999999</c:v>
                </c:pt>
                <c:pt idx="4">
                  <c:v>0.15310000000000001</c:v>
                </c:pt>
                <c:pt idx="5">
                  <c:v>0.12330000000000001</c:v>
                </c:pt>
                <c:pt idx="6">
                  <c:v>0.1336</c:v>
                </c:pt>
                <c:pt idx="7">
                  <c:v>0.1045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91-406E-B3ED-6B3A095E47E0}"/>
            </c:ext>
          </c:extLst>
        </c:ser>
        <c:ser>
          <c:idx val="1"/>
          <c:order val="1"/>
          <c:tx>
            <c:v>Monitored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Sheet1!$E$5:$E$12</c:f>
              <c:strCache>
                <c:ptCount val="8"/>
                <c:pt idx="0">
                  <c:v>07-43-A</c:v>
                </c:pt>
                <c:pt idx="1">
                  <c:v>07-44-A</c:v>
                </c:pt>
                <c:pt idx="2">
                  <c:v>08-34-A</c:v>
                </c:pt>
                <c:pt idx="3">
                  <c:v>17-13-A</c:v>
                </c:pt>
                <c:pt idx="4">
                  <c:v>18-13-A</c:v>
                </c:pt>
                <c:pt idx="5">
                  <c:v>18-13-B</c:v>
                </c:pt>
                <c:pt idx="6">
                  <c:v>18-14-B</c:v>
                </c:pt>
                <c:pt idx="7">
                  <c:v>18-41-B</c:v>
                </c:pt>
              </c:strCache>
            </c:strRef>
          </c:cat>
          <c:val>
            <c:numRef>
              <c:f>Sheet1!$L$5:$L$12</c:f>
              <c:numCache>
                <c:formatCode>0.000</c:formatCode>
                <c:ptCount val="8"/>
                <c:pt idx="0">
                  <c:v>0.72</c:v>
                </c:pt>
                <c:pt idx="1">
                  <c:v>0.5575</c:v>
                </c:pt>
                <c:pt idx="2">
                  <c:v>0.32750000000000001</c:v>
                </c:pt>
                <c:pt idx="3">
                  <c:v>7.1374999999999994E-2</c:v>
                </c:pt>
                <c:pt idx="4">
                  <c:v>0.33499999999999996</c:v>
                </c:pt>
                <c:pt idx="5">
                  <c:v>0.92</c:v>
                </c:pt>
                <c:pt idx="6">
                  <c:v>0.25428571428571428</c:v>
                </c:pt>
                <c:pt idx="7">
                  <c:v>1.9120000000000001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91-406E-B3ED-6B3A095E47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2038656"/>
        <c:axId val="542761640"/>
      </c:barChart>
      <c:catAx>
        <c:axId val="54203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2761640"/>
        <c:crosses val="autoZero"/>
        <c:auto val="1"/>
        <c:lblAlgn val="ctr"/>
        <c:lblOffset val="100"/>
        <c:noMultiLvlLbl val="0"/>
      </c:catAx>
      <c:valAx>
        <c:axId val="542761640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TP (mg/L)</a:t>
                </a:r>
              </a:p>
            </c:rich>
          </c:tx>
          <c:layout>
            <c:manualLayout>
              <c:xMode val="edge"/>
              <c:yMode val="edge"/>
              <c:x val="1.6483518860649946E-2"/>
              <c:y val="0.31958469677757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2038656"/>
        <c:crosses val="autoZero"/>
        <c:crossBetween val="between"/>
        <c:majorUnit val="0.5"/>
        <c:minorUnit val="0.2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25400">
      <a:solidFill>
        <a:schemeClr val="tx1"/>
      </a:solidFill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0.56256</cdr:x>
      <cdr:y>0.68078</cdr:y>
    </cdr:from>
    <cdr:to>
      <cdr:x>0.66798</cdr:x>
      <cdr:y>0.7671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7EC08D9A-9CA5-42A4-B783-ABEC904CC56C}"/>
            </a:ext>
          </a:extLst>
        </cdr:cNvPr>
        <cdr:cNvSpPr/>
      </cdr:nvSpPr>
      <cdr:spPr>
        <a:xfrm xmlns:a="http://schemas.openxmlformats.org/drawingml/2006/main">
          <a:off x="5273962" y="3860800"/>
          <a:ext cx="988291" cy="48952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accent4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476402" tIns="0" rIns="0" bIns="238201" rtlCol="0" anchor="t" anchorCtr="0"/>
          <a:lstStyle>
            <a:lvl1pPr algn="l">
              <a:defRPr sz="1300"/>
            </a:lvl1pPr>
          </a:lstStyle>
          <a:p>
            <a:endParaRPr lang="en-US" sz="1000" dirty="0">
              <a:latin typeface="Verdana"/>
              <a:cs typeface="Verdan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7090" tIns="0" rIns="476402" bIns="0" rtlCol="0" anchor="t" anchorCtr="0"/>
          <a:lstStyle>
            <a:lvl1pPr algn="r">
              <a:defRPr sz="1300"/>
            </a:lvl1pPr>
          </a:lstStyle>
          <a:p>
            <a:fld id="{93657E6D-E02B-4175-8FE7-D8B5573DFBB8}" type="slidenum">
              <a:rPr lang="en-US" smtClean="0">
                <a:latin typeface="Verdana"/>
                <a:cs typeface="Verdana"/>
              </a:rPr>
              <a:t>‹#›</a:t>
            </a:fld>
            <a:endParaRPr lang="en-US" dirty="0">
              <a:latin typeface="Verdana"/>
              <a:cs typeface="Verdana"/>
            </a:endParaRPr>
          </a:p>
        </p:txBody>
      </p:sp>
      <p:sp>
        <p:nvSpPr>
          <p:cNvPr id="6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476402" tIns="238201" rIns="0" bIns="0" rtlCol="0" anchor="ctr" anchorCtr="0"/>
          <a:lstStyle>
            <a:lvl1pPr algn="l">
              <a:defRPr sz="100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0" tIns="238201" rIns="476402" bIns="0" rtlCol="0" anchor="ctr" anchorCtr="0"/>
          <a:lstStyle>
            <a:lvl1pPr algn="r">
              <a:defRPr sz="1000">
                <a:latin typeface="Franklin Gothic Book" panose="020B0503020102020204" pitchFamily="34" charset="0"/>
              </a:defRPr>
            </a:lvl1pPr>
          </a:lstStyle>
          <a:p>
            <a:fld id="{F09016D8-D6A7-FD4E-A9D5-9F81C44DB520}" type="datetimeFigureOut">
              <a:rPr lang="en-US" smtClean="0">
                <a:latin typeface="Verdana"/>
                <a:cs typeface="Verdana"/>
              </a:rPr>
              <a:pPr/>
              <a:t>1/9/2018</a:t>
            </a:fld>
            <a:endParaRPr lang="en-US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29996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476402" tIns="238201" rIns="0" bIns="0" rtlCol="0" anchor="ctr" anchorCtr="0"/>
          <a:lstStyle>
            <a:lvl1pPr algn="l">
              <a:defRPr sz="100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0" tIns="238201" rIns="476402" bIns="0" rtlCol="0" anchor="ctr" anchorCtr="0"/>
          <a:lstStyle>
            <a:lvl1pPr algn="r">
              <a:defRPr sz="1000">
                <a:latin typeface="Franklin Gothic Book" panose="020B0503020102020204" pitchFamily="34" charset="0"/>
              </a:defRPr>
            </a:lvl1pPr>
          </a:lstStyle>
          <a:p>
            <a:fld id="{F09016D8-D6A7-FD4E-A9D5-9F81C44DB520}" type="datetimeFigureOut">
              <a:rPr lang="en-US" smtClean="0"/>
              <a:pPr/>
              <a:t>1/9/2018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7090" tIns="48546" rIns="97090" bIns="485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7090" tIns="48546" rIns="97090" bIns="48546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476402" tIns="0" rIns="0" bIns="238201" rtlCol="0" anchor="t" anchorCtr="0"/>
          <a:lstStyle>
            <a:lvl1pPr algn="l">
              <a:defRPr sz="1300"/>
            </a:lvl1pPr>
          </a:lstStyle>
          <a:p>
            <a:endParaRPr lang="en-US" sz="1000" dirty="0">
              <a:latin typeface="Verdana"/>
              <a:cs typeface="Verdana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7090" tIns="0" rIns="476402" bIns="0" rtlCol="0" anchor="t" anchorCtr="0"/>
          <a:lstStyle>
            <a:lvl1pPr algn="r">
              <a:defRPr sz="1300"/>
            </a:lvl1pPr>
          </a:lstStyle>
          <a:p>
            <a:fld id="{93657E6D-E02B-4175-8FE7-D8B5573DFBB8}" type="slidenum">
              <a:rPr lang="en-US" smtClean="0">
                <a:latin typeface="Verdana"/>
                <a:cs typeface="Verdana"/>
              </a:rPr>
              <a:t>‹#›</a:t>
            </a:fld>
            <a:endParaRPr lang="en-US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18308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lnSpc>
        <a:spcPts val="1800"/>
      </a:lnSpc>
      <a:defRPr sz="1400" kern="1200">
        <a:solidFill>
          <a:schemeClr val="tx1"/>
        </a:solidFill>
        <a:latin typeface="Verdana"/>
        <a:ea typeface="+mn-ea"/>
        <a:cs typeface="Verdana"/>
      </a:defRPr>
    </a:lvl1pPr>
    <a:lvl2pPr marL="628650" indent="-171450" algn="l" defTabSz="457200" rtl="0" eaLnBrk="1" latinLnBrk="0" hangingPunct="1">
      <a:lnSpc>
        <a:spcPts val="1600"/>
      </a:lnSpc>
      <a:buFontTx/>
      <a:buBlip>
        <a:blip r:embed="rId2"/>
      </a:buBlip>
      <a:defRPr sz="1200" kern="1200">
        <a:solidFill>
          <a:schemeClr val="tx1"/>
        </a:solidFill>
        <a:latin typeface="Verdana"/>
        <a:ea typeface="+mn-ea"/>
        <a:cs typeface="Verdana"/>
      </a:defRPr>
    </a:lvl2pPr>
    <a:lvl3pPr marL="914400" algn="l" defTabSz="457200" rtl="0" eaLnBrk="1" latinLnBrk="0" hangingPunct="1">
      <a:lnSpc>
        <a:spcPts val="1600"/>
      </a:lnSpc>
      <a:defRPr sz="1200" kern="1200">
        <a:solidFill>
          <a:schemeClr val="tx1"/>
        </a:solidFill>
        <a:latin typeface="Verdana"/>
        <a:ea typeface="+mn-ea"/>
        <a:cs typeface="Verdana"/>
      </a:defRPr>
    </a:lvl3pPr>
    <a:lvl4pPr marL="1371600" algn="l" defTabSz="457200" rtl="0" eaLnBrk="1" latinLnBrk="0" hangingPunct="1">
      <a:lnSpc>
        <a:spcPts val="1600"/>
      </a:lnSpc>
      <a:defRPr sz="1200" kern="1200">
        <a:solidFill>
          <a:schemeClr val="tx1"/>
        </a:solidFill>
        <a:latin typeface="Verdana"/>
        <a:ea typeface="+mn-ea"/>
        <a:cs typeface="Verdana"/>
      </a:defRPr>
    </a:lvl4pPr>
    <a:lvl5pPr marL="1828800" algn="l" defTabSz="457200" rtl="0" eaLnBrk="1" latinLnBrk="0" hangingPunct="1">
      <a:lnSpc>
        <a:spcPts val="1600"/>
      </a:lnSpc>
      <a:defRPr sz="1200" kern="1200">
        <a:solidFill>
          <a:schemeClr val="tx1"/>
        </a:solidFill>
        <a:latin typeface="Verdana"/>
        <a:ea typeface="+mn-ea"/>
        <a:cs typeface="Verdana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57E6D-E02B-4175-8FE7-D8B5573DFBB8}" type="slidenum">
              <a:rPr lang="en-US" smtClean="0">
                <a:latin typeface="Verdana"/>
                <a:cs typeface="Verdana"/>
              </a:rPr>
              <a:t>1</a:t>
            </a:fld>
            <a:endParaRPr lang="en-US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78003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 with heavy investment in watershed BMPs and source management, often little progress is made in reducing watershed P loading</a:t>
            </a:r>
          </a:p>
          <a:p>
            <a:pPr lvl="1"/>
            <a:r>
              <a:rPr lang="en-US" dirty="0"/>
              <a:t>So, how do we move forward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57E6D-E02B-4175-8FE7-D8B5573DFBB8}" type="slidenum">
              <a:rPr lang="en-US" smtClean="0">
                <a:latin typeface="Verdana"/>
                <a:cs typeface="Verdana"/>
              </a:rPr>
              <a:t>4</a:t>
            </a:fld>
            <a:endParaRPr lang="en-US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81209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 of watershed with ponds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795D8-55E8-41AC-9682-4E4E543A50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78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phosphorus load reductions are a priority, it is </a:t>
            </a:r>
            <a:r>
              <a:rPr lang="en-US" i="1" dirty="0"/>
              <a:t>Recommended</a:t>
            </a:r>
            <a:r>
              <a:rPr lang="en-US" dirty="0"/>
              <a:t> that a maximum depth of 8 feet be used, to limit the likelihood of stratification and the potential for bottom sediment to release phosphorus.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795D8-55E8-41AC-9682-4E4E543A50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77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Wingdings 3" panose="05040102010807070707" pitchFamily="18" charset="2"/>
              <a:buChar char=""/>
            </a:pPr>
            <a:r>
              <a:rPr lang="en-US" sz="1800" dirty="0"/>
              <a:t>Historic equilibrium phosphorus concentrations represent a balance between burial and release</a:t>
            </a:r>
          </a:p>
          <a:p>
            <a:pPr marL="205740" lvl="1" indent="0">
              <a:buNone/>
            </a:pPr>
            <a:endParaRPr lang="en-US" sz="1800" dirty="0"/>
          </a:p>
          <a:p>
            <a:pPr lvl="1">
              <a:buFont typeface="Wingdings 3" panose="05040102010807070707" pitchFamily="18" charset="2"/>
              <a:buChar char=""/>
            </a:pPr>
            <a:r>
              <a:rPr lang="en-US" sz="1800" dirty="0"/>
              <a:t>Elevated phosphorus in sediment will diffuse into surface waters</a:t>
            </a:r>
          </a:p>
          <a:p>
            <a:pPr lvl="2">
              <a:buFont typeface="Wingdings 3" panose="05040102010807070707" pitchFamily="18" charset="2"/>
              <a:buChar char=""/>
            </a:pPr>
            <a:r>
              <a:rPr lang="en-US" sz="1500" dirty="0"/>
              <a:t>This cycle will continue until the sediment phosphorus peak is reduced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57E6D-E02B-4175-8FE7-D8B5573DFBB8}" type="slidenum">
              <a:rPr lang="en-US" smtClean="0">
                <a:latin typeface="Verdana"/>
                <a:cs typeface="Verdana"/>
              </a:rPr>
              <a:t>9</a:t>
            </a:fld>
            <a:endParaRPr lang="en-US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13204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57E6D-E02B-4175-8FE7-D8B5573DFBB8}" type="slidenum">
              <a:rPr lang="en-US" smtClean="0">
                <a:latin typeface="Verdana"/>
                <a:cs typeface="Verdana"/>
              </a:rPr>
              <a:t>12</a:t>
            </a:fld>
            <a:endParaRPr lang="en-US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48030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Implications for watershed phosphorus loading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795D8-55E8-41AC-9682-4E4E543A50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22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57E6D-E02B-4175-8FE7-D8B5573DFBB8}" type="slidenum">
              <a:rPr lang="en-US" smtClean="0">
                <a:latin typeface="Verdana"/>
                <a:cs typeface="Verdana"/>
              </a:rPr>
              <a:t>26</a:t>
            </a:fld>
            <a:endParaRPr lang="en-US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34178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743200"/>
            <a:ext cx="10363200" cy="896206"/>
          </a:xfrm>
        </p:spPr>
        <p:txBody>
          <a:bodyPr anchor="t">
            <a:normAutofit/>
          </a:bodyPr>
          <a:lstStyle>
            <a:lvl1pPr algn="l">
              <a:defRPr sz="3600" b="0" cap="all" spc="131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Section Title Here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89956" y="6336423"/>
            <a:ext cx="812088" cy="47237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6"/>
                </a:solidFill>
                <a:latin typeface="Verdana"/>
                <a:cs typeface="Verdana"/>
              </a:defRPr>
            </a:lvl1pPr>
          </a:lstStyle>
          <a:p>
            <a:pPr algn="ctr"/>
            <a:fld id="{210BF9EF-2293-1D43-8241-A43FAD17FE18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6271967"/>
            <a:ext cx="12192000" cy="586032"/>
          </a:xfrm>
          <a:prstGeom prst="rect">
            <a:avLst/>
          </a:prstGeom>
          <a:solidFill>
            <a:srgbClr val="003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2" y="1828803"/>
            <a:ext cx="10485967" cy="398296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6248" indent="-27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69938" indent="-342891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42971" indent="-228594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20153" indent="-285744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914402" y="685800"/>
            <a:ext cx="10485967" cy="914400"/>
          </a:xfrm>
        </p:spPr>
        <p:txBody>
          <a:bodyPr>
            <a:normAutofit/>
          </a:bodyPr>
          <a:lstStyle>
            <a:lvl1pPr>
              <a:defRPr sz="3600" b="0" spc="13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89956" y="6336423"/>
            <a:ext cx="812088" cy="47237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6"/>
                </a:solidFill>
                <a:latin typeface="Verdana"/>
                <a:cs typeface="Verdana"/>
              </a:defRPr>
            </a:lvl1pPr>
          </a:lstStyle>
          <a:p>
            <a:pPr algn="ctr"/>
            <a:fld id="{210BF9EF-2293-1D43-8241-A43FAD17FE18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271967"/>
            <a:ext cx="12192000" cy="586032"/>
          </a:xfrm>
          <a:prstGeom prst="rect">
            <a:avLst/>
          </a:prstGeom>
          <a:solidFill>
            <a:srgbClr val="003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2" y="1828803"/>
            <a:ext cx="3983143" cy="398296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6248" indent="-274313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69938" indent="-342891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42971" indent="-228594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20153" indent="-285744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914402" y="685800"/>
            <a:ext cx="10485967" cy="914400"/>
          </a:xfrm>
        </p:spPr>
        <p:txBody>
          <a:bodyPr/>
          <a:lstStyle>
            <a:lvl1pPr>
              <a:defRPr b="0" spc="13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060952" y="1828803"/>
            <a:ext cx="6339417" cy="3983037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89956" y="6336423"/>
            <a:ext cx="812088" cy="47237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6"/>
                </a:solidFill>
                <a:latin typeface="Verdana"/>
                <a:cs typeface="Verdana"/>
              </a:defRPr>
            </a:lvl1pPr>
          </a:lstStyle>
          <a:p>
            <a:pPr algn="ctr"/>
            <a:fld id="{210BF9EF-2293-1D43-8241-A43FAD17FE18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271967"/>
            <a:ext cx="12192000" cy="586032"/>
          </a:xfrm>
          <a:prstGeom prst="rect">
            <a:avLst/>
          </a:prstGeom>
          <a:solidFill>
            <a:srgbClr val="003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1898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1828800"/>
            <a:ext cx="5096256" cy="639762"/>
          </a:xfrm>
          <a:solidFill>
            <a:srgbClr val="003C79"/>
          </a:solidFill>
        </p:spPr>
        <p:txBody>
          <a:bodyPr lIns="182880" rIns="91440" anchor="ctr">
            <a:normAutofit/>
          </a:bodyPr>
          <a:lstStyle>
            <a:lvl1pPr marL="0" indent="0" algn="l">
              <a:spcAft>
                <a:spcPts val="0"/>
              </a:spcAft>
              <a:buNone/>
              <a:defRPr sz="16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03111" y="2600963"/>
            <a:ext cx="5093407" cy="2966879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  <a:lvl2pPr marL="576248" indent="-274313"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69938" indent="-342891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42971" indent="-228594"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20153" indent="-285744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67" y="2600963"/>
            <a:ext cx="5096256" cy="2966879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  <a:lvl2pPr marL="576248" indent="-274313"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69938" indent="-342891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42971" indent="-228594"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20153" indent="-285744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193367" y="1828800"/>
            <a:ext cx="5096256" cy="639762"/>
          </a:xfrm>
          <a:solidFill>
            <a:srgbClr val="003C79"/>
          </a:solidFill>
        </p:spPr>
        <p:txBody>
          <a:bodyPr lIns="182880" rIns="91440" anchor="ctr">
            <a:normAutofit/>
          </a:bodyPr>
          <a:lstStyle>
            <a:lvl1pPr marL="0" indent="0" algn="l">
              <a:spcAft>
                <a:spcPts val="0"/>
              </a:spcAft>
              <a:buNone/>
              <a:defRPr sz="16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itle 6"/>
          <p:cNvSpPr>
            <a:spLocks noGrp="1"/>
          </p:cNvSpPr>
          <p:nvPr>
            <p:ph type="title" hasCustomPrompt="1"/>
          </p:nvPr>
        </p:nvSpPr>
        <p:spPr>
          <a:xfrm>
            <a:off x="853019" y="457201"/>
            <a:ext cx="10485967" cy="914400"/>
          </a:xfrm>
        </p:spPr>
        <p:txBody>
          <a:bodyPr/>
          <a:lstStyle>
            <a:lvl1pPr>
              <a:defRPr b="0" i="0" spc="13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5689956" y="6336423"/>
            <a:ext cx="812088" cy="47237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6"/>
                </a:solidFill>
                <a:latin typeface="Verdana"/>
                <a:cs typeface="Verdana"/>
              </a:defRPr>
            </a:lvl1pPr>
          </a:lstStyle>
          <a:p>
            <a:pPr algn="ctr"/>
            <a:fld id="{210BF9EF-2293-1D43-8241-A43FAD17FE18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0" y="6271967"/>
            <a:ext cx="12192000" cy="586032"/>
          </a:xfrm>
          <a:prstGeom prst="rect">
            <a:avLst/>
          </a:prstGeom>
          <a:solidFill>
            <a:srgbClr val="003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5689956" y="6336423"/>
            <a:ext cx="812088" cy="47237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6"/>
                </a:solidFill>
                <a:latin typeface="Verdana"/>
                <a:cs typeface="Verdana"/>
              </a:defRPr>
            </a:lvl1pPr>
          </a:lstStyle>
          <a:p>
            <a:pPr algn="ctr"/>
            <a:fld id="{210BF9EF-2293-1D43-8241-A43FAD17FE18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6271967"/>
            <a:ext cx="12192000" cy="586032"/>
          </a:xfrm>
          <a:prstGeom prst="rect">
            <a:avLst/>
          </a:prstGeom>
          <a:solidFill>
            <a:srgbClr val="003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2549245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13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689956" y="6336423"/>
            <a:ext cx="812088" cy="472370"/>
          </a:xfrm>
          <a:prstGeom prst="rect">
            <a:avLst/>
          </a:prstGeom>
        </p:spPr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6271967"/>
            <a:ext cx="12192000" cy="586032"/>
          </a:xfrm>
          <a:prstGeom prst="rect">
            <a:avLst/>
          </a:prstGeom>
          <a:solidFill>
            <a:srgbClr val="003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3572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565D2-A408-4F76-A14F-39693FEFDC30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F0FDD-2425-4B06-862E-B2631AFF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82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914402" y="667926"/>
            <a:ext cx="10485967" cy="120532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914402" y="2147888"/>
            <a:ext cx="10485967" cy="39829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5" r:id="rId2"/>
    <p:sldLayoutId id="2147483774" r:id="rId3"/>
    <p:sldLayoutId id="2147483779" r:id="rId4"/>
    <p:sldLayoutId id="2147483777" r:id="rId5"/>
    <p:sldLayoutId id="2147483780" r:id="rId6"/>
    <p:sldLayoutId id="2147483785" r:id="rId7"/>
    <p:sldLayoutId id="2147483787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3600" kern="1200" cap="all" baseline="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377" rtl="0" eaLnBrk="1" latinLnBrk="0" hangingPunct="1">
        <a:spcBef>
          <a:spcPts val="400"/>
        </a:spcBef>
        <a:spcAft>
          <a:spcPts val="1200"/>
        </a:spcAft>
        <a:buClr>
          <a:schemeClr val="tx2"/>
        </a:buClr>
        <a:buSzPct val="100000"/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1pPr>
      <a:lvl2pPr marL="576248" indent="-274313" algn="l" defTabSz="914377" rtl="0" eaLnBrk="1" latinLnBrk="0" hangingPunct="1">
        <a:spcBef>
          <a:spcPts val="40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20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2pPr>
      <a:lvl3pPr marL="969938" indent="-342891" algn="l" defTabSz="914377" rtl="0" eaLnBrk="1" latinLnBrk="0" hangingPunct="1">
        <a:lnSpc>
          <a:spcPct val="150000"/>
        </a:lnSpc>
        <a:spcBef>
          <a:spcPts val="40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3pPr>
      <a:lvl4pPr marL="1142971" indent="-228594" algn="l" defTabSz="914377" rtl="0" eaLnBrk="1" latinLnBrk="0" hangingPunct="1">
        <a:spcBef>
          <a:spcPts val="40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4pPr>
      <a:lvl5pPr marL="1520153" indent="-285744" algn="l" defTabSz="914377" rtl="0" eaLnBrk="1" latinLnBrk="0" hangingPunct="1">
        <a:spcBef>
          <a:spcPts val="40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5pPr>
      <a:lvl6pPr marL="1783035" indent="-228594" algn="l" defTabSz="914377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067" indent="-228594" algn="l" defTabSz="914377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099" indent="-228594" algn="l" defTabSz="914377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131" indent="-228594" algn="l" defTabSz="914377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w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Relationship Id="rId9" Type="http://schemas.openxmlformats.org/officeDocument/2006/relationships/image" Target="../media/image12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9.jpeg"/><Relationship Id="rId7" Type="http://schemas.openxmlformats.org/officeDocument/2006/relationships/image" Target="../media/image5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image" Target="../media/image4.png"/><Relationship Id="rId4" Type="http://schemas.openxmlformats.org/officeDocument/2006/relationships/image" Target="../media/image55.png"/><Relationship Id="rId9" Type="http://schemas.openxmlformats.org/officeDocument/2006/relationships/image" Target="../media/image12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486957" y="4898202"/>
            <a:ext cx="6705044" cy="109677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2800" dirty="0"/>
              <a:t>Limitations of Using Stormwater Ponds for Phosphorus Control </a:t>
            </a:r>
            <a:endParaRPr lang="en-US" sz="2800" spc="13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" y="5935074"/>
            <a:ext cx="12192000" cy="914183"/>
            <a:chOff x="-2675" y="6005565"/>
            <a:chExt cx="9144000" cy="914182"/>
          </a:xfrm>
          <a:solidFill>
            <a:srgbClr val="003C79"/>
          </a:solidFill>
        </p:grpSpPr>
        <p:sp>
          <p:nvSpPr>
            <p:cNvPr id="5" name="Rectangle 4"/>
            <p:cNvSpPr/>
            <p:nvPr/>
          </p:nvSpPr>
          <p:spPr>
            <a:xfrm>
              <a:off x="-2675" y="6005565"/>
              <a:ext cx="9144000" cy="9141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Joe Bischoff</a:t>
              </a:r>
            </a:p>
            <a:p>
              <a:pPr algn="ctr"/>
              <a:r>
                <a:rPr lang="en-US" dirty="0"/>
                <a:t>Brian Beck</a:t>
              </a:r>
            </a:p>
            <a:p>
              <a:pPr algn="ctr"/>
              <a:r>
                <a:rPr lang="en-US" dirty="0"/>
                <a:t>Bill James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96346" y="6247019"/>
              <a:ext cx="1659395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January 9, 2017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61" y="6206621"/>
            <a:ext cx="1797163" cy="3710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FFC1D70-0A2A-4791-BCFA-1E1F836BA8F3}"/>
              </a:ext>
            </a:extLst>
          </p:cNvPr>
          <p:cNvGrpSpPr/>
          <p:nvPr/>
        </p:nvGrpSpPr>
        <p:grpSpPr>
          <a:xfrm>
            <a:off x="5486957" y="8746"/>
            <a:ext cx="6637988" cy="5002167"/>
            <a:chOff x="5685791" y="177529"/>
            <a:chExt cx="4979533" cy="43558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3392BB6-555B-47B1-BF3E-999A84338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6509" y="177611"/>
              <a:ext cx="2439203" cy="150841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B893AD-E416-41D0-9DEF-4BE0334D3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3128" y="3006469"/>
              <a:ext cx="2402196" cy="152693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4D8F7D-24AA-447A-934E-F49EAB95C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63128" y="177529"/>
              <a:ext cx="2402196" cy="150849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870563-E692-456D-8E5C-74874A2C7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85791" y="3006469"/>
              <a:ext cx="2439921" cy="151017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284E83E-067F-4952-B650-B1622ED94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4100" r="4805"/>
            <a:stretch/>
          </p:blipFill>
          <p:spPr>
            <a:xfrm>
              <a:off x="9750924" y="1775351"/>
              <a:ext cx="914400" cy="119414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5F3188C-0E84-4A0B-95A8-E36CBBC70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26784" y="1775351"/>
              <a:ext cx="1747461" cy="116497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B1D1379-051E-466F-BFAF-C4ADD4255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86508" y="1775352"/>
              <a:ext cx="873730" cy="116497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5983601-F7AB-419A-8EBA-A6E5072212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6375" r="8250"/>
            <a:stretch/>
          </p:blipFill>
          <p:spPr>
            <a:xfrm>
              <a:off x="8476705" y="1780531"/>
              <a:ext cx="1173339" cy="1172410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5C70B02-3325-4AAE-B648-A7DFEE67E8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843" y="1872613"/>
            <a:ext cx="2295144" cy="188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2794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BC6A9B-47E8-4400-B046-32EDE5FB2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06" y="1271016"/>
            <a:ext cx="5545494" cy="4736592"/>
          </a:xfrm>
        </p:spPr>
        <p:txBody>
          <a:bodyPr/>
          <a:lstStyle/>
          <a:p>
            <a:r>
              <a:rPr lang="en-US" dirty="0"/>
              <a:t>Pond Monitoring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/>
              <a:t>6 stormwater ponds and wetlands in Chanhassen and Eden Prairie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/>
              <a:t>Monitored May through August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/>
              <a:t>Anoxia observed as shallow as 3 feet in ponds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E01F4C-918D-47C6-B67D-2D827D8A2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44" y="387557"/>
            <a:ext cx="4509838" cy="521208"/>
          </a:xfrm>
        </p:spPr>
        <p:txBody>
          <a:bodyPr>
            <a:normAutofit fontScale="90000"/>
          </a:bodyPr>
          <a:lstStyle/>
          <a:p>
            <a:r>
              <a:rPr lang="en-US" sz="2600" dirty="0"/>
              <a:t>Anoxia in Stormwater Ponds and Wetlands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32C75-7B79-4636-AA4F-4EC3242BE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281" y="-1"/>
            <a:ext cx="5626720" cy="62253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39E6AE-C7B9-45F2-A214-BC1022202860}"/>
              </a:ext>
            </a:extLst>
          </p:cNvPr>
          <p:cNvSpPr/>
          <p:nvPr/>
        </p:nvSpPr>
        <p:spPr>
          <a:xfrm>
            <a:off x="7256559" y="1381852"/>
            <a:ext cx="649224" cy="473659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09889C-2123-4D75-8E30-D2F1699289C2}"/>
              </a:ext>
            </a:extLst>
          </p:cNvPr>
          <p:cNvSpPr txBox="1"/>
          <p:nvPr/>
        </p:nvSpPr>
        <p:spPr>
          <a:xfrm>
            <a:off x="101798" y="6434758"/>
            <a:ext cx="655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Riley Purgatory Bluff Creek Watershed District 2013 Pond Monitoring Report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12E34-9DF9-468F-95DC-8A29154623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513" y="6390754"/>
            <a:ext cx="1797163" cy="37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2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4A279-2F65-436E-8951-37023274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826" y="136527"/>
            <a:ext cx="3587263" cy="604139"/>
          </a:xfrm>
        </p:spPr>
        <p:txBody>
          <a:bodyPr>
            <a:normAutofit/>
          </a:bodyPr>
          <a:lstStyle/>
          <a:p>
            <a:r>
              <a:rPr lang="en-US" sz="3100" dirty="0"/>
              <a:t>Eagan Pond JP-5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DB700-69C2-473F-8105-CA2B59B58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45" y="1281111"/>
            <a:ext cx="6059055" cy="5260367"/>
          </a:xfrm>
        </p:spPr>
        <p:txBody>
          <a:bodyPr/>
          <a:lstStyle/>
          <a:p>
            <a:r>
              <a:rPr lang="en-US" dirty="0"/>
              <a:t>Receives discharge from Fish Lake</a:t>
            </a:r>
          </a:p>
          <a:p>
            <a:r>
              <a:rPr lang="en-US" dirty="0"/>
              <a:t>Discharges to Blackhawk Lake</a:t>
            </a:r>
          </a:p>
          <a:p>
            <a:r>
              <a:rPr lang="en-US" dirty="0"/>
              <a:t>Pond is undersized</a:t>
            </a:r>
          </a:p>
          <a:p>
            <a:r>
              <a:rPr lang="en-US" dirty="0"/>
              <a:t>Max depth of 8 feet</a:t>
            </a:r>
          </a:p>
          <a:p>
            <a:r>
              <a:rPr lang="en-US" dirty="0"/>
              <a:t>Concerned adding phosphorus to discharge and inadequately treating watershed runoff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ADFC79-3898-4C33-BBCF-E0DB3AFD0176}"/>
              </a:ext>
            </a:extLst>
          </p:cNvPr>
          <p:cNvGrpSpPr/>
          <p:nvPr/>
        </p:nvGrpSpPr>
        <p:grpSpPr>
          <a:xfrm>
            <a:off x="7081132" y="-4934"/>
            <a:ext cx="5143500" cy="6858000"/>
            <a:chOff x="4000500" y="0"/>
            <a:chExt cx="5143500" cy="6858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A991CE3-9B5D-4CFD-84CA-0D5A6C456761}"/>
                </a:ext>
              </a:extLst>
            </p:cNvPr>
            <p:cNvGrpSpPr/>
            <p:nvPr/>
          </p:nvGrpSpPr>
          <p:grpSpPr>
            <a:xfrm>
              <a:off x="4000500" y="0"/>
              <a:ext cx="5143500" cy="6858000"/>
              <a:chOff x="3869244" y="0"/>
              <a:chExt cx="5143500" cy="68580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412CDD22-0E50-4D4C-970B-BE45785DA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9244" y="0"/>
                <a:ext cx="5143500" cy="6858000"/>
              </a:xfrm>
              <a:prstGeom prst="rect">
                <a:avLst/>
              </a:prstGeom>
            </p:spPr>
          </p:pic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DBC7191-1B06-4701-A920-D124482125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67270" y="2130251"/>
                <a:ext cx="261375" cy="383847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CAFCC8E-BC54-4DB6-819B-BDA9228C70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43789" y="615462"/>
                <a:ext cx="723481" cy="151478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Hexagon 11">
                <a:extLst>
                  <a:ext uri="{FF2B5EF4-FFF2-40B4-BE49-F238E27FC236}">
                    <a16:creationId xmlns:a16="http://schemas.microsoft.com/office/drawing/2014/main" id="{43582F67-CCEA-4930-BFE7-199E588B9C8A}"/>
                  </a:ext>
                </a:extLst>
              </p:cNvPr>
              <p:cNvSpPr/>
              <p:nvPr/>
            </p:nvSpPr>
            <p:spPr>
              <a:xfrm>
                <a:off x="5596932" y="5235191"/>
                <a:ext cx="170822" cy="150725"/>
              </a:xfrm>
              <a:prstGeom prst="hexagon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Hexagon 12">
                <a:extLst>
                  <a:ext uri="{FF2B5EF4-FFF2-40B4-BE49-F238E27FC236}">
                    <a16:creationId xmlns:a16="http://schemas.microsoft.com/office/drawing/2014/main" id="{F838840F-5BD7-4460-8BB6-B75AF3E38994}"/>
                  </a:ext>
                </a:extLst>
              </p:cNvPr>
              <p:cNvSpPr/>
              <p:nvPr/>
            </p:nvSpPr>
            <p:spPr>
              <a:xfrm>
                <a:off x="5727560" y="4131547"/>
                <a:ext cx="170822" cy="150725"/>
              </a:xfrm>
              <a:prstGeom prst="hexagon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Hexagon 13">
                <a:extLst>
                  <a:ext uri="{FF2B5EF4-FFF2-40B4-BE49-F238E27FC236}">
                    <a16:creationId xmlns:a16="http://schemas.microsoft.com/office/drawing/2014/main" id="{3025AD4C-2CDB-4790-968F-F302AFA2879D}"/>
                  </a:ext>
                </a:extLst>
              </p:cNvPr>
              <p:cNvSpPr/>
              <p:nvPr/>
            </p:nvSpPr>
            <p:spPr>
              <a:xfrm>
                <a:off x="5231940" y="1372856"/>
                <a:ext cx="170822" cy="150725"/>
              </a:xfrm>
              <a:prstGeom prst="hexagon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A824F7A-14E0-414C-944D-59E2B6D2DB01}"/>
                  </a:ext>
                </a:extLst>
              </p:cNvPr>
              <p:cNvSpPr txBox="1"/>
              <p:nvPr/>
            </p:nvSpPr>
            <p:spPr>
              <a:xfrm>
                <a:off x="5879151" y="4022243"/>
                <a:ext cx="319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2AED0B-2436-430B-B2F6-DE11869C89E5}"/>
                  </a:ext>
                </a:extLst>
              </p:cNvPr>
              <p:cNvSpPr txBox="1"/>
              <p:nvPr/>
            </p:nvSpPr>
            <p:spPr>
              <a:xfrm>
                <a:off x="5425875" y="1228356"/>
                <a:ext cx="319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EB72C5C-41C4-4BD7-ACE8-FBE9878E1D39}"/>
                </a:ext>
              </a:extLst>
            </p:cNvPr>
            <p:cNvSpPr txBox="1"/>
            <p:nvPr/>
          </p:nvSpPr>
          <p:spPr>
            <a:xfrm>
              <a:off x="5448607" y="5125887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5</a:t>
              </a:r>
            </a:p>
          </p:txBody>
        </p:sp>
      </p:grpSp>
      <p:sp>
        <p:nvSpPr>
          <p:cNvPr id="5" name="Arrow: Right 4">
            <a:extLst>
              <a:ext uri="{FF2B5EF4-FFF2-40B4-BE49-F238E27FC236}">
                <a16:creationId xmlns:a16="http://schemas.microsoft.com/office/drawing/2014/main" id="{F581F04A-7A9E-4917-88E3-7F23130E84FF}"/>
              </a:ext>
            </a:extLst>
          </p:cNvPr>
          <p:cNvSpPr/>
          <p:nvPr/>
        </p:nvSpPr>
        <p:spPr>
          <a:xfrm rot="9195080">
            <a:off x="9537169" y="3463457"/>
            <a:ext cx="1226956" cy="337227"/>
          </a:xfrm>
          <a:prstGeom prst="rightArrow">
            <a:avLst>
              <a:gd name="adj1" fmla="val 55088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B18AD9F-CCA9-452C-AE6E-3E9182F09F70}"/>
              </a:ext>
            </a:extLst>
          </p:cNvPr>
          <p:cNvSpPr/>
          <p:nvPr/>
        </p:nvSpPr>
        <p:spPr>
          <a:xfrm rot="10629700">
            <a:off x="7389255" y="4100784"/>
            <a:ext cx="1226956" cy="33722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4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1352B48-2387-4298-925A-46D6247D6157}"/>
              </a:ext>
            </a:extLst>
          </p:cNvPr>
          <p:cNvGrpSpPr/>
          <p:nvPr/>
        </p:nvGrpSpPr>
        <p:grpSpPr>
          <a:xfrm>
            <a:off x="517331" y="0"/>
            <a:ext cx="7083183" cy="6172300"/>
            <a:chOff x="3479618" y="1381433"/>
            <a:chExt cx="5035732" cy="45723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406FA34-6320-4D93-8F54-643AAE01B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9618" y="1381433"/>
              <a:ext cx="5035732" cy="457239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1A2D48-A148-415F-8241-EBBD7F434B75}"/>
                </a:ext>
              </a:extLst>
            </p:cNvPr>
            <p:cNvSpPr txBox="1"/>
            <p:nvPr/>
          </p:nvSpPr>
          <p:spPr>
            <a:xfrm>
              <a:off x="4590888" y="3650119"/>
              <a:ext cx="1204647" cy="273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5.2 mg/m</a:t>
              </a:r>
              <a:r>
                <a:rPr lang="en-US" baseline="30000" dirty="0"/>
                <a:t>2</a:t>
              </a:r>
              <a:r>
                <a:rPr lang="en-US" dirty="0"/>
                <a:t>/day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1A988B-AC50-4760-9F4A-E2A8E6E4FC41}"/>
                </a:ext>
              </a:extLst>
            </p:cNvPr>
            <p:cNvSpPr txBox="1"/>
            <p:nvPr/>
          </p:nvSpPr>
          <p:spPr>
            <a:xfrm>
              <a:off x="6783432" y="3650120"/>
              <a:ext cx="1204647" cy="273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0.6 mg/m</a:t>
              </a:r>
              <a:r>
                <a:rPr lang="en-US" baseline="30000" dirty="0"/>
                <a:t>2</a:t>
              </a:r>
              <a:r>
                <a:rPr lang="en-US" dirty="0"/>
                <a:t>/day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3A8DBBF-8229-4AAF-8F17-041474A9EC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513" y="6390754"/>
            <a:ext cx="1797163" cy="3710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DFC09D-0F28-4DCF-AACC-9D2D81EB42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691" y="-1"/>
            <a:ext cx="3889309" cy="2916982"/>
          </a:xfrm>
          <a:prstGeom prst="rect">
            <a:avLst/>
          </a:prstGeom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id="{0EB7C7F2-C782-42DD-B93C-69028CBB9C8D}"/>
              </a:ext>
            </a:extLst>
          </p:cNvPr>
          <p:cNvGrpSpPr>
            <a:grpSpLocks/>
          </p:cNvGrpSpPr>
          <p:nvPr/>
        </p:nvGrpSpPr>
        <p:grpSpPr bwMode="auto">
          <a:xfrm>
            <a:off x="8302691" y="2916981"/>
            <a:ext cx="3889309" cy="3255319"/>
            <a:chOff x="0" y="1806410"/>
            <a:chExt cx="4724400" cy="3908590"/>
          </a:xfrm>
        </p:grpSpPr>
        <p:pic>
          <p:nvPicPr>
            <p:cNvPr id="15" name="Picture 24" descr="DSC08228">
              <a:extLst>
                <a:ext uri="{FF2B5EF4-FFF2-40B4-BE49-F238E27FC236}">
                  <a16:creationId xmlns:a16="http://schemas.microsoft.com/office/drawing/2014/main" id="{8F6DD17F-E8E3-4C76-B002-D8F84BC205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06410"/>
              <a:ext cx="2597364" cy="3908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7C03E46D-1560-48C9-8AF6-F5C5D241F3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2600" y="1806410"/>
              <a:ext cx="2971800" cy="3908590"/>
              <a:chOff x="2343934" y="1806410"/>
              <a:chExt cx="2781838" cy="3698382"/>
            </a:xfrm>
          </p:grpSpPr>
          <p:pic>
            <p:nvPicPr>
              <p:cNvPr id="17" name="Picture 25" descr="DSC08246">
                <a:extLst>
                  <a:ext uri="{FF2B5EF4-FFF2-40B4-BE49-F238E27FC236}">
                    <a16:creationId xmlns:a16="http://schemas.microsoft.com/office/drawing/2014/main" id="{B11301FC-5451-414C-9CC0-0DF3247FB8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3934" y="3655601"/>
                <a:ext cx="2781838" cy="1849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6" descr="DSC08229">
                <a:extLst>
                  <a:ext uri="{FF2B5EF4-FFF2-40B4-BE49-F238E27FC236}">
                    <a16:creationId xmlns:a16="http://schemas.microsoft.com/office/drawing/2014/main" id="{024F1C8C-C66B-488D-85C6-098550B0A6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3934" y="1806410"/>
                <a:ext cx="2781838" cy="1849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97140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8D1AA0-22FD-4300-B493-AEEF4C630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987" y="160032"/>
            <a:ext cx="7886700" cy="94524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Pond/Stormwater Wetland JP-5</a:t>
            </a:r>
            <a:br>
              <a:rPr lang="en-US" dirty="0"/>
            </a:br>
            <a:r>
              <a:rPr lang="en-US" sz="3100" dirty="0"/>
              <a:t>City of Eagan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DCEE4-A3B6-4F6C-8532-B02F53D98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704" y="1276395"/>
            <a:ext cx="9532281" cy="5355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99DE77-0FDE-4441-83E6-C6499D4F6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692" y="2968180"/>
            <a:ext cx="1334337" cy="217496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9FC932-13B2-4AD7-A3CB-639A1E3A9985}"/>
              </a:ext>
            </a:extLst>
          </p:cNvPr>
          <p:cNvCxnSpPr>
            <a:cxnSpLocks/>
          </p:cNvCxnSpPr>
          <p:nvPr/>
        </p:nvCxnSpPr>
        <p:spPr>
          <a:xfrm>
            <a:off x="1671782" y="1655441"/>
            <a:ext cx="8913091" cy="0"/>
          </a:xfrm>
          <a:prstGeom prst="line">
            <a:avLst/>
          </a:prstGeom>
          <a:ln w="1016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5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B68ABD-B040-401E-82DE-259E63B17154}"/>
              </a:ext>
            </a:extLst>
          </p:cNvPr>
          <p:cNvCxnSpPr>
            <a:cxnSpLocks/>
          </p:cNvCxnSpPr>
          <p:nvPr/>
        </p:nvCxnSpPr>
        <p:spPr>
          <a:xfrm>
            <a:off x="3879273" y="3094182"/>
            <a:ext cx="1607210" cy="1269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44AD6F0-8217-4AF3-BBFA-CFE024AFE54A}"/>
              </a:ext>
            </a:extLst>
          </p:cNvPr>
          <p:cNvCxnSpPr>
            <a:cxnSpLocks/>
          </p:cNvCxnSpPr>
          <p:nvPr/>
        </p:nvCxnSpPr>
        <p:spPr>
          <a:xfrm>
            <a:off x="8786504" y="3106877"/>
            <a:ext cx="1584067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55DA8C7-9263-4AC9-AF10-FCB15DA5C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041" y="3863568"/>
            <a:ext cx="1383529" cy="2049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E04137-A780-4EB8-BFAF-B00533699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8639" y="3863568"/>
            <a:ext cx="1336619" cy="2049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E0D9E8-A6D8-481D-A58C-362A28C4A73C}"/>
              </a:ext>
            </a:extLst>
          </p:cNvPr>
          <p:cNvSpPr txBox="1"/>
          <p:nvPr/>
        </p:nvSpPr>
        <p:spPr>
          <a:xfrm>
            <a:off x="2043615" y="5143149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Mobile P (mg/g)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DA0C27-3A46-4279-8CD4-752B23DDD842}"/>
              </a:ext>
            </a:extLst>
          </p:cNvPr>
          <p:cNvSpPr txBox="1"/>
          <p:nvPr/>
        </p:nvSpPr>
        <p:spPr>
          <a:xfrm>
            <a:off x="5661972" y="5988866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Mobile P (mg/g)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7F4393-742E-42A6-90C9-45EBE344CEFB}"/>
              </a:ext>
            </a:extLst>
          </p:cNvPr>
          <p:cNvSpPr txBox="1"/>
          <p:nvPr/>
        </p:nvSpPr>
        <p:spPr>
          <a:xfrm>
            <a:off x="7761846" y="5946097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Mobile P (mg/g)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59572D-7740-4568-85B0-71F3BCF1B7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4254" y="5690273"/>
            <a:ext cx="1243045" cy="102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01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70970" y="9480"/>
            <a:ext cx="7340367" cy="72943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Urban Pond Sediment Chemistry</a:t>
            </a:r>
            <a:br>
              <a:rPr lang="en-US" sz="2800" dirty="0"/>
            </a:br>
            <a:r>
              <a:rPr lang="en-US" sz="1800" dirty="0"/>
              <a:t>City of Eagan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66" t="9287" r="3747" b="8366"/>
          <a:stretch/>
        </p:blipFill>
        <p:spPr>
          <a:xfrm>
            <a:off x="2237435" y="849337"/>
            <a:ext cx="8162710" cy="60086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AC4F70-5CAC-4AB9-83CE-8575794CF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4254" y="5690273"/>
            <a:ext cx="1243045" cy="102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39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6EEF5C-4F58-4952-9F49-05B7A12B0FD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2364" y="729673"/>
            <a:ext cx="4368800" cy="5532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3504BA8-59E2-4366-938C-AC8487CC2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439" y="0"/>
            <a:ext cx="10485967" cy="9144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Pond Inspection Program</a:t>
            </a:r>
            <a:br>
              <a:rPr lang="en-US" dirty="0"/>
            </a:br>
            <a:r>
              <a:rPr lang="en-US" sz="2200" dirty="0"/>
              <a:t>Eden Prairie, Minnesota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031329-9C30-4067-AAA3-B0D06E2BD5A5}"/>
              </a:ext>
            </a:extLst>
          </p:cNvPr>
          <p:cNvSpPr txBox="1"/>
          <p:nvPr/>
        </p:nvSpPr>
        <p:spPr>
          <a:xfrm>
            <a:off x="4461164" y="1487055"/>
            <a:ext cx="74722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MS4 Permit requires annual inspection of stormwater ponds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Identify those with maintenance 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Identify ponds that are losing dead storage and settling effectiveness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Identify critical ponds in treatment train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Over 1,400 stormwater ponds and wetlands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Mix of private and public ownership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Systematically working through 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Almost $1,000,000 in inspection costs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FDBD74-BEF1-4B07-B0BD-ADF0DA7A86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513" y="6390754"/>
            <a:ext cx="1797163" cy="37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9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B6A45A-4A8D-4EDA-9D83-A9964860D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159328"/>
            <a:ext cx="5726545" cy="644236"/>
          </a:xfrm>
        </p:spPr>
        <p:txBody>
          <a:bodyPr>
            <a:normAutofit fontScale="90000"/>
          </a:bodyPr>
          <a:lstStyle/>
          <a:p>
            <a:r>
              <a:rPr lang="en-US" dirty="0"/>
              <a:t>Mitchell Lake Watershed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9AB93-826C-4B25-AC90-50588B800C0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3094" r="3829" b="2619"/>
          <a:stretch/>
        </p:blipFill>
        <p:spPr bwMode="auto">
          <a:xfrm>
            <a:off x="6862618" y="0"/>
            <a:ext cx="5329382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565A22-FA50-4467-997B-17E535C67A5E}"/>
              </a:ext>
            </a:extLst>
          </p:cNvPr>
          <p:cNvSpPr txBox="1"/>
          <p:nvPr/>
        </p:nvSpPr>
        <p:spPr>
          <a:xfrm>
            <a:off x="9845964" y="3752056"/>
            <a:ext cx="1011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Mitchell </a:t>
            </a:r>
          </a:p>
          <a:p>
            <a:r>
              <a:rPr lang="en-US" dirty="0">
                <a:solidFill>
                  <a:schemeClr val="bg1"/>
                </a:solidFill>
              </a:rPr>
              <a:t>Lake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B56D955-CF9D-42CC-B593-BCBD1E201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18378"/>
              </p:ext>
            </p:extLst>
          </p:nvPr>
        </p:nvGraphicFramePr>
        <p:xfrm>
          <a:off x="498764" y="987318"/>
          <a:ext cx="5726544" cy="50359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463476">
                  <a:extLst>
                    <a:ext uri="{9D8B030D-6E8A-4147-A177-3AD203B41FA5}">
                      <a16:colId xmlns:a16="http://schemas.microsoft.com/office/drawing/2014/main" val="3230508260"/>
                    </a:ext>
                  </a:extLst>
                </a:gridCol>
                <a:gridCol w="2263068">
                  <a:extLst>
                    <a:ext uri="{9D8B030D-6E8A-4147-A177-3AD203B41FA5}">
                      <a16:colId xmlns:a16="http://schemas.microsoft.com/office/drawing/2014/main" val="2132227036"/>
                    </a:ext>
                  </a:extLst>
                </a:gridCol>
              </a:tblGrid>
              <a:tr h="5035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085850" algn="l"/>
                        </a:tabLst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sz="2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085850" algn="l"/>
                        </a:tabLs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Mitchell Lake</a:t>
                      </a:r>
                      <a:endParaRPr lang="en-US" sz="2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662817"/>
                  </a:ext>
                </a:extLst>
              </a:tr>
              <a:tr h="5035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0858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Surface Area (acres)</a:t>
                      </a:r>
                      <a:endParaRPr lang="en-US" sz="2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085850" algn="l"/>
                        </a:tabLst>
                      </a:pPr>
                      <a:r>
                        <a:rPr lang="en-US" sz="20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2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584292"/>
                  </a:ext>
                </a:extLst>
              </a:tr>
              <a:tr h="5035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0858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Average Depth (feet)</a:t>
                      </a:r>
                      <a:endParaRPr lang="en-US" sz="2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085850" algn="l"/>
                        </a:tabLst>
                      </a:pPr>
                      <a:r>
                        <a:rPr lang="en-US" sz="20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5.0</a:t>
                      </a:r>
                      <a:endParaRPr lang="en-US" sz="2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771768"/>
                  </a:ext>
                </a:extLst>
              </a:tr>
              <a:tr h="5035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0858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Maximum Depth (feet)</a:t>
                      </a:r>
                      <a:endParaRPr lang="en-US" sz="2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085850" algn="l"/>
                        </a:tabLst>
                      </a:pPr>
                      <a:r>
                        <a:rPr lang="en-US" sz="20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007808"/>
                  </a:ext>
                </a:extLst>
              </a:tr>
              <a:tr h="5035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0858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Volume (acre-feet)</a:t>
                      </a:r>
                      <a:endParaRPr lang="en-US" sz="2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0858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598</a:t>
                      </a:r>
                      <a:endParaRPr lang="en-US" sz="2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19802"/>
                  </a:ext>
                </a:extLst>
              </a:tr>
              <a:tr h="5035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0858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Residence Time (years)</a:t>
                      </a:r>
                      <a:endParaRPr lang="en-US" sz="2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0858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</a:t>
                      </a:r>
                      <a:endParaRPr lang="en-US" sz="2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225373"/>
                  </a:ext>
                </a:extLst>
              </a:tr>
              <a:tr h="5035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085850" algn="l"/>
                        </a:tabLst>
                      </a:pPr>
                      <a:r>
                        <a:rPr lang="en-US" sz="20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Littoral Area (acres)</a:t>
                      </a:r>
                      <a:endParaRPr lang="en-US" sz="2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0858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2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404197"/>
                  </a:ext>
                </a:extLst>
              </a:tr>
              <a:tr h="5035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085850" algn="l"/>
                        </a:tabLst>
                      </a:pPr>
                      <a:r>
                        <a:rPr lang="en-US" sz="20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Littoral Area (%)</a:t>
                      </a:r>
                      <a:endParaRPr lang="en-US" sz="2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0858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2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857518"/>
                  </a:ext>
                </a:extLst>
              </a:tr>
              <a:tr h="5035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0858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Watershed (acres)</a:t>
                      </a:r>
                      <a:endParaRPr lang="en-US" sz="2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0858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943</a:t>
                      </a:r>
                      <a:endParaRPr lang="en-US" sz="2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05024"/>
                  </a:ext>
                </a:extLst>
              </a:tr>
              <a:tr h="5035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0858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Stormwater Ponds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0858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543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635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6CC9C-053C-4CD0-A104-5118E3462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CA2A1-EADF-454C-BE6C-39A8CF2CF9D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2905" r="1789" b="2905"/>
          <a:stretch/>
        </p:blipFill>
        <p:spPr bwMode="auto">
          <a:xfrm>
            <a:off x="0" y="156360"/>
            <a:ext cx="8109527" cy="6407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B9E0E40-CAF3-4BD6-B333-EE37C33F5502}"/>
              </a:ext>
            </a:extLst>
          </p:cNvPr>
          <p:cNvSpPr/>
          <p:nvPr/>
        </p:nvSpPr>
        <p:spPr>
          <a:xfrm rot="1134931">
            <a:off x="3672567" y="2910456"/>
            <a:ext cx="2438654" cy="11176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EF1C2C0-2714-4855-A005-371889CD2460}"/>
              </a:ext>
            </a:extLst>
          </p:cNvPr>
          <p:cNvSpPr/>
          <p:nvPr/>
        </p:nvSpPr>
        <p:spPr>
          <a:xfrm rot="1134931">
            <a:off x="4810054" y="4479534"/>
            <a:ext cx="765994" cy="78221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CB81C6-081E-4500-A00A-CA18F058C8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94" b="2743"/>
          <a:stretch/>
        </p:blipFill>
        <p:spPr>
          <a:xfrm>
            <a:off x="7479131" y="0"/>
            <a:ext cx="4712870" cy="212453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7FDEB9-3A31-4BBC-8FEA-FBB2EBEB0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052" y="2152212"/>
            <a:ext cx="4665363" cy="204109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7330E7-CBD6-4339-93DE-0136345234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14241"/>
          <a:stretch/>
        </p:blipFill>
        <p:spPr>
          <a:xfrm>
            <a:off x="7488052" y="4220985"/>
            <a:ext cx="4651541" cy="258173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6B9F12-FF15-4440-B5DF-0E4A678ECC7E}"/>
              </a:ext>
            </a:extLst>
          </p:cNvPr>
          <p:cNvSpPr txBox="1"/>
          <p:nvPr/>
        </p:nvSpPr>
        <p:spPr>
          <a:xfrm>
            <a:off x="6319219" y="2252973"/>
            <a:ext cx="1168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Mitchell</a:t>
            </a:r>
          </a:p>
          <a:p>
            <a:r>
              <a:rPr lang="en-US" dirty="0">
                <a:solidFill>
                  <a:schemeClr val="bg1"/>
                </a:solidFill>
              </a:rPr>
              <a:t>Lake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78F156-2D7B-4391-B7AA-1D11F1FC39A7}"/>
              </a:ext>
            </a:extLst>
          </p:cNvPr>
          <p:cNvSpPr txBox="1"/>
          <p:nvPr/>
        </p:nvSpPr>
        <p:spPr>
          <a:xfrm>
            <a:off x="8996218" y="951407"/>
            <a:ext cx="96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18-14-B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43CDA9-6C47-4A16-B67A-E9A6C4D81B7E}"/>
              </a:ext>
            </a:extLst>
          </p:cNvPr>
          <p:cNvSpPr txBox="1"/>
          <p:nvPr/>
        </p:nvSpPr>
        <p:spPr>
          <a:xfrm>
            <a:off x="9783788" y="2580695"/>
            <a:ext cx="96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18-41-B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2EB819-7952-411B-9014-DBFA40AF162F}"/>
              </a:ext>
            </a:extLst>
          </p:cNvPr>
          <p:cNvSpPr txBox="1"/>
          <p:nvPr/>
        </p:nvSpPr>
        <p:spPr>
          <a:xfrm>
            <a:off x="9434877" y="5502851"/>
            <a:ext cx="97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18-13-A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3B175B-8C32-4368-9000-109740BCFE1C}"/>
              </a:ext>
            </a:extLst>
          </p:cNvPr>
          <p:cNvSpPr txBox="1"/>
          <p:nvPr/>
        </p:nvSpPr>
        <p:spPr>
          <a:xfrm>
            <a:off x="1818912" y="242863"/>
            <a:ext cx="38413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Mitchell Lake Subwatershed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Eden Prairie, Minnesota</a:t>
            </a:r>
          </a:p>
        </p:txBody>
      </p:sp>
    </p:spTree>
    <p:extLst>
      <p:ext uri="{BB962C8B-B14F-4D97-AF65-F5344CB8AC3E}">
        <p14:creationId xmlns:p14="http://schemas.microsoft.com/office/powerpoint/2010/main" val="211803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74B7E-0D72-47C0-82CD-E3A2A9404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169162"/>
            <a:ext cx="10485967" cy="1205324"/>
          </a:xfrm>
        </p:spPr>
        <p:txBody>
          <a:bodyPr/>
          <a:lstStyle/>
          <a:p>
            <a:pPr algn="ctr"/>
            <a:r>
              <a:rPr lang="en-US" dirty="0"/>
              <a:t>Pond Inspection Results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C43B979-6B4F-45CF-A390-008D858B75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787604"/>
              </p:ext>
            </p:extLst>
          </p:nvPr>
        </p:nvGraphicFramePr>
        <p:xfrm>
          <a:off x="0" y="1133831"/>
          <a:ext cx="12071927" cy="5072304"/>
        </p:xfrm>
        <a:graphic>
          <a:graphicData uri="http://schemas.openxmlformats.org/drawingml/2006/table">
            <a:tbl>
              <a:tblPr/>
              <a:tblGrid>
                <a:gridCol w="1846200">
                  <a:extLst>
                    <a:ext uri="{9D8B030D-6E8A-4147-A177-3AD203B41FA5}">
                      <a16:colId xmlns:a16="http://schemas.microsoft.com/office/drawing/2014/main" val="3266032313"/>
                    </a:ext>
                  </a:extLst>
                </a:gridCol>
                <a:gridCol w="2307756">
                  <a:extLst>
                    <a:ext uri="{9D8B030D-6E8A-4147-A177-3AD203B41FA5}">
                      <a16:colId xmlns:a16="http://schemas.microsoft.com/office/drawing/2014/main" val="3399454005"/>
                    </a:ext>
                  </a:extLst>
                </a:gridCol>
                <a:gridCol w="2000052">
                  <a:extLst>
                    <a:ext uri="{9D8B030D-6E8A-4147-A177-3AD203B41FA5}">
                      <a16:colId xmlns:a16="http://schemas.microsoft.com/office/drawing/2014/main" val="2749332083"/>
                    </a:ext>
                  </a:extLst>
                </a:gridCol>
                <a:gridCol w="1237968">
                  <a:extLst>
                    <a:ext uri="{9D8B030D-6E8A-4147-A177-3AD203B41FA5}">
                      <a16:colId xmlns:a16="http://schemas.microsoft.com/office/drawing/2014/main" val="1777522177"/>
                    </a:ext>
                  </a:extLst>
                </a:gridCol>
                <a:gridCol w="1272790">
                  <a:extLst>
                    <a:ext uri="{9D8B030D-6E8A-4147-A177-3AD203B41FA5}">
                      <a16:colId xmlns:a16="http://schemas.microsoft.com/office/drawing/2014/main" val="3023754978"/>
                    </a:ext>
                  </a:extLst>
                </a:gridCol>
                <a:gridCol w="1821070">
                  <a:extLst>
                    <a:ext uri="{9D8B030D-6E8A-4147-A177-3AD203B41FA5}">
                      <a16:colId xmlns:a16="http://schemas.microsoft.com/office/drawing/2014/main" val="2864399700"/>
                    </a:ext>
                  </a:extLst>
                </a:gridCol>
                <a:gridCol w="1586091">
                  <a:extLst>
                    <a:ext uri="{9D8B030D-6E8A-4147-A177-3AD203B41FA5}">
                      <a16:colId xmlns:a16="http://schemas.microsoft.com/office/drawing/2014/main" val="416614705"/>
                    </a:ext>
                  </a:extLst>
                </a:gridCol>
              </a:tblGrid>
              <a:tr h="1671782"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Basin ID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Pond Type</a:t>
                      </a: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Surveyed Permanent Pool Volume (AF)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NURP Ratio</a:t>
                      </a:r>
                      <a:r>
                        <a:rPr lang="en-US" sz="1600" b="1" baseline="30000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P8 TP Removal (%)</a:t>
                      </a:r>
                      <a:endParaRPr lang="en-US" sz="18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P8 TP Concentration (µg/L)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2950" algn="l"/>
                        </a:tabLst>
                        <a:defRPr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Monitored TP Concentration (µg/L)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241556"/>
                  </a:ext>
                </a:extLst>
              </a:tr>
              <a:tr h="772843"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</a:rPr>
                        <a:t>18-41-B</a:t>
                      </a:r>
                      <a:endParaRPr lang="en-US" sz="20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D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2950" algn="l"/>
                        </a:tabLst>
                        <a:defRPr/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</a:rPr>
                        <a:t>Stormwater Wetland</a:t>
                      </a: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</a:rPr>
                        <a:t>1.45</a:t>
                      </a:r>
                      <a:endParaRPr lang="en-US" sz="20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1800">
                          <a:effectLst/>
                          <a:latin typeface="Verdana" panose="020B0604030504040204" pitchFamily="34" charset="0"/>
                        </a:rPr>
                        <a:t>4.7</a:t>
                      </a:r>
                      <a:endParaRPr lang="en-US" sz="2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</a:rPr>
                        <a:t>33</a:t>
                      </a:r>
                      <a:endParaRPr lang="en-US" sz="20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</a:rPr>
                        <a:t>105</a:t>
                      </a: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</a:rPr>
                        <a:t>1,912</a:t>
                      </a: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040175"/>
                  </a:ext>
                </a:extLst>
              </a:tr>
              <a:tr h="772843"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1800">
                          <a:effectLst/>
                          <a:latin typeface="Verdana" panose="020B0604030504040204" pitchFamily="34" charset="0"/>
                        </a:rPr>
                        <a:t>18-13-A</a:t>
                      </a:r>
                      <a:endParaRPr lang="en-US" sz="2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D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</a:rPr>
                        <a:t>Stormwater Wetland</a:t>
                      </a: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</a:rPr>
                        <a:t>1.24</a:t>
                      </a:r>
                      <a:endParaRPr lang="en-US" sz="20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</a:rPr>
                        <a:t>1.0</a:t>
                      </a:r>
                      <a:endParaRPr lang="en-US" sz="20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</a:rPr>
                        <a:t>12</a:t>
                      </a:r>
                      <a:endParaRPr lang="en-US" sz="20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</a:rPr>
                        <a:t>153</a:t>
                      </a: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</a:rPr>
                        <a:t>335</a:t>
                      </a: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705675"/>
                  </a:ext>
                </a:extLst>
              </a:tr>
              <a:tr h="927418"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</a:rPr>
                        <a:t>18-14-B</a:t>
                      </a:r>
                      <a:endParaRPr lang="en-US" sz="20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D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2950" algn="l"/>
                        </a:tabLst>
                        <a:defRPr/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</a:rPr>
                        <a:t>Stormwater Wetland</a:t>
                      </a:r>
                    </a:p>
                    <a:p>
                      <a:pPr algn="ctr">
                        <a:tabLst>
                          <a:tab pos="742950" algn="l"/>
                        </a:tabLst>
                      </a:pPr>
                      <a:endParaRPr lang="en-US" sz="18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</a:rPr>
                        <a:t>10.16</a:t>
                      </a:r>
                      <a:endParaRPr lang="en-US" sz="20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</a:rPr>
                        <a:t>1.5</a:t>
                      </a:r>
                      <a:endParaRPr lang="en-US" sz="20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</a:rPr>
                        <a:t>26</a:t>
                      </a:r>
                      <a:endParaRPr lang="en-US" sz="20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</a:rPr>
                        <a:t>134</a:t>
                      </a: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</a:rPr>
                        <a:t>254</a:t>
                      </a: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683329"/>
                  </a:ext>
                </a:extLst>
              </a:tr>
              <a:tr h="927418"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</a:rPr>
                        <a:t>07-43-A</a:t>
                      </a: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D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1800" dirty="0">
                          <a:effectLst/>
                          <a:latin typeface="Verdana" panose="020B0604030504040204" pitchFamily="34" charset="0"/>
                        </a:rPr>
                        <a:t>Constructed Pond</a:t>
                      </a: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</a:rPr>
                        <a:t>2.3</a:t>
                      </a: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2950" algn="l"/>
                        </a:tabLst>
                        <a:defRPr/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</a:rPr>
                        <a:t>1.3</a:t>
                      </a: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</a:rPr>
                        <a:t>55</a:t>
                      </a: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</a:rPr>
                        <a:t>136</a:t>
                      </a: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42950" algn="l"/>
                        </a:tabLs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</a:rPr>
                        <a:t>720</a:t>
                      </a:r>
                    </a:p>
                  </a:txBody>
                  <a:tcPr marL="41845" marR="41845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5464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2E51CB6-A3D7-4004-B7CF-AC32EC5DF6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513" y="6390754"/>
            <a:ext cx="1797163" cy="3710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E40F44-5C79-48E4-AF1F-6BB6E5F855CB}"/>
              </a:ext>
            </a:extLst>
          </p:cNvPr>
          <p:cNvSpPr txBox="1"/>
          <p:nvPr/>
        </p:nvSpPr>
        <p:spPr>
          <a:xfrm>
            <a:off x="0" y="6300176"/>
            <a:ext cx="76661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 The NURP ratio is based on the cumulative area and dead storage to account for basins in sequence. Values over 1 exceed NURP standards and values under 1 do not meet NURP standards.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2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12DFF24-4E7C-4AE0-80D9-9C56C85284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2088818"/>
              </p:ext>
            </p:extLst>
          </p:nvPr>
        </p:nvGraphicFramePr>
        <p:xfrm>
          <a:off x="1408546" y="300182"/>
          <a:ext cx="9374908" cy="567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7EC08D9A-9CA5-42A4-B783-ABEC904CC56C}"/>
              </a:ext>
            </a:extLst>
          </p:cNvPr>
          <p:cNvSpPr/>
          <p:nvPr/>
        </p:nvSpPr>
        <p:spPr>
          <a:xfrm>
            <a:off x="8636001" y="4114799"/>
            <a:ext cx="1967346" cy="581892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4F03F-22FB-4BA1-B292-74E24B4BC8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513" y="6390754"/>
            <a:ext cx="1797163" cy="37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1226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8ABC51-7B1D-43BE-9AC4-FD0BE8EA6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35" y="329275"/>
            <a:ext cx="3152632" cy="993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B2CBA2-AED1-46F5-AC1A-82656CFE0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99" y="1593995"/>
            <a:ext cx="2538639" cy="1681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AC212-60D2-42EE-BCCB-ED98970C5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7" y="4800601"/>
            <a:ext cx="4622227" cy="13748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B5D9F3-C8C8-4680-A355-2450DC6FC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122" y="286204"/>
            <a:ext cx="1302495" cy="2481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DE3A96-2238-4F9E-ABD8-5FDD99BB9A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33" y="3582787"/>
            <a:ext cx="3409299" cy="1095148"/>
          </a:xfrm>
          <a:prstGeom prst="rect">
            <a:avLst/>
          </a:prstGeom>
        </p:spPr>
      </p:pic>
      <p:pic>
        <p:nvPicPr>
          <p:cNvPr id="10" name="Picture 9" descr="UW-Stout logo">
            <a:extLst>
              <a:ext uri="{FF2B5EF4-FFF2-40B4-BE49-F238E27FC236}">
                <a16:creationId xmlns:a16="http://schemas.microsoft.com/office/drawing/2014/main" id="{D45B07DA-9D12-432B-B930-B732A1A376A2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6205"/>
            <a:ext cx="2289048" cy="2392988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D42B8-1EFB-4303-A828-3E35F1D947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1722" y="3099997"/>
            <a:ext cx="2609143" cy="2609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9E13F3-5049-42A9-B082-6CC7AC501B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7122" y="3849438"/>
            <a:ext cx="1637356" cy="13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0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8C6596-39B4-4CF5-BEE7-CAD506A24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24" t="2964" r="3841" b="3494"/>
          <a:stretch/>
        </p:blipFill>
        <p:spPr>
          <a:xfrm>
            <a:off x="6982691" y="0"/>
            <a:ext cx="5209309" cy="686681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A0EFE9A-BBA3-410B-B272-26E3AE679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56" y="30935"/>
            <a:ext cx="5733289" cy="75895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Assessment Approaches</a:t>
            </a:r>
            <a:br>
              <a:rPr lang="en-US" dirty="0"/>
            </a:br>
            <a:r>
              <a:rPr lang="en-US" sz="2000" dirty="0"/>
              <a:t>Modeling Considerations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823854-49DC-4245-A5CD-450FF2831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016355"/>
              </p:ext>
            </p:extLst>
          </p:nvPr>
        </p:nvGraphicFramePr>
        <p:xfrm>
          <a:off x="196456" y="1099128"/>
          <a:ext cx="6536853" cy="3097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3605">
                  <a:extLst>
                    <a:ext uri="{9D8B030D-6E8A-4147-A177-3AD203B41FA5}">
                      <a16:colId xmlns:a16="http://schemas.microsoft.com/office/drawing/2014/main" val="2660652705"/>
                    </a:ext>
                  </a:extLst>
                </a:gridCol>
                <a:gridCol w="1348091">
                  <a:extLst>
                    <a:ext uri="{9D8B030D-6E8A-4147-A177-3AD203B41FA5}">
                      <a16:colId xmlns:a16="http://schemas.microsoft.com/office/drawing/2014/main" val="1020218319"/>
                    </a:ext>
                  </a:extLst>
                </a:gridCol>
                <a:gridCol w="1465157">
                  <a:extLst>
                    <a:ext uri="{9D8B030D-6E8A-4147-A177-3AD203B41FA5}">
                      <a16:colId xmlns:a16="http://schemas.microsoft.com/office/drawing/2014/main" val="1538165030"/>
                    </a:ext>
                  </a:extLst>
                </a:gridCol>
              </a:tblGrid>
              <a:tr h="527984">
                <a:tc>
                  <a:txBody>
                    <a:bodyPr/>
                    <a:lstStyle/>
                    <a:p>
                      <a:r>
                        <a:rPr lang="en-US" sz="2000" dirty="0"/>
                        <a:t>City of Eagan Ponds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LP-41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LP-44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49479116"/>
                  </a:ext>
                </a:extLst>
              </a:tr>
              <a:tr h="513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Pond Area (acres)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2.4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74391055"/>
                  </a:ext>
                </a:extLst>
              </a:tr>
              <a:tr h="513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Pond P release (</a:t>
                      </a:r>
                      <a:r>
                        <a:rPr lang="en-US" sz="2000" dirty="0" err="1">
                          <a:effectLst/>
                        </a:rPr>
                        <a:t>lbs</a:t>
                      </a:r>
                      <a:r>
                        <a:rPr lang="en-US" sz="2000" dirty="0">
                          <a:effectLst/>
                        </a:rPr>
                        <a:t>/</a:t>
                      </a:r>
                      <a:r>
                        <a:rPr lang="en-US" sz="2000" dirty="0" err="1">
                          <a:effectLst/>
                        </a:rPr>
                        <a:t>yr</a:t>
                      </a:r>
                      <a:r>
                        <a:rPr lang="en-US" sz="2000" dirty="0">
                          <a:effectLst/>
                        </a:rPr>
                        <a:t>)</a:t>
                      </a:r>
                      <a:r>
                        <a:rPr lang="en-US" sz="2000" baseline="30000" dirty="0"/>
                        <a:t> 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4.9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80259864"/>
                  </a:ext>
                </a:extLst>
              </a:tr>
              <a:tr h="513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Pond TP Sedimentation (</a:t>
                      </a:r>
                      <a:r>
                        <a:rPr lang="en-US" sz="2000" dirty="0" err="1">
                          <a:effectLst/>
                        </a:rPr>
                        <a:t>lbs</a:t>
                      </a:r>
                      <a:r>
                        <a:rPr lang="en-US" sz="2000" dirty="0">
                          <a:effectLst/>
                        </a:rPr>
                        <a:t>/</a:t>
                      </a:r>
                      <a:r>
                        <a:rPr lang="en-US" sz="2000" dirty="0" err="1">
                          <a:effectLst/>
                        </a:rPr>
                        <a:t>yr</a:t>
                      </a:r>
                      <a:r>
                        <a:rPr lang="en-US" sz="2000" dirty="0">
                          <a:effectLst/>
                        </a:rPr>
                        <a:t>)</a:t>
                      </a:r>
                      <a:r>
                        <a:rPr lang="en-US" sz="2000" baseline="30000" dirty="0"/>
                        <a:t> 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8.6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6.5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84764876"/>
                  </a:ext>
                </a:extLst>
              </a:tr>
              <a:tr h="513906">
                <a:tc>
                  <a:txBody>
                    <a:bodyPr/>
                    <a:lstStyle/>
                    <a:p>
                      <a:r>
                        <a:rPr lang="en-US" sz="2000" dirty="0"/>
                        <a:t>Sediment Redox P (pounds)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728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78810"/>
                  </a:ext>
                </a:extLst>
              </a:tr>
              <a:tr h="513906"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Sediment Mobile P (pounds)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1,295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227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7780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0D404A5-1128-47EB-8D82-9496AB76875A}"/>
              </a:ext>
            </a:extLst>
          </p:cNvPr>
          <p:cNvSpPr txBox="1"/>
          <p:nvPr/>
        </p:nvSpPr>
        <p:spPr>
          <a:xfrm>
            <a:off x="196456" y="4244273"/>
            <a:ext cx="5121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 </a:t>
            </a:r>
            <a:r>
              <a:rPr lang="en-US" sz="1400" dirty="0"/>
              <a:t>Assumes release of 5 mg/m</a:t>
            </a:r>
            <a:r>
              <a:rPr lang="en-US" sz="1400" baseline="30000" dirty="0"/>
              <a:t>2</a:t>
            </a:r>
            <a:r>
              <a:rPr lang="en-US" sz="1400" dirty="0"/>
              <a:t>/day and 45 days anoxia</a:t>
            </a:r>
            <a:endParaRPr lang="en-US" sz="1400" baseline="30000" dirty="0"/>
          </a:p>
          <a:p>
            <a:r>
              <a:rPr lang="en-US" sz="1400" baseline="30000" dirty="0"/>
              <a:t>2 </a:t>
            </a:r>
            <a:r>
              <a:rPr lang="en-US" alt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2008-2012 average using </a:t>
            </a:r>
            <a:r>
              <a:rPr lang="en-US" altLang="en-US" sz="1400" dirty="0" err="1">
                <a:ea typeface="Calibri" panose="020F0502020204030204" pitchFamily="34" charset="0"/>
                <a:cs typeface="Calibri" panose="020F0502020204030204" pitchFamily="34" charset="0"/>
              </a:rPr>
              <a:t>PondNet</a:t>
            </a:r>
            <a:endParaRPr lang="en-US" altLang="en-US" sz="14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A8FCAE-3566-467A-8D33-4470F98F118D}"/>
              </a:ext>
            </a:extLst>
          </p:cNvPr>
          <p:cNvSpPr/>
          <p:nvPr/>
        </p:nvSpPr>
        <p:spPr>
          <a:xfrm>
            <a:off x="-440853" y="6220486"/>
            <a:ext cx="6536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dirty="0">
                <a:solidFill>
                  <a:schemeClr val="bg1"/>
                </a:solidFill>
              </a:rPr>
              <a:t>City of Eagan, MN has over 1,200 Stormwater wetlands and constructed ponds over 34.5 square miles</a:t>
            </a:r>
          </a:p>
        </p:txBody>
      </p:sp>
    </p:spTree>
    <p:extLst>
      <p:ext uri="{BB962C8B-B14F-4D97-AF65-F5344CB8AC3E}">
        <p14:creationId xmlns:p14="http://schemas.microsoft.com/office/powerpoint/2010/main" val="283053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D64948-9DE9-40A6-BA43-85386BA33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886" y="885277"/>
            <a:ext cx="4338114" cy="28920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13E115-7159-4905-B0CE-4C60816CD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144912"/>
            <a:ext cx="10261600" cy="525780"/>
          </a:xfrm>
        </p:spPr>
        <p:txBody>
          <a:bodyPr>
            <a:noAutofit/>
          </a:bodyPr>
          <a:lstStyle/>
          <a:p>
            <a:r>
              <a:rPr lang="en-US" sz="2800" dirty="0"/>
              <a:t>Management of P Release in Stormwater Ponds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38257A-4916-41EB-85F0-9803A9C8548D}"/>
              </a:ext>
            </a:extLst>
          </p:cNvPr>
          <p:cNvSpPr txBox="1">
            <a:spLocks/>
          </p:cNvSpPr>
          <p:nvPr/>
        </p:nvSpPr>
        <p:spPr>
          <a:xfrm>
            <a:off x="498764" y="1135765"/>
            <a:ext cx="6807199" cy="458646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400"/>
              </a:spcBef>
              <a:spcAft>
                <a:spcPts val="1200"/>
              </a:spcAft>
              <a:buClr>
                <a:schemeClr val="tx2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6263" indent="-274320" algn="l" defTabSz="914400" rtl="0" eaLnBrk="1" latinLnBrk="0" hangingPunct="1"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69963" indent="-342900" algn="l" defTabSz="914400" rtl="0" eaLnBrk="1" latinLnBrk="0" hangingPunct="1">
              <a:lnSpc>
                <a:spcPct val="150000"/>
              </a:lnSpc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43000" indent="-228600" algn="l" defTabSz="914400" rtl="0" eaLnBrk="1" latinLnBrk="0" hangingPunct="1"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20190" indent="-285750" algn="l" defTabSz="914400" rtl="0" eaLnBrk="1" latinLnBrk="0" hangingPunct="1"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Sediment Excavation and Disposal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Increase dead storage to improve settling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Remove high phosphorus sediments </a:t>
            </a:r>
          </a:p>
          <a:p>
            <a:r>
              <a:rPr lang="en-US" dirty="0"/>
              <a:t>Sediment Phosphorus Inactivation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/>
              <a:t>Aluminum, iron, lanthanum </a:t>
            </a:r>
          </a:p>
          <a:p>
            <a:r>
              <a:rPr lang="en-US" dirty="0"/>
              <a:t>Dissolved Oxygen Management</a:t>
            </a:r>
          </a:p>
          <a:p>
            <a:pPr lvl="1"/>
            <a:r>
              <a:rPr lang="en-US" dirty="0"/>
              <a:t>Eliminate anoxic release of sediment P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04E95A-28D1-4F8B-8D3B-D91B035E9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513" y="6390754"/>
            <a:ext cx="1797163" cy="371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835E0E-36F6-48DC-A222-57A142296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886" y="3777353"/>
            <a:ext cx="4338114" cy="24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2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1AC683-9634-4586-8573-C2BC9ADD3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8961" y="1163972"/>
            <a:ext cx="4858908" cy="428776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Excavation for improved settling efficiency</a:t>
            </a:r>
          </a:p>
          <a:p>
            <a:pPr marL="919148" lvl="1" indent="-342900"/>
            <a:r>
              <a:rPr lang="en-US" dirty="0"/>
              <a:t>Increase dead storage to improve settling to remove additional particulate P</a:t>
            </a:r>
          </a:p>
          <a:p>
            <a:pPr marL="919148" lvl="1" indent="-342900"/>
            <a:r>
              <a:rPr lang="en-US" dirty="0"/>
              <a:t>Excavation and disposal are typically expensive</a:t>
            </a:r>
          </a:p>
          <a:p>
            <a:pPr marL="1312838" lvl="2" indent="-342900"/>
            <a:r>
              <a:rPr lang="en-US" dirty="0"/>
              <a:t>Contaminated sediments must be landfilled</a:t>
            </a:r>
          </a:p>
          <a:p>
            <a:pPr marL="919148" lvl="1" indent="-342900"/>
            <a:r>
              <a:rPr lang="en-US" dirty="0"/>
              <a:t>Limited by wetland regulations in stormwater wetlands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110010-6F82-466B-B151-38B26EC36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0"/>
            <a:ext cx="10485967" cy="914400"/>
          </a:xfrm>
        </p:spPr>
        <p:txBody>
          <a:bodyPr/>
          <a:lstStyle/>
          <a:p>
            <a:r>
              <a:rPr lang="en-US" dirty="0"/>
              <a:t>Sediment Removal and Disposal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6AF03-A825-48FD-AB1D-DEC99AB0A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BCADDB-5371-4E6A-847A-79D519D83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513" y="6390754"/>
            <a:ext cx="1797163" cy="371087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D4ADAE5-DC3B-4922-B347-5D367D2DBA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950707"/>
              </p:ext>
            </p:extLst>
          </p:nvPr>
        </p:nvGraphicFramePr>
        <p:xfrm>
          <a:off x="422852" y="1269120"/>
          <a:ext cx="6393584" cy="46329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0533">
                  <a:extLst>
                    <a:ext uri="{9D8B030D-6E8A-4147-A177-3AD203B41FA5}">
                      <a16:colId xmlns:a16="http://schemas.microsoft.com/office/drawing/2014/main" val="3938400720"/>
                    </a:ext>
                  </a:extLst>
                </a:gridCol>
                <a:gridCol w="1392009">
                  <a:extLst>
                    <a:ext uri="{9D8B030D-6E8A-4147-A177-3AD203B41FA5}">
                      <a16:colId xmlns:a16="http://schemas.microsoft.com/office/drawing/2014/main" val="2192992073"/>
                    </a:ext>
                  </a:extLst>
                </a:gridCol>
                <a:gridCol w="1075844">
                  <a:extLst>
                    <a:ext uri="{9D8B030D-6E8A-4147-A177-3AD203B41FA5}">
                      <a16:colId xmlns:a16="http://schemas.microsoft.com/office/drawing/2014/main" val="2908450405"/>
                    </a:ext>
                  </a:extLst>
                </a:gridCol>
                <a:gridCol w="1297599">
                  <a:extLst>
                    <a:ext uri="{9D8B030D-6E8A-4147-A177-3AD203B41FA5}">
                      <a16:colId xmlns:a16="http://schemas.microsoft.com/office/drawing/2014/main" val="286954944"/>
                    </a:ext>
                  </a:extLst>
                </a:gridCol>
                <a:gridCol w="1297599">
                  <a:extLst>
                    <a:ext uri="{9D8B030D-6E8A-4147-A177-3AD203B41FA5}">
                      <a16:colId xmlns:a16="http://schemas.microsoft.com/office/drawing/2014/main" val="663945067"/>
                    </a:ext>
                  </a:extLst>
                </a:gridCol>
              </a:tblGrid>
              <a:tr h="195840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Basin ID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Estimated Excavation Costs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Priority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TP Reduction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Cost per pound P removal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2493389"/>
                  </a:ext>
                </a:extLst>
              </a:tr>
              <a:tr h="3956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(lb/yr)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$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1745288"/>
                  </a:ext>
                </a:extLst>
              </a:tr>
              <a:tr h="3956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14-43-A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$69,000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Medium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0.3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$7,667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9918671"/>
                  </a:ext>
                </a:extLst>
              </a:tr>
              <a:tr h="3956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14-34-A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$81,000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High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$1,929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528092"/>
                  </a:ext>
                </a:extLst>
              </a:tr>
              <a:tr h="7437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24-33-A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$110,000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High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0.9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$4,074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0019102"/>
                  </a:ext>
                </a:extLst>
              </a:tr>
              <a:tr h="7437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24-33-C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$195,000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Medium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0.8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$8,125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1675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18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131821-9951-4991-9A48-81ABE004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527" y="87556"/>
            <a:ext cx="7864475" cy="726480"/>
          </a:xfrm>
        </p:spPr>
        <p:txBody>
          <a:bodyPr/>
          <a:lstStyle/>
          <a:p>
            <a:pPr algn="ctr"/>
            <a:r>
              <a:rPr lang="en-US" dirty="0"/>
              <a:t>BMP Cost Efficiency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B126EF-2171-469A-9E8E-5FD8D41A1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18" y="1024959"/>
            <a:ext cx="10658764" cy="5096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E3C2EB-185D-4BC5-AB95-5671474037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513" y="6390754"/>
            <a:ext cx="1797163" cy="37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C35ED-B207-4032-8FCB-0AC76474D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67" y="299925"/>
            <a:ext cx="9559634" cy="736001"/>
          </a:xfrm>
        </p:spPr>
        <p:txBody>
          <a:bodyPr/>
          <a:lstStyle/>
          <a:p>
            <a:r>
              <a:rPr lang="en-US" dirty="0"/>
              <a:t>Excavation for Phosphorus Control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733D7E-6A5A-49FF-A8E3-40FC44302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20" y="1342580"/>
            <a:ext cx="2694726" cy="43924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C472B5-3FBA-4621-9BC8-13FD816EE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546" y="1422754"/>
            <a:ext cx="2910418" cy="4312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7BDFE6-9167-46D6-A712-6135455D5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873" y="1422753"/>
            <a:ext cx="2818054" cy="4321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140620-2356-48B0-B54E-1B1ADA7F05A2}"/>
              </a:ext>
            </a:extLst>
          </p:cNvPr>
          <p:cNvSpPr txBox="1"/>
          <p:nvPr/>
        </p:nvSpPr>
        <p:spPr>
          <a:xfrm>
            <a:off x="4295050" y="5650847"/>
            <a:ext cx="3111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Mobile P (mg/g)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8BE442-B041-48D7-BC63-B76CEE56F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0304" y="1667452"/>
            <a:ext cx="1787431" cy="736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DFD800-A6DD-43EC-91A7-34AE420C4E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513" y="6390754"/>
            <a:ext cx="1797163" cy="37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6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4A279-2F65-436E-8951-37023274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627" y="110584"/>
            <a:ext cx="7296728" cy="6041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Sediment Phosphorus Inactivation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DB700-69C2-473F-8105-CA2B59B58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64" y="1070799"/>
            <a:ext cx="7592391" cy="5260367"/>
          </a:xfrm>
        </p:spPr>
        <p:txBody>
          <a:bodyPr>
            <a:normAutofit/>
          </a:bodyPr>
          <a:lstStyle/>
          <a:p>
            <a:r>
              <a:rPr lang="en-US" dirty="0"/>
              <a:t>Aluminum Sulfate (liquid)</a:t>
            </a:r>
          </a:p>
          <a:p>
            <a:pPr lvl="1"/>
            <a:r>
              <a:rPr lang="en-US" dirty="0"/>
              <a:t>Dissolves in water to form aluminum hydroxide and sulfate</a:t>
            </a:r>
          </a:p>
          <a:p>
            <a:pPr lvl="1"/>
            <a:r>
              <a:rPr lang="en-US" dirty="0"/>
              <a:t>Aluminum hydroxide is a white solid that settles out of the water column</a:t>
            </a:r>
          </a:p>
          <a:p>
            <a:r>
              <a:rPr lang="en-US" dirty="0"/>
              <a:t>Permanently binds phosphorus in the sediments </a:t>
            </a:r>
          </a:p>
          <a:p>
            <a:r>
              <a:rPr lang="en-US" dirty="0"/>
              <a:t>Aluminum phosphate complexation  (Al(OH)</a:t>
            </a:r>
            <a:r>
              <a:rPr lang="en-US" baseline="-25000" dirty="0"/>
              <a:t>3</a:t>
            </a:r>
            <a:r>
              <a:rPr lang="en-US" dirty="0"/>
              <a:t>PO</a:t>
            </a:r>
            <a:r>
              <a:rPr lang="en-US" baseline="-25000" dirty="0"/>
              <a:t>4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Very stable in the environment</a:t>
            </a:r>
          </a:p>
          <a:p>
            <a:pPr lvl="1"/>
            <a:r>
              <a:rPr lang="en-US" dirty="0"/>
              <a:t>Not sensitive to anoxia (low oxygen)</a:t>
            </a:r>
          </a:p>
          <a:p>
            <a:r>
              <a:rPr lang="en-US" dirty="0"/>
              <a:t>Alum has been used in hundreds of lakes throughout the world to reduce P cycling 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0B8107-93A9-4AE2-B9B4-474086A51199}"/>
              </a:ext>
            </a:extLst>
          </p:cNvPr>
          <p:cNvGrpSpPr/>
          <p:nvPr/>
        </p:nvGrpSpPr>
        <p:grpSpPr>
          <a:xfrm>
            <a:off x="8424220" y="0"/>
            <a:ext cx="3767780" cy="6271388"/>
            <a:chOff x="6900221" y="0"/>
            <a:chExt cx="3767781" cy="63736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DFAC0CF-E953-4365-A7ED-A168CC092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75373" y="3"/>
              <a:ext cx="2396903" cy="180136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F01A496-F835-4C15-888C-A06562587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221" y="3861752"/>
              <a:ext cx="3767780" cy="25118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2262B88-50F8-4824-97BC-7173CB51B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0221" y="1664209"/>
              <a:ext cx="3767780" cy="2495731"/>
            </a:xfrm>
            <a:prstGeom prst="rect">
              <a:avLst/>
            </a:prstGeom>
          </p:spPr>
        </p:pic>
        <p:pic>
          <p:nvPicPr>
            <p:cNvPr id="20" name="Picture 19" descr="1-3 2">
              <a:extLst>
                <a:ext uri="{FF2B5EF4-FFF2-40B4-BE49-F238E27FC236}">
                  <a16:creationId xmlns:a16="http://schemas.microsoft.com/office/drawing/2014/main" id="{7F04E620-6D41-4CD0-837A-51DFCCE91D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9991" y="0"/>
              <a:ext cx="1248011" cy="166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7B7D994-2788-48DC-892A-1E5273BF7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222" y="0"/>
              <a:ext cx="1244036" cy="165871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F3932FF-6D91-47F7-BCE1-AE4E01A285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513" y="6390754"/>
            <a:ext cx="1797163" cy="37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9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8C6596-39B4-4CF5-BEE7-CAD506A24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324" t="2964" r="3841" b="3494"/>
          <a:stretch/>
        </p:blipFill>
        <p:spPr>
          <a:xfrm>
            <a:off x="6982691" y="0"/>
            <a:ext cx="5209309" cy="686681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A0EFE9A-BBA3-410B-B272-26E3AE679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56" y="30935"/>
            <a:ext cx="5733289" cy="75895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Assessment Approaches</a:t>
            </a:r>
            <a:br>
              <a:rPr lang="en-US" dirty="0"/>
            </a:br>
            <a:r>
              <a:rPr lang="en-US" sz="2000" dirty="0"/>
              <a:t>Modeling Considerations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823854-49DC-4245-A5CD-450FF2831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600925"/>
              </p:ext>
            </p:extLst>
          </p:nvPr>
        </p:nvGraphicFramePr>
        <p:xfrm>
          <a:off x="332509" y="858368"/>
          <a:ext cx="6382327" cy="4226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5581">
                  <a:extLst>
                    <a:ext uri="{9D8B030D-6E8A-4147-A177-3AD203B41FA5}">
                      <a16:colId xmlns:a16="http://schemas.microsoft.com/office/drawing/2014/main" val="2660652705"/>
                    </a:ext>
                  </a:extLst>
                </a:gridCol>
                <a:gridCol w="1316223">
                  <a:extLst>
                    <a:ext uri="{9D8B030D-6E8A-4147-A177-3AD203B41FA5}">
                      <a16:colId xmlns:a16="http://schemas.microsoft.com/office/drawing/2014/main" val="1020218319"/>
                    </a:ext>
                  </a:extLst>
                </a:gridCol>
                <a:gridCol w="1430523">
                  <a:extLst>
                    <a:ext uri="{9D8B030D-6E8A-4147-A177-3AD203B41FA5}">
                      <a16:colId xmlns:a16="http://schemas.microsoft.com/office/drawing/2014/main" val="1538165030"/>
                    </a:ext>
                  </a:extLst>
                </a:gridCol>
              </a:tblGrid>
              <a:tr h="410048">
                <a:tc>
                  <a:txBody>
                    <a:bodyPr/>
                    <a:lstStyle/>
                    <a:p>
                      <a:r>
                        <a:rPr lang="en-US" sz="1900" dirty="0"/>
                        <a:t>City of Eagan Ponds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LP-41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LP-44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49479116"/>
                  </a:ext>
                </a:extLst>
              </a:tr>
              <a:tr h="3991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Pond Area (acres)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2.4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74391055"/>
                  </a:ext>
                </a:extLst>
              </a:tr>
              <a:tr h="3991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Pond P release (</a:t>
                      </a:r>
                      <a:r>
                        <a:rPr lang="en-US" sz="1600" dirty="0" err="1">
                          <a:effectLst/>
                        </a:rPr>
                        <a:t>lbs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yr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r>
                        <a:rPr lang="en-US" sz="1600" baseline="30000" dirty="0"/>
                        <a:t> 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4.9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80259864"/>
                  </a:ext>
                </a:extLst>
              </a:tr>
              <a:tr h="3991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Pond TP Sedimentation (</a:t>
                      </a:r>
                      <a:r>
                        <a:rPr lang="en-US" sz="1600" dirty="0" err="1">
                          <a:effectLst/>
                        </a:rPr>
                        <a:t>lbs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yr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r>
                        <a:rPr lang="en-US" sz="1600" baseline="30000" dirty="0"/>
                        <a:t> 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8.6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6.5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84764876"/>
                  </a:ext>
                </a:extLst>
              </a:tr>
              <a:tr h="399114">
                <a:tc>
                  <a:txBody>
                    <a:bodyPr/>
                    <a:lstStyle/>
                    <a:p>
                      <a:r>
                        <a:rPr lang="en-US" sz="1600" dirty="0"/>
                        <a:t>Sediment Redox P (pounds)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728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78810"/>
                  </a:ext>
                </a:extLst>
              </a:tr>
              <a:tr h="399114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Sediment Mobile P (pounds)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1,295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227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778090"/>
                  </a:ext>
                </a:extLst>
              </a:tr>
              <a:tr h="399114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Alum Inactivation Cost</a:t>
                      </a:r>
                      <a:r>
                        <a:rPr lang="en-US" sz="1600" baseline="30000" dirty="0"/>
                        <a:t>3</a:t>
                      </a:r>
                      <a:endParaRPr 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$137,000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$39,000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463824"/>
                  </a:ext>
                </a:extLst>
              </a:tr>
              <a:tr h="623273">
                <a:tc>
                  <a:txBody>
                    <a:bodyPr/>
                    <a:lstStyle/>
                    <a:p>
                      <a:r>
                        <a:rPr lang="en-US" sz="1600" dirty="0"/>
                        <a:t>Alum Treatment Frequency</a:t>
                      </a:r>
                      <a:r>
                        <a:rPr lang="en-US" sz="1600" baseline="30000" dirty="0"/>
                        <a:t>4</a:t>
                      </a:r>
                      <a:r>
                        <a:rPr lang="en-US" sz="1600" baseline="0" dirty="0"/>
                        <a:t> (years)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505933"/>
                  </a:ext>
                </a:extLst>
              </a:tr>
              <a:tr h="399114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Cost ($ per treatment)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$10,000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333763"/>
                  </a:ext>
                </a:extLst>
              </a:tr>
              <a:tr h="399114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Cost ($ per 30 year life cycle)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$187,000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$59,000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52953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0D404A5-1128-47EB-8D82-9496AB76875A}"/>
              </a:ext>
            </a:extLst>
          </p:cNvPr>
          <p:cNvSpPr txBox="1"/>
          <p:nvPr/>
        </p:nvSpPr>
        <p:spPr>
          <a:xfrm>
            <a:off x="424874" y="5084600"/>
            <a:ext cx="51219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 </a:t>
            </a:r>
            <a:r>
              <a:rPr lang="en-US" sz="1400" dirty="0"/>
              <a:t>Assumes release of 5 mg/m</a:t>
            </a:r>
            <a:r>
              <a:rPr lang="en-US" sz="1400" baseline="30000" dirty="0"/>
              <a:t>2</a:t>
            </a:r>
            <a:r>
              <a:rPr lang="en-US" sz="1400" dirty="0"/>
              <a:t>/day and 45 days anoxia</a:t>
            </a:r>
            <a:endParaRPr lang="en-US" sz="1400" baseline="30000" dirty="0"/>
          </a:p>
          <a:p>
            <a:r>
              <a:rPr lang="en-US" sz="1400" baseline="30000" dirty="0"/>
              <a:t>2 </a:t>
            </a:r>
            <a:r>
              <a:rPr lang="en-US" alt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2008-2012 average using </a:t>
            </a:r>
            <a:r>
              <a:rPr lang="en-US" altLang="en-US" sz="1400" dirty="0" err="1">
                <a:ea typeface="Calibri" panose="020F0502020204030204" pitchFamily="34" charset="0"/>
                <a:cs typeface="Calibri" panose="020F0502020204030204" pitchFamily="34" charset="0"/>
              </a:rPr>
              <a:t>PondNet</a:t>
            </a:r>
            <a:endParaRPr lang="en-US" altLang="en-US" sz="1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aseline="30000" dirty="0"/>
              <a:t>3</a:t>
            </a:r>
            <a:r>
              <a:rPr lang="en-US" sz="1400" dirty="0"/>
              <a:t>Based on inactivating 90% of mobile P in top 5 cm</a:t>
            </a:r>
            <a:endParaRPr lang="en-US" sz="1400" baseline="30000" dirty="0"/>
          </a:p>
          <a:p>
            <a:r>
              <a:rPr lang="en-US" sz="1400" baseline="30000" dirty="0"/>
              <a:t>4 </a:t>
            </a:r>
            <a:r>
              <a:rPr lang="en-US" sz="1400" dirty="0"/>
              <a:t>Assumes 43% and 23% of settled TP is mobile P respectively and minimum dose of 50 g Al/m</a:t>
            </a:r>
            <a:r>
              <a:rPr lang="en-US" sz="1400" baseline="30000" dirty="0"/>
              <a:t> 2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CE654F-C07B-4A55-8088-DF1F83DBB7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86" y="6399181"/>
            <a:ext cx="1797163" cy="37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1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81597-58BB-4289-A413-1A3B9AB28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74" y="-30546"/>
            <a:ext cx="6716592" cy="9210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Chanhassen Pond LLP 10.4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214BC8-7F27-40E6-8D6B-92841B641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45" y="1097281"/>
            <a:ext cx="7562229" cy="3273552"/>
          </a:xfrm>
        </p:spPr>
        <p:txBody>
          <a:bodyPr>
            <a:normAutofit/>
          </a:bodyPr>
          <a:lstStyle/>
          <a:p>
            <a:r>
              <a:rPr lang="en-US" dirty="0"/>
              <a:t>Residents complained of foul odors</a:t>
            </a:r>
          </a:p>
          <a:p>
            <a:pPr lvl="1"/>
            <a:r>
              <a:rPr lang="en-US" sz="2000" dirty="0"/>
              <a:t>Could be result of dead algae (filamentous), decaying plant material, or hydrogen sulfide production</a:t>
            </a:r>
          </a:p>
          <a:p>
            <a:pPr lvl="1"/>
            <a:r>
              <a:rPr lang="en-US" sz="2000" dirty="0"/>
              <a:t>No water quality data available</a:t>
            </a:r>
          </a:p>
          <a:p>
            <a:pPr lvl="1"/>
            <a:r>
              <a:rPr lang="en-US" sz="2000" dirty="0"/>
              <a:t>Clear hydrogen sulfide production from anoxic sediments</a:t>
            </a:r>
          </a:p>
          <a:p>
            <a:pPr lvl="1"/>
            <a:r>
              <a:rPr lang="en-US" sz="2000" dirty="0"/>
              <a:t>Heavy duckweed coverage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89A584-7DCC-4BF4-979F-2B3700F88556}"/>
              </a:ext>
            </a:extLst>
          </p:cNvPr>
          <p:cNvSpPr txBox="1"/>
          <p:nvPr/>
        </p:nvSpPr>
        <p:spPr>
          <a:xfrm>
            <a:off x="443345" y="4379054"/>
            <a:ext cx="610071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/>
              </a:rPr>
              <a:t>Solution</a:t>
            </a:r>
          </a:p>
          <a:p>
            <a:pPr marL="285744" indent="-285744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/>
              </a:rPr>
              <a:t>Sediment P inactivation</a:t>
            </a:r>
          </a:p>
          <a:p>
            <a:pPr marL="285744" indent="-285744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/>
              </a:rPr>
              <a:t>Aeration to control hydrogen sulfide production</a:t>
            </a: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6DF002-F92D-4CB4-B8BF-D80ABD784C8C}"/>
              </a:ext>
            </a:extLst>
          </p:cNvPr>
          <p:cNvGrpSpPr/>
          <p:nvPr/>
        </p:nvGrpSpPr>
        <p:grpSpPr>
          <a:xfrm>
            <a:off x="7832620" y="0"/>
            <a:ext cx="4359380" cy="6846412"/>
            <a:chOff x="8461248" y="11588"/>
            <a:chExt cx="3749041" cy="68464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2DDDE6-A756-4B14-81FD-86103AB97C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001" t="1764" r="5000" b="5264"/>
            <a:stretch/>
          </p:blipFill>
          <p:spPr>
            <a:xfrm>
              <a:off x="8479536" y="11588"/>
              <a:ext cx="3712464" cy="231483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1475A09-996F-4B61-A246-05370AF88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61248" y="4370832"/>
              <a:ext cx="3730752" cy="248716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05F6AD-5EB1-4A02-90DE-FC4CAC5E63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722"/>
            <a:stretch/>
          </p:blipFill>
          <p:spPr>
            <a:xfrm>
              <a:off x="8461249" y="2319994"/>
              <a:ext cx="3749040" cy="2217875"/>
            </a:xfrm>
            <a:prstGeom prst="rect">
              <a:avLst/>
            </a:prstGeom>
          </p:spPr>
        </p:pic>
      </p:grpSp>
      <p:sp>
        <p:nvSpPr>
          <p:cNvPr id="6" name="Star: 7 Points 5">
            <a:extLst>
              <a:ext uri="{FF2B5EF4-FFF2-40B4-BE49-F238E27FC236}">
                <a16:creationId xmlns:a16="http://schemas.microsoft.com/office/drawing/2014/main" id="{62E42BBE-783C-4988-A16E-0DB3803D5DBD}"/>
              </a:ext>
            </a:extLst>
          </p:cNvPr>
          <p:cNvSpPr/>
          <p:nvPr/>
        </p:nvSpPr>
        <p:spPr>
          <a:xfrm>
            <a:off x="11016994" y="1065704"/>
            <a:ext cx="182880" cy="176997"/>
          </a:xfrm>
          <a:prstGeom prst="star7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7 Points 6">
            <a:extLst>
              <a:ext uri="{FF2B5EF4-FFF2-40B4-BE49-F238E27FC236}">
                <a16:creationId xmlns:a16="http://schemas.microsoft.com/office/drawing/2014/main" id="{ED58FA82-23B3-4606-9144-C280CEC87F60}"/>
              </a:ext>
            </a:extLst>
          </p:cNvPr>
          <p:cNvSpPr/>
          <p:nvPr/>
        </p:nvSpPr>
        <p:spPr>
          <a:xfrm>
            <a:off x="9160764" y="1065705"/>
            <a:ext cx="182880" cy="176997"/>
          </a:xfrm>
          <a:prstGeom prst="star7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262CE-9E7A-4EC1-B710-2878C4BEF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1" y="0"/>
            <a:ext cx="7864475" cy="766618"/>
          </a:xfrm>
        </p:spPr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58CC6-2A60-47FF-85BB-C424594B0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8" y="766618"/>
            <a:ext cx="11508509" cy="5486399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/>
              <a:t>Stormwater ponds and wetlands are potential sources of phosphorus</a:t>
            </a:r>
          </a:p>
          <a:p>
            <a:pPr marL="919140" lvl="1" indent="-342891"/>
            <a:r>
              <a:rPr lang="en-US" sz="2400" dirty="0"/>
              <a:t>Offsetting watershed phosphorus BMPs</a:t>
            </a:r>
          </a:p>
          <a:p>
            <a:pPr marL="919140" lvl="1" indent="-342891"/>
            <a:r>
              <a:rPr lang="en-US" sz="2400" dirty="0"/>
              <a:t>Transformers of P: settling particulate P, releasing dissolved P </a:t>
            </a:r>
          </a:p>
          <a:p>
            <a:pPr marL="919140" lvl="1" indent="-342891"/>
            <a:r>
              <a:rPr lang="en-US" sz="2400" dirty="0"/>
              <a:t>Release is driven by anoxia and sediment mobile phosphorus </a:t>
            </a:r>
          </a:p>
          <a:p>
            <a:pPr marL="576249" lvl="1" indent="0">
              <a:buNone/>
            </a:pPr>
            <a:endParaRPr lang="en-US" sz="2400" dirty="0"/>
          </a:p>
          <a:p>
            <a:pPr marL="342891" indent="-342891"/>
            <a:r>
              <a:rPr lang="en-US" sz="2800" dirty="0"/>
              <a:t>Quantifying watershed wide sediment phosphorus pools and dissolved oxygen dynamics is critical</a:t>
            </a:r>
          </a:p>
          <a:p>
            <a:pPr marL="919140" lvl="1" indent="-342891"/>
            <a:r>
              <a:rPr lang="en-US" sz="2400" dirty="0"/>
              <a:t>Good sediment and DO data is invaluable </a:t>
            </a:r>
          </a:p>
          <a:p>
            <a:pPr marL="919140" lvl="1" indent="-342891"/>
            <a:r>
              <a:rPr lang="en-US" sz="2400" dirty="0"/>
              <a:t>Mobile phosphorus in pond and wetland sediments</a:t>
            </a:r>
          </a:p>
          <a:p>
            <a:pPr marL="919140" lvl="1" indent="-342891"/>
            <a:r>
              <a:rPr lang="en-US" sz="2400" dirty="0"/>
              <a:t>Anoxia as the driver of P release</a:t>
            </a:r>
          </a:p>
          <a:p>
            <a:pPr marL="919140" lvl="1" indent="-342891"/>
            <a:endParaRPr lang="en-US" sz="2400" dirty="0"/>
          </a:p>
          <a:p>
            <a:pPr marL="342892" indent="-342891"/>
            <a:r>
              <a:rPr lang="en-US" sz="2800" dirty="0"/>
              <a:t>Standard maintenance techniques are not cost effective or feasible in most cases</a:t>
            </a:r>
          </a:p>
          <a:p>
            <a:pPr marL="342901" indent="-342900">
              <a:buFont typeface="Arial" panose="020B0604020202020204" pitchFamily="34" charset="0"/>
              <a:buChar char="•"/>
            </a:pPr>
            <a:r>
              <a:rPr lang="en-US" sz="2800" dirty="0"/>
              <a:t>Sediment removal is expensive, limited by wetland regulations and does not address P release </a:t>
            </a:r>
          </a:p>
          <a:p>
            <a:pPr marL="919140" lvl="1" indent="-34289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1A45A-13C1-42F7-AB11-7601153F1F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513" y="6390754"/>
            <a:ext cx="1797163" cy="37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8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12E8C71-325F-41B8-85CC-EC467ECF8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365" y="3870609"/>
            <a:ext cx="5455635" cy="29873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B913B1-704C-42A9-B4A8-524369A2D2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" y="3854244"/>
            <a:ext cx="4489704" cy="29931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5864" y="2693839"/>
            <a:ext cx="3456432" cy="970259"/>
          </a:xfrm>
        </p:spPr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  <a:br>
              <a:rPr lang="en-US" dirty="0"/>
            </a:br>
            <a:r>
              <a:rPr lang="en-US" sz="2000" dirty="0"/>
              <a:t>Joe Bischoff</a:t>
            </a:r>
            <a:br>
              <a:rPr lang="en-US" sz="2000" dirty="0"/>
            </a:br>
            <a:r>
              <a:rPr lang="en-US" sz="2000" dirty="0"/>
              <a:t>jbischoff@Wenck.com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109" y="3854244"/>
            <a:ext cx="3983187" cy="298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77444C2-2897-4F76-B080-F9F1906A15FD}"/>
              </a:ext>
            </a:extLst>
          </p:cNvPr>
          <p:cNvGrpSpPr/>
          <p:nvPr/>
        </p:nvGrpSpPr>
        <p:grpSpPr>
          <a:xfrm>
            <a:off x="0" y="-8183"/>
            <a:ext cx="12192000" cy="2403911"/>
            <a:chOff x="0" y="-8183"/>
            <a:chExt cx="11517746" cy="24039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5CD8D9-F191-4642-9D6B-A32499686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94304" y="-8183"/>
              <a:ext cx="3887275" cy="2403911"/>
            </a:xfrm>
            <a:prstGeom prst="rect">
              <a:avLst/>
            </a:prstGeom>
          </p:spPr>
        </p:pic>
        <p:pic>
          <p:nvPicPr>
            <p:cNvPr id="3" name="Picture 2" descr="http://snr.unl.edu/necoopunit/images/Photographs/Alum_300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49" r="92"/>
            <a:stretch/>
          </p:blipFill>
          <p:spPr bwMode="auto">
            <a:xfrm>
              <a:off x="7081579" y="-8183"/>
              <a:ext cx="2651760" cy="2395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7" descr="Alum 7 05190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94304" cy="2395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ACA52A7-3591-4404-8FDF-67D5242E5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33340" y="0"/>
              <a:ext cx="1784406" cy="237920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4E66501-3610-4B88-AC66-41C7C7B00C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014" y="2493536"/>
            <a:ext cx="1528183" cy="125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91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C71CD-1962-4AD3-AB6C-C495B3DDE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96159"/>
            <a:ext cx="7886700" cy="667510"/>
          </a:xfrm>
        </p:spPr>
        <p:txBody>
          <a:bodyPr/>
          <a:lstStyle/>
          <a:p>
            <a:pPr algn="ctr"/>
            <a:r>
              <a:rPr lang="en-US" dirty="0"/>
              <a:t>Presentation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3D4D4-883F-4709-AD8F-46C668888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42536"/>
            <a:ext cx="10616184" cy="5285433"/>
          </a:xfrm>
        </p:spPr>
        <p:txBody>
          <a:bodyPr>
            <a:normAutofit/>
          </a:bodyPr>
          <a:lstStyle/>
          <a:p>
            <a:r>
              <a:rPr lang="en-US" dirty="0"/>
              <a:t>Overview of Watershed Phosphorus Cycle</a:t>
            </a:r>
          </a:p>
          <a:p>
            <a:pPr lvl="1"/>
            <a:r>
              <a:rPr lang="en-US" dirty="0"/>
              <a:t>Sources and management</a:t>
            </a:r>
          </a:p>
          <a:p>
            <a:r>
              <a:rPr lang="en-US" dirty="0"/>
              <a:t>Constructed Ponds and Stormwater Wetlands as Phosphorus Sinks</a:t>
            </a:r>
          </a:p>
          <a:p>
            <a:pPr lvl="1"/>
            <a:r>
              <a:rPr lang="en-US" dirty="0"/>
              <a:t>General design</a:t>
            </a:r>
          </a:p>
          <a:p>
            <a:pPr lvl="1"/>
            <a:r>
              <a:rPr lang="en-US" dirty="0"/>
              <a:t>Sediment phosphorus burial and release</a:t>
            </a:r>
          </a:p>
          <a:p>
            <a:pPr lvl="1"/>
            <a:r>
              <a:rPr lang="en-US" dirty="0"/>
              <a:t>Implications for watershed phosphorus loading</a:t>
            </a:r>
          </a:p>
          <a:p>
            <a:r>
              <a:rPr lang="en-US" dirty="0"/>
              <a:t>Understanding and Managing  Watershed Sediment Phosphorus Pools</a:t>
            </a:r>
          </a:p>
          <a:p>
            <a:pPr lvl="1"/>
            <a:r>
              <a:rPr lang="en-US" dirty="0"/>
              <a:t>Modeling approaches for identifying sediment P sources</a:t>
            </a:r>
          </a:p>
          <a:p>
            <a:pPr lvl="1"/>
            <a:r>
              <a:rPr lang="en-US" dirty="0"/>
              <a:t>Management approaches for sediment P sources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262AA-BA4F-4179-AAE8-34EA35F01A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513" y="6390754"/>
            <a:ext cx="1797163" cy="37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9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69895-682C-43B3-A79B-2BF6BB403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6" y="587765"/>
            <a:ext cx="3180394" cy="914400"/>
          </a:xfrm>
        </p:spPr>
        <p:txBody>
          <a:bodyPr>
            <a:normAutofit/>
          </a:bodyPr>
          <a:lstStyle/>
          <a:p>
            <a:r>
              <a:rPr lang="en-US" dirty="0"/>
              <a:t>The Problem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234CD-6E30-4A7D-833D-23AE0639E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701" y="587765"/>
            <a:ext cx="6979299" cy="4835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E75AA1-637F-44C9-B3A1-9DD3D9D77A89}"/>
              </a:ext>
            </a:extLst>
          </p:cNvPr>
          <p:cNvSpPr txBox="1"/>
          <p:nvPr/>
        </p:nvSpPr>
        <p:spPr>
          <a:xfrm>
            <a:off x="186626" y="1958660"/>
            <a:ext cx="50260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Shingle Creek Watershed Management Commission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Since 2005, $12 million invested in water quality projects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Municipal retrofits, $2.7M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MNDOT and County water quality projects, $2M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119C36-62AF-418B-9415-B21D654E3002}"/>
              </a:ext>
            </a:extLst>
          </p:cNvPr>
          <p:cNvSpPr txBox="1"/>
          <p:nvPr/>
        </p:nvSpPr>
        <p:spPr>
          <a:xfrm>
            <a:off x="4052039" y="2636004"/>
            <a:ext cx="2574231" cy="369332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/>
              <a:t>Total Phosphorus (mg/L)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282ED-DD48-4614-92E5-C79B48CD11BC}"/>
              </a:ext>
            </a:extLst>
          </p:cNvPr>
          <p:cNvSpPr txBox="1"/>
          <p:nvPr/>
        </p:nvSpPr>
        <p:spPr>
          <a:xfrm>
            <a:off x="8702350" y="4980424"/>
            <a:ext cx="605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493101-D195-4B44-8AD1-763C02038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513" y="6390754"/>
            <a:ext cx="1797163" cy="3710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A03213-40D1-45FD-91ED-B1793F736D20}"/>
              </a:ext>
            </a:extLst>
          </p:cNvPr>
          <p:cNvSpPr txBox="1"/>
          <p:nvPr/>
        </p:nvSpPr>
        <p:spPr>
          <a:xfrm>
            <a:off x="7589288" y="441061"/>
            <a:ext cx="283135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Shingle Creek Outlet</a:t>
            </a:r>
          </a:p>
        </p:txBody>
      </p:sp>
    </p:spTree>
    <p:extLst>
      <p:ext uri="{BB962C8B-B14F-4D97-AF65-F5344CB8AC3E}">
        <p14:creationId xmlns:p14="http://schemas.microsoft.com/office/powerpoint/2010/main" val="381553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BF17BD2-D156-4FC7-8437-5A57DA56A17B}"/>
              </a:ext>
            </a:extLst>
          </p:cNvPr>
          <p:cNvGrpSpPr/>
          <p:nvPr/>
        </p:nvGrpSpPr>
        <p:grpSpPr>
          <a:xfrm>
            <a:off x="646545" y="129309"/>
            <a:ext cx="11065164" cy="6151417"/>
            <a:chOff x="55836" y="793004"/>
            <a:chExt cx="9016947" cy="50199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D1D6E9-6B37-4BCF-B260-52C67F47BC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3" t="17610" r="11412" b="22516"/>
            <a:stretch/>
          </p:blipFill>
          <p:spPr>
            <a:xfrm>
              <a:off x="55836" y="793004"/>
              <a:ext cx="9016947" cy="501996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818265-7BCD-458E-BFE7-21188DE48C1E}"/>
                </a:ext>
              </a:extLst>
            </p:cNvPr>
            <p:cNvSpPr txBox="1"/>
            <p:nvPr/>
          </p:nvSpPr>
          <p:spPr>
            <a:xfrm>
              <a:off x="7349958" y="2469716"/>
              <a:ext cx="1431994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2010-2012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TP= 243 </a:t>
              </a:r>
              <a:r>
                <a:rPr lang="en-US" sz="1400" b="1" dirty="0">
                  <a:solidFill>
                    <a:schemeClr val="bg1"/>
                  </a:solidFill>
                  <a:latin typeface="Verdana"/>
                  <a:ea typeface="Verdana"/>
                  <a:cs typeface="Verdana"/>
                </a:rPr>
                <a:t>µ</a:t>
              </a:r>
              <a:r>
                <a:rPr lang="en-US" sz="1400" b="1" dirty="0">
                  <a:solidFill>
                    <a:schemeClr val="bg1"/>
                  </a:solidFill>
                </a:rPr>
                <a:t>g/L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SRP = 101 </a:t>
              </a:r>
              <a:r>
                <a:rPr lang="en-US" sz="1400" b="1" dirty="0">
                  <a:solidFill>
                    <a:schemeClr val="bg1"/>
                  </a:solidFill>
                  <a:latin typeface="Verdana"/>
                  <a:ea typeface="Verdana"/>
                  <a:cs typeface="Verdana"/>
                </a:rPr>
                <a:t>µ</a:t>
              </a:r>
              <a:r>
                <a:rPr lang="en-US" sz="1400" b="1" dirty="0">
                  <a:solidFill>
                    <a:schemeClr val="bg1"/>
                  </a:solidFill>
                </a:rPr>
                <a:t>g/L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TSS = 18 mg/L</a:t>
              </a:r>
            </a:p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93222F-F17F-486A-987D-2193D6138E0C}"/>
                </a:ext>
              </a:extLst>
            </p:cNvPr>
            <p:cNvSpPr txBox="1"/>
            <p:nvPr/>
          </p:nvSpPr>
          <p:spPr>
            <a:xfrm>
              <a:off x="5956184" y="3046099"/>
              <a:ext cx="15100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2010-2012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TP= 199 </a:t>
              </a:r>
              <a:r>
                <a:rPr lang="en-US" sz="1200" b="1" dirty="0">
                  <a:solidFill>
                    <a:schemeClr val="bg1"/>
                  </a:solidFill>
                  <a:latin typeface="Verdana"/>
                  <a:ea typeface="Verdana"/>
                  <a:cs typeface="Verdana"/>
                </a:rPr>
                <a:t>µ</a:t>
              </a:r>
              <a:r>
                <a:rPr lang="en-US" sz="1400" b="1" dirty="0">
                  <a:solidFill>
                    <a:schemeClr val="bg1"/>
                  </a:solidFill>
                </a:rPr>
                <a:t>g/L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SRP = 108 </a:t>
              </a:r>
              <a:r>
                <a:rPr lang="en-US" sz="1200" b="1" dirty="0">
                  <a:solidFill>
                    <a:schemeClr val="bg1"/>
                  </a:solidFill>
                  <a:latin typeface="Verdana"/>
                  <a:ea typeface="Verdana"/>
                  <a:cs typeface="Verdana"/>
                </a:rPr>
                <a:t>µ</a:t>
              </a:r>
              <a:r>
                <a:rPr lang="en-US" sz="1400" b="1" dirty="0">
                  <a:solidFill>
                    <a:schemeClr val="bg1"/>
                  </a:solidFill>
                </a:rPr>
                <a:t>g/L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TSS = 62 mg/L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46BB11-BEBD-40FD-94F2-A7087539A866}"/>
                </a:ext>
              </a:extLst>
            </p:cNvPr>
            <p:cNvSpPr txBox="1"/>
            <p:nvPr/>
          </p:nvSpPr>
          <p:spPr>
            <a:xfrm>
              <a:off x="4000682" y="2240164"/>
              <a:ext cx="137730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2015 only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TP = 170 </a:t>
              </a:r>
              <a:r>
                <a:rPr lang="en-US" sz="1200" b="1" dirty="0">
                  <a:solidFill>
                    <a:schemeClr val="bg1"/>
                  </a:solidFill>
                  <a:latin typeface="Verdana"/>
                  <a:ea typeface="Verdana"/>
                  <a:cs typeface="Verdana"/>
                </a:rPr>
                <a:t>µ</a:t>
              </a:r>
              <a:r>
                <a:rPr lang="en-US" sz="1400" b="1" dirty="0">
                  <a:solidFill>
                    <a:schemeClr val="bg1"/>
                  </a:solidFill>
                </a:rPr>
                <a:t>g/L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SRP = 63 </a:t>
              </a:r>
              <a:r>
                <a:rPr lang="en-US" sz="1200" b="1" dirty="0">
                  <a:solidFill>
                    <a:schemeClr val="bg1"/>
                  </a:solidFill>
                  <a:latin typeface="Verdana"/>
                  <a:ea typeface="Verdana"/>
                  <a:cs typeface="Verdana"/>
                </a:rPr>
                <a:t>µ</a:t>
              </a:r>
              <a:r>
                <a:rPr lang="en-US" sz="1400" b="1" dirty="0">
                  <a:solidFill>
                    <a:schemeClr val="bg1"/>
                  </a:solidFill>
                </a:rPr>
                <a:t>g/L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TSS = 6.5 mg/L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1E0C599-61A3-4A3C-9E57-A537A5030F15}"/>
              </a:ext>
            </a:extLst>
          </p:cNvPr>
          <p:cNvSpPr txBox="1"/>
          <p:nvPr/>
        </p:nvSpPr>
        <p:spPr>
          <a:xfrm>
            <a:off x="101600" y="6368596"/>
            <a:ext cx="8398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Bass Lake Watershed Phosphorus Reduction Project (5-year TMDL review monitoring)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77BB0D-1D33-47E6-BAA2-EEF5904CA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513" y="6390754"/>
            <a:ext cx="1797163" cy="37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0472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FAD62-935D-4313-9D8D-49A5E0EDD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612" y="-923"/>
            <a:ext cx="8494776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Watershed Phosphorus Management</a:t>
            </a:r>
            <a:br>
              <a:rPr lang="en-US" dirty="0"/>
            </a:br>
            <a:r>
              <a:rPr lang="en-US" sz="2700" dirty="0"/>
              <a:t>The Traditional Stormwater Paradigm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36747-2468-4D75-905C-76618B1D3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964" y="1280162"/>
            <a:ext cx="6633730" cy="4959865"/>
          </a:xfrm>
        </p:spPr>
        <p:txBody>
          <a:bodyPr>
            <a:normAutofit fontScale="92500"/>
          </a:bodyPr>
          <a:lstStyle/>
          <a:p>
            <a:r>
              <a:rPr lang="en-US" dirty="0"/>
              <a:t>Phosphorus Source Management </a:t>
            </a:r>
          </a:p>
          <a:p>
            <a:pPr lvl="1"/>
            <a:r>
              <a:rPr lang="en-US" dirty="0"/>
              <a:t>Phosphorus fertilizer ban</a:t>
            </a:r>
          </a:p>
          <a:p>
            <a:pPr lvl="1"/>
            <a:r>
              <a:rPr lang="en-US" dirty="0"/>
              <a:t>Homeowner best practices</a:t>
            </a:r>
          </a:p>
          <a:p>
            <a:pPr lvl="2"/>
            <a:r>
              <a:rPr lang="en-US" dirty="0"/>
              <a:t>Grass clippings, runoff management</a:t>
            </a:r>
          </a:p>
          <a:p>
            <a:pPr lvl="1"/>
            <a:r>
              <a:rPr lang="en-US" dirty="0"/>
              <a:t>Street sweeping</a:t>
            </a:r>
          </a:p>
          <a:p>
            <a:pPr lvl="1"/>
            <a:endParaRPr lang="en-US" dirty="0"/>
          </a:p>
          <a:p>
            <a:r>
              <a:rPr lang="en-US" dirty="0"/>
              <a:t>Provide phosphorus sinks in the watershed</a:t>
            </a:r>
          </a:p>
          <a:p>
            <a:pPr lvl="1"/>
            <a:r>
              <a:rPr lang="en-US" dirty="0"/>
              <a:t>Constructed ponds to settle particulate phosphorus</a:t>
            </a:r>
          </a:p>
          <a:p>
            <a:pPr lvl="1"/>
            <a:r>
              <a:rPr lang="en-US" dirty="0"/>
              <a:t>Wetlands to settle and adsorb phosphorus</a:t>
            </a:r>
          </a:p>
          <a:p>
            <a:pPr lvl="1"/>
            <a:r>
              <a:rPr lang="en-US" dirty="0"/>
              <a:t>Rain gardens and biofilters</a:t>
            </a:r>
          </a:p>
          <a:p>
            <a:pPr marL="457189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B2712-28D7-4836-BBC3-D8ABE94B77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" t="3366" r="4139" b="2361"/>
          <a:stretch/>
        </p:blipFill>
        <p:spPr>
          <a:xfrm>
            <a:off x="591128" y="1005841"/>
            <a:ext cx="3929635" cy="5239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20DF29-DBE5-4D85-8DA1-E89880D34A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0531" y="6390754"/>
            <a:ext cx="1797163" cy="37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9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D21F9E-3C5A-49A8-9359-E54577186C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" b="39996"/>
          <a:stretch/>
        </p:blipFill>
        <p:spPr>
          <a:xfrm>
            <a:off x="0" y="142474"/>
            <a:ext cx="9327400" cy="54455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F0150C-1BD0-437F-A2B4-3FA015C2CEEA}"/>
              </a:ext>
            </a:extLst>
          </p:cNvPr>
          <p:cNvSpPr txBox="1"/>
          <p:nvPr/>
        </p:nvSpPr>
        <p:spPr>
          <a:xfrm>
            <a:off x="64656" y="6346194"/>
            <a:ext cx="396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Minnesota Stormwater Manual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3D3D76-5748-4A1C-9BBA-94E93B7F73E6}"/>
              </a:ext>
            </a:extLst>
          </p:cNvPr>
          <p:cNvSpPr/>
          <p:nvPr/>
        </p:nvSpPr>
        <p:spPr>
          <a:xfrm>
            <a:off x="7982727" y="4179296"/>
            <a:ext cx="4126146" cy="1987788"/>
          </a:xfrm>
          <a:prstGeom prst="rect">
            <a:avLst/>
          </a:prstGeom>
          <a:ln w="317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914400" algn="l"/>
                <a:tab pos="1085850" algn="l"/>
              </a:tabLst>
            </a:pPr>
            <a:r>
              <a:rPr lang="en-US" sz="14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4-foot mean depth and volume equal to the runoff volume from a 2.5-inch, 24-hour rainfall event over the watershed, or 1800 cubic feet per acre of drainage to the basin, or 3600 cubic feet per acre of drainage area for enhanced phosphorus removal.</a:t>
            </a:r>
            <a:endParaRPr lang="en-US" sz="1600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59ADB-004B-4C7D-88D9-5D949ED83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2745" y="458994"/>
            <a:ext cx="3106128" cy="1300849"/>
          </a:xfrm>
        </p:spPr>
        <p:txBody>
          <a:bodyPr>
            <a:normAutofit fontScale="90000"/>
          </a:bodyPr>
          <a:lstStyle/>
          <a:p>
            <a:r>
              <a:rPr lang="en-US" dirty="0"/>
              <a:t>Standard Constructed Pond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6CADC4-305E-4C3F-A803-BE2E06D12B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513" y="6390754"/>
            <a:ext cx="1797163" cy="37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199" y="108274"/>
            <a:ext cx="7886700" cy="723935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Sediment Phosphorus Cycle</a:t>
            </a: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" r="41014" b="3193"/>
          <a:stretch/>
        </p:blipFill>
        <p:spPr bwMode="auto">
          <a:xfrm>
            <a:off x="102247" y="998451"/>
            <a:ext cx="8333231" cy="52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277091" y="6385100"/>
            <a:ext cx="26877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dirty="0" err="1">
                <a:solidFill>
                  <a:schemeClr val="bg1"/>
                </a:solidFill>
              </a:rPr>
              <a:t>Sondergaard</a:t>
            </a:r>
            <a:r>
              <a:rPr lang="en-US" altLang="en-US" dirty="0">
                <a:solidFill>
                  <a:schemeClr val="bg1"/>
                </a:solidFill>
              </a:rPr>
              <a:t> et al. 2001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8AF6A8-7DDF-42C2-8725-E6162AEA2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9" r="619"/>
          <a:stretch/>
        </p:blipFill>
        <p:spPr bwMode="auto">
          <a:xfrm>
            <a:off x="8560853" y="2507226"/>
            <a:ext cx="3528900" cy="344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E1687E-A4AF-4FC9-849F-3CCF5175D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513" y="6390754"/>
            <a:ext cx="1797163" cy="37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0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794891" y="17598"/>
            <a:ext cx="8602219" cy="793421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Verdana"/>
                <a:ea typeface="+mj-ea"/>
                <a:cs typeface="Verdana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n-US" sz="2700" dirty="0"/>
              <a:t>What is Causing Sediment Phosphorus Release?</a:t>
            </a:r>
            <a:br>
              <a:rPr lang="en-US" sz="2700" dirty="0"/>
            </a:br>
            <a:endParaRPr lang="en-US" sz="1651" dirty="0"/>
          </a:p>
        </p:txBody>
      </p:sp>
      <p:sp>
        <p:nvSpPr>
          <p:cNvPr id="22" name="Content Placeholder 5"/>
          <p:cNvSpPr>
            <a:spLocks noGrp="1"/>
          </p:cNvSpPr>
          <p:nvPr>
            <p:ph idx="1"/>
          </p:nvPr>
        </p:nvSpPr>
        <p:spPr>
          <a:xfrm>
            <a:off x="1581150" y="2119852"/>
            <a:ext cx="4735039" cy="2987224"/>
          </a:xfrm>
        </p:spPr>
        <p:txBody>
          <a:bodyPr>
            <a:normAutofit/>
          </a:bodyPr>
          <a:lstStyle/>
          <a:p>
            <a:pPr lvl="1">
              <a:buFont typeface="Wingdings 3" panose="05040102010807070707" pitchFamily="18" charset="2"/>
              <a:buChar char=""/>
            </a:pPr>
            <a:endParaRPr lang="en-US" sz="1351" dirty="0"/>
          </a:p>
          <a:p>
            <a:pPr marL="470286" lvl="2" indent="0">
              <a:buNone/>
            </a:pPr>
            <a:endParaRPr lang="en-US" sz="825" dirty="0"/>
          </a:p>
        </p:txBody>
      </p:sp>
      <p:sp>
        <p:nvSpPr>
          <p:cNvPr id="169" name="AutoShape 151" descr="Displaying DCSI-MCC16-1A-1P-1-W.jpg"/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D66220-6C6F-4976-8FA2-E2CC6E5FAC2E}"/>
              </a:ext>
            </a:extLst>
          </p:cNvPr>
          <p:cNvGrpSpPr/>
          <p:nvPr/>
        </p:nvGrpSpPr>
        <p:grpSpPr>
          <a:xfrm>
            <a:off x="6671676" y="1182461"/>
            <a:ext cx="5864445" cy="4974867"/>
            <a:chOff x="4707731" y="1600201"/>
            <a:chExt cx="4379119" cy="3800132"/>
          </a:xfrm>
        </p:grpSpPr>
        <p:grpSp>
          <p:nvGrpSpPr>
            <p:cNvPr id="89" name="Group 77"/>
            <p:cNvGrpSpPr>
              <a:grpSpLocks noChangeAspect="1"/>
            </p:cNvGrpSpPr>
            <p:nvPr/>
          </p:nvGrpSpPr>
          <p:grpSpPr bwMode="auto">
            <a:xfrm>
              <a:off x="4707731" y="2401149"/>
              <a:ext cx="4379119" cy="2999184"/>
              <a:chOff x="-1006" y="2049"/>
              <a:chExt cx="3678" cy="2519"/>
            </a:xfrm>
          </p:grpSpPr>
          <p:sp>
            <p:nvSpPr>
              <p:cNvPr id="90" name="AutoShape 76"/>
              <p:cNvSpPr>
                <a:spLocks noChangeAspect="1" noChangeArrowheads="1" noTextEdit="1"/>
              </p:cNvSpPr>
              <p:nvPr/>
            </p:nvSpPr>
            <p:spPr bwMode="auto">
              <a:xfrm>
                <a:off x="-1006" y="2049"/>
                <a:ext cx="3678" cy="2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 dirty="0"/>
              </a:p>
            </p:txBody>
          </p:sp>
          <p:sp>
            <p:nvSpPr>
              <p:cNvPr id="91" name="Freeform 78"/>
              <p:cNvSpPr>
                <a:spLocks noEditPoints="1"/>
              </p:cNvSpPr>
              <p:nvPr/>
            </p:nvSpPr>
            <p:spPr bwMode="auto">
              <a:xfrm>
                <a:off x="-351" y="2141"/>
                <a:ext cx="2135" cy="1808"/>
              </a:xfrm>
              <a:custGeom>
                <a:avLst/>
                <a:gdLst>
                  <a:gd name="T0" fmla="*/ 0 w 1732"/>
                  <a:gd name="T1" fmla="*/ 0 h 1816"/>
                  <a:gd name="T2" fmla="*/ 1732 w 1732"/>
                  <a:gd name="T3" fmla="*/ 0 h 1816"/>
                  <a:gd name="T4" fmla="*/ 1732 w 1732"/>
                  <a:gd name="T5" fmla="*/ 1816 h 1816"/>
                  <a:gd name="T6" fmla="*/ 0 w 1732"/>
                  <a:gd name="T7" fmla="*/ 1816 h 1816"/>
                  <a:gd name="T8" fmla="*/ 0 w 1732"/>
                  <a:gd name="T9" fmla="*/ 0 h 1816"/>
                  <a:gd name="T10" fmla="*/ 6 w 1732"/>
                  <a:gd name="T11" fmla="*/ 1813 h 1816"/>
                  <a:gd name="T12" fmla="*/ 3 w 1732"/>
                  <a:gd name="T13" fmla="*/ 1810 h 1816"/>
                  <a:gd name="T14" fmla="*/ 1729 w 1732"/>
                  <a:gd name="T15" fmla="*/ 1810 h 1816"/>
                  <a:gd name="T16" fmla="*/ 1726 w 1732"/>
                  <a:gd name="T17" fmla="*/ 1813 h 1816"/>
                  <a:gd name="T18" fmla="*/ 1726 w 1732"/>
                  <a:gd name="T19" fmla="*/ 3 h 1816"/>
                  <a:gd name="T20" fmla="*/ 1729 w 1732"/>
                  <a:gd name="T21" fmla="*/ 6 h 1816"/>
                  <a:gd name="T22" fmla="*/ 3 w 1732"/>
                  <a:gd name="T23" fmla="*/ 6 h 1816"/>
                  <a:gd name="T24" fmla="*/ 6 w 1732"/>
                  <a:gd name="T25" fmla="*/ 3 h 1816"/>
                  <a:gd name="T26" fmla="*/ 6 w 1732"/>
                  <a:gd name="T27" fmla="*/ 1813 h 1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32" h="1816">
                    <a:moveTo>
                      <a:pt x="0" y="0"/>
                    </a:moveTo>
                    <a:lnTo>
                      <a:pt x="1732" y="0"/>
                    </a:lnTo>
                    <a:lnTo>
                      <a:pt x="1732" y="1816"/>
                    </a:lnTo>
                    <a:lnTo>
                      <a:pt x="0" y="1816"/>
                    </a:lnTo>
                    <a:lnTo>
                      <a:pt x="0" y="0"/>
                    </a:lnTo>
                    <a:close/>
                    <a:moveTo>
                      <a:pt x="6" y="1813"/>
                    </a:moveTo>
                    <a:lnTo>
                      <a:pt x="3" y="1810"/>
                    </a:lnTo>
                    <a:lnTo>
                      <a:pt x="1729" y="1810"/>
                    </a:lnTo>
                    <a:lnTo>
                      <a:pt x="1726" y="1813"/>
                    </a:lnTo>
                    <a:lnTo>
                      <a:pt x="1726" y="3"/>
                    </a:lnTo>
                    <a:lnTo>
                      <a:pt x="1729" y="6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6" y="1813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92" name="Rectangle 79"/>
              <p:cNvSpPr>
                <a:spLocks noChangeArrowheads="1"/>
              </p:cNvSpPr>
              <p:nvPr/>
            </p:nvSpPr>
            <p:spPr bwMode="auto">
              <a:xfrm>
                <a:off x="-351" y="2144"/>
                <a:ext cx="6" cy="1810"/>
              </a:xfrm>
              <a:prstGeom prst="rect">
                <a:avLst/>
              </a:pr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93" name="Rectangle 80"/>
              <p:cNvSpPr>
                <a:spLocks noChangeArrowheads="1"/>
              </p:cNvSpPr>
              <p:nvPr/>
            </p:nvSpPr>
            <p:spPr bwMode="auto">
              <a:xfrm>
                <a:off x="-384" y="3951"/>
                <a:ext cx="36" cy="6"/>
              </a:xfrm>
              <a:prstGeom prst="rect">
                <a:avLst/>
              </a:pr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94" name="Rectangle 81"/>
              <p:cNvSpPr>
                <a:spLocks noChangeArrowheads="1"/>
              </p:cNvSpPr>
              <p:nvPr/>
            </p:nvSpPr>
            <p:spPr bwMode="auto">
              <a:xfrm>
                <a:off x="-384" y="3728"/>
                <a:ext cx="36" cy="6"/>
              </a:xfrm>
              <a:prstGeom prst="rect">
                <a:avLst/>
              </a:pr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95" name="Rectangle 82"/>
              <p:cNvSpPr>
                <a:spLocks noChangeArrowheads="1"/>
              </p:cNvSpPr>
              <p:nvPr/>
            </p:nvSpPr>
            <p:spPr bwMode="auto">
              <a:xfrm>
                <a:off x="-384" y="3497"/>
                <a:ext cx="36" cy="7"/>
              </a:xfrm>
              <a:prstGeom prst="rect">
                <a:avLst/>
              </a:pr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96" name="Rectangle 83"/>
              <p:cNvSpPr>
                <a:spLocks noChangeArrowheads="1"/>
              </p:cNvSpPr>
              <p:nvPr/>
            </p:nvSpPr>
            <p:spPr bwMode="auto">
              <a:xfrm>
                <a:off x="-384" y="3272"/>
                <a:ext cx="36" cy="6"/>
              </a:xfrm>
              <a:prstGeom prst="rect">
                <a:avLst/>
              </a:pr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97" name="Rectangle 84"/>
              <p:cNvSpPr>
                <a:spLocks noChangeArrowheads="1"/>
              </p:cNvSpPr>
              <p:nvPr/>
            </p:nvSpPr>
            <p:spPr bwMode="auto">
              <a:xfrm>
                <a:off x="-384" y="3049"/>
                <a:ext cx="36" cy="6"/>
              </a:xfrm>
              <a:prstGeom prst="rect">
                <a:avLst/>
              </a:pr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98" name="Rectangle 85"/>
              <p:cNvSpPr>
                <a:spLocks noChangeArrowheads="1"/>
              </p:cNvSpPr>
              <p:nvPr/>
            </p:nvSpPr>
            <p:spPr bwMode="auto">
              <a:xfrm>
                <a:off x="-384" y="2818"/>
                <a:ext cx="36" cy="7"/>
              </a:xfrm>
              <a:prstGeom prst="rect">
                <a:avLst/>
              </a:pr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99" name="Rectangle 86"/>
              <p:cNvSpPr>
                <a:spLocks noChangeArrowheads="1"/>
              </p:cNvSpPr>
              <p:nvPr/>
            </p:nvSpPr>
            <p:spPr bwMode="auto">
              <a:xfrm>
                <a:off x="-384" y="2594"/>
                <a:ext cx="36" cy="7"/>
              </a:xfrm>
              <a:prstGeom prst="rect">
                <a:avLst/>
              </a:pr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00" name="Rectangle 87"/>
              <p:cNvSpPr>
                <a:spLocks noChangeArrowheads="1"/>
              </p:cNvSpPr>
              <p:nvPr/>
            </p:nvSpPr>
            <p:spPr bwMode="auto">
              <a:xfrm>
                <a:off x="-384" y="2365"/>
                <a:ext cx="36" cy="7"/>
              </a:xfrm>
              <a:prstGeom prst="rect">
                <a:avLst/>
              </a:pr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01" name="Rectangle 88"/>
              <p:cNvSpPr>
                <a:spLocks noChangeArrowheads="1"/>
              </p:cNvSpPr>
              <p:nvPr/>
            </p:nvSpPr>
            <p:spPr bwMode="auto">
              <a:xfrm>
                <a:off x="-384" y="2141"/>
                <a:ext cx="36" cy="6"/>
              </a:xfrm>
              <a:prstGeom prst="rect">
                <a:avLst/>
              </a:pr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02" name="Rectangle 89"/>
              <p:cNvSpPr>
                <a:spLocks noChangeArrowheads="1"/>
              </p:cNvSpPr>
              <p:nvPr/>
            </p:nvSpPr>
            <p:spPr bwMode="auto">
              <a:xfrm>
                <a:off x="-348" y="3951"/>
                <a:ext cx="1726" cy="6"/>
              </a:xfrm>
              <a:prstGeom prst="rect">
                <a:avLst/>
              </a:pr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03" name="Rectangle 90"/>
              <p:cNvSpPr>
                <a:spLocks noChangeArrowheads="1"/>
              </p:cNvSpPr>
              <p:nvPr/>
            </p:nvSpPr>
            <p:spPr bwMode="auto">
              <a:xfrm>
                <a:off x="-351" y="3954"/>
                <a:ext cx="6" cy="35"/>
              </a:xfrm>
              <a:prstGeom prst="rect">
                <a:avLst/>
              </a:pr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04" name="Rectangle 91"/>
              <p:cNvSpPr>
                <a:spLocks noChangeArrowheads="1"/>
              </p:cNvSpPr>
              <p:nvPr/>
            </p:nvSpPr>
            <p:spPr bwMode="auto">
              <a:xfrm>
                <a:off x="222" y="3954"/>
                <a:ext cx="6" cy="35"/>
              </a:xfrm>
              <a:prstGeom prst="rect">
                <a:avLst/>
              </a:pr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05" name="Rectangle 92"/>
              <p:cNvSpPr>
                <a:spLocks noChangeArrowheads="1"/>
              </p:cNvSpPr>
              <p:nvPr/>
            </p:nvSpPr>
            <p:spPr bwMode="auto">
              <a:xfrm>
                <a:off x="803" y="3954"/>
                <a:ext cx="6" cy="35"/>
              </a:xfrm>
              <a:prstGeom prst="rect">
                <a:avLst/>
              </a:pr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06" name="Rectangle 93"/>
              <p:cNvSpPr>
                <a:spLocks noChangeArrowheads="1"/>
              </p:cNvSpPr>
              <p:nvPr/>
            </p:nvSpPr>
            <p:spPr bwMode="auto">
              <a:xfrm>
                <a:off x="1375" y="3954"/>
                <a:ext cx="6" cy="35"/>
              </a:xfrm>
              <a:prstGeom prst="rect">
                <a:avLst/>
              </a:pr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07" name="Freeform 94"/>
              <p:cNvSpPr>
                <a:spLocks/>
              </p:cNvSpPr>
              <p:nvPr/>
            </p:nvSpPr>
            <p:spPr bwMode="auto">
              <a:xfrm>
                <a:off x="-171" y="2205"/>
                <a:ext cx="825" cy="1587"/>
              </a:xfrm>
              <a:custGeom>
                <a:avLst/>
                <a:gdLst>
                  <a:gd name="T0" fmla="*/ 7956 w 8241"/>
                  <a:gd name="T1" fmla="*/ 34 h 15858"/>
                  <a:gd name="T2" fmla="*/ 7257 w 8241"/>
                  <a:gd name="T3" fmla="*/ 1151 h 15858"/>
                  <a:gd name="T4" fmla="*/ 7255 w 8241"/>
                  <a:gd name="T5" fmla="*/ 1114 h 15858"/>
                  <a:gd name="T6" fmla="*/ 8233 w 8241"/>
                  <a:gd name="T7" fmla="*/ 2300 h 15858"/>
                  <a:gd name="T8" fmla="*/ 8240 w 8241"/>
                  <a:gd name="T9" fmla="*/ 2324 h 15858"/>
                  <a:gd name="T10" fmla="*/ 8100 w 8241"/>
                  <a:gd name="T11" fmla="*/ 3441 h 15858"/>
                  <a:gd name="T12" fmla="*/ 8076 w 8241"/>
                  <a:gd name="T13" fmla="*/ 3468 h 15858"/>
                  <a:gd name="T14" fmla="*/ 3534 w 8241"/>
                  <a:gd name="T15" fmla="*/ 4584 h 15858"/>
                  <a:gd name="T16" fmla="*/ 322 w 8241"/>
                  <a:gd name="T17" fmla="*/ 5700 h 15858"/>
                  <a:gd name="T18" fmla="*/ 344 w 8241"/>
                  <a:gd name="T19" fmla="*/ 5673 h 15858"/>
                  <a:gd name="T20" fmla="*/ 64 w 8241"/>
                  <a:gd name="T21" fmla="*/ 7976 h 15858"/>
                  <a:gd name="T22" fmla="*/ 63 w 8241"/>
                  <a:gd name="T23" fmla="*/ 7962 h 15858"/>
                  <a:gd name="T24" fmla="*/ 831 w 8241"/>
                  <a:gd name="T25" fmla="*/ 10195 h 15858"/>
                  <a:gd name="T26" fmla="*/ 833 w 8241"/>
                  <a:gd name="T27" fmla="*/ 10209 h 15858"/>
                  <a:gd name="T28" fmla="*/ 484 w 8241"/>
                  <a:gd name="T29" fmla="*/ 13000 h 15858"/>
                  <a:gd name="T30" fmla="*/ 484 w 8241"/>
                  <a:gd name="T31" fmla="*/ 12996 h 15858"/>
                  <a:gd name="T32" fmla="*/ 554 w 8241"/>
                  <a:gd name="T33" fmla="*/ 15857 h 15858"/>
                  <a:gd name="T34" fmla="*/ 490 w 8241"/>
                  <a:gd name="T35" fmla="*/ 15858 h 15858"/>
                  <a:gd name="T36" fmla="*/ 420 w 8241"/>
                  <a:gd name="T37" fmla="*/ 12997 h 15858"/>
                  <a:gd name="T38" fmla="*/ 420 w 8241"/>
                  <a:gd name="T39" fmla="*/ 12993 h 15858"/>
                  <a:gd name="T40" fmla="*/ 769 w 8241"/>
                  <a:gd name="T41" fmla="*/ 10201 h 15858"/>
                  <a:gd name="T42" fmla="*/ 771 w 8241"/>
                  <a:gd name="T43" fmla="*/ 10216 h 15858"/>
                  <a:gd name="T44" fmla="*/ 2 w 8241"/>
                  <a:gd name="T45" fmla="*/ 7983 h 15858"/>
                  <a:gd name="T46" fmla="*/ 1 w 8241"/>
                  <a:gd name="T47" fmla="*/ 7968 h 15858"/>
                  <a:gd name="T48" fmla="*/ 280 w 8241"/>
                  <a:gd name="T49" fmla="*/ 5666 h 15858"/>
                  <a:gd name="T50" fmla="*/ 301 w 8241"/>
                  <a:gd name="T51" fmla="*/ 5639 h 15858"/>
                  <a:gd name="T52" fmla="*/ 3519 w 8241"/>
                  <a:gd name="T53" fmla="*/ 4522 h 15858"/>
                  <a:gd name="T54" fmla="*/ 8061 w 8241"/>
                  <a:gd name="T55" fmla="*/ 3406 h 15858"/>
                  <a:gd name="T56" fmla="*/ 8037 w 8241"/>
                  <a:gd name="T57" fmla="*/ 3433 h 15858"/>
                  <a:gd name="T58" fmla="*/ 8177 w 8241"/>
                  <a:gd name="T59" fmla="*/ 2316 h 15858"/>
                  <a:gd name="T60" fmla="*/ 8184 w 8241"/>
                  <a:gd name="T61" fmla="*/ 2341 h 15858"/>
                  <a:gd name="T62" fmla="*/ 7205 w 8241"/>
                  <a:gd name="T63" fmla="*/ 1154 h 15858"/>
                  <a:gd name="T64" fmla="*/ 7203 w 8241"/>
                  <a:gd name="T65" fmla="*/ 1117 h 15858"/>
                  <a:gd name="T66" fmla="*/ 7902 w 8241"/>
                  <a:gd name="T67" fmla="*/ 0 h 15858"/>
                  <a:gd name="T68" fmla="*/ 7956 w 8241"/>
                  <a:gd name="T69" fmla="*/ 34 h 15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241" h="15858">
                    <a:moveTo>
                      <a:pt x="7956" y="34"/>
                    </a:moveTo>
                    <a:lnTo>
                      <a:pt x="7257" y="1151"/>
                    </a:lnTo>
                    <a:lnTo>
                      <a:pt x="7255" y="1114"/>
                    </a:lnTo>
                    <a:lnTo>
                      <a:pt x="8233" y="2300"/>
                    </a:lnTo>
                    <a:cubicBezTo>
                      <a:pt x="8239" y="2307"/>
                      <a:pt x="8241" y="2315"/>
                      <a:pt x="8240" y="2324"/>
                    </a:cubicBezTo>
                    <a:lnTo>
                      <a:pt x="8100" y="3441"/>
                    </a:lnTo>
                    <a:cubicBezTo>
                      <a:pt x="8099" y="3454"/>
                      <a:pt x="8089" y="3465"/>
                      <a:pt x="8076" y="3468"/>
                    </a:cubicBezTo>
                    <a:lnTo>
                      <a:pt x="3534" y="4584"/>
                    </a:lnTo>
                    <a:lnTo>
                      <a:pt x="322" y="5700"/>
                    </a:lnTo>
                    <a:lnTo>
                      <a:pt x="344" y="5673"/>
                    </a:lnTo>
                    <a:lnTo>
                      <a:pt x="64" y="7976"/>
                    </a:lnTo>
                    <a:lnTo>
                      <a:pt x="63" y="7962"/>
                    </a:lnTo>
                    <a:lnTo>
                      <a:pt x="831" y="10195"/>
                    </a:lnTo>
                    <a:cubicBezTo>
                      <a:pt x="833" y="10200"/>
                      <a:pt x="834" y="10204"/>
                      <a:pt x="833" y="10209"/>
                    </a:cubicBezTo>
                    <a:lnTo>
                      <a:pt x="484" y="13000"/>
                    </a:lnTo>
                    <a:lnTo>
                      <a:pt x="484" y="12996"/>
                    </a:lnTo>
                    <a:lnTo>
                      <a:pt x="554" y="15857"/>
                    </a:lnTo>
                    <a:lnTo>
                      <a:pt x="490" y="15858"/>
                    </a:lnTo>
                    <a:lnTo>
                      <a:pt x="420" y="12997"/>
                    </a:lnTo>
                    <a:cubicBezTo>
                      <a:pt x="420" y="12996"/>
                      <a:pt x="420" y="12994"/>
                      <a:pt x="420" y="12993"/>
                    </a:cubicBezTo>
                    <a:lnTo>
                      <a:pt x="769" y="10201"/>
                    </a:lnTo>
                    <a:lnTo>
                      <a:pt x="771" y="10216"/>
                    </a:lnTo>
                    <a:lnTo>
                      <a:pt x="2" y="7983"/>
                    </a:lnTo>
                    <a:cubicBezTo>
                      <a:pt x="1" y="7978"/>
                      <a:pt x="0" y="7973"/>
                      <a:pt x="1" y="7968"/>
                    </a:cubicBezTo>
                    <a:lnTo>
                      <a:pt x="280" y="5666"/>
                    </a:lnTo>
                    <a:cubicBezTo>
                      <a:pt x="282" y="5654"/>
                      <a:pt x="290" y="5643"/>
                      <a:pt x="301" y="5639"/>
                    </a:cubicBezTo>
                    <a:lnTo>
                      <a:pt x="3519" y="4522"/>
                    </a:lnTo>
                    <a:lnTo>
                      <a:pt x="8061" y="3406"/>
                    </a:lnTo>
                    <a:lnTo>
                      <a:pt x="8037" y="3433"/>
                    </a:lnTo>
                    <a:lnTo>
                      <a:pt x="8177" y="2316"/>
                    </a:lnTo>
                    <a:lnTo>
                      <a:pt x="8184" y="2341"/>
                    </a:lnTo>
                    <a:lnTo>
                      <a:pt x="7205" y="1154"/>
                    </a:lnTo>
                    <a:cubicBezTo>
                      <a:pt x="7197" y="1144"/>
                      <a:pt x="7196" y="1129"/>
                      <a:pt x="7203" y="1117"/>
                    </a:cubicBezTo>
                    <a:lnTo>
                      <a:pt x="7902" y="0"/>
                    </a:lnTo>
                    <a:lnTo>
                      <a:pt x="7956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08" name="Oval 95"/>
              <p:cNvSpPr>
                <a:spLocks noChangeArrowheads="1"/>
              </p:cNvSpPr>
              <p:nvPr/>
            </p:nvSpPr>
            <p:spPr bwMode="auto">
              <a:xfrm>
                <a:off x="589" y="2172"/>
                <a:ext cx="62" cy="60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09" name="Freeform 96"/>
              <p:cNvSpPr>
                <a:spLocks noEditPoints="1"/>
              </p:cNvSpPr>
              <p:nvPr/>
            </p:nvSpPr>
            <p:spPr bwMode="auto">
              <a:xfrm>
                <a:off x="585" y="2168"/>
                <a:ext cx="69" cy="68"/>
              </a:xfrm>
              <a:custGeom>
                <a:avLst/>
                <a:gdLst>
                  <a:gd name="T0" fmla="*/ 7 w 689"/>
                  <a:gd name="T1" fmla="*/ 272 h 673"/>
                  <a:gd name="T2" fmla="*/ 29 w 689"/>
                  <a:gd name="T3" fmla="*/ 203 h 673"/>
                  <a:gd name="T4" fmla="*/ 100 w 689"/>
                  <a:gd name="T5" fmla="*/ 101 h 673"/>
                  <a:gd name="T6" fmla="*/ 156 w 689"/>
                  <a:gd name="T7" fmla="*/ 56 h 673"/>
                  <a:gd name="T8" fmla="*/ 272 w 689"/>
                  <a:gd name="T9" fmla="*/ 8 h 673"/>
                  <a:gd name="T10" fmla="*/ 347 w 689"/>
                  <a:gd name="T11" fmla="*/ 1 h 673"/>
                  <a:gd name="T12" fmla="*/ 476 w 689"/>
                  <a:gd name="T13" fmla="*/ 26 h 673"/>
                  <a:gd name="T14" fmla="*/ 540 w 689"/>
                  <a:gd name="T15" fmla="*/ 60 h 673"/>
                  <a:gd name="T16" fmla="*/ 628 w 689"/>
                  <a:gd name="T17" fmla="*/ 146 h 673"/>
                  <a:gd name="T18" fmla="*/ 663 w 689"/>
                  <a:gd name="T19" fmla="*/ 209 h 673"/>
                  <a:gd name="T20" fmla="*/ 688 w 689"/>
                  <a:gd name="T21" fmla="*/ 333 h 673"/>
                  <a:gd name="T22" fmla="*/ 681 w 689"/>
                  <a:gd name="T23" fmla="*/ 407 h 673"/>
                  <a:gd name="T24" fmla="*/ 631 w 689"/>
                  <a:gd name="T25" fmla="*/ 522 h 673"/>
                  <a:gd name="T26" fmla="*/ 586 w 689"/>
                  <a:gd name="T27" fmla="*/ 576 h 673"/>
                  <a:gd name="T28" fmla="*/ 481 w 689"/>
                  <a:gd name="T29" fmla="*/ 645 h 673"/>
                  <a:gd name="T30" fmla="*/ 410 w 689"/>
                  <a:gd name="T31" fmla="*/ 666 h 673"/>
                  <a:gd name="T32" fmla="*/ 278 w 689"/>
                  <a:gd name="T33" fmla="*/ 666 h 673"/>
                  <a:gd name="T34" fmla="*/ 209 w 689"/>
                  <a:gd name="T35" fmla="*/ 645 h 673"/>
                  <a:gd name="T36" fmla="*/ 104 w 689"/>
                  <a:gd name="T37" fmla="*/ 576 h 673"/>
                  <a:gd name="T38" fmla="*/ 57 w 689"/>
                  <a:gd name="T39" fmla="*/ 522 h 673"/>
                  <a:gd name="T40" fmla="*/ 8 w 689"/>
                  <a:gd name="T41" fmla="*/ 408 h 673"/>
                  <a:gd name="T42" fmla="*/ 70 w 689"/>
                  <a:gd name="T43" fmla="*/ 394 h 673"/>
                  <a:gd name="T44" fmla="*/ 86 w 689"/>
                  <a:gd name="T45" fmla="*/ 439 h 673"/>
                  <a:gd name="T46" fmla="*/ 149 w 689"/>
                  <a:gd name="T47" fmla="*/ 531 h 673"/>
                  <a:gd name="T48" fmla="*/ 185 w 689"/>
                  <a:gd name="T49" fmla="*/ 560 h 673"/>
                  <a:gd name="T50" fmla="*/ 291 w 689"/>
                  <a:gd name="T51" fmla="*/ 604 h 673"/>
                  <a:gd name="T52" fmla="*/ 341 w 689"/>
                  <a:gd name="T53" fmla="*/ 609 h 673"/>
                  <a:gd name="T54" fmla="*/ 457 w 689"/>
                  <a:gd name="T55" fmla="*/ 586 h 673"/>
                  <a:gd name="T56" fmla="*/ 499 w 689"/>
                  <a:gd name="T57" fmla="*/ 564 h 673"/>
                  <a:gd name="T58" fmla="*/ 579 w 689"/>
                  <a:gd name="T59" fmla="*/ 486 h 673"/>
                  <a:gd name="T60" fmla="*/ 602 w 689"/>
                  <a:gd name="T61" fmla="*/ 445 h 673"/>
                  <a:gd name="T62" fmla="*/ 625 w 689"/>
                  <a:gd name="T63" fmla="*/ 333 h 673"/>
                  <a:gd name="T64" fmla="*/ 620 w 689"/>
                  <a:gd name="T65" fmla="*/ 285 h 673"/>
                  <a:gd name="T66" fmla="*/ 576 w 689"/>
                  <a:gd name="T67" fmla="*/ 182 h 673"/>
                  <a:gd name="T68" fmla="*/ 545 w 689"/>
                  <a:gd name="T69" fmla="*/ 146 h 673"/>
                  <a:gd name="T70" fmla="*/ 452 w 689"/>
                  <a:gd name="T71" fmla="*/ 85 h 673"/>
                  <a:gd name="T72" fmla="*/ 404 w 689"/>
                  <a:gd name="T73" fmla="*/ 70 h 673"/>
                  <a:gd name="T74" fmla="*/ 284 w 689"/>
                  <a:gd name="T75" fmla="*/ 70 h 673"/>
                  <a:gd name="T76" fmla="*/ 238 w 689"/>
                  <a:gd name="T77" fmla="*/ 85 h 673"/>
                  <a:gd name="T78" fmla="*/ 145 w 689"/>
                  <a:gd name="T79" fmla="*/ 146 h 673"/>
                  <a:gd name="T80" fmla="*/ 114 w 689"/>
                  <a:gd name="T81" fmla="*/ 182 h 673"/>
                  <a:gd name="T82" fmla="*/ 69 w 689"/>
                  <a:gd name="T83" fmla="*/ 286 h 673"/>
                  <a:gd name="T84" fmla="*/ 64 w 689"/>
                  <a:gd name="T85" fmla="*/ 333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9" h="673">
                    <a:moveTo>
                      <a:pt x="1" y="340"/>
                    </a:moveTo>
                    <a:cubicBezTo>
                      <a:pt x="0" y="338"/>
                      <a:pt x="0" y="335"/>
                      <a:pt x="1" y="333"/>
                    </a:cubicBezTo>
                    <a:lnTo>
                      <a:pt x="7" y="272"/>
                    </a:lnTo>
                    <a:cubicBezTo>
                      <a:pt x="7" y="270"/>
                      <a:pt x="7" y="268"/>
                      <a:pt x="8" y="265"/>
                    </a:cubicBezTo>
                    <a:lnTo>
                      <a:pt x="27" y="208"/>
                    </a:lnTo>
                    <a:cubicBezTo>
                      <a:pt x="28" y="207"/>
                      <a:pt x="28" y="205"/>
                      <a:pt x="29" y="203"/>
                    </a:cubicBezTo>
                    <a:lnTo>
                      <a:pt x="57" y="151"/>
                    </a:lnTo>
                    <a:cubicBezTo>
                      <a:pt x="58" y="149"/>
                      <a:pt x="60" y="147"/>
                      <a:pt x="61" y="146"/>
                    </a:cubicBezTo>
                    <a:lnTo>
                      <a:pt x="100" y="101"/>
                    </a:lnTo>
                    <a:cubicBezTo>
                      <a:pt x="102" y="99"/>
                      <a:pt x="103" y="98"/>
                      <a:pt x="104" y="97"/>
                    </a:cubicBezTo>
                    <a:lnTo>
                      <a:pt x="150" y="60"/>
                    </a:lnTo>
                    <a:cubicBezTo>
                      <a:pt x="152" y="58"/>
                      <a:pt x="154" y="57"/>
                      <a:pt x="156" y="56"/>
                    </a:cubicBezTo>
                    <a:lnTo>
                      <a:pt x="209" y="28"/>
                    </a:lnTo>
                    <a:cubicBezTo>
                      <a:pt x="210" y="27"/>
                      <a:pt x="212" y="26"/>
                      <a:pt x="214" y="26"/>
                    </a:cubicBezTo>
                    <a:lnTo>
                      <a:pt x="272" y="8"/>
                    </a:lnTo>
                    <a:cubicBezTo>
                      <a:pt x="274" y="7"/>
                      <a:pt x="276" y="7"/>
                      <a:pt x="278" y="7"/>
                    </a:cubicBezTo>
                    <a:lnTo>
                      <a:pt x="341" y="1"/>
                    </a:lnTo>
                    <a:cubicBezTo>
                      <a:pt x="343" y="0"/>
                      <a:pt x="345" y="0"/>
                      <a:pt x="347" y="1"/>
                    </a:cubicBezTo>
                    <a:lnTo>
                      <a:pt x="410" y="7"/>
                    </a:lnTo>
                    <a:cubicBezTo>
                      <a:pt x="413" y="7"/>
                      <a:pt x="415" y="7"/>
                      <a:pt x="417" y="8"/>
                    </a:cubicBezTo>
                    <a:lnTo>
                      <a:pt x="476" y="26"/>
                    </a:lnTo>
                    <a:cubicBezTo>
                      <a:pt x="478" y="26"/>
                      <a:pt x="480" y="27"/>
                      <a:pt x="481" y="28"/>
                    </a:cubicBezTo>
                    <a:lnTo>
                      <a:pt x="534" y="56"/>
                    </a:lnTo>
                    <a:cubicBezTo>
                      <a:pt x="536" y="57"/>
                      <a:pt x="538" y="58"/>
                      <a:pt x="540" y="60"/>
                    </a:cubicBezTo>
                    <a:lnTo>
                      <a:pt x="586" y="97"/>
                    </a:lnTo>
                    <a:cubicBezTo>
                      <a:pt x="587" y="98"/>
                      <a:pt x="589" y="99"/>
                      <a:pt x="590" y="101"/>
                    </a:cubicBezTo>
                    <a:lnTo>
                      <a:pt x="628" y="146"/>
                    </a:lnTo>
                    <a:cubicBezTo>
                      <a:pt x="629" y="147"/>
                      <a:pt x="630" y="149"/>
                      <a:pt x="631" y="151"/>
                    </a:cubicBezTo>
                    <a:lnTo>
                      <a:pt x="660" y="203"/>
                    </a:lnTo>
                    <a:cubicBezTo>
                      <a:pt x="661" y="205"/>
                      <a:pt x="662" y="207"/>
                      <a:pt x="663" y="209"/>
                    </a:cubicBezTo>
                    <a:lnTo>
                      <a:pt x="681" y="266"/>
                    </a:lnTo>
                    <a:cubicBezTo>
                      <a:pt x="682" y="268"/>
                      <a:pt x="682" y="270"/>
                      <a:pt x="682" y="272"/>
                    </a:cubicBezTo>
                    <a:lnTo>
                      <a:pt x="688" y="333"/>
                    </a:lnTo>
                    <a:cubicBezTo>
                      <a:pt x="689" y="335"/>
                      <a:pt x="689" y="338"/>
                      <a:pt x="688" y="340"/>
                    </a:cubicBezTo>
                    <a:lnTo>
                      <a:pt x="682" y="401"/>
                    </a:lnTo>
                    <a:cubicBezTo>
                      <a:pt x="682" y="403"/>
                      <a:pt x="682" y="405"/>
                      <a:pt x="681" y="407"/>
                    </a:cubicBezTo>
                    <a:lnTo>
                      <a:pt x="663" y="464"/>
                    </a:lnTo>
                    <a:cubicBezTo>
                      <a:pt x="662" y="466"/>
                      <a:pt x="661" y="468"/>
                      <a:pt x="660" y="470"/>
                    </a:cubicBezTo>
                    <a:lnTo>
                      <a:pt x="631" y="522"/>
                    </a:lnTo>
                    <a:cubicBezTo>
                      <a:pt x="630" y="524"/>
                      <a:pt x="629" y="526"/>
                      <a:pt x="628" y="527"/>
                    </a:cubicBezTo>
                    <a:lnTo>
                      <a:pt x="590" y="572"/>
                    </a:lnTo>
                    <a:cubicBezTo>
                      <a:pt x="589" y="574"/>
                      <a:pt x="587" y="575"/>
                      <a:pt x="586" y="576"/>
                    </a:cubicBezTo>
                    <a:lnTo>
                      <a:pt x="540" y="613"/>
                    </a:lnTo>
                    <a:cubicBezTo>
                      <a:pt x="538" y="615"/>
                      <a:pt x="536" y="616"/>
                      <a:pt x="534" y="617"/>
                    </a:cubicBezTo>
                    <a:lnTo>
                      <a:pt x="481" y="645"/>
                    </a:lnTo>
                    <a:cubicBezTo>
                      <a:pt x="480" y="646"/>
                      <a:pt x="478" y="646"/>
                      <a:pt x="476" y="647"/>
                    </a:cubicBezTo>
                    <a:lnTo>
                      <a:pt x="417" y="665"/>
                    </a:lnTo>
                    <a:cubicBezTo>
                      <a:pt x="415" y="666"/>
                      <a:pt x="413" y="666"/>
                      <a:pt x="410" y="666"/>
                    </a:cubicBezTo>
                    <a:lnTo>
                      <a:pt x="347" y="672"/>
                    </a:lnTo>
                    <a:cubicBezTo>
                      <a:pt x="345" y="673"/>
                      <a:pt x="343" y="673"/>
                      <a:pt x="341" y="672"/>
                    </a:cubicBezTo>
                    <a:lnTo>
                      <a:pt x="278" y="666"/>
                    </a:lnTo>
                    <a:cubicBezTo>
                      <a:pt x="276" y="666"/>
                      <a:pt x="274" y="666"/>
                      <a:pt x="272" y="665"/>
                    </a:cubicBezTo>
                    <a:lnTo>
                      <a:pt x="214" y="647"/>
                    </a:lnTo>
                    <a:cubicBezTo>
                      <a:pt x="212" y="646"/>
                      <a:pt x="210" y="646"/>
                      <a:pt x="209" y="645"/>
                    </a:cubicBezTo>
                    <a:lnTo>
                      <a:pt x="156" y="617"/>
                    </a:lnTo>
                    <a:cubicBezTo>
                      <a:pt x="154" y="616"/>
                      <a:pt x="152" y="615"/>
                      <a:pt x="150" y="613"/>
                    </a:cubicBezTo>
                    <a:lnTo>
                      <a:pt x="104" y="576"/>
                    </a:lnTo>
                    <a:cubicBezTo>
                      <a:pt x="103" y="575"/>
                      <a:pt x="102" y="574"/>
                      <a:pt x="100" y="572"/>
                    </a:cubicBezTo>
                    <a:lnTo>
                      <a:pt x="61" y="527"/>
                    </a:lnTo>
                    <a:cubicBezTo>
                      <a:pt x="60" y="526"/>
                      <a:pt x="58" y="524"/>
                      <a:pt x="57" y="522"/>
                    </a:cubicBezTo>
                    <a:lnTo>
                      <a:pt x="29" y="470"/>
                    </a:lnTo>
                    <a:cubicBezTo>
                      <a:pt x="28" y="468"/>
                      <a:pt x="28" y="466"/>
                      <a:pt x="27" y="465"/>
                    </a:cubicBezTo>
                    <a:lnTo>
                      <a:pt x="8" y="408"/>
                    </a:lnTo>
                    <a:cubicBezTo>
                      <a:pt x="7" y="405"/>
                      <a:pt x="7" y="403"/>
                      <a:pt x="7" y="401"/>
                    </a:cubicBezTo>
                    <a:lnTo>
                      <a:pt x="1" y="340"/>
                    </a:lnTo>
                    <a:close/>
                    <a:moveTo>
                      <a:pt x="70" y="394"/>
                    </a:moveTo>
                    <a:lnTo>
                      <a:pt x="69" y="387"/>
                    </a:lnTo>
                    <a:lnTo>
                      <a:pt x="88" y="444"/>
                    </a:lnTo>
                    <a:lnTo>
                      <a:pt x="86" y="439"/>
                    </a:lnTo>
                    <a:lnTo>
                      <a:pt x="114" y="491"/>
                    </a:lnTo>
                    <a:lnTo>
                      <a:pt x="110" y="486"/>
                    </a:lnTo>
                    <a:lnTo>
                      <a:pt x="149" y="531"/>
                    </a:lnTo>
                    <a:lnTo>
                      <a:pt x="145" y="527"/>
                    </a:lnTo>
                    <a:lnTo>
                      <a:pt x="191" y="564"/>
                    </a:lnTo>
                    <a:lnTo>
                      <a:pt x="185" y="560"/>
                    </a:lnTo>
                    <a:lnTo>
                      <a:pt x="238" y="588"/>
                    </a:lnTo>
                    <a:lnTo>
                      <a:pt x="233" y="586"/>
                    </a:lnTo>
                    <a:lnTo>
                      <a:pt x="291" y="604"/>
                    </a:lnTo>
                    <a:lnTo>
                      <a:pt x="284" y="603"/>
                    </a:lnTo>
                    <a:lnTo>
                      <a:pt x="347" y="609"/>
                    </a:lnTo>
                    <a:lnTo>
                      <a:pt x="341" y="609"/>
                    </a:lnTo>
                    <a:lnTo>
                      <a:pt x="404" y="603"/>
                    </a:lnTo>
                    <a:lnTo>
                      <a:pt x="398" y="604"/>
                    </a:lnTo>
                    <a:lnTo>
                      <a:pt x="457" y="586"/>
                    </a:lnTo>
                    <a:lnTo>
                      <a:pt x="452" y="588"/>
                    </a:lnTo>
                    <a:lnTo>
                      <a:pt x="505" y="560"/>
                    </a:lnTo>
                    <a:lnTo>
                      <a:pt x="499" y="564"/>
                    </a:lnTo>
                    <a:lnTo>
                      <a:pt x="545" y="527"/>
                    </a:lnTo>
                    <a:lnTo>
                      <a:pt x="541" y="531"/>
                    </a:lnTo>
                    <a:lnTo>
                      <a:pt x="579" y="486"/>
                    </a:lnTo>
                    <a:lnTo>
                      <a:pt x="576" y="491"/>
                    </a:lnTo>
                    <a:lnTo>
                      <a:pt x="605" y="439"/>
                    </a:lnTo>
                    <a:lnTo>
                      <a:pt x="602" y="445"/>
                    </a:lnTo>
                    <a:lnTo>
                      <a:pt x="620" y="388"/>
                    </a:lnTo>
                    <a:lnTo>
                      <a:pt x="619" y="394"/>
                    </a:lnTo>
                    <a:lnTo>
                      <a:pt x="625" y="333"/>
                    </a:lnTo>
                    <a:lnTo>
                      <a:pt x="625" y="340"/>
                    </a:lnTo>
                    <a:lnTo>
                      <a:pt x="619" y="279"/>
                    </a:lnTo>
                    <a:lnTo>
                      <a:pt x="620" y="285"/>
                    </a:lnTo>
                    <a:lnTo>
                      <a:pt x="602" y="228"/>
                    </a:lnTo>
                    <a:lnTo>
                      <a:pt x="605" y="234"/>
                    </a:lnTo>
                    <a:lnTo>
                      <a:pt x="576" y="182"/>
                    </a:lnTo>
                    <a:lnTo>
                      <a:pt x="579" y="187"/>
                    </a:lnTo>
                    <a:lnTo>
                      <a:pt x="541" y="142"/>
                    </a:lnTo>
                    <a:lnTo>
                      <a:pt x="545" y="146"/>
                    </a:lnTo>
                    <a:lnTo>
                      <a:pt x="499" y="109"/>
                    </a:lnTo>
                    <a:lnTo>
                      <a:pt x="505" y="113"/>
                    </a:lnTo>
                    <a:lnTo>
                      <a:pt x="452" y="85"/>
                    </a:lnTo>
                    <a:lnTo>
                      <a:pt x="457" y="87"/>
                    </a:lnTo>
                    <a:lnTo>
                      <a:pt x="398" y="69"/>
                    </a:lnTo>
                    <a:lnTo>
                      <a:pt x="404" y="70"/>
                    </a:lnTo>
                    <a:lnTo>
                      <a:pt x="341" y="64"/>
                    </a:lnTo>
                    <a:lnTo>
                      <a:pt x="347" y="64"/>
                    </a:lnTo>
                    <a:lnTo>
                      <a:pt x="284" y="70"/>
                    </a:lnTo>
                    <a:lnTo>
                      <a:pt x="291" y="69"/>
                    </a:lnTo>
                    <a:lnTo>
                      <a:pt x="233" y="87"/>
                    </a:lnTo>
                    <a:lnTo>
                      <a:pt x="238" y="85"/>
                    </a:lnTo>
                    <a:lnTo>
                      <a:pt x="185" y="113"/>
                    </a:lnTo>
                    <a:lnTo>
                      <a:pt x="191" y="109"/>
                    </a:lnTo>
                    <a:lnTo>
                      <a:pt x="145" y="146"/>
                    </a:lnTo>
                    <a:lnTo>
                      <a:pt x="149" y="142"/>
                    </a:lnTo>
                    <a:lnTo>
                      <a:pt x="110" y="187"/>
                    </a:lnTo>
                    <a:lnTo>
                      <a:pt x="114" y="182"/>
                    </a:lnTo>
                    <a:lnTo>
                      <a:pt x="86" y="234"/>
                    </a:lnTo>
                    <a:lnTo>
                      <a:pt x="88" y="229"/>
                    </a:lnTo>
                    <a:lnTo>
                      <a:pt x="69" y="286"/>
                    </a:lnTo>
                    <a:lnTo>
                      <a:pt x="70" y="279"/>
                    </a:lnTo>
                    <a:lnTo>
                      <a:pt x="64" y="340"/>
                    </a:lnTo>
                    <a:lnTo>
                      <a:pt x="64" y="333"/>
                    </a:lnTo>
                    <a:lnTo>
                      <a:pt x="70" y="39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10" name="Oval 97"/>
              <p:cNvSpPr>
                <a:spLocks noChangeArrowheads="1"/>
              </p:cNvSpPr>
              <p:nvPr/>
            </p:nvSpPr>
            <p:spPr bwMode="auto">
              <a:xfrm>
                <a:off x="518" y="2284"/>
                <a:ext cx="62" cy="60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11" name="Freeform 98"/>
              <p:cNvSpPr>
                <a:spLocks noEditPoints="1"/>
              </p:cNvSpPr>
              <p:nvPr/>
            </p:nvSpPr>
            <p:spPr bwMode="auto">
              <a:xfrm>
                <a:off x="515" y="2280"/>
                <a:ext cx="69" cy="68"/>
              </a:xfrm>
              <a:custGeom>
                <a:avLst/>
                <a:gdLst>
                  <a:gd name="T0" fmla="*/ 7 w 689"/>
                  <a:gd name="T1" fmla="*/ 272 h 673"/>
                  <a:gd name="T2" fmla="*/ 29 w 689"/>
                  <a:gd name="T3" fmla="*/ 203 h 673"/>
                  <a:gd name="T4" fmla="*/ 100 w 689"/>
                  <a:gd name="T5" fmla="*/ 101 h 673"/>
                  <a:gd name="T6" fmla="*/ 156 w 689"/>
                  <a:gd name="T7" fmla="*/ 56 h 673"/>
                  <a:gd name="T8" fmla="*/ 272 w 689"/>
                  <a:gd name="T9" fmla="*/ 8 h 673"/>
                  <a:gd name="T10" fmla="*/ 347 w 689"/>
                  <a:gd name="T11" fmla="*/ 1 h 673"/>
                  <a:gd name="T12" fmla="*/ 476 w 689"/>
                  <a:gd name="T13" fmla="*/ 26 h 673"/>
                  <a:gd name="T14" fmla="*/ 540 w 689"/>
                  <a:gd name="T15" fmla="*/ 60 h 673"/>
                  <a:gd name="T16" fmla="*/ 628 w 689"/>
                  <a:gd name="T17" fmla="*/ 146 h 673"/>
                  <a:gd name="T18" fmla="*/ 663 w 689"/>
                  <a:gd name="T19" fmla="*/ 209 h 673"/>
                  <a:gd name="T20" fmla="*/ 688 w 689"/>
                  <a:gd name="T21" fmla="*/ 333 h 673"/>
                  <a:gd name="T22" fmla="*/ 681 w 689"/>
                  <a:gd name="T23" fmla="*/ 407 h 673"/>
                  <a:gd name="T24" fmla="*/ 631 w 689"/>
                  <a:gd name="T25" fmla="*/ 522 h 673"/>
                  <a:gd name="T26" fmla="*/ 586 w 689"/>
                  <a:gd name="T27" fmla="*/ 576 h 673"/>
                  <a:gd name="T28" fmla="*/ 481 w 689"/>
                  <a:gd name="T29" fmla="*/ 645 h 673"/>
                  <a:gd name="T30" fmla="*/ 410 w 689"/>
                  <a:gd name="T31" fmla="*/ 666 h 673"/>
                  <a:gd name="T32" fmla="*/ 278 w 689"/>
                  <a:gd name="T33" fmla="*/ 666 h 673"/>
                  <a:gd name="T34" fmla="*/ 209 w 689"/>
                  <a:gd name="T35" fmla="*/ 645 h 673"/>
                  <a:gd name="T36" fmla="*/ 104 w 689"/>
                  <a:gd name="T37" fmla="*/ 576 h 673"/>
                  <a:gd name="T38" fmla="*/ 57 w 689"/>
                  <a:gd name="T39" fmla="*/ 522 h 673"/>
                  <a:gd name="T40" fmla="*/ 8 w 689"/>
                  <a:gd name="T41" fmla="*/ 408 h 673"/>
                  <a:gd name="T42" fmla="*/ 70 w 689"/>
                  <a:gd name="T43" fmla="*/ 394 h 673"/>
                  <a:gd name="T44" fmla="*/ 86 w 689"/>
                  <a:gd name="T45" fmla="*/ 439 h 673"/>
                  <a:gd name="T46" fmla="*/ 149 w 689"/>
                  <a:gd name="T47" fmla="*/ 531 h 673"/>
                  <a:gd name="T48" fmla="*/ 185 w 689"/>
                  <a:gd name="T49" fmla="*/ 560 h 673"/>
                  <a:gd name="T50" fmla="*/ 291 w 689"/>
                  <a:gd name="T51" fmla="*/ 604 h 673"/>
                  <a:gd name="T52" fmla="*/ 341 w 689"/>
                  <a:gd name="T53" fmla="*/ 609 h 673"/>
                  <a:gd name="T54" fmla="*/ 457 w 689"/>
                  <a:gd name="T55" fmla="*/ 586 h 673"/>
                  <a:gd name="T56" fmla="*/ 499 w 689"/>
                  <a:gd name="T57" fmla="*/ 564 h 673"/>
                  <a:gd name="T58" fmla="*/ 579 w 689"/>
                  <a:gd name="T59" fmla="*/ 486 h 673"/>
                  <a:gd name="T60" fmla="*/ 602 w 689"/>
                  <a:gd name="T61" fmla="*/ 445 h 673"/>
                  <a:gd name="T62" fmla="*/ 625 w 689"/>
                  <a:gd name="T63" fmla="*/ 333 h 673"/>
                  <a:gd name="T64" fmla="*/ 620 w 689"/>
                  <a:gd name="T65" fmla="*/ 285 h 673"/>
                  <a:gd name="T66" fmla="*/ 576 w 689"/>
                  <a:gd name="T67" fmla="*/ 182 h 673"/>
                  <a:gd name="T68" fmla="*/ 545 w 689"/>
                  <a:gd name="T69" fmla="*/ 146 h 673"/>
                  <a:gd name="T70" fmla="*/ 452 w 689"/>
                  <a:gd name="T71" fmla="*/ 85 h 673"/>
                  <a:gd name="T72" fmla="*/ 404 w 689"/>
                  <a:gd name="T73" fmla="*/ 70 h 673"/>
                  <a:gd name="T74" fmla="*/ 284 w 689"/>
                  <a:gd name="T75" fmla="*/ 70 h 673"/>
                  <a:gd name="T76" fmla="*/ 238 w 689"/>
                  <a:gd name="T77" fmla="*/ 85 h 673"/>
                  <a:gd name="T78" fmla="*/ 145 w 689"/>
                  <a:gd name="T79" fmla="*/ 146 h 673"/>
                  <a:gd name="T80" fmla="*/ 114 w 689"/>
                  <a:gd name="T81" fmla="*/ 182 h 673"/>
                  <a:gd name="T82" fmla="*/ 69 w 689"/>
                  <a:gd name="T83" fmla="*/ 286 h 673"/>
                  <a:gd name="T84" fmla="*/ 64 w 689"/>
                  <a:gd name="T85" fmla="*/ 333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9" h="673">
                    <a:moveTo>
                      <a:pt x="1" y="340"/>
                    </a:moveTo>
                    <a:cubicBezTo>
                      <a:pt x="0" y="338"/>
                      <a:pt x="0" y="335"/>
                      <a:pt x="1" y="333"/>
                    </a:cubicBezTo>
                    <a:lnTo>
                      <a:pt x="7" y="272"/>
                    </a:lnTo>
                    <a:cubicBezTo>
                      <a:pt x="7" y="270"/>
                      <a:pt x="7" y="268"/>
                      <a:pt x="8" y="265"/>
                    </a:cubicBezTo>
                    <a:lnTo>
                      <a:pt x="27" y="208"/>
                    </a:lnTo>
                    <a:cubicBezTo>
                      <a:pt x="28" y="207"/>
                      <a:pt x="28" y="205"/>
                      <a:pt x="29" y="203"/>
                    </a:cubicBezTo>
                    <a:lnTo>
                      <a:pt x="57" y="151"/>
                    </a:lnTo>
                    <a:cubicBezTo>
                      <a:pt x="58" y="149"/>
                      <a:pt x="60" y="147"/>
                      <a:pt x="61" y="146"/>
                    </a:cubicBezTo>
                    <a:lnTo>
                      <a:pt x="100" y="101"/>
                    </a:lnTo>
                    <a:cubicBezTo>
                      <a:pt x="102" y="99"/>
                      <a:pt x="103" y="98"/>
                      <a:pt x="104" y="97"/>
                    </a:cubicBezTo>
                    <a:lnTo>
                      <a:pt x="150" y="60"/>
                    </a:lnTo>
                    <a:cubicBezTo>
                      <a:pt x="152" y="58"/>
                      <a:pt x="154" y="57"/>
                      <a:pt x="156" y="56"/>
                    </a:cubicBezTo>
                    <a:lnTo>
                      <a:pt x="209" y="28"/>
                    </a:lnTo>
                    <a:cubicBezTo>
                      <a:pt x="210" y="27"/>
                      <a:pt x="212" y="26"/>
                      <a:pt x="214" y="26"/>
                    </a:cubicBezTo>
                    <a:lnTo>
                      <a:pt x="272" y="8"/>
                    </a:lnTo>
                    <a:cubicBezTo>
                      <a:pt x="274" y="7"/>
                      <a:pt x="276" y="7"/>
                      <a:pt x="278" y="7"/>
                    </a:cubicBezTo>
                    <a:lnTo>
                      <a:pt x="341" y="1"/>
                    </a:lnTo>
                    <a:cubicBezTo>
                      <a:pt x="343" y="0"/>
                      <a:pt x="345" y="0"/>
                      <a:pt x="347" y="1"/>
                    </a:cubicBezTo>
                    <a:lnTo>
                      <a:pt x="410" y="7"/>
                    </a:lnTo>
                    <a:cubicBezTo>
                      <a:pt x="413" y="7"/>
                      <a:pt x="415" y="7"/>
                      <a:pt x="417" y="8"/>
                    </a:cubicBezTo>
                    <a:lnTo>
                      <a:pt x="476" y="26"/>
                    </a:lnTo>
                    <a:cubicBezTo>
                      <a:pt x="478" y="26"/>
                      <a:pt x="480" y="27"/>
                      <a:pt x="481" y="28"/>
                    </a:cubicBezTo>
                    <a:lnTo>
                      <a:pt x="534" y="56"/>
                    </a:lnTo>
                    <a:cubicBezTo>
                      <a:pt x="536" y="57"/>
                      <a:pt x="538" y="58"/>
                      <a:pt x="540" y="60"/>
                    </a:cubicBezTo>
                    <a:lnTo>
                      <a:pt x="586" y="97"/>
                    </a:lnTo>
                    <a:cubicBezTo>
                      <a:pt x="587" y="98"/>
                      <a:pt x="589" y="99"/>
                      <a:pt x="590" y="101"/>
                    </a:cubicBezTo>
                    <a:lnTo>
                      <a:pt x="628" y="146"/>
                    </a:lnTo>
                    <a:cubicBezTo>
                      <a:pt x="629" y="147"/>
                      <a:pt x="630" y="149"/>
                      <a:pt x="631" y="151"/>
                    </a:cubicBezTo>
                    <a:lnTo>
                      <a:pt x="660" y="203"/>
                    </a:lnTo>
                    <a:cubicBezTo>
                      <a:pt x="661" y="205"/>
                      <a:pt x="662" y="207"/>
                      <a:pt x="663" y="209"/>
                    </a:cubicBezTo>
                    <a:lnTo>
                      <a:pt x="681" y="266"/>
                    </a:lnTo>
                    <a:cubicBezTo>
                      <a:pt x="682" y="268"/>
                      <a:pt x="682" y="270"/>
                      <a:pt x="682" y="272"/>
                    </a:cubicBezTo>
                    <a:lnTo>
                      <a:pt x="688" y="333"/>
                    </a:lnTo>
                    <a:cubicBezTo>
                      <a:pt x="689" y="335"/>
                      <a:pt x="689" y="338"/>
                      <a:pt x="688" y="340"/>
                    </a:cubicBezTo>
                    <a:lnTo>
                      <a:pt x="682" y="401"/>
                    </a:lnTo>
                    <a:cubicBezTo>
                      <a:pt x="682" y="403"/>
                      <a:pt x="682" y="405"/>
                      <a:pt x="681" y="407"/>
                    </a:cubicBezTo>
                    <a:lnTo>
                      <a:pt x="663" y="464"/>
                    </a:lnTo>
                    <a:cubicBezTo>
                      <a:pt x="662" y="466"/>
                      <a:pt x="661" y="468"/>
                      <a:pt x="660" y="470"/>
                    </a:cubicBezTo>
                    <a:lnTo>
                      <a:pt x="631" y="522"/>
                    </a:lnTo>
                    <a:cubicBezTo>
                      <a:pt x="630" y="524"/>
                      <a:pt x="629" y="526"/>
                      <a:pt x="628" y="527"/>
                    </a:cubicBezTo>
                    <a:lnTo>
                      <a:pt x="590" y="572"/>
                    </a:lnTo>
                    <a:cubicBezTo>
                      <a:pt x="589" y="574"/>
                      <a:pt x="587" y="575"/>
                      <a:pt x="586" y="576"/>
                    </a:cubicBezTo>
                    <a:lnTo>
                      <a:pt x="540" y="613"/>
                    </a:lnTo>
                    <a:cubicBezTo>
                      <a:pt x="538" y="615"/>
                      <a:pt x="536" y="616"/>
                      <a:pt x="534" y="617"/>
                    </a:cubicBezTo>
                    <a:lnTo>
                      <a:pt x="481" y="645"/>
                    </a:lnTo>
                    <a:cubicBezTo>
                      <a:pt x="480" y="646"/>
                      <a:pt x="478" y="646"/>
                      <a:pt x="476" y="647"/>
                    </a:cubicBezTo>
                    <a:lnTo>
                      <a:pt x="417" y="665"/>
                    </a:lnTo>
                    <a:cubicBezTo>
                      <a:pt x="415" y="666"/>
                      <a:pt x="413" y="666"/>
                      <a:pt x="410" y="666"/>
                    </a:cubicBezTo>
                    <a:lnTo>
                      <a:pt x="347" y="672"/>
                    </a:lnTo>
                    <a:cubicBezTo>
                      <a:pt x="345" y="673"/>
                      <a:pt x="343" y="673"/>
                      <a:pt x="341" y="672"/>
                    </a:cubicBezTo>
                    <a:lnTo>
                      <a:pt x="278" y="666"/>
                    </a:lnTo>
                    <a:cubicBezTo>
                      <a:pt x="276" y="666"/>
                      <a:pt x="274" y="666"/>
                      <a:pt x="272" y="665"/>
                    </a:cubicBezTo>
                    <a:lnTo>
                      <a:pt x="214" y="647"/>
                    </a:lnTo>
                    <a:cubicBezTo>
                      <a:pt x="212" y="646"/>
                      <a:pt x="210" y="646"/>
                      <a:pt x="209" y="645"/>
                    </a:cubicBezTo>
                    <a:lnTo>
                      <a:pt x="156" y="617"/>
                    </a:lnTo>
                    <a:cubicBezTo>
                      <a:pt x="154" y="616"/>
                      <a:pt x="152" y="615"/>
                      <a:pt x="150" y="613"/>
                    </a:cubicBezTo>
                    <a:lnTo>
                      <a:pt x="104" y="576"/>
                    </a:lnTo>
                    <a:cubicBezTo>
                      <a:pt x="103" y="575"/>
                      <a:pt x="102" y="574"/>
                      <a:pt x="100" y="572"/>
                    </a:cubicBezTo>
                    <a:lnTo>
                      <a:pt x="61" y="527"/>
                    </a:lnTo>
                    <a:cubicBezTo>
                      <a:pt x="60" y="526"/>
                      <a:pt x="58" y="524"/>
                      <a:pt x="57" y="522"/>
                    </a:cubicBezTo>
                    <a:lnTo>
                      <a:pt x="29" y="470"/>
                    </a:lnTo>
                    <a:cubicBezTo>
                      <a:pt x="28" y="468"/>
                      <a:pt x="28" y="466"/>
                      <a:pt x="27" y="465"/>
                    </a:cubicBezTo>
                    <a:lnTo>
                      <a:pt x="8" y="408"/>
                    </a:lnTo>
                    <a:cubicBezTo>
                      <a:pt x="7" y="405"/>
                      <a:pt x="7" y="403"/>
                      <a:pt x="7" y="401"/>
                    </a:cubicBezTo>
                    <a:lnTo>
                      <a:pt x="1" y="340"/>
                    </a:lnTo>
                    <a:close/>
                    <a:moveTo>
                      <a:pt x="70" y="394"/>
                    </a:moveTo>
                    <a:lnTo>
                      <a:pt x="69" y="387"/>
                    </a:lnTo>
                    <a:lnTo>
                      <a:pt x="88" y="444"/>
                    </a:lnTo>
                    <a:lnTo>
                      <a:pt x="86" y="439"/>
                    </a:lnTo>
                    <a:lnTo>
                      <a:pt x="114" y="491"/>
                    </a:lnTo>
                    <a:lnTo>
                      <a:pt x="110" y="486"/>
                    </a:lnTo>
                    <a:lnTo>
                      <a:pt x="149" y="531"/>
                    </a:lnTo>
                    <a:lnTo>
                      <a:pt x="145" y="527"/>
                    </a:lnTo>
                    <a:lnTo>
                      <a:pt x="191" y="564"/>
                    </a:lnTo>
                    <a:lnTo>
                      <a:pt x="185" y="560"/>
                    </a:lnTo>
                    <a:lnTo>
                      <a:pt x="238" y="588"/>
                    </a:lnTo>
                    <a:lnTo>
                      <a:pt x="233" y="586"/>
                    </a:lnTo>
                    <a:lnTo>
                      <a:pt x="291" y="604"/>
                    </a:lnTo>
                    <a:lnTo>
                      <a:pt x="284" y="603"/>
                    </a:lnTo>
                    <a:lnTo>
                      <a:pt x="347" y="609"/>
                    </a:lnTo>
                    <a:lnTo>
                      <a:pt x="341" y="609"/>
                    </a:lnTo>
                    <a:lnTo>
                      <a:pt x="404" y="603"/>
                    </a:lnTo>
                    <a:lnTo>
                      <a:pt x="398" y="604"/>
                    </a:lnTo>
                    <a:lnTo>
                      <a:pt x="457" y="586"/>
                    </a:lnTo>
                    <a:lnTo>
                      <a:pt x="452" y="588"/>
                    </a:lnTo>
                    <a:lnTo>
                      <a:pt x="505" y="560"/>
                    </a:lnTo>
                    <a:lnTo>
                      <a:pt x="499" y="564"/>
                    </a:lnTo>
                    <a:lnTo>
                      <a:pt x="545" y="527"/>
                    </a:lnTo>
                    <a:lnTo>
                      <a:pt x="541" y="531"/>
                    </a:lnTo>
                    <a:lnTo>
                      <a:pt x="579" y="486"/>
                    </a:lnTo>
                    <a:lnTo>
                      <a:pt x="576" y="491"/>
                    </a:lnTo>
                    <a:lnTo>
                      <a:pt x="605" y="439"/>
                    </a:lnTo>
                    <a:lnTo>
                      <a:pt x="602" y="445"/>
                    </a:lnTo>
                    <a:lnTo>
                      <a:pt x="620" y="388"/>
                    </a:lnTo>
                    <a:lnTo>
                      <a:pt x="619" y="394"/>
                    </a:lnTo>
                    <a:lnTo>
                      <a:pt x="625" y="333"/>
                    </a:lnTo>
                    <a:lnTo>
                      <a:pt x="625" y="340"/>
                    </a:lnTo>
                    <a:lnTo>
                      <a:pt x="619" y="279"/>
                    </a:lnTo>
                    <a:lnTo>
                      <a:pt x="620" y="285"/>
                    </a:lnTo>
                    <a:lnTo>
                      <a:pt x="602" y="228"/>
                    </a:lnTo>
                    <a:lnTo>
                      <a:pt x="605" y="234"/>
                    </a:lnTo>
                    <a:lnTo>
                      <a:pt x="576" y="182"/>
                    </a:lnTo>
                    <a:lnTo>
                      <a:pt x="579" y="187"/>
                    </a:lnTo>
                    <a:lnTo>
                      <a:pt x="541" y="142"/>
                    </a:lnTo>
                    <a:lnTo>
                      <a:pt x="545" y="146"/>
                    </a:lnTo>
                    <a:lnTo>
                      <a:pt x="499" y="109"/>
                    </a:lnTo>
                    <a:lnTo>
                      <a:pt x="505" y="113"/>
                    </a:lnTo>
                    <a:lnTo>
                      <a:pt x="452" y="85"/>
                    </a:lnTo>
                    <a:lnTo>
                      <a:pt x="457" y="87"/>
                    </a:lnTo>
                    <a:lnTo>
                      <a:pt x="398" y="69"/>
                    </a:lnTo>
                    <a:lnTo>
                      <a:pt x="404" y="70"/>
                    </a:lnTo>
                    <a:lnTo>
                      <a:pt x="341" y="64"/>
                    </a:lnTo>
                    <a:lnTo>
                      <a:pt x="347" y="64"/>
                    </a:lnTo>
                    <a:lnTo>
                      <a:pt x="284" y="70"/>
                    </a:lnTo>
                    <a:lnTo>
                      <a:pt x="291" y="69"/>
                    </a:lnTo>
                    <a:lnTo>
                      <a:pt x="233" y="87"/>
                    </a:lnTo>
                    <a:lnTo>
                      <a:pt x="238" y="85"/>
                    </a:lnTo>
                    <a:lnTo>
                      <a:pt x="185" y="113"/>
                    </a:lnTo>
                    <a:lnTo>
                      <a:pt x="191" y="109"/>
                    </a:lnTo>
                    <a:lnTo>
                      <a:pt x="145" y="146"/>
                    </a:lnTo>
                    <a:lnTo>
                      <a:pt x="149" y="142"/>
                    </a:lnTo>
                    <a:lnTo>
                      <a:pt x="110" y="187"/>
                    </a:lnTo>
                    <a:lnTo>
                      <a:pt x="114" y="182"/>
                    </a:lnTo>
                    <a:lnTo>
                      <a:pt x="86" y="234"/>
                    </a:lnTo>
                    <a:lnTo>
                      <a:pt x="88" y="229"/>
                    </a:lnTo>
                    <a:lnTo>
                      <a:pt x="69" y="286"/>
                    </a:lnTo>
                    <a:lnTo>
                      <a:pt x="70" y="279"/>
                    </a:lnTo>
                    <a:lnTo>
                      <a:pt x="64" y="340"/>
                    </a:lnTo>
                    <a:lnTo>
                      <a:pt x="64" y="333"/>
                    </a:lnTo>
                    <a:lnTo>
                      <a:pt x="70" y="39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12" name="Oval 99"/>
              <p:cNvSpPr>
                <a:spLocks noChangeArrowheads="1"/>
              </p:cNvSpPr>
              <p:nvPr/>
            </p:nvSpPr>
            <p:spPr bwMode="auto">
              <a:xfrm>
                <a:off x="616" y="2402"/>
                <a:ext cx="62" cy="6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13" name="Freeform 100"/>
              <p:cNvSpPr>
                <a:spLocks noEditPoints="1"/>
              </p:cNvSpPr>
              <p:nvPr/>
            </p:nvSpPr>
            <p:spPr bwMode="auto">
              <a:xfrm>
                <a:off x="612" y="2399"/>
                <a:ext cx="69" cy="69"/>
              </a:xfrm>
              <a:custGeom>
                <a:avLst/>
                <a:gdLst>
                  <a:gd name="T0" fmla="*/ 7 w 689"/>
                  <a:gd name="T1" fmla="*/ 278 h 689"/>
                  <a:gd name="T2" fmla="*/ 29 w 689"/>
                  <a:gd name="T3" fmla="*/ 209 h 689"/>
                  <a:gd name="T4" fmla="*/ 100 w 689"/>
                  <a:gd name="T5" fmla="*/ 104 h 689"/>
                  <a:gd name="T6" fmla="*/ 156 w 689"/>
                  <a:gd name="T7" fmla="*/ 57 h 689"/>
                  <a:gd name="T8" fmla="*/ 272 w 689"/>
                  <a:gd name="T9" fmla="*/ 8 h 689"/>
                  <a:gd name="T10" fmla="*/ 347 w 689"/>
                  <a:gd name="T11" fmla="*/ 1 h 689"/>
                  <a:gd name="T12" fmla="*/ 476 w 689"/>
                  <a:gd name="T13" fmla="*/ 27 h 689"/>
                  <a:gd name="T14" fmla="*/ 540 w 689"/>
                  <a:gd name="T15" fmla="*/ 61 h 689"/>
                  <a:gd name="T16" fmla="*/ 628 w 689"/>
                  <a:gd name="T17" fmla="*/ 150 h 689"/>
                  <a:gd name="T18" fmla="*/ 663 w 689"/>
                  <a:gd name="T19" fmla="*/ 214 h 689"/>
                  <a:gd name="T20" fmla="*/ 688 w 689"/>
                  <a:gd name="T21" fmla="*/ 341 h 689"/>
                  <a:gd name="T22" fmla="*/ 681 w 689"/>
                  <a:gd name="T23" fmla="*/ 417 h 689"/>
                  <a:gd name="T24" fmla="*/ 632 w 689"/>
                  <a:gd name="T25" fmla="*/ 535 h 689"/>
                  <a:gd name="T26" fmla="*/ 586 w 689"/>
                  <a:gd name="T27" fmla="*/ 590 h 689"/>
                  <a:gd name="T28" fmla="*/ 482 w 689"/>
                  <a:gd name="T29" fmla="*/ 661 h 689"/>
                  <a:gd name="T30" fmla="*/ 410 w 689"/>
                  <a:gd name="T31" fmla="*/ 682 h 689"/>
                  <a:gd name="T32" fmla="*/ 278 w 689"/>
                  <a:gd name="T33" fmla="*/ 682 h 689"/>
                  <a:gd name="T34" fmla="*/ 208 w 689"/>
                  <a:gd name="T35" fmla="*/ 661 h 689"/>
                  <a:gd name="T36" fmla="*/ 104 w 689"/>
                  <a:gd name="T37" fmla="*/ 590 h 689"/>
                  <a:gd name="T38" fmla="*/ 57 w 689"/>
                  <a:gd name="T39" fmla="*/ 534 h 689"/>
                  <a:gd name="T40" fmla="*/ 8 w 689"/>
                  <a:gd name="T41" fmla="*/ 417 h 689"/>
                  <a:gd name="T42" fmla="*/ 70 w 689"/>
                  <a:gd name="T43" fmla="*/ 404 h 689"/>
                  <a:gd name="T44" fmla="*/ 86 w 689"/>
                  <a:gd name="T45" fmla="*/ 452 h 689"/>
                  <a:gd name="T46" fmla="*/ 149 w 689"/>
                  <a:gd name="T47" fmla="*/ 545 h 689"/>
                  <a:gd name="T48" fmla="*/ 186 w 689"/>
                  <a:gd name="T49" fmla="*/ 575 h 689"/>
                  <a:gd name="T50" fmla="*/ 291 w 689"/>
                  <a:gd name="T51" fmla="*/ 620 h 689"/>
                  <a:gd name="T52" fmla="*/ 341 w 689"/>
                  <a:gd name="T53" fmla="*/ 625 h 689"/>
                  <a:gd name="T54" fmla="*/ 457 w 689"/>
                  <a:gd name="T55" fmla="*/ 602 h 689"/>
                  <a:gd name="T56" fmla="*/ 499 w 689"/>
                  <a:gd name="T57" fmla="*/ 579 h 689"/>
                  <a:gd name="T58" fmla="*/ 579 w 689"/>
                  <a:gd name="T59" fmla="*/ 499 h 689"/>
                  <a:gd name="T60" fmla="*/ 602 w 689"/>
                  <a:gd name="T61" fmla="*/ 457 h 689"/>
                  <a:gd name="T62" fmla="*/ 625 w 689"/>
                  <a:gd name="T63" fmla="*/ 341 h 689"/>
                  <a:gd name="T64" fmla="*/ 620 w 689"/>
                  <a:gd name="T65" fmla="*/ 291 h 689"/>
                  <a:gd name="T66" fmla="*/ 575 w 689"/>
                  <a:gd name="T67" fmla="*/ 186 h 689"/>
                  <a:gd name="T68" fmla="*/ 545 w 689"/>
                  <a:gd name="T69" fmla="*/ 149 h 689"/>
                  <a:gd name="T70" fmla="*/ 452 w 689"/>
                  <a:gd name="T71" fmla="*/ 86 h 689"/>
                  <a:gd name="T72" fmla="*/ 404 w 689"/>
                  <a:gd name="T73" fmla="*/ 70 h 689"/>
                  <a:gd name="T74" fmla="*/ 284 w 689"/>
                  <a:gd name="T75" fmla="*/ 70 h 689"/>
                  <a:gd name="T76" fmla="*/ 238 w 689"/>
                  <a:gd name="T77" fmla="*/ 86 h 689"/>
                  <a:gd name="T78" fmla="*/ 145 w 689"/>
                  <a:gd name="T79" fmla="*/ 149 h 689"/>
                  <a:gd name="T80" fmla="*/ 114 w 689"/>
                  <a:gd name="T81" fmla="*/ 185 h 689"/>
                  <a:gd name="T82" fmla="*/ 69 w 689"/>
                  <a:gd name="T83" fmla="*/ 291 h 689"/>
                  <a:gd name="T84" fmla="*/ 64 w 689"/>
                  <a:gd name="T85" fmla="*/ 341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9" h="689">
                    <a:moveTo>
                      <a:pt x="1" y="348"/>
                    </a:moveTo>
                    <a:cubicBezTo>
                      <a:pt x="0" y="345"/>
                      <a:pt x="0" y="343"/>
                      <a:pt x="1" y="341"/>
                    </a:cubicBezTo>
                    <a:lnTo>
                      <a:pt x="7" y="278"/>
                    </a:lnTo>
                    <a:cubicBezTo>
                      <a:pt x="7" y="276"/>
                      <a:pt x="7" y="274"/>
                      <a:pt x="8" y="272"/>
                    </a:cubicBezTo>
                    <a:lnTo>
                      <a:pt x="27" y="214"/>
                    </a:lnTo>
                    <a:cubicBezTo>
                      <a:pt x="28" y="212"/>
                      <a:pt x="28" y="210"/>
                      <a:pt x="29" y="209"/>
                    </a:cubicBezTo>
                    <a:lnTo>
                      <a:pt x="57" y="156"/>
                    </a:lnTo>
                    <a:cubicBezTo>
                      <a:pt x="58" y="153"/>
                      <a:pt x="60" y="152"/>
                      <a:pt x="61" y="150"/>
                    </a:cubicBezTo>
                    <a:lnTo>
                      <a:pt x="100" y="104"/>
                    </a:lnTo>
                    <a:cubicBezTo>
                      <a:pt x="101" y="102"/>
                      <a:pt x="102" y="101"/>
                      <a:pt x="104" y="100"/>
                    </a:cubicBezTo>
                    <a:lnTo>
                      <a:pt x="150" y="61"/>
                    </a:lnTo>
                    <a:cubicBezTo>
                      <a:pt x="152" y="60"/>
                      <a:pt x="153" y="58"/>
                      <a:pt x="156" y="57"/>
                    </a:cubicBezTo>
                    <a:lnTo>
                      <a:pt x="209" y="29"/>
                    </a:lnTo>
                    <a:cubicBezTo>
                      <a:pt x="210" y="28"/>
                      <a:pt x="212" y="28"/>
                      <a:pt x="214" y="27"/>
                    </a:cubicBezTo>
                    <a:lnTo>
                      <a:pt x="272" y="8"/>
                    </a:lnTo>
                    <a:cubicBezTo>
                      <a:pt x="274" y="7"/>
                      <a:pt x="276" y="7"/>
                      <a:pt x="278" y="7"/>
                    </a:cubicBezTo>
                    <a:lnTo>
                      <a:pt x="341" y="1"/>
                    </a:lnTo>
                    <a:cubicBezTo>
                      <a:pt x="343" y="0"/>
                      <a:pt x="345" y="0"/>
                      <a:pt x="347" y="1"/>
                    </a:cubicBezTo>
                    <a:lnTo>
                      <a:pt x="410" y="7"/>
                    </a:lnTo>
                    <a:cubicBezTo>
                      <a:pt x="413" y="7"/>
                      <a:pt x="415" y="7"/>
                      <a:pt x="417" y="8"/>
                    </a:cubicBezTo>
                    <a:lnTo>
                      <a:pt x="476" y="27"/>
                    </a:lnTo>
                    <a:cubicBezTo>
                      <a:pt x="478" y="28"/>
                      <a:pt x="480" y="28"/>
                      <a:pt x="481" y="29"/>
                    </a:cubicBezTo>
                    <a:lnTo>
                      <a:pt x="534" y="57"/>
                    </a:lnTo>
                    <a:cubicBezTo>
                      <a:pt x="536" y="58"/>
                      <a:pt x="538" y="60"/>
                      <a:pt x="540" y="61"/>
                    </a:cubicBezTo>
                    <a:lnTo>
                      <a:pt x="586" y="100"/>
                    </a:lnTo>
                    <a:cubicBezTo>
                      <a:pt x="588" y="101"/>
                      <a:pt x="589" y="103"/>
                      <a:pt x="590" y="104"/>
                    </a:cubicBezTo>
                    <a:lnTo>
                      <a:pt x="628" y="150"/>
                    </a:lnTo>
                    <a:cubicBezTo>
                      <a:pt x="629" y="152"/>
                      <a:pt x="631" y="153"/>
                      <a:pt x="632" y="155"/>
                    </a:cubicBezTo>
                    <a:lnTo>
                      <a:pt x="661" y="208"/>
                    </a:lnTo>
                    <a:cubicBezTo>
                      <a:pt x="662" y="210"/>
                      <a:pt x="662" y="212"/>
                      <a:pt x="663" y="214"/>
                    </a:cubicBezTo>
                    <a:lnTo>
                      <a:pt x="681" y="272"/>
                    </a:lnTo>
                    <a:cubicBezTo>
                      <a:pt x="682" y="274"/>
                      <a:pt x="682" y="276"/>
                      <a:pt x="682" y="278"/>
                    </a:cubicBezTo>
                    <a:lnTo>
                      <a:pt x="688" y="341"/>
                    </a:lnTo>
                    <a:cubicBezTo>
                      <a:pt x="689" y="343"/>
                      <a:pt x="689" y="345"/>
                      <a:pt x="688" y="348"/>
                    </a:cubicBezTo>
                    <a:lnTo>
                      <a:pt x="682" y="411"/>
                    </a:lnTo>
                    <a:cubicBezTo>
                      <a:pt x="682" y="413"/>
                      <a:pt x="682" y="415"/>
                      <a:pt x="681" y="417"/>
                    </a:cubicBezTo>
                    <a:lnTo>
                      <a:pt x="663" y="476"/>
                    </a:lnTo>
                    <a:cubicBezTo>
                      <a:pt x="662" y="478"/>
                      <a:pt x="662" y="480"/>
                      <a:pt x="661" y="482"/>
                    </a:cubicBezTo>
                    <a:lnTo>
                      <a:pt x="632" y="535"/>
                    </a:lnTo>
                    <a:cubicBezTo>
                      <a:pt x="631" y="537"/>
                      <a:pt x="629" y="538"/>
                      <a:pt x="628" y="540"/>
                    </a:cubicBezTo>
                    <a:lnTo>
                      <a:pt x="590" y="586"/>
                    </a:lnTo>
                    <a:cubicBezTo>
                      <a:pt x="589" y="587"/>
                      <a:pt x="587" y="589"/>
                      <a:pt x="586" y="590"/>
                    </a:cubicBezTo>
                    <a:lnTo>
                      <a:pt x="540" y="628"/>
                    </a:lnTo>
                    <a:cubicBezTo>
                      <a:pt x="538" y="629"/>
                      <a:pt x="537" y="631"/>
                      <a:pt x="535" y="632"/>
                    </a:cubicBezTo>
                    <a:lnTo>
                      <a:pt x="482" y="661"/>
                    </a:lnTo>
                    <a:cubicBezTo>
                      <a:pt x="480" y="662"/>
                      <a:pt x="478" y="662"/>
                      <a:pt x="476" y="663"/>
                    </a:cubicBezTo>
                    <a:lnTo>
                      <a:pt x="417" y="681"/>
                    </a:lnTo>
                    <a:cubicBezTo>
                      <a:pt x="415" y="682"/>
                      <a:pt x="413" y="682"/>
                      <a:pt x="410" y="682"/>
                    </a:cubicBezTo>
                    <a:lnTo>
                      <a:pt x="347" y="688"/>
                    </a:lnTo>
                    <a:cubicBezTo>
                      <a:pt x="345" y="689"/>
                      <a:pt x="343" y="689"/>
                      <a:pt x="341" y="688"/>
                    </a:cubicBezTo>
                    <a:lnTo>
                      <a:pt x="278" y="682"/>
                    </a:lnTo>
                    <a:cubicBezTo>
                      <a:pt x="276" y="682"/>
                      <a:pt x="274" y="682"/>
                      <a:pt x="272" y="681"/>
                    </a:cubicBezTo>
                    <a:lnTo>
                      <a:pt x="214" y="663"/>
                    </a:lnTo>
                    <a:cubicBezTo>
                      <a:pt x="212" y="662"/>
                      <a:pt x="210" y="662"/>
                      <a:pt x="208" y="661"/>
                    </a:cubicBezTo>
                    <a:lnTo>
                      <a:pt x="155" y="632"/>
                    </a:lnTo>
                    <a:cubicBezTo>
                      <a:pt x="153" y="631"/>
                      <a:pt x="152" y="629"/>
                      <a:pt x="150" y="628"/>
                    </a:cubicBezTo>
                    <a:lnTo>
                      <a:pt x="104" y="590"/>
                    </a:lnTo>
                    <a:cubicBezTo>
                      <a:pt x="103" y="589"/>
                      <a:pt x="101" y="588"/>
                      <a:pt x="100" y="586"/>
                    </a:cubicBezTo>
                    <a:lnTo>
                      <a:pt x="61" y="540"/>
                    </a:lnTo>
                    <a:cubicBezTo>
                      <a:pt x="60" y="538"/>
                      <a:pt x="58" y="536"/>
                      <a:pt x="57" y="534"/>
                    </a:cubicBezTo>
                    <a:lnTo>
                      <a:pt x="29" y="481"/>
                    </a:lnTo>
                    <a:cubicBezTo>
                      <a:pt x="28" y="480"/>
                      <a:pt x="28" y="478"/>
                      <a:pt x="27" y="476"/>
                    </a:cubicBezTo>
                    <a:lnTo>
                      <a:pt x="8" y="417"/>
                    </a:lnTo>
                    <a:cubicBezTo>
                      <a:pt x="7" y="415"/>
                      <a:pt x="7" y="413"/>
                      <a:pt x="7" y="411"/>
                    </a:cubicBezTo>
                    <a:lnTo>
                      <a:pt x="1" y="348"/>
                    </a:lnTo>
                    <a:close/>
                    <a:moveTo>
                      <a:pt x="70" y="404"/>
                    </a:moveTo>
                    <a:lnTo>
                      <a:pt x="69" y="398"/>
                    </a:lnTo>
                    <a:lnTo>
                      <a:pt x="88" y="457"/>
                    </a:lnTo>
                    <a:lnTo>
                      <a:pt x="86" y="452"/>
                    </a:lnTo>
                    <a:lnTo>
                      <a:pt x="114" y="505"/>
                    </a:lnTo>
                    <a:lnTo>
                      <a:pt x="110" y="499"/>
                    </a:lnTo>
                    <a:lnTo>
                      <a:pt x="149" y="545"/>
                    </a:lnTo>
                    <a:lnTo>
                      <a:pt x="145" y="541"/>
                    </a:lnTo>
                    <a:lnTo>
                      <a:pt x="191" y="579"/>
                    </a:lnTo>
                    <a:lnTo>
                      <a:pt x="186" y="575"/>
                    </a:lnTo>
                    <a:lnTo>
                      <a:pt x="239" y="604"/>
                    </a:lnTo>
                    <a:lnTo>
                      <a:pt x="233" y="602"/>
                    </a:lnTo>
                    <a:lnTo>
                      <a:pt x="291" y="620"/>
                    </a:lnTo>
                    <a:lnTo>
                      <a:pt x="284" y="619"/>
                    </a:lnTo>
                    <a:lnTo>
                      <a:pt x="347" y="625"/>
                    </a:lnTo>
                    <a:lnTo>
                      <a:pt x="341" y="625"/>
                    </a:lnTo>
                    <a:lnTo>
                      <a:pt x="404" y="619"/>
                    </a:lnTo>
                    <a:lnTo>
                      <a:pt x="398" y="620"/>
                    </a:lnTo>
                    <a:lnTo>
                      <a:pt x="457" y="602"/>
                    </a:lnTo>
                    <a:lnTo>
                      <a:pt x="451" y="604"/>
                    </a:lnTo>
                    <a:lnTo>
                      <a:pt x="504" y="575"/>
                    </a:lnTo>
                    <a:lnTo>
                      <a:pt x="499" y="579"/>
                    </a:lnTo>
                    <a:lnTo>
                      <a:pt x="545" y="541"/>
                    </a:lnTo>
                    <a:lnTo>
                      <a:pt x="541" y="545"/>
                    </a:lnTo>
                    <a:lnTo>
                      <a:pt x="579" y="499"/>
                    </a:lnTo>
                    <a:lnTo>
                      <a:pt x="575" y="504"/>
                    </a:lnTo>
                    <a:lnTo>
                      <a:pt x="604" y="451"/>
                    </a:lnTo>
                    <a:lnTo>
                      <a:pt x="602" y="457"/>
                    </a:lnTo>
                    <a:lnTo>
                      <a:pt x="620" y="398"/>
                    </a:lnTo>
                    <a:lnTo>
                      <a:pt x="619" y="404"/>
                    </a:lnTo>
                    <a:lnTo>
                      <a:pt x="625" y="341"/>
                    </a:lnTo>
                    <a:lnTo>
                      <a:pt x="625" y="348"/>
                    </a:lnTo>
                    <a:lnTo>
                      <a:pt x="619" y="285"/>
                    </a:lnTo>
                    <a:lnTo>
                      <a:pt x="620" y="291"/>
                    </a:lnTo>
                    <a:lnTo>
                      <a:pt x="602" y="233"/>
                    </a:lnTo>
                    <a:lnTo>
                      <a:pt x="604" y="239"/>
                    </a:lnTo>
                    <a:lnTo>
                      <a:pt x="575" y="186"/>
                    </a:lnTo>
                    <a:lnTo>
                      <a:pt x="579" y="191"/>
                    </a:lnTo>
                    <a:lnTo>
                      <a:pt x="541" y="145"/>
                    </a:lnTo>
                    <a:lnTo>
                      <a:pt x="545" y="149"/>
                    </a:lnTo>
                    <a:lnTo>
                      <a:pt x="499" y="110"/>
                    </a:lnTo>
                    <a:lnTo>
                      <a:pt x="505" y="114"/>
                    </a:lnTo>
                    <a:lnTo>
                      <a:pt x="452" y="86"/>
                    </a:lnTo>
                    <a:lnTo>
                      <a:pt x="457" y="88"/>
                    </a:lnTo>
                    <a:lnTo>
                      <a:pt x="398" y="69"/>
                    </a:lnTo>
                    <a:lnTo>
                      <a:pt x="404" y="70"/>
                    </a:lnTo>
                    <a:lnTo>
                      <a:pt x="341" y="64"/>
                    </a:lnTo>
                    <a:lnTo>
                      <a:pt x="347" y="64"/>
                    </a:lnTo>
                    <a:lnTo>
                      <a:pt x="284" y="70"/>
                    </a:lnTo>
                    <a:lnTo>
                      <a:pt x="291" y="69"/>
                    </a:lnTo>
                    <a:lnTo>
                      <a:pt x="233" y="88"/>
                    </a:lnTo>
                    <a:lnTo>
                      <a:pt x="238" y="86"/>
                    </a:lnTo>
                    <a:lnTo>
                      <a:pt x="185" y="114"/>
                    </a:lnTo>
                    <a:lnTo>
                      <a:pt x="191" y="110"/>
                    </a:lnTo>
                    <a:lnTo>
                      <a:pt x="145" y="149"/>
                    </a:lnTo>
                    <a:lnTo>
                      <a:pt x="149" y="145"/>
                    </a:lnTo>
                    <a:lnTo>
                      <a:pt x="110" y="191"/>
                    </a:lnTo>
                    <a:lnTo>
                      <a:pt x="114" y="185"/>
                    </a:lnTo>
                    <a:lnTo>
                      <a:pt x="86" y="238"/>
                    </a:lnTo>
                    <a:lnTo>
                      <a:pt x="88" y="233"/>
                    </a:lnTo>
                    <a:lnTo>
                      <a:pt x="69" y="291"/>
                    </a:lnTo>
                    <a:lnTo>
                      <a:pt x="70" y="285"/>
                    </a:lnTo>
                    <a:lnTo>
                      <a:pt x="64" y="348"/>
                    </a:lnTo>
                    <a:lnTo>
                      <a:pt x="64" y="341"/>
                    </a:lnTo>
                    <a:lnTo>
                      <a:pt x="70" y="40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14" name="Oval 101"/>
              <p:cNvSpPr>
                <a:spLocks noChangeArrowheads="1"/>
              </p:cNvSpPr>
              <p:nvPr/>
            </p:nvSpPr>
            <p:spPr bwMode="auto">
              <a:xfrm>
                <a:off x="603" y="2513"/>
                <a:ext cx="62" cy="64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15" name="Freeform 102"/>
              <p:cNvSpPr>
                <a:spLocks noEditPoints="1"/>
              </p:cNvSpPr>
              <p:nvPr/>
            </p:nvSpPr>
            <p:spPr bwMode="auto">
              <a:xfrm>
                <a:off x="600" y="2509"/>
                <a:ext cx="69" cy="71"/>
              </a:xfrm>
              <a:custGeom>
                <a:avLst/>
                <a:gdLst>
                  <a:gd name="T0" fmla="*/ 7 w 689"/>
                  <a:gd name="T1" fmla="*/ 285 h 705"/>
                  <a:gd name="T2" fmla="*/ 29 w 689"/>
                  <a:gd name="T3" fmla="*/ 214 h 705"/>
                  <a:gd name="T4" fmla="*/ 100 w 689"/>
                  <a:gd name="T5" fmla="*/ 106 h 705"/>
                  <a:gd name="T6" fmla="*/ 155 w 689"/>
                  <a:gd name="T7" fmla="*/ 60 h 705"/>
                  <a:gd name="T8" fmla="*/ 272 w 689"/>
                  <a:gd name="T9" fmla="*/ 9 h 705"/>
                  <a:gd name="T10" fmla="*/ 348 w 689"/>
                  <a:gd name="T11" fmla="*/ 1 h 705"/>
                  <a:gd name="T12" fmla="*/ 476 w 689"/>
                  <a:gd name="T13" fmla="*/ 27 h 705"/>
                  <a:gd name="T14" fmla="*/ 540 w 689"/>
                  <a:gd name="T15" fmla="*/ 63 h 705"/>
                  <a:gd name="T16" fmla="*/ 628 w 689"/>
                  <a:gd name="T17" fmla="*/ 153 h 705"/>
                  <a:gd name="T18" fmla="*/ 663 w 689"/>
                  <a:gd name="T19" fmla="*/ 219 h 705"/>
                  <a:gd name="T20" fmla="*/ 688 w 689"/>
                  <a:gd name="T21" fmla="*/ 349 h 705"/>
                  <a:gd name="T22" fmla="*/ 681 w 689"/>
                  <a:gd name="T23" fmla="*/ 427 h 705"/>
                  <a:gd name="T24" fmla="*/ 632 w 689"/>
                  <a:gd name="T25" fmla="*/ 547 h 705"/>
                  <a:gd name="T26" fmla="*/ 586 w 689"/>
                  <a:gd name="T27" fmla="*/ 603 h 705"/>
                  <a:gd name="T28" fmla="*/ 482 w 689"/>
                  <a:gd name="T29" fmla="*/ 675 h 705"/>
                  <a:gd name="T30" fmla="*/ 410 w 689"/>
                  <a:gd name="T31" fmla="*/ 698 h 705"/>
                  <a:gd name="T32" fmla="*/ 278 w 689"/>
                  <a:gd name="T33" fmla="*/ 698 h 705"/>
                  <a:gd name="T34" fmla="*/ 208 w 689"/>
                  <a:gd name="T35" fmla="*/ 675 h 705"/>
                  <a:gd name="T36" fmla="*/ 104 w 689"/>
                  <a:gd name="T37" fmla="*/ 603 h 705"/>
                  <a:gd name="T38" fmla="*/ 57 w 689"/>
                  <a:gd name="T39" fmla="*/ 546 h 705"/>
                  <a:gd name="T40" fmla="*/ 8 w 689"/>
                  <a:gd name="T41" fmla="*/ 427 h 705"/>
                  <a:gd name="T42" fmla="*/ 70 w 689"/>
                  <a:gd name="T43" fmla="*/ 415 h 705"/>
                  <a:gd name="T44" fmla="*/ 86 w 689"/>
                  <a:gd name="T45" fmla="*/ 463 h 705"/>
                  <a:gd name="T46" fmla="*/ 149 w 689"/>
                  <a:gd name="T47" fmla="*/ 558 h 705"/>
                  <a:gd name="T48" fmla="*/ 186 w 689"/>
                  <a:gd name="T49" fmla="*/ 590 h 705"/>
                  <a:gd name="T50" fmla="*/ 291 w 689"/>
                  <a:gd name="T51" fmla="*/ 636 h 705"/>
                  <a:gd name="T52" fmla="*/ 341 w 689"/>
                  <a:gd name="T53" fmla="*/ 641 h 705"/>
                  <a:gd name="T54" fmla="*/ 457 w 689"/>
                  <a:gd name="T55" fmla="*/ 617 h 705"/>
                  <a:gd name="T56" fmla="*/ 499 w 689"/>
                  <a:gd name="T57" fmla="*/ 593 h 705"/>
                  <a:gd name="T58" fmla="*/ 579 w 689"/>
                  <a:gd name="T59" fmla="*/ 511 h 705"/>
                  <a:gd name="T60" fmla="*/ 602 w 689"/>
                  <a:gd name="T61" fmla="*/ 468 h 705"/>
                  <a:gd name="T62" fmla="*/ 625 w 689"/>
                  <a:gd name="T63" fmla="*/ 350 h 705"/>
                  <a:gd name="T64" fmla="*/ 620 w 689"/>
                  <a:gd name="T65" fmla="*/ 298 h 705"/>
                  <a:gd name="T66" fmla="*/ 575 w 689"/>
                  <a:gd name="T67" fmla="*/ 188 h 705"/>
                  <a:gd name="T68" fmla="*/ 545 w 689"/>
                  <a:gd name="T69" fmla="*/ 151 h 705"/>
                  <a:gd name="T70" fmla="*/ 451 w 689"/>
                  <a:gd name="T71" fmla="*/ 85 h 705"/>
                  <a:gd name="T72" fmla="*/ 404 w 689"/>
                  <a:gd name="T73" fmla="*/ 71 h 705"/>
                  <a:gd name="T74" fmla="*/ 285 w 689"/>
                  <a:gd name="T75" fmla="*/ 71 h 705"/>
                  <a:gd name="T76" fmla="*/ 239 w 689"/>
                  <a:gd name="T77" fmla="*/ 85 h 705"/>
                  <a:gd name="T78" fmla="*/ 145 w 689"/>
                  <a:gd name="T79" fmla="*/ 151 h 705"/>
                  <a:gd name="T80" fmla="*/ 114 w 689"/>
                  <a:gd name="T81" fmla="*/ 188 h 705"/>
                  <a:gd name="T82" fmla="*/ 69 w 689"/>
                  <a:gd name="T83" fmla="*/ 298 h 705"/>
                  <a:gd name="T84" fmla="*/ 64 w 689"/>
                  <a:gd name="T85" fmla="*/ 350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9" h="705">
                    <a:moveTo>
                      <a:pt x="1" y="355"/>
                    </a:moveTo>
                    <a:cubicBezTo>
                      <a:pt x="0" y="353"/>
                      <a:pt x="0" y="351"/>
                      <a:pt x="1" y="349"/>
                    </a:cubicBezTo>
                    <a:lnTo>
                      <a:pt x="7" y="285"/>
                    </a:lnTo>
                    <a:cubicBezTo>
                      <a:pt x="7" y="283"/>
                      <a:pt x="7" y="281"/>
                      <a:pt x="8" y="279"/>
                    </a:cubicBezTo>
                    <a:lnTo>
                      <a:pt x="27" y="219"/>
                    </a:lnTo>
                    <a:cubicBezTo>
                      <a:pt x="27" y="217"/>
                      <a:pt x="28" y="216"/>
                      <a:pt x="29" y="214"/>
                    </a:cubicBezTo>
                    <a:lnTo>
                      <a:pt x="57" y="159"/>
                    </a:lnTo>
                    <a:cubicBezTo>
                      <a:pt x="58" y="157"/>
                      <a:pt x="59" y="155"/>
                      <a:pt x="61" y="153"/>
                    </a:cubicBezTo>
                    <a:lnTo>
                      <a:pt x="100" y="106"/>
                    </a:lnTo>
                    <a:cubicBezTo>
                      <a:pt x="101" y="105"/>
                      <a:pt x="102" y="103"/>
                      <a:pt x="104" y="102"/>
                    </a:cubicBezTo>
                    <a:lnTo>
                      <a:pt x="150" y="63"/>
                    </a:lnTo>
                    <a:cubicBezTo>
                      <a:pt x="151" y="62"/>
                      <a:pt x="153" y="61"/>
                      <a:pt x="155" y="60"/>
                    </a:cubicBezTo>
                    <a:lnTo>
                      <a:pt x="208" y="30"/>
                    </a:lnTo>
                    <a:cubicBezTo>
                      <a:pt x="210" y="28"/>
                      <a:pt x="212" y="28"/>
                      <a:pt x="214" y="27"/>
                    </a:cubicBezTo>
                    <a:lnTo>
                      <a:pt x="272" y="9"/>
                    </a:lnTo>
                    <a:cubicBezTo>
                      <a:pt x="274" y="8"/>
                      <a:pt x="276" y="8"/>
                      <a:pt x="278" y="8"/>
                    </a:cubicBezTo>
                    <a:lnTo>
                      <a:pt x="341" y="1"/>
                    </a:lnTo>
                    <a:cubicBezTo>
                      <a:pt x="343" y="0"/>
                      <a:pt x="346" y="0"/>
                      <a:pt x="348" y="1"/>
                    </a:cubicBezTo>
                    <a:lnTo>
                      <a:pt x="411" y="8"/>
                    </a:lnTo>
                    <a:cubicBezTo>
                      <a:pt x="413" y="8"/>
                      <a:pt x="415" y="8"/>
                      <a:pt x="417" y="9"/>
                    </a:cubicBezTo>
                    <a:lnTo>
                      <a:pt x="476" y="27"/>
                    </a:lnTo>
                    <a:cubicBezTo>
                      <a:pt x="478" y="28"/>
                      <a:pt x="480" y="28"/>
                      <a:pt x="482" y="30"/>
                    </a:cubicBezTo>
                    <a:lnTo>
                      <a:pt x="535" y="60"/>
                    </a:lnTo>
                    <a:cubicBezTo>
                      <a:pt x="537" y="61"/>
                      <a:pt x="539" y="62"/>
                      <a:pt x="540" y="63"/>
                    </a:cubicBezTo>
                    <a:lnTo>
                      <a:pt x="586" y="102"/>
                    </a:lnTo>
                    <a:cubicBezTo>
                      <a:pt x="588" y="103"/>
                      <a:pt x="589" y="105"/>
                      <a:pt x="590" y="106"/>
                    </a:cubicBezTo>
                    <a:lnTo>
                      <a:pt x="628" y="153"/>
                    </a:lnTo>
                    <a:cubicBezTo>
                      <a:pt x="630" y="155"/>
                      <a:pt x="631" y="157"/>
                      <a:pt x="632" y="159"/>
                    </a:cubicBezTo>
                    <a:lnTo>
                      <a:pt x="661" y="214"/>
                    </a:lnTo>
                    <a:cubicBezTo>
                      <a:pt x="662" y="215"/>
                      <a:pt x="663" y="217"/>
                      <a:pt x="663" y="219"/>
                    </a:cubicBezTo>
                    <a:lnTo>
                      <a:pt x="681" y="279"/>
                    </a:lnTo>
                    <a:cubicBezTo>
                      <a:pt x="682" y="281"/>
                      <a:pt x="682" y="283"/>
                      <a:pt x="682" y="285"/>
                    </a:cubicBezTo>
                    <a:lnTo>
                      <a:pt x="688" y="349"/>
                    </a:lnTo>
                    <a:cubicBezTo>
                      <a:pt x="689" y="351"/>
                      <a:pt x="689" y="353"/>
                      <a:pt x="688" y="355"/>
                    </a:cubicBezTo>
                    <a:lnTo>
                      <a:pt x="682" y="420"/>
                    </a:lnTo>
                    <a:cubicBezTo>
                      <a:pt x="682" y="423"/>
                      <a:pt x="682" y="425"/>
                      <a:pt x="681" y="427"/>
                    </a:cubicBezTo>
                    <a:lnTo>
                      <a:pt x="663" y="487"/>
                    </a:lnTo>
                    <a:cubicBezTo>
                      <a:pt x="662" y="489"/>
                      <a:pt x="662" y="491"/>
                      <a:pt x="661" y="493"/>
                    </a:cubicBezTo>
                    <a:lnTo>
                      <a:pt x="632" y="547"/>
                    </a:lnTo>
                    <a:cubicBezTo>
                      <a:pt x="631" y="548"/>
                      <a:pt x="630" y="550"/>
                      <a:pt x="628" y="552"/>
                    </a:cubicBezTo>
                    <a:lnTo>
                      <a:pt x="590" y="599"/>
                    </a:lnTo>
                    <a:cubicBezTo>
                      <a:pt x="589" y="600"/>
                      <a:pt x="588" y="602"/>
                      <a:pt x="586" y="603"/>
                    </a:cubicBezTo>
                    <a:lnTo>
                      <a:pt x="540" y="642"/>
                    </a:lnTo>
                    <a:cubicBezTo>
                      <a:pt x="539" y="643"/>
                      <a:pt x="537" y="644"/>
                      <a:pt x="535" y="645"/>
                    </a:cubicBezTo>
                    <a:lnTo>
                      <a:pt x="482" y="675"/>
                    </a:lnTo>
                    <a:cubicBezTo>
                      <a:pt x="480" y="676"/>
                      <a:pt x="478" y="677"/>
                      <a:pt x="476" y="678"/>
                    </a:cubicBezTo>
                    <a:lnTo>
                      <a:pt x="417" y="697"/>
                    </a:lnTo>
                    <a:cubicBezTo>
                      <a:pt x="415" y="698"/>
                      <a:pt x="413" y="698"/>
                      <a:pt x="410" y="698"/>
                    </a:cubicBezTo>
                    <a:lnTo>
                      <a:pt x="347" y="704"/>
                    </a:lnTo>
                    <a:cubicBezTo>
                      <a:pt x="345" y="705"/>
                      <a:pt x="343" y="705"/>
                      <a:pt x="341" y="704"/>
                    </a:cubicBezTo>
                    <a:lnTo>
                      <a:pt x="278" y="698"/>
                    </a:lnTo>
                    <a:cubicBezTo>
                      <a:pt x="276" y="698"/>
                      <a:pt x="274" y="698"/>
                      <a:pt x="272" y="697"/>
                    </a:cubicBezTo>
                    <a:lnTo>
                      <a:pt x="214" y="678"/>
                    </a:lnTo>
                    <a:cubicBezTo>
                      <a:pt x="211" y="677"/>
                      <a:pt x="210" y="676"/>
                      <a:pt x="208" y="675"/>
                    </a:cubicBezTo>
                    <a:lnTo>
                      <a:pt x="155" y="645"/>
                    </a:lnTo>
                    <a:cubicBezTo>
                      <a:pt x="153" y="644"/>
                      <a:pt x="151" y="643"/>
                      <a:pt x="150" y="642"/>
                    </a:cubicBezTo>
                    <a:lnTo>
                      <a:pt x="104" y="603"/>
                    </a:lnTo>
                    <a:cubicBezTo>
                      <a:pt x="102" y="602"/>
                      <a:pt x="101" y="600"/>
                      <a:pt x="100" y="599"/>
                    </a:cubicBezTo>
                    <a:lnTo>
                      <a:pt x="61" y="552"/>
                    </a:lnTo>
                    <a:cubicBezTo>
                      <a:pt x="59" y="550"/>
                      <a:pt x="58" y="548"/>
                      <a:pt x="57" y="546"/>
                    </a:cubicBezTo>
                    <a:lnTo>
                      <a:pt x="29" y="492"/>
                    </a:lnTo>
                    <a:cubicBezTo>
                      <a:pt x="28" y="491"/>
                      <a:pt x="28" y="489"/>
                      <a:pt x="27" y="487"/>
                    </a:cubicBezTo>
                    <a:lnTo>
                      <a:pt x="8" y="427"/>
                    </a:lnTo>
                    <a:cubicBezTo>
                      <a:pt x="7" y="425"/>
                      <a:pt x="7" y="423"/>
                      <a:pt x="7" y="420"/>
                    </a:cubicBezTo>
                    <a:lnTo>
                      <a:pt x="1" y="355"/>
                    </a:lnTo>
                    <a:close/>
                    <a:moveTo>
                      <a:pt x="70" y="415"/>
                    </a:moveTo>
                    <a:lnTo>
                      <a:pt x="69" y="408"/>
                    </a:lnTo>
                    <a:lnTo>
                      <a:pt x="88" y="468"/>
                    </a:lnTo>
                    <a:lnTo>
                      <a:pt x="86" y="463"/>
                    </a:lnTo>
                    <a:lnTo>
                      <a:pt x="114" y="517"/>
                    </a:lnTo>
                    <a:lnTo>
                      <a:pt x="110" y="511"/>
                    </a:lnTo>
                    <a:lnTo>
                      <a:pt x="149" y="558"/>
                    </a:lnTo>
                    <a:lnTo>
                      <a:pt x="145" y="554"/>
                    </a:lnTo>
                    <a:lnTo>
                      <a:pt x="191" y="593"/>
                    </a:lnTo>
                    <a:lnTo>
                      <a:pt x="186" y="590"/>
                    </a:lnTo>
                    <a:lnTo>
                      <a:pt x="239" y="620"/>
                    </a:lnTo>
                    <a:lnTo>
                      <a:pt x="233" y="617"/>
                    </a:lnTo>
                    <a:lnTo>
                      <a:pt x="291" y="636"/>
                    </a:lnTo>
                    <a:lnTo>
                      <a:pt x="284" y="635"/>
                    </a:lnTo>
                    <a:lnTo>
                      <a:pt x="347" y="641"/>
                    </a:lnTo>
                    <a:lnTo>
                      <a:pt x="341" y="641"/>
                    </a:lnTo>
                    <a:lnTo>
                      <a:pt x="404" y="635"/>
                    </a:lnTo>
                    <a:lnTo>
                      <a:pt x="398" y="636"/>
                    </a:lnTo>
                    <a:lnTo>
                      <a:pt x="457" y="617"/>
                    </a:lnTo>
                    <a:lnTo>
                      <a:pt x="451" y="620"/>
                    </a:lnTo>
                    <a:lnTo>
                      <a:pt x="504" y="590"/>
                    </a:lnTo>
                    <a:lnTo>
                      <a:pt x="499" y="593"/>
                    </a:lnTo>
                    <a:lnTo>
                      <a:pt x="545" y="554"/>
                    </a:lnTo>
                    <a:lnTo>
                      <a:pt x="541" y="558"/>
                    </a:lnTo>
                    <a:lnTo>
                      <a:pt x="579" y="511"/>
                    </a:lnTo>
                    <a:lnTo>
                      <a:pt x="575" y="516"/>
                    </a:lnTo>
                    <a:lnTo>
                      <a:pt x="604" y="462"/>
                    </a:lnTo>
                    <a:lnTo>
                      <a:pt x="602" y="468"/>
                    </a:lnTo>
                    <a:lnTo>
                      <a:pt x="620" y="408"/>
                    </a:lnTo>
                    <a:lnTo>
                      <a:pt x="619" y="415"/>
                    </a:lnTo>
                    <a:lnTo>
                      <a:pt x="625" y="350"/>
                    </a:lnTo>
                    <a:lnTo>
                      <a:pt x="625" y="355"/>
                    </a:lnTo>
                    <a:lnTo>
                      <a:pt x="619" y="291"/>
                    </a:lnTo>
                    <a:lnTo>
                      <a:pt x="620" y="298"/>
                    </a:lnTo>
                    <a:lnTo>
                      <a:pt x="602" y="238"/>
                    </a:lnTo>
                    <a:lnTo>
                      <a:pt x="604" y="243"/>
                    </a:lnTo>
                    <a:lnTo>
                      <a:pt x="575" y="188"/>
                    </a:lnTo>
                    <a:lnTo>
                      <a:pt x="579" y="194"/>
                    </a:lnTo>
                    <a:lnTo>
                      <a:pt x="541" y="147"/>
                    </a:lnTo>
                    <a:lnTo>
                      <a:pt x="545" y="151"/>
                    </a:lnTo>
                    <a:lnTo>
                      <a:pt x="499" y="112"/>
                    </a:lnTo>
                    <a:lnTo>
                      <a:pt x="504" y="115"/>
                    </a:lnTo>
                    <a:lnTo>
                      <a:pt x="451" y="85"/>
                    </a:lnTo>
                    <a:lnTo>
                      <a:pt x="457" y="88"/>
                    </a:lnTo>
                    <a:lnTo>
                      <a:pt x="398" y="70"/>
                    </a:lnTo>
                    <a:lnTo>
                      <a:pt x="404" y="71"/>
                    </a:lnTo>
                    <a:lnTo>
                      <a:pt x="341" y="64"/>
                    </a:lnTo>
                    <a:lnTo>
                      <a:pt x="348" y="64"/>
                    </a:lnTo>
                    <a:lnTo>
                      <a:pt x="285" y="71"/>
                    </a:lnTo>
                    <a:lnTo>
                      <a:pt x="291" y="70"/>
                    </a:lnTo>
                    <a:lnTo>
                      <a:pt x="233" y="88"/>
                    </a:lnTo>
                    <a:lnTo>
                      <a:pt x="239" y="85"/>
                    </a:lnTo>
                    <a:lnTo>
                      <a:pt x="186" y="115"/>
                    </a:lnTo>
                    <a:lnTo>
                      <a:pt x="191" y="112"/>
                    </a:lnTo>
                    <a:lnTo>
                      <a:pt x="145" y="151"/>
                    </a:lnTo>
                    <a:lnTo>
                      <a:pt x="149" y="147"/>
                    </a:lnTo>
                    <a:lnTo>
                      <a:pt x="110" y="194"/>
                    </a:lnTo>
                    <a:lnTo>
                      <a:pt x="114" y="188"/>
                    </a:lnTo>
                    <a:lnTo>
                      <a:pt x="86" y="243"/>
                    </a:lnTo>
                    <a:lnTo>
                      <a:pt x="88" y="238"/>
                    </a:lnTo>
                    <a:lnTo>
                      <a:pt x="69" y="298"/>
                    </a:lnTo>
                    <a:lnTo>
                      <a:pt x="70" y="291"/>
                    </a:lnTo>
                    <a:lnTo>
                      <a:pt x="64" y="355"/>
                    </a:lnTo>
                    <a:lnTo>
                      <a:pt x="64" y="350"/>
                    </a:lnTo>
                    <a:lnTo>
                      <a:pt x="70" y="415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16" name="Oval 103"/>
              <p:cNvSpPr>
                <a:spLocks noChangeArrowheads="1"/>
              </p:cNvSpPr>
              <p:nvPr/>
            </p:nvSpPr>
            <p:spPr bwMode="auto">
              <a:xfrm>
                <a:off x="148" y="2625"/>
                <a:ext cx="63" cy="64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17" name="Freeform 104"/>
              <p:cNvSpPr>
                <a:spLocks noEditPoints="1"/>
              </p:cNvSpPr>
              <p:nvPr/>
            </p:nvSpPr>
            <p:spPr bwMode="auto">
              <a:xfrm>
                <a:off x="145" y="2621"/>
                <a:ext cx="69" cy="71"/>
              </a:xfrm>
              <a:custGeom>
                <a:avLst/>
                <a:gdLst>
                  <a:gd name="T0" fmla="*/ 7 w 689"/>
                  <a:gd name="T1" fmla="*/ 285 h 705"/>
                  <a:gd name="T2" fmla="*/ 29 w 689"/>
                  <a:gd name="T3" fmla="*/ 214 h 705"/>
                  <a:gd name="T4" fmla="*/ 100 w 689"/>
                  <a:gd name="T5" fmla="*/ 106 h 705"/>
                  <a:gd name="T6" fmla="*/ 155 w 689"/>
                  <a:gd name="T7" fmla="*/ 60 h 705"/>
                  <a:gd name="T8" fmla="*/ 272 w 689"/>
                  <a:gd name="T9" fmla="*/ 9 h 705"/>
                  <a:gd name="T10" fmla="*/ 348 w 689"/>
                  <a:gd name="T11" fmla="*/ 1 h 705"/>
                  <a:gd name="T12" fmla="*/ 476 w 689"/>
                  <a:gd name="T13" fmla="*/ 27 h 705"/>
                  <a:gd name="T14" fmla="*/ 540 w 689"/>
                  <a:gd name="T15" fmla="*/ 63 h 705"/>
                  <a:gd name="T16" fmla="*/ 628 w 689"/>
                  <a:gd name="T17" fmla="*/ 153 h 705"/>
                  <a:gd name="T18" fmla="*/ 663 w 689"/>
                  <a:gd name="T19" fmla="*/ 219 h 705"/>
                  <a:gd name="T20" fmla="*/ 688 w 689"/>
                  <a:gd name="T21" fmla="*/ 349 h 705"/>
                  <a:gd name="T22" fmla="*/ 681 w 689"/>
                  <a:gd name="T23" fmla="*/ 427 h 705"/>
                  <a:gd name="T24" fmla="*/ 632 w 689"/>
                  <a:gd name="T25" fmla="*/ 547 h 705"/>
                  <a:gd name="T26" fmla="*/ 586 w 689"/>
                  <a:gd name="T27" fmla="*/ 603 h 705"/>
                  <a:gd name="T28" fmla="*/ 482 w 689"/>
                  <a:gd name="T29" fmla="*/ 675 h 705"/>
                  <a:gd name="T30" fmla="*/ 411 w 689"/>
                  <a:gd name="T31" fmla="*/ 698 h 705"/>
                  <a:gd name="T32" fmla="*/ 278 w 689"/>
                  <a:gd name="T33" fmla="*/ 698 h 705"/>
                  <a:gd name="T34" fmla="*/ 208 w 689"/>
                  <a:gd name="T35" fmla="*/ 675 h 705"/>
                  <a:gd name="T36" fmla="*/ 104 w 689"/>
                  <a:gd name="T37" fmla="*/ 603 h 705"/>
                  <a:gd name="T38" fmla="*/ 57 w 689"/>
                  <a:gd name="T39" fmla="*/ 546 h 705"/>
                  <a:gd name="T40" fmla="*/ 8 w 689"/>
                  <a:gd name="T41" fmla="*/ 427 h 705"/>
                  <a:gd name="T42" fmla="*/ 70 w 689"/>
                  <a:gd name="T43" fmla="*/ 415 h 705"/>
                  <a:gd name="T44" fmla="*/ 86 w 689"/>
                  <a:gd name="T45" fmla="*/ 463 h 705"/>
                  <a:gd name="T46" fmla="*/ 149 w 689"/>
                  <a:gd name="T47" fmla="*/ 558 h 705"/>
                  <a:gd name="T48" fmla="*/ 186 w 689"/>
                  <a:gd name="T49" fmla="*/ 590 h 705"/>
                  <a:gd name="T50" fmla="*/ 291 w 689"/>
                  <a:gd name="T51" fmla="*/ 636 h 705"/>
                  <a:gd name="T52" fmla="*/ 341 w 689"/>
                  <a:gd name="T53" fmla="*/ 641 h 705"/>
                  <a:gd name="T54" fmla="*/ 457 w 689"/>
                  <a:gd name="T55" fmla="*/ 617 h 705"/>
                  <a:gd name="T56" fmla="*/ 499 w 689"/>
                  <a:gd name="T57" fmla="*/ 593 h 705"/>
                  <a:gd name="T58" fmla="*/ 579 w 689"/>
                  <a:gd name="T59" fmla="*/ 511 h 705"/>
                  <a:gd name="T60" fmla="*/ 602 w 689"/>
                  <a:gd name="T61" fmla="*/ 468 h 705"/>
                  <a:gd name="T62" fmla="*/ 625 w 689"/>
                  <a:gd name="T63" fmla="*/ 350 h 705"/>
                  <a:gd name="T64" fmla="*/ 620 w 689"/>
                  <a:gd name="T65" fmla="*/ 298 h 705"/>
                  <a:gd name="T66" fmla="*/ 575 w 689"/>
                  <a:gd name="T67" fmla="*/ 188 h 705"/>
                  <a:gd name="T68" fmla="*/ 545 w 689"/>
                  <a:gd name="T69" fmla="*/ 151 h 705"/>
                  <a:gd name="T70" fmla="*/ 451 w 689"/>
                  <a:gd name="T71" fmla="*/ 85 h 705"/>
                  <a:gd name="T72" fmla="*/ 404 w 689"/>
                  <a:gd name="T73" fmla="*/ 71 h 705"/>
                  <a:gd name="T74" fmla="*/ 285 w 689"/>
                  <a:gd name="T75" fmla="*/ 71 h 705"/>
                  <a:gd name="T76" fmla="*/ 239 w 689"/>
                  <a:gd name="T77" fmla="*/ 85 h 705"/>
                  <a:gd name="T78" fmla="*/ 145 w 689"/>
                  <a:gd name="T79" fmla="*/ 151 h 705"/>
                  <a:gd name="T80" fmla="*/ 114 w 689"/>
                  <a:gd name="T81" fmla="*/ 188 h 705"/>
                  <a:gd name="T82" fmla="*/ 69 w 689"/>
                  <a:gd name="T83" fmla="*/ 298 h 705"/>
                  <a:gd name="T84" fmla="*/ 64 w 689"/>
                  <a:gd name="T85" fmla="*/ 350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9" h="705">
                    <a:moveTo>
                      <a:pt x="1" y="355"/>
                    </a:moveTo>
                    <a:cubicBezTo>
                      <a:pt x="0" y="353"/>
                      <a:pt x="0" y="351"/>
                      <a:pt x="1" y="349"/>
                    </a:cubicBezTo>
                    <a:lnTo>
                      <a:pt x="7" y="285"/>
                    </a:lnTo>
                    <a:cubicBezTo>
                      <a:pt x="7" y="283"/>
                      <a:pt x="7" y="281"/>
                      <a:pt x="8" y="279"/>
                    </a:cubicBezTo>
                    <a:lnTo>
                      <a:pt x="27" y="219"/>
                    </a:lnTo>
                    <a:cubicBezTo>
                      <a:pt x="27" y="217"/>
                      <a:pt x="28" y="216"/>
                      <a:pt x="29" y="214"/>
                    </a:cubicBezTo>
                    <a:lnTo>
                      <a:pt x="57" y="159"/>
                    </a:lnTo>
                    <a:cubicBezTo>
                      <a:pt x="58" y="157"/>
                      <a:pt x="59" y="155"/>
                      <a:pt x="61" y="153"/>
                    </a:cubicBezTo>
                    <a:lnTo>
                      <a:pt x="100" y="106"/>
                    </a:lnTo>
                    <a:cubicBezTo>
                      <a:pt x="101" y="105"/>
                      <a:pt x="102" y="103"/>
                      <a:pt x="104" y="102"/>
                    </a:cubicBezTo>
                    <a:lnTo>
                      <a:pt x="150" y="63"/>
                    </a:lnTo>
                    <a:cubicBezTo>
                      <a:pt x="151" y="62"/>
                      <a:pt x="153" y="61"/>
                      <a:pt x="155" y="60"/>
                    </a:cubicBezTo>
                    <a:lnTo>
                      <a:pt x="208" y="30"/>
                    </a:lnTo>
                    <a:cubicBezTo>
                      <a:pt x="210" y="28"/>
                      <a:pt x="212" y="28"/>
                      <a:pt x="214" y="27"/>
                    </a:cubicBezTo>
                    <a:lnTo>
                      <a:pt x="272" y="9"/>
                    </a:lnTo>
                    <a:cubicBezTo>
                      <a:pt x="274" y="8"/>
                      <a:pt x="276" y="8"/>
                      <a:pt x="278" y="8"/>
                    </a:cubicBezTo>
                    <a:lnTo>
                      <a:pt x="341" y="1"/>
                    </a:lnTo>
                    <a:cubicBezTo>
                      <a:pt x="343" y="0"/>
                      <a:pt x="346" y="0"/>
                      <a:pt x="348" y="1"/>
                    </a:cubicBezTo>
                    <a:lnTo>
                      <a:pt x="411" y="8"/>
                    </a:lnTo>
                    <a:cubicBezTo>
                      <a:pt x="413" y="8"/>
                      <a:pt x="415" y="8"/>
                      <a:pt x="417" y="9"/>
                    </a:cubicBezTo>
                    <a:lnTo>
                      <a:pt x="476" y="27"/>
                    </a:lnTo>
                    <a:cubicBezTo>
                      <a:pt x="478" y="28"/>
                      <a:pt x="480" y="28"/>
                      <a:pt x="482" y="30"/>
                    </a:cubicBezTo>
                    <a:lnTo>
                      <a:pt x="535" y="60"/>
                    </a:lnTo>
                    <a:cubicBezTo>
                      <a:pt x="537" y="61"/>
                      <a:pt x="539" y="62"/>
                      <a:pt x="540" y="63"/>
                    </a:cubicBezTo>
                    <a:lnTo>
                      <a:pt x="586" y="102"/>
                    </a:lnTo>
                    <a:cubicBezTo>
                      <a:pt x="588" y="103"/>
                      <a:pt x="589" y="105"/>
                      <a:pt x="590" y="106"/>
                    </a:cubicBezTo>
                    <a:lnTo>
                      <a:pt x="628" y="153"/>
                    </a:lnTo>
                    <a:cubicBezTo>
                      <a:pt x="630" y="155"/>
                      <a:pt x="631" y="157"/>
                      <a:pt x="632" y="159"/>
                    </a:cubicBezTo>
                    <a:lnTo>
                      <a:pt x="661" y="214"/>
                    </a:lnTo>
                    <a:cubicBezTo>
                      <a:pt x="662" y="215"/>
                      <a:pt x="663" y="217"/>
                      <a:pt x="663" y="219"/>
                    </a:cubicBezTo>
                    <a:lnTo>
                      <a:pt x="681" y="279"/>
                    </a:lnTo>
                    <a:cubicBezTo>
                      <a:pt x="682" y="281"/>
                      <a:pt x="682" y="283"/>
                      <a:pt x="682" y="285"/>
                    </a:cubicBezTo>
                    <a:lnTo>
                      <a:pt x="688" y="349"/>
                    </a:lnTo>
                    <a:cubicBezTo>
                      <a:pt x="689" y="351"/>
                      <a:pt x="689" y="353"/>
                      <a:pt x="688" y="355"/>
                    </a:cubicBezTo>
                    <a:lnTo>
                      <a:pt x="682" y="420"/>
                    </a:lnTo>
                    <a:cubicBezTo>
                      <a:pt x="682" y="423"/>
                      <a:pt x="682" y="425"/>
                      <a:pt x="681" y="427"/>
                    </a:cubicBezTo>
                    <a:lnTo>
                      <a:pt x="663" y="487"/>
                    </a:lnTo>
                    <a:cubicBezTo>
                      <a:pt x="662" y="489"/>
                      <a:pt x="662" y="491"/>
                      <a:pt x="661" y="493"/>
                    </a:cubicBezTo>
                    <a:lnTo>
                      <a:pt x="632" y="547"/>
                    </a:lnTo>
                    <a:cubicBezTo>
                      <a:pt x="631" y="548"/>
                      <a:pt x="630" y="550"/>
                      <a:pt x="628" y="552"/>
                    </a:cubicBezTo>
                    <a:lnTo>
                      <a:pt x="590" y="599"/>
                    </a:lnTo>
                    <a:cubicBezTo>
                      <a:pt x="589" y="600"/>
                      <a:pt x="588" y="602"/>
                      <a:pt x="586" y="603"/>
                    </a:cubicBezTo>
                    <a:lnTo>
                      <a:pt x="540" y="642"/>
                    </a:lnTo>
                    <a:cubicBezTo>
                      <a:pt x="539" y="643"/>
                      <a:pt x="537" y="644"/>
                      <a:pt x="535" y="645"/>
                    </a:cubicBezTo>
                    <a:lnTo>
                      <a:pt x="482" y="675"/>
                    </a:lnTo>
                    <a:cubicBezTo>
                      <a:pt x="480" y="676"/>
                      <a:pt x="478" y="677"/>
                      <a:pt x="476" y="678"/>
                    </a:cubicBezTo>
                    <a:lnTo>
                      <a:pt x="417" y="697"/>
                    </a:lnTo>
                    <a:cubicBezTo>
                      <a:pt x="415" y="698"/>
                      <a:pt x="413" y="698"/>
                      <a:pt x="411" y="698"/>
                    </a:cubicBezTo>
                    <a:lnTo>
                      <a:pt x="348" y="704"/>
                    </a:lnTo>
                    <a:cubicBezTo>
                      <a:pt x="345" y="705"/>
                      <a:pt x="343" y="705"/>
                      <a:pt x="341" y="704"/>
                    </a:cubicBezTo>
                    <a:lnTo>
                      <a:pt x="278" y="698"/>
                    </a:lnTo>
                    <a:cubicBezTo>
                      <a:pt x="276" y="698"/>
                      <a:pt x="274" y="698"/>
                      <a:pt x="272" y="697"/>
                    </a:cubicBezTo>
                    <a:lnTo>
                      <a:pt x="214" y="678"/>
                    </a:lnTo>
                    <a:cubicBezTo>
                      <a:pt x="211" y="677"/>
                      <a:pt x="210" y="676"/>
                      <a:pt x="208" y="675"/>
                    </a:cubicBezTo>
                    <a:lnTo>
                      <a:pt x="155" y="645"/>
                    </a:lnTo>
                    <a:cubicBezTo>
                      <a:pt x="153" y="644"/>
                      <a:pt x="151" y="643"/>
                      <a:pt x="150" y="642"/>
                    </a:cubicBezTo>
                    <a:lnTo>
                      <a:pt x="104" y="603"/>
                    </a:lnTo>
                    <a:cubicBezTo>
                      <a:pt x="102" y="602"/>
                      <a:pt x="101" y="600"/>
                      <a:pt x="100" y="599"/>
                    </a:cubicBezTo>
                    <a:lnTo>
                      <a:pt x="61" y="552"/>
                    </a:lnTo>
                    <a:cubicBezTo>
                      <a:pt x="59" y="550"/>
                      <a:pt x="58" y="548"/>
                      <a:pt x="57" y="546"/>
                    </a:cubicBezTo>
                    <a:lnTo>
                      <a:pt x="29" y="492"/>
                    </a:lnTo>
                    <a:cubicBezTo>
                      <a:pt x="28" y="491"/>
                      <a:pt x="28" y="489"/>
                      <a:pt x="27" y="487"/>
                    </a:cubicBezTo>
                    <a:lnTo>
                      <a:pt x="8" y="427"/>
                    </a:lnTo>
                    <a:cubicBezTo>
                      <a:pt x="7" y="425"/>
                      <a:pt x="7" y="423"/>
                      <a:pt x="7" y="420"/>
                    </a:cubicBezTo>
                    <a:lnTo>
                      <a:pt x="1" y="355"/>
                    </a:lnTo>
                    <a:close/>
                    <a:moveTo>
                      <a:pt x="70" y="415"/>
                    </a:moveTo>
                    <a:lnTo>
                      <a:pt x="69" y="408"/>
                    </a:lnTo>
                    <a:lnTo>
                      <a:pt x="88" y="468"/>
                    </a:lnTo>
                    <a:lnTo>
                      <a:pt x="86" y="463"/>
                    </a:lnTo>
                    <a:lnTo>
                      <a:pt x="114" y="517"/>
                    </a:lnTo>
                    <a:lnTo>
                      <a:pt x="110" y="511"/>
                    </a:lnTo>
                    <a:lnTo>
                      <a:pt x="149" y="558"/>
                    </a:lnTo>
                    <a:lnTo>
                      <a:pt x="145" y="554"/>
                    </a:lnTo>
                    <a:lnTo>
                      <a:pt x="191" y="593"/>
                    </a:lnTo>
                    <a:lnTo>
                      <a:pt x="186" y="590"/>
                    </a:lnTo>
                    <a:lnTo>
                      <a:pt x="239" y="620"/>
                    </a:lnTo>
                    <a:lnTo>
                      <a:pt x="233" y="617"/>
                    </a:lnTo>
                    <a:lnTo>
                      <a:pt x="291" y="636"/>
                    </a:lnTo>
                    <a:lnTo>
                      <a:pt x="285" y="635"/>
                    </a:lnTo>
                    <a:lnTo>
                      <a:pt x="348" y="641"/>
                    </a:lnTo>
                    <a:lnTo>
                      <a:pt x="341" y="641"/>
                    </a:lnTo>
                    <a:lnTo>
                      <a:pt x="404" y="635"/>
                    </a:lnTo>
                    <a:lnTo>
                      <a:pt x="398" y="636"/>
                    </a:lnTo>
                    <a:lnTo>
                      <a:pt x="457" y="617"/>
                    </a:lnTo>
                    <a:lnTo>
                      <a:pt x="451" y="620"/>
                    </a:lnTo>
                    <a:lnTo>
                      <a:pt x="504" y="590"/>
                    </a:lnTo>
                    <a:lnTo>
                      <a:pt x="499" y="593"/>
                    </a:lnTo>
                    <a:lnTo>
                      <a:pt x="545" y="554"/>
                    </a:lnTo>
                    <a:lnTo>
                      <a:pt x="541" y="558"/>
                    </a:lnTo>
                    <a:lnTo>
                      <a:pt x="579" y="511"/>
                    </a:lnTo>
                    <a:lnTo>
                      <a:pt x="575" y="516"/>
                    </a:lnTo>
                    <a:lnTo>
                      <a:pt x="604" y="462"/>
                    </a:lnTo>
                    <a:lnTo>
                      <a:pt x="602" y="468"/>
                    </a:lnTo>
                    <a:lnTo>
                      <a:pt x="620" y="408"/>
                    </a:lnTo>
                    <a:lnTo>
                      <a:pt x="619" y="415"/>
                    </a:lnTo>
                    <a:lnTo>
                      <a:pt x="625" y="350"/>
                    </a:lnTo>
                    <a:lnTo>
                      <a:pt x="625" y="355"/>
                    </a:lnTo>
                    <a:lnTo>
                      <a:pt x="619" y="291"/>
                    </a:lnTo>
                    <a:lnTo>
                      <a:pt x="620" y="298"/>
                    </a:lnTo>
                    <a:lnTo>
                      <a:pt x="602" y="238"/>
                    </a:lnTo>
                    <a:lnTo>
                      <a:pt x="604" y="243"/>
                    </a:lnTo>
                    <a:lnTo>
                      <a:pt x="575" y="188"/>
                    </a:lnTo>
                    <a:lnTo>
                      <a:pt x="579" y="194"/>
                    </a:lnTo>
                    <a:lnTo>
                      <a:pt x="541" y="147"/>
                    </a:lnTo>
                    <a:lnTo>
                      <a:pt x="545" y="151"/>
                    </a:lnTo>
                    <a:lnTo>
                      <a:pt x="499" y="112"/>
                    </a:lnTo>
                    <a:lnTo>
                      <a:pt x="504" y="115"/>
                    </a:lnTo>
                    <a:lnTo>
                      <a:pt x="451" y="85"/>
                    </a:lnTo>
                    <a:lnTo>
                      <a:pt x="457" y="88"/>
                    </a:lnTo>
                    <a:lnTo>
                      <a:pt x="398" y="70"/>
                    </a:lnTo>
                    <a:lnTo>
                      <a:pt x="404" y="71"/>
                    </a:lnTo>
                    <a:lnTo>
                      <a:pt x="341" y="64"/>
                    </a:lnTo>
                    <a:lnTo>
                      <a:pt x="348" y="64"/>
                    </a:lnTo>
                    <a:lnTo>
                      <a:pt x="285" y="71"/>
                    </a:lnTo>
                    <a:lnTo>
                      <a:pt x="291" y="70"/>
                    </a:lnTo>
                    <a:lnTo>
                      <a:pt x="233" y="88"/>
                    </a:lnTo>
                    <a:lnTo>
                      <a:pt x="239" y="85"/>
                    </a:lnTo>
                    <a:lnTo>
                      <a:pt x="186" y="115"/>
                    </a:lnTo>
                    <a:lnTo>
                      <a:pt x="191" y="112"/>
                    </a:lnTo>
                    <a:lnTo>
                      <a:pt x="145" y="151"/>
                    </a:lnTo>
                    <a:lnTo>
                      <a:pt x="149" y="147"/>
                    </a:lnTo>
                    <a:lnTo>
                      <a:pt x="110" y="194"/>
                    </a:lnTo>
                    <a:lnTo>
                      <a:pt x="114" y="188"/>
                    </a:lnTo>
                    <a:lnTo>
                      <a:pt x="86" y="243"/>
                    </a:lnTo>
                    <a:lnTo>
                      <a:pt x="88" y="238"/>
                    </a:lnTo>
                    <a:lnTo>
                      <a:pt x="69" y="298"/>
                    </a:lnTo>
                    <a:lnTo>
                      <a:pt x="70" y="291"/>
                    </a:lnTo>
                    <a:lnTo>
                      <a:pt x="64" y="355"/>
                    </a:lnTo>
                    <a:lnTo>
                      <a:pt x="64" y="350"/>
                    </a:lnTo>
                    <a:lnTo>
                      <a:pt x="70" y="415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18" name="Oval 105"/>
              <p:cNvSpPr>
                <a:spLocks noChangeArrowheads="1"/>
              </p:cNvSpPr>
              <p:nvPr/>
            </p:nvSpPr>
            <p:spPr bwMode="auto">
              <a:xfrm>
                <a:off x="-174" y="2737"/>
                <a:ext cx="64" cy="6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19" name="Freeform 106"/>
              <p:cNvSpPr>
                <a:spLocks noEditPoints="1"/>
              </p:cNvSpPr>
              <p:nvPr/>
            </p:nvSpPr>
            <p:spPr bwMode="auto">
              <a:xfrm>
                <a:off x="-177" y="2734"/>
                <a:ext cx="71" cy="69"/>
              </a:xfrm>
              <a:custGeom>
                <a:avLst/>
                <a:gdLst>
                  <a:gd name="T0" fmla="*/ 8 w 705"/>
                  <a:gd name="T1" fmla="*/ 278 h 689"/>
                  <a:gd name="T2" fmla="*/ 30 w 705"/>
                  <a:gd name="T3" fmla="*/ 208 h 689"/>
                  <a:gd name="T4" fmla="*/ 102 w 705"/>
                  <a:gd name="T5" fmla="*/ 104 h 689"/>
                  <a:gd name="T6" fmla="*/ 159 w 705"/>
                  <a:gd name="T7" fmla="*/ 57 h 689"/>
                  <a:gd name="T8" fmla="*/ 279 w 705"/>
                  <a:gd name="T9" fmla="*/ 8 h 689"/>
                  <a:gd name="T10" fmla="*/ 355 w 705"/>
                  <a:gd name="T11" fmla="*/ 1 h 689"/>
                  <a:gd name="T12" fmla="*/ 487 w 705"/>
                  <a:gd name="T13" fmla="*/ 27 h 689"/>
                  <a:gd name="T14" fmla="*/ 552 w 705"/>
                  <a:gd name="T15" fmla="*/ 61 h 689"/>
                  <a:gd name="T16" fmla="*/ 642 w 705"/>
                  <a:gd name="T17" fmla="*/ 150 h 689"/>
                  <a:gd name="T18" fmla="*/ 678 w 705"/>
                  <a:gd name="T19" fmla="*/ 214 h 689"/>
                  <a:gd name="T20" fmla="*/ 704 w 705"/>
                  <a:gd name="T21" fmla="*/ 341 h 689"/>
                  <a:gd name="T22" fmla="*/ 697 w 705"/>
                  <a:gd name="T23" fmla="*/ 417 h 689"/>
                  <a:gd name="T24" fmla="*/ 645 w 705"/>
                  <a:gd name="T25" fmla="*/ 535 h 689"/>
                  <a:gd name="T26" fmla="*/ 599 w 705"/>
                  <a:gd name="T27" fmla="*/ 590 h 689"/>
                  <a:gd name="T28" fmla="*/ 493 w 705"/>
                  <a:gd name="T29" fmla="*/ 661 h 689"/>
                  <a:gd name="T30" fmla="*/ 420 w 705"/>
                  <a:gd name="T31" fmla="*/ 682 h 689"/>
                  <a:gd name="T32" fmla="*/ 285 w 705"/>
                  <a:gd name="T33" fmla="*/ 682 h 689"/>
                  <a:gd name="T34" fmla="*/ 214 w 705"/>
                  <a:gd name="T35" fmla="*/ 661 h 689"/>
                  <a:gd name="T36" fmla="*/ 106 w 705"/>
                  <a:gd name="T37" fmla="*/ 590 h 689"/>
                  <a:gd name="T38" fmla="*/ 60 w 705"/>
                  <a:gd name="T39" fmla="*/ 535 h 689"/>
                  <a:gd name="T40" fmla="*/ 9 w 705"/>
                  <a:gd name="T41" fmla="*/ 417 h 689"/>
                  <a:gd name="T42" fmla="*/ 71 w 705"/>
                  <a:gd name="T43" fmla="*/ 404 h 689"/>
                  <a:gd name="T44" fmla="*/ 85 w 705"/>
                  <a:gd name="T45" fmla="*/ 451 h 689"/>
                  <a:gd name="T46" fmla="*/ 151 w 705"/>
                  <a:gd name="T47" fmla="*/ 545 h 689"/>
                  <a:gd name="T48" fmla="*/ 188 w 705"/>
                  <a:gd name="T49" fmla="*/ 575 h 689"/>
                  <a:gd name="T50" fmla="*/ 298 w 705"/>
                  <a:gd name="T51" fmla="*/ 620 h 689"/>
                  <a:gd name="T52" fmla="*/ 350 w 705"/>
                  <a:gd name="T53" fmla="*/ 625 h 689"/>
                  <a:gd name="T54" fmla="*/ 468 w 705"/>
                  <a:gd name="T55" fmla="*/ 602 h 689"/>
                  <a:gd name="T56" fmla="*/ 511 w 705"/>
                  <a:gd name="T57" fmla="*/ 579 h 689"/>
                  <a:gd name="T58" fmla="*/ 593 w 705"/>
                  <a:gd name="T59" fmla="*/ 499 h 689"/>
                  <a:gd name="T60" fmla="*/ 617 w 705"/>
                  <a:gd name="T61" fmla="*/ 457 h 689"/>
                  <a:gd name="T62" fmla="*/ 641 w 705"/>
                  <a:gd name="T63" fmla="*/ 341 h 689"/>
                  <a:gd name="T64" fmla="*/ 636 w 705"/>
                  <a:gd name="T65" fmla="*/ 291 h 689"/>
                  <a:gd name="T66" fmla="*/ 590 w 705"/>
                  <a:gd name="T67" fmla="*/ 186 h 689"/>
                  <a:gd name="T68" fmla="*/ 558 w 705"/>
                  <a:gd name="T69" fmla="*/ 149 h 689"/>
                  <a:gd name="T70" fmla="*/ 463 w 705"/>
                  <a:gd name="T71" fmla="*/ 86 h 689"/>
                  <a:gd name="T72" fmla="*/ 415 w 705"/>
                  <a:gd name="T73" fmla="*/ 70 h 689"/>
                  <a:gd name="T74" fmla="*/ 291 w 705"/>
                  <a:gd name="T75" fmla="*/ 70 h 689"/>
                  <a:gd name="T76" fmla="*/ 243 w 705"/>
                  <a:gd name="T77" fmla="*/ 86 h 689"/>
                  <a:gd name="T78" fmla="*/ 147 w 705"/>
                  <a:gd name="T79" fmla="*/ 149 h 689"/>
                  <a:gd name="T80" fmla="*/ 115 w 705"/>
                  <a:gd name="T81" fmla="*/ 186 h 689"/>
                  <a:gd name="T82" fmla="*/ 70 w 705"/>
                  <a:gd name="T83" fmla="*/ 291 h 689"/>
                  <a:gd name="T84" fmla="*/ 64 w 705"/>
                  <a:gd name="T85" fmla="*/ 341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05" h="689">
                    <a:moveTo>
                      <a:pt x="1" y="348"/>
                    </a:moveTo>
                    <a:cubicBezTo>
                      <a:pt x="0" y="346"/>
                      <a:pt x="0" y="343"/>
                      <a:pt x="1" y="341"/>
                    </a:cubicBezTo>
                    <a:lnTo>
                      <a:pt x="8" y="278"/>
                    </a:lnTo>
                    <a:cubicBezTo>
                      <a:pt x="8" y="276"/>
                      <a:pt x="8" y="274"/>
                      <a:pt x="9" y="272"/>
                    </a:cubicBezTo>
                    <a:lnTo>
                      <a:pt x="27" y="214"/>
                    </a:lnTo>
                    <a:cubicBezTo>
                      <a:pt x="28" y="212"/>
                      <a:pt x="28" y="210"/>
                      <a:pt x="30" y="208"/>
                    </a:cubicBezTo>
                    <a:lnTo>
                      <a:pt x="60" y="155"/>
                    </a:lnTo>
                    <a:cubicBezTo>
                      <a:pt x="61" y="153"/>
                      <a:pt x="62" y="151"/>
                      <a:pt x="63" y="150"/>
                    </a:cubicBezTo>
                    <a:lnTo>
                      <a:pt x="102" y="104"/>
                    </a:lnTo>
                    <a:cubicBezTo>
                      <a:pt x="103" y="102"/>
                      <a:pt x="105" y="101"/>
                      <a:pt x="106" y="100"/>
                    </a:cubicBezTo>
                    <a:lnTo>
                      <a:pt x="153" y="61"/>
                    </a:lnTo>
                    <a:cubicBezTo>
                      <a:pt x="155" y="59"/>
                      <a:pt x="157" y="58"/>
                      <a:pt x="159" y="57"/>
                    </a:cubicBezTo>
                    <a:lnTo>
                      <a:pt x="214" y="29"/>
                    </a:lnTo>
                    <a:cubicBezTo>
                      <a:pt x="216" y="28"/>
                      <a:pt x="217" y="27"/>
                      <a:pt x="219" y="27"/>
                    </a:cubicBezTo>
                    <a:lnTo>
                      <a:pt x="279" y="8"/>
                    </a:lnTo>
                    <a:cubicBezTo>
                      <a:pt x="281" y="7"/>
                      <a:pt x="283" y="7"/>
                      <a:pt x="285" y="7"/>
                    </a:cubicBezTo>
                    <a:lnTo>
                      <a:pt x="349" y="1"/>
                    </a:lnTo>
                    <a:cubicBezTo>
                      <a:pt x="351" y="0"/>
                      <a:pt x="353" y="0"/>
                      <a:pt x="355" y="1"/>
                    </a:cubicBezTo>
                    <a:lnTo>
                      <a:pt x="420" y="7"/>
                    </a:lnTo>
                    <a:cubicBezTo>
                      <a:pt x="423" y="7"/>
                      <a:pt x="425" y="7"/>
                      <a:pt x="427" y="8"/>
                    </a:cubicBezTo>
                    <a:lnTo>
                      <a:pt x="487" y="27"/>
                    </a:lnTo>
                    <a:cubicBezTo>
                      <a:pt x="489" y="28"/>
                      <a:pt x="491" y="28"/>
                      <a:pt x="492" y="29"/>
                    </a:cubicBezTo>
                    <a:lnTo>
                      <a:pt x="546" y="57"/>
                    </a:lnTo>
                    <a:cubicBezTo>
                      <a:pt x="548" y="58"/>
                      <a:pt x="550" y="59"/>
                      <a:pt x="552" y="61"/>
                    </a:cubicBezTo>
                    <a:lnTo>
                      <a:pt x="599" y="100"/>
                    </a:lnTo>
                    <a:cubicBezTo>
                      <a:pt x="600" y="101"/>
                      <a:pt x="602" y="102"/>
                      <a:pt x="603" y="104"/>
                    </a:cubicBezTo>
                    <a:lnTo>
                      <a:pt x="642" y="150"/>
                    </a:lnTo>
                    <a:cubicBezTo>
                      <a:pt x="643" y="151"/>
                      <a:pt x="644" y="153"/>
                      <a:pt x="645" y="155"/>
                    </a:cubicBezTo>
                    <a:lnTo>
                      <a:pt x="675" y="208"/>
                    </a:lnTo>
                    <a:cubicBezTo>
                      <a:pt x="676" y="210"/>
                      <a:pt x="677" y="211"/>
                      <a:pt x="678" y="214"/>
                    </a:cubicBezTo>
                    <a:lnTo>
                      <a:pt x="697" y="272"/>
                    </a:lnTo>
                    <a:cubicBezTo>
                      <a:pt x="698" y="274"/>
                      <a:pt x="698" y="276"/>
                      <a:pt x="698" y="278"/>
                    </a:cubicBezTo>
                    <a:lnTo>
                      <a:pt x="704" y="341"/>
                    </a:lnTo>
                    <a:cubicBezTo>
                      <a:pt x="705" y="343"/>
                      <a:pt x="705" y="345"/>
                      <a:pt x="704" y="348"/>
                    </a:cubicBezTo>
                    <a:lnTo>
                      <a:pt x="698" y="411"/>
                    </a:lnTo>
                    <a:cubicBezTo>
                      <a:pt x="698" y="413"/>
                      <a:pt x="698" y="415"/>
                      <a:pt x="697" y="417"/>
                    </a:cubicBezTo>
                    <a:lnTo>
                      <a:pt x="678" y="476"/>
                    </a:lnTo>
                    <a:cubicBezTo>
                      <a:pt x="677" y="478"/>
                      <a:pt x="676" y="480"/>
                      <a:pt x="675" y="482"/>
                    </a:cubicBezTo>
                    <a:lnTo>
                      <a:pt x="645" y="535"/>
                    </a:lnTo>
                    <a:cubicBezTo>
                      <a:pt x="644" y="537"/>
                      <a:pt x="643" y="539"/>
                      <a:pt x="642" y="540"/>
                    </a:cubicBezTo>
                    <a:lnTo>
                      <a:pt x="603" y="586"/>
                    </a:lnTo>
                    <a:cubicBezTo>
                      <a:pt x="602" y="588"/>
                      <a:pt x="600" y="589"/>
                      <a:pt x="599" y="590"/>
                    </a:cubicBezTo>
                    <a:lnTo>
                      <a:pt x="552" y="628"/>
                    </a:lnTo>
                    <a:cubicBezTo>
                      <a:pt x="550" y="630"/>
                      <a:pt x="548" y="631"/>
                      <a:pt x="547" y="632"/>
                    </a:cubicBezTo>
                    <a:lnTo>
                      <a:pt x="493" y="661"/>
                    </a:lnTo>
                    <a:cubicBezTo>
                      <a:pt x="491" y="662"/>
                      <a:pt x="489" y="663"/>
                      <a:pt x="487" y="663"/>
                    </a:cubicBezTo>
                    <a:lnTo>
                      <a:pt x="427" y="681"/>
                    </a:lnTo>
                    <a:cubicBezTo>
                      <a:pt x="425" y="682"/>
                      <a:pt x="423" y="682"/>
                      <a:pt x="420" y="682"/>
                    </a:cubicBezTo>
                    <a:lnTo>
                      <a:pt x="355" y="688"/>
                    </a:lnTo>
                    <a:cubicBezTo>
                      <a:pt x="353" y="689"/>
                      <a:pt x="351" y="689"/>
                      <a:pt x="349" y="688"/>
                    </a:cubicBezTo>
                    <a:lnTo>
                      <a:pt x="285" y="682"/>
                    </a:lnTo>
                    <a:cubicBezTo>
                      <a:pt x="283" y="682"/>
                      <a:pt x="281" y="682"/>
                      <a:pt x="279" y="681"/>
                    </a:cubicBezTo>
                    <a:lnTo>
                      <a:pt x="219" y="663"/>
                    </a:lnTo>
                    <a:cubicBezTo>
                      <a:pt x="217" y="663"/>
                      <a:pt x="215" y="662"/>
                      <a:pt x="214" y="661"/>
                    </a:cubicBezTo>
                    <a:lnTo>
                      <a:pt x="159" y="632"/>
                    </a:lnTo>
                    <a:cubicBezTo>
                      <a:pt x="157" y="631"/>
                      <a:pt x="155" y="630"/>
                      <a:pt x="153" y="628"/>
                    </a:cubicBezTo>
                    <a:lnTo>
                      <a:pt x="106" y="590"/>
                    </a:lnTo>
                    <a:cubicBezTo>
                      <a:pt x="105" y="589"/>
                      <a:pt x="103" y="588"/>
                      <a:pt x="102" y="586"/>
                    </a:cubicBezTo>
                    <a:lnTo>
                      <a:pt x="63" y="540"/>
                    </a:lnTo>
                    <a:cubicBezTo>
                      <a:pt x="62" y="539"/>
                      <a:pt x="61" y="537"/>
                      <a:pt x="60" y="535"/>
                    </a:cubicBezTo>
                    <a:lnTo>
                      <a:pt x="30" y="482"/>
                    </a:lnTo>
                    <a:cubicBezTo>
                      <a:pt x="28" y="480"/>
                      <a:pt x="28" y="478"/>
                      <a:pt x="27" y="476"/>
                    </a:cubicBezTo>
                    <a:lnTo>
                      <a:pt x="9" y="417"/>
                    </a:lnTo>
                    <a:cubicBezTo>
                      <a:pt x="8" y="415"/>
                      <a:pt x="8" y="413"/>
                      <a:pt x="8" y="411"/>
                    </a:cubicBezTo>
                    <a:lnTo>
                      <a:pt x="1" y="348"/>
                    </a:lnTo>
                    <a:close/>
                    <a:moveTo>
                      <a:pt x="71" y="404"/>
                    </a:moveTo>
                    <a:lnTo>
                      <a:pt x="70" y="398"/>
                    </a:lnTo>
                    <a:lnTo>
                      <a:pt x="88" y="457"/>
                    </a:lnTo>
                    <a:lnTo>
                      <a:pt x="85" y="451"/>
                    </a:lnTo>
                    <a:lnTo>
                      <a:pt x="115" y="504"/>
                    </a:lnTo>
                    <a:lnTo>
                      <a:pt x="112" y="499"/>
                    </a:lnTo>
                    <a:lnTo>
                      <a:pt x="151" y="545"/>
                    </a:lnTo>
                    <a:lnTo>
                      <a:pt x="147" y="541"/>
                    </a:lnTo>
                    <a:lnTo>
                      <a:pt x="194" y="579"/>
                    </a:lnTo>
                    <a:lnTo>
                      <a:pt x="188" y="575"/>
                    </a:lnTo>
                    <a:lnTo>
                      <a:pt x="243" y="604"/>
                    </a:lnTo>
                    <a:lnTo>
                      <a:pt x="238" y="602"/>
                    </a:lnTo>
                    <a:lnTo>
                      <a:pt x="298" y="620"/>
                    </a:lnTo>
                    <a:lnTo>
                      <a:pt x="291" y="619"/>
                    </a:lnTo>
                    <a:lnTo>
                      <a:pt x="355" y="625"/>
                    </a:lnTo>
                    <a:lnTo>
                      <a:pt x="350" y="625"/>
                    </a:lnTo>
                    <a:lnTo>
                      <a:pt x="415" y="619"/>
                    </a:lnTo>
                    <a:lnTo>
                      <a:pt x="408" y="620"/>
                    </a:lnTo>
                    <a:lnTo>
                      <a:pt x="468" y="602"/>
                    </a:lnTo>
                    <a:lnTo>
                      <a:pt x="462" y="604"/>
                    </a:lnTo>
                    <a:lnTo>
                      <a:pt x="516" y="575"/>
                    </a:lnTo>
                    <a:lnTo>
                      <a:pt x="511" y="579"/>
                    </a:lnTo>
                    <a:lnTo>
                      <a:pt x="558" y="541"/>
                    </a:lnTo>
                    <a:lnTo>
                      <a:pt x="554" y="545"/>
                    </a:lnTo>
                    <a:lnTo>
                      <a:pt x="593" y="499"/>
                    </a:lnTo>
                    <a:lnTo>
                      <a:pt x="590" y="504"/>
                    </a:lnTo>
                    <a:lnTo>
                      <a:pt x="620" y="451"/>
                    </a:lnTo>
                    <a:lnTo>
                      <a:pt x="617" y="457"/>
                    </a:lnTo>
                    <a:lnTo>
                      <a:pt x="636" y="398"/>
                    </a:lnTo>
                    <a:lnTo>
                      <a:pt x="635" y="404"/>
                    </a:lnTo>
                    <a:lnTo>
                      <a:pt x="641" y="341"/>
                    </a:lnTo>
                    <a:lnTo>
                      <a:pt x="641" y="348"/>
                    </a:lnTo>
                    <a:lnTo>
                      <a:pt x="635" y="285"/>
                    </a:lnTo>
                    <a:lnTo>
                      <a:pt x="636" y="291"/>
                    </a:lnTo>
                    <a:lnTo>
                      <a:pt x="617" y="233"/>
                    </a:lnTo>
                    <a:lnTo>
                      <a:pt x="620" y="239"/>
                    </a:lnTo>
                    <a:lnTo>
                      <a:pt x="590" y="186"/>
                    </a:lnTo>
                    <a:lnTo>
                      <a:pt x="593" y="191"/>
                    </a:lnTo>
                    <a:lnTo>
                      <a:pt x="554" y="145"/>
                    </a:lnTo>
                    <a:lnTo>
                      <a:pt x="558" y="149"/>
                    </a:lnTo>
                    <a:lnTo>
                      <a:pt x="511" y="110"/>
                    </a:lnTo>
                    <a:lnTo>
                      <a:pt x="517" y="114"/>
                    </a:lnTo>
                    <a:lnTo>
                      <a:pt x="463" y="86"/>
                    </a:lnTo>
                    <a:lnTo>
                      <a:pt x="468" y="88"/>
                    </a:lnTo>
                    <a:lnTo>
                      <a:pt x="408" y="69"/>
                    </a:lnTo>
                    <a:lnTo>
                      <a:pt x="415" y="70"/>
                    </a:lnTo>
                    <a:lnTo>
                      <a:pt x="350" y="64"/>
                    </a:lnTo>
                    <a:lnTo>
                      <a:pt x="355" y="64"/>
                    </a:lnTo>
                    <a:lnTo>
                      <a:pt x="291" y="70"/>
                    </a:lnTo>
                    <a:lnTo>
                      <a:pt x="298" y="69"/>
                    </a:lnTo>
                    <a:lnTo>
                      <a:pt x="238" y="88"/>
                    </a:lnTo>
                    <a:lnTo>
                      <a:pt x="243" y="86"/>
                    </a:lnTo>
                    <a:lnTo>
                      <a:pt x="188" y="114"/>
                    </a:lnTo>
                    <a:lnTo>
                      <a:pt x="194" y="110"/>
                    </a:lnTo>
                    <a:lnTo>
                      <a:pt x="147" y="149"/>
                    </a:lnTo>
                    <a:lnTo>
                      <a:pt x="151" y="145"/>
                    </a:lnTo>
                    <a:lnTo>
                      <a:pt x="112" y="191"/>
                    </a:lnTo>
                    <a:lnTo>
                      <a:pt x="115" y="186"/>
                    </a:lnTo>
                    <a:lnTo>
                      <a:pt x="85" y="239"/>
                    </a:lnTo>
                    <a:lnTo>
                      <a:pt x="88" y="233"/>
                    </a:lnTo>
                    <a:lnTo>
                      <a:pt x="70" y="291"/>
                    </a:lnTo>
                    <a:lnTo>
                      <a:pt x="71" y="285"/>
                    </a:lnTo>
                    <a:lnTo>
                      <a:pt x="64" y="348"/>
                    </a:lnTo>
                    <a:lnTo>
                      <a:pt x="64" y="341"/>
                    </a:lnTo>
                    <a:lnTo>
                      <a:pt x="71" y="40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20" name="Oval 107"/>
              <p:cNvSpPr>
                <a:spLocks noChangeArrowheads="1"/>
              </p:cNvSpPr>
              <p:nvPr/>
            </p:nvSpPr>
            <p:spPr bwMode="auto">
              <a:xfrm>
                <a:off x="-203" y="2967"/>
                <a:ext cx="65" cy="6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21" name="Freeform 108"/>
              <p:cNvSpPr>
                <a:spLocks noEditPoints="1"/>
              </p:cNvSpPr>
              <p:nvPr/>
            </p:nvSpPr>
            <p:spPr bwMode="auto">
              <a:xfrm>
                <a:off x="-206" y="2964"/>
                <a:ext cx="71" cy="69"/>
              </a:xfrm>
              <a:custGeom>
                <a:avLst/>
                <a:gdLst>
                  <a:gd name="T0" fmla="*/ 8 w 705"/>
                  <a:gd name="T1" fmla="*/ 278 h 689"/>
                  <a:gd name="T2" fmla="*/ 30 w 705"/>
                  <a:gd name="T3" fmla="*/ 208 h 689"/>
                  <a:gd name="T4" fmla="*/ 102 w 705"/>
                  <a:gd name="T5" fmla="*/ 104 h 689"/>
                  <a:gd name="T6" fmla="*/ 159 w 705"/>
                  <a:gd name="T7" fmla="*/ 57 h 689"/>
                  <a:gd name="T8" fmla="*/ 279 w 705"/>
                  <a:gd name="T9" fmla="*/ 8 h 689"/>
                  <a:gd name="T10" fmla="*/ 355 w 705"/>
                  <a:gd name="T11" fmla="*/ 1 h 689"/>
                  <a:gd name="T12" fmla="*/ 487 w 705"/>
                  <a:gd name="T13" fmla="*/ 27 h 689"/>
                  <a:gd name="T14" fmla="*/ 552 w 705"/>
                  <a:gd name="T15" fmla="*/ 61 h 689"/>
                  <a:gd name="T16" fmla="*/ 642 w 705"/>
                  <a:gd name="T17" fmla="*/ 150 h 689"/>
                  <a:gd name="T18" fmla="*/ 678 w 705"/>
                  <a:gd name="T19" fmla="*/ 214 h 689"/>
                  <a:gd name="T20" fmla="*/ 704 w 705"/>
                  <a:gd name="T21" fmla="*/ 341 h 689"/>
                  <a:gd name="T22" fmla="*/ 697 w 705"/>
                  <a:gd name="T23" fmla="*/ 417 h 689"/>
                  <a:gd name="T24" fmla="*/ 645 w 705"/>
                  <a:gd name="T25" fmla="*/ 535 h 689"/>
                  <a:gd name="T26" fmla="*/ 599 w 705"/>
                  <a:gd name="T27" fmla="*/ 590 h 689"/>
                  <a:gd name="T28" fmla="*/ 493 w 705"/>
                  <a:gd name="T29" fmla="*/ 661 h 689"/>
                  <a:gd name="T30" fmla="*/ 420 w 705"/>
                  <a:gd name="T31" fmla="*/ 682 h 689"/>
                  <a:gd name="T32" fmla="*/ 285 w 705"/>
                  <a:gd name="T33" fmla="*/ 682 h 689"/>
                  <a:gd name="T34" fmla="*/ 214 w 705"/>
                  <a:gd name="T35" fmla="*/ 661 h 689"/>
                  <a:gd name="T36" fmla="*/ 106 w 705"/>
                  <a:gd name="T37" fmla="*/ 590 h 689"/>
                  <a:gd name="T38" fmla="*/ 60 w 705"/>
                  <a:gd name="T39" fmla="*/ 535 h 689"/>
                  <a:gd name="T40" fmla="*/ 9 w 705"/>
                  <a:gd name="T41" fmla="*/ 417 h 689"/>
                  <a:gd name="T42" fmla="*/ 71 w 705"/>
                  <a:gd name="T43" fmla="*/ 404 h 689"/>
                  <a:gd name="T44" fmla="*/ 85 w 705"/>
                  <a:gd name="T45" fmla="*/ 451 h 689"/>
                  <a:gd name="T46" fmla="*/ 151 w 705"/>
                  <a:gd name="T47" fmla="*/ 545 h 689"/>
                  <a:gd name="T48" fmla="*/ 188 w 705"/>
                  <a:gd name="T49" fmla="*/ 575 h 689"/>
                  <a:gd name="T50" fmla="*/ 298 w 705"/>
                  <a:gd name="T51" fmla="*/ 620 h 689"/>
                  <a:gd name="T52" fmla="*/ 350 w 705"/>
                  <a:gd name="T53" fmla="*/ 625 h 689"/>
                  <a:gd name="T54" fmla="*/ 468 w 705"/>
                  <a:gd name="T55" fmla="*/ 602 h 689"/>
                  <a:gd name="T56" fmla="*/ 511 w 705"/>
                  <a:gd name="T57" fmla="*/ 579 h 689"/>
                  <a:gd name="T58" fmla="*/ 593 w 705"/>
                  <a:gd name="T59" fmla="*/ 499 h 689"/>
                  <a:gd name="T60" fmla="*/ 617 w 705"/>
                  <a:gd name="T61" fmla="*/ 457 h 689"/>
                  <a:gd name="T62" fmla="*/ 641 w 705"/>
                  <a:gd name="T63" fmla="*/ 341 h 689"/>
                  <a:gd name="T64" fmla="*/ 636 w 705"/>
                  <a:gd name="T65" fmla="*/ 291 h 689"/>
                  <a:gd name="T66" fmla="*/ 590 w 705"/>
                  <a:gd name="T67" fmla="*/ 186 h 689"/>
                  <a:gd name="T68" fmla="*/ 558 w 705"/>
                  <a:gd name="T69" fmla="*/ 149 h 689"/>
                  <a:gd name="T70" fmla="*/ 463 w 705"/>
                  <a:gd name="T71" fmla="*/ 86 h 689"/>
                  <a:gd name="T72" fmla="*/ 415 w 705"/>
                  <a:gd name="T73" fmla="*/ 70 h 689"/>
                  <a:gd name="T74" fmla="*/ 291 w 705"/>
                  <a:gd name="T75" fmla="*/ 70 h 689"/>
                  <a:gd name="T76" fmla="*/ 243 w 705"/>
                  <a:gd name="T77" fmla="*/ 86 h 689"/>
                  <a:gd name="T78" fmla="*/ 147 w 705"/>
                  <a:gd name="T79" fmla="*/ 149 h 689"/>
                  <a:gd name="T80" fmla="*/ 115 w 705"/>
                  <a:gd name="T81" fmla="*/ 186 h 689"/>
                  <a:gd name="T82" fmla="*/ 70 w 705"/>
                  <a:gd name="T83" fmla="*/ 291 h 689"/>
                  <a:gd name="T84" fmla="*/ 64 w 705"/>
                  <a:gd name="T85" fmla="*/ 341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05" h="689">
                    <a:moveTo>
                      <a:pt x="1" y="348"/>
                    </a:moveTo>
                    <a:cubicBezTo>
                      <a:pt x="0" y="346"/>
                      <a:pt x="0" y="343"/>
                      <a:pt x="1" y="341"/>
                    </a:cubicBezTo>
                    <a:lnTo>
                      <a:pt x="8" y="278"/>
                    </a:lnTo>
                    <a:cubicBezTo>
                      <a:pt x="8" y="276"/>
                      <a:pt x="8" y="274"/>
                      <a:pt x="9" y="272"/>
                    </a:cubicBezTo>
                    <a:lnTo>
                      <a:pt x="27" y="214"/>
                    </a:lnTo>
                    <a:cubicBezTo>
                      <a:pt x="28" y="212"/>
                      <a:pt x="28" y="210"/>
                      <a:pt x="30" y="208"/>
                    </a:cubicBezTo>
                    <a:lnTo>
                      <a:pt x="60" y="155"/>
                    </a:lnTo>
                    <a:cubicBezTo>
                      <a:pt x="61" y="153"/>
                      <a:pt x="62" y="151"/>
                      <a:pt x="63" y="150"/>
                    </a:cubicBezTo>
                    <a:lnTo>
                      <a:pt x="102" y="104"/>
                    </a:lnTo>
                    <a:cubicBezTo>
                      <a:pt x="103" y="102"/>
                      <a:pt x="105" y="101"/>
                      <a:pt x="106" y="100"/>
                    </a:cubicBezTo>
                    <a:lnTo>
                      <a:pt x="153" y="61"/>
                    </a:lnTo>
                    <a:cubicBezTo>
                      <a:pt x="155" y="59"/>
                      <a:pt x="157" y="58"/>
                      <a:pt x="159" y="57"/>
                    </a:cubicBezTo>
                    <a:lnTo>
                      <a:pt x="214" y="29"/>
                    </a:lnTo>
                    <a:cubicBezTo>
                      <a:pt x="216" y="28"/>
                      <a:pt x="217" y="27"/>
                      <a:pt x="219" y="27"/>
                    </a:cubicBezTo>
                    <a:lnTo>
                      <a:pt x="279" y="8"/>
                    </a:lnTo>
                    <a:cubicBezTo>
                      <a:pt x="281" y="7"/>
                      <a:pt x="283" y="7"/>
                      <a:pt x="285" y="7"/>
                    </a:cubicBezTo>
                    <a:lnTo>
                      <a:pt x="349" y="1"/>
                    </a:lnTo>
                    <a:cubicBezTo>
                      <a:pt x="351" y="0"/>
                      <a:pt x="353" y="0"/>
                      <a:pt x="355" y="1"/>
                    </a:cubicBezTo>
                    <a:lnTo>
                      <a:pt x="420" y="7"/>
                    </a:lnTo>
                    <a:cubicBezTo>
                      <a:pt x="423" y="7"/>
                      <a:pt x="425" y="7"/>
                      <a:pt x="427" y="8"/>
                    </a:cubicBezTo>
                    <a:lnTo>
                      <a:pt x="487" y="27"/>
                    </a:lnTo>
                    <a:cubicBezTo>
                      <a:pt x="489" y="28"/>
                      <a:pt x="491" y="28"/>
                      <a:pt x="492" y="29"/>
                    </a:cubicBezTo>
                    <a:lnTo>
                      <a:pt x="546" y="57"/>
                    </a:lnTo>
                    <a:cubicBezTo>
                      <a:pt x="548" y="58"/>
                      <a:pt x="550" y="59"/>
                      <a:pt x="552" y="61"/>
                    </a:cubicBezTo>
                    <a:lnTo>
                      <a:pt x="599" y="100"/>
                    </a:lnTo>
                    <a:cubicBezTo>
                      <a:pt x="600" y="101"/>
                      <a:pt x="602" y="102"/>
                      <a:pt x="603" y="104"/>
                    </a:cubicBezTo>
                    <a:lnTo>
                      <a:pt x="642" y="150"/>
                    </a:lnTo>
                    <a:cubicBezTo>
                      <a:pt x="643" y="151"/>
                      <a:pt x="644" y="153"/>
                      <a:pt x="645" y="155"/>
                    </a:cubicBezTo>
                    <a:lnTo>
                      <a:pt x="675" y="208"/>
                    </a:lnTo>
                    <a:cubicBezTo>
                      <a:pt x="676" y="210"/>
                      <a:pt x="677" y="211"/>
                      <a:pt x="678" y="214"/>
                    </a:cubicBezTo>
                    <a:lnTo>
                      <a:pt x="697" y="272"/>
                    </a:lnTo>
                    <a:cubicBezTo>
                      <a:pt x="698" y="274"/>
                      <a:pt x="698" y="276"/>
                      <a:pt x="698" y="278"/>
                    </a:cubicBezTo>
                    <a:lnTo>
                      <a:pt x="704" y="341"/>
                    </a:lnTo>
                    <a:cubicBezTo>
                      <a:pt x="705" y="343"/>
                      <a:pt x="705" y="345"/>
                      <a:pt x="704" y="348"/>
                    </a:cubicBezTo>
                    <a:lnTo>
                      <a:pt x="698" y="411"/>
                    </a:lnTo>
                    <a:cubicBezTo>
                      <a:pt x="698" y="413"/>
                      <a:pt x="698" y="415"/>
                      <a:pt x="697" y="417"/>
                    </a:cubicBezTo>
                    <a:lnTo>
                      <a:pt x="678" y="476"/>
                    </a:lnTo>
                    <a:cubicBezTo>
                      <a:pt x="677" y="478"/>
                      <a:pt x="676" y="480"/>
                      <a:pt x="675" y="482"/>
                    </a:cubicBezTo>
                    <a:lnTo>
                      <a:pt x="645" y="535"/>
                    </a:lnTo>
                    <a:cubicBezTo>
                      <a:pt x="644" y="537"/>
                      <a:pt x="643" y="539"/>
                      <a:pt x="642" y="540"/>
                    </a:cubicBezTo>
                    <a:lnTo>
                      <a:pt x="603" y="586"/>
                    </a:lnTo>
                    <a:cubicBezTo>
                      <a:pt x="602" y="588"/>
                      <a:pt x="600" y="589"/>
                      <a:pt x="599" y="590"/>
                    </a:cubicBezTo>
                    <a:lnTo>
                      <a:pt x="552" y="628"/>
                    </a:lnTo>
                    <a:cubicBezTo>
                      <a:pt x="550" y="630"/>
                      <a:pt x="548" y="631"/>
                      <a:pt x="547" y="632"/>
                    </a:cubicBezTo>
                    <a:lnTo>
                      <a:pt x="493" y="661"/>
                    </a:lnTo>
                    <a:cubicBezTo>
                      <a:pt x="491" y="662"/>
                      <a:pt x="489" y="663"/>
                      <a:pt x="487" y="663"/>
                    </a:cubicBezTo>
                    <a:lnTo>
                      <a:pt x="427" y="681"/>
                    </a:lnTo>
                    <a:cubicBezTo>
                      <a:pt x="425" y="682"/>
                      <a:pt x="423" y="682"/>
                      <a:pt x="420" y="682"/>
                    </a:cubicBezTo>
                    <a:lnTo>
                      <a:pt x="355" y="688"/>
                    </a:lnTo>
                    <a:cubicBezTo>
                      <a:pt x="353" y="689"/>
                      <a:pt x="351" y="689"/>
                      <a:pt x="349" y="688"/>
                    </a:cubicBezTo>
                    <a:lnTo>
                      <a:pt x="285" y="682"/>
                    </a:lnTo>
                    <a:cubicBezTo>
                      <a:pt x="283" y="682"/>
                      <a:pt x="281" y="682"/>
                      <a:pt x="279" y="681"/>
                    </a:cubicBezTo>
                    <a:lnTo>
                      <a:pt x="219" y="663"/>
                    </a:lnTo>
                    <a:cubicBezTo>
                      <a:pt x="217" y="663"/>
                      <a:pt x="215" y="662"/>
                      <a:pt x="214" y="661"/>
                    </a:cubicBezTo>
                    <a:lnTo>
                      <a:pt x="159" y="632"/>
                    </a:lnTo>
                    <a:cubicBezTo>
                      <a:pt x="157" y="631"/>
                      <a:pt x="155" y="630"/>
                      <a:pt x="153" y="628"/>
                    </a:cubicBezTo>
                    <a:lnTo>
                      <a:pt x="106" y="590"/>
                    </a:lnTo>
                    <a:cubicBezTo>
                      <a:pt x="105" y="589"/>
                      <a:pt x="103" y="588"/>
                      <a:pt x="102" y="586"/>
                    </a:cubicBezTo>
                    <a:lnTo>
                      <a:pt x="63" y="540"/>
                    </a:lnTo>
                    <a:cubicBezTo>
                      <a:pt x="62" y="539"/>
                      <a:pt x="61" y="537"/>
                      <a:pt x="60" y="535"/>
                    </a:cubicBezTo>
                    <a:lnTo>
                      <a:pt x="30" y="482"/>
                    </a:lnTo>
                    <a:cubicBezTo>
                      <a:pt x="28" y="480"/>
                      <a:pt x="28" y="478"/>
                      <a:pt x="27" y="476"/>
                    </a:cubicBezTo>
                    <a:lnTo>
                      <a:pt x="9" y="417"/>
                    </a:lnTo>
                    <a:cubicBezTo>
                      <a:pt x="8" y="415"/>
                      <a:pt x="8" y="413"/>
                      <a:pt x="8" y="411"/>
                    </a:cubicBezTo>
                    <a:lnTo>
                      <a:pt x="1" y="348"/>
                    </a:lnTo>
                    <a:close/>
                    <a:moveTo>
                      <a:pt x="71" y="404"/>
                    </a:moveTo>
                    <a:lnTo>
                      <a:pt x="70" y="398"/>
                    </a:lnTo>
                    <a:lnTo>
                      <a:pt x="88" y="457"/>
                    </a:lnTo>
                    <a:lnTo>
                      <a:pt x="85" y="451"/>
                    </a:lnTo>
                    <a:lnTo>
                      <a:pt x="115" y="504"/>
                    </a:lnTo>
                    <a:lnTo>
                      <a:pt x="112" y="499"/>
                    </a:lnTo>
                    <a:lnTo>
                      <a:pt x="151" y="545"/>
                    </a:lnTo>
                    <a:lnTo>
                      <a:pt x="147" y="541"/>
                    </a:lnTo>
                    <a:lnTo>
                      <a:pt x="194" y="579"/>
                    </a:lnTo>
                    <a:lnTo>
                      <a:pt x="188" y="575"/>
                    </a:lnTo>
                    <a:lnTo>
                      <a:pt x="243" y="604"/>
                    </a:lnTo>
                    <a:lnTo>
                      <a:pt x="238" y="602"/>
                    </a:lnTo>
                    <a:lnTo>
                      <a:pt x="298" y="620"/>
                    </a:lnTo>
                    <a:lnTo>
                      <a:pt x="291" y="619"/>
                    </a:lnTo>
                    <a:lnTo>
                      <a:pt x="355" y="625"/>
                    </a:lnTo>
                    <a:lnTo>
                      <a:pt x="350" y="625"/>
                    </a:lnTo>
                    <a:lnTo>
                      <a:pt x="415" y="619"/>
                    </a:lnTo>
                    <a:lnTo>
                      <a:pt x="408" y="620"/>
                    </a:lnTo>
                    <a:lnTo>
                      <a:pt x="468" y="602"/>
                    </a:lnTo>
                    <a:lnTo>
                      <a:pt x="462" y="604"/>
                    </a:lnTo>
                    <a:lnTo>
                      <a:pt x="516" y="575"/>
                    </a:lnTo>
                    <a:lnTo>
                      <a:pt x="511" y="579"/>
                    </a:lnTo>
                    <a:lnTo>
                      <a:pt x="558" y="541"/>
                    </a:lnTo>
                    <a:lnTo>
                      <a:pt x="554" y="545"/>
                    </a:lnTo>
                    <a:lnTo>
                      <a:pt x="593" y="499"/>
                    </a:lnTo>
                    <a:lnTo>
                      <a:pt x="590" y="504"/>
                    </a:lnTo>
                    <a:lnTo>
                      <a:pt x="620" y="451"/>
                    </a:lnTo>
                    <a:lnTo>
                      <a:pt x="617" y="457"/>
                    </a:lnTo>
                    <a:lnTo>
                      <a:pt x="636" y="398"/>
                    </a:lnTo>
                    <a:lnTo>
                      <a:pt x="635" y="404"/>
                    </a:lnTo>
                    <a:lnTo>
                      <a:pt x="641" y="341"/>
                    </a:lnTo>
                    <a:lnTo>
                      <a:pt x="641" y="348"/>
                    </a:lnTo>
                    <a:lnTo>
                      <a:pt x="635" y="285"/>
                    </a:lnTo>
                    <a:lnTo>
                      <a:pt x="636" y="291"/>
                    </a:lnTo>
                    <a:lnTo>
                      <a:pt x="617" y="233"/>
                    </a:lnTo>
                    <a:lnTo>
                      <a:pt x="620" y="239"/>
                    </a:lnTo>
                    <a:lnTo>
                      <a:pt x="590" y="186"/>
                    </a:lnTo>
                    <a:lnTo>
                      <a:pt x="593" y="191"/>
                    </a:lnTo>
                    <a:lnTo>
                      <a:pt x="554" y="145"/>
                    </a:lnTo>
                    <a:lnTo>
                      <a:pt x="558" y="149"/>
                    </a:lnTo>
                    <a:lnTo>
                      <a:pt x="511" y="110"/>
                    </a:lnTo>
                    <a:lnTo>
                      <a:pt x="517" y="114"/>
                    </a:lnTo>
                    <a:lnTo>
                      <a:pt x="463" y="86"/>
                    </a:lnTo>
                    <a:lnTo>
                      <a:pt x="468" y="88"/>
                    </a:lnTo>
                    <a:lnTo>
                      <a:pt x="408" y="69"/>
                    </a:lnTo>
                    <a:lnTo>
                      <a:pt x="415" y="70"/>
                    </a:lnTo>
                    <a:lnTo>
                      <a:pt x="350" y="64"/>
                    </a:lnTo>
                    <a:lnTo>
                      <a:pt x="355" y="64"/>
                    </a:lnTo>
                    <a:lnTo>
                      <a:pt x="291" y="70"/>
                    </a:lnTo>
                    <a:lnTo>
                      <a:pt x="298" y="69"/>
                    </a:lnTo>
                    <a:lnTo>
                      <a:pt x="238" y="88"/>
                    </a:lnTo>
                    <a:lnTo>
                      <a:pt x="243" y="86"/>
                    </a:lnTo>
                    <a:lnTo>
                      <a:pt x="188" y="114"/>
                    </a:lnTo>
                    <a:lnTo>
                      <a:pt x="194" y="110"/>
                    </a:lnTo>
                    <a:lnTo>
                      <a:pt x="147" y="149"/>
                    </a:lnTo>
                    <a:lnTo>
                      <a:pt x="151" y="145"/>
                    </a:lnTo>
                    <a:lnTo>
                      <a:pt x="112" y="191"/>
                    </a:lnTo>
                    <a:lnTo>
                      <a:pt x="115" y="186"/>
                    </a:lnTo>
                    <a:lnTo>
                      <a:pt x="85" y="239"/>
                    </a:lnTo>
                    <a:lnTo>
                      <a:pt x="88" y="233"/>
                    </a:lnTo>
                    <a:lnTo>
                      <a:pt x="70" y="291"/>
                    </a:lnTo>
                    <a:lnTo>
                      <a:pt x="71" y="285"/>
                    </a:lnTo>
                    <a:lnTo>
                      <a:pt x="64" y="348"/>
                    </a:lnTo>
                    <a:lnTo>
                      <a:pt x="64" y="341"/>
                    </a:lnTo>
                    <a:lnTo>
                      <a:pt x="71" y="40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22" name="Oval 109"/>
              <p:cNvSpPr>
                <a:spLocks noChangeArrowheads="1"/>
              </p:cNvSpPr>
              <p:nvPr/>
            </p:nvSpPr>
            <p:spPr bwMode="auto">
              <a:xfrm>
                <a:off x="-126" y="3192"/>
                <a:ext cx="64" cy="6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23" name="Freeform 110"/>
              <p:cNvSpPr>
                <a:spLocks noEditPoints="1"/>
              </p:cNvSpPr>
              <p:nvPr/>
            </p:nvSpPr>
            <p:spPr bwMode="auto">
              <a:xfrm>
                <a:off x="-129" y="3188"/>
                <a:ext cx="71" cy="69"/>
              </a:xfrm>
              <a:custGeom>
                <a:avLst/>
                <a:gdLst>
                  <a:gd name="T0" fmla="*/ 8 w 705"/>
                  <a:gd name="T1" fmla="*/ 278 h 689"/>
                  <a:gd name="T2" fmla="*/ 30 w 705"/>
                  <a:gd name="T3" fmla="*/ 208 h 689"/>
                  <a:gd name="T4" fmla="*/ 102 w 705"/>
                  <a:gd name="T5" fmla="*/ 104 h 689"/>
                  <a:gd name="T6" fmla="*/ 159 w 705"/>
                  <a:gd name="T7" fmla="*/ 57 h 689"/>
                  <a:gd name="T8" fmla="*/ 279 w 705"/>
                  <a:gd name="T9" fmla="*/ 8 h 689"/>
                  <a:gd name="T10" fmla="*/ 355 w 705"/>
                  <a:gd name="T11" fmla="*/ 1 h 689"/>
                  <a:gd name="T12" fmla="*/ 487 w 705"/>
                  <a:gd name="T13" fmla="*/ 27 h 689"/>
                  <a:gd name="T14" fmla="*/ 552 w 705"/>
                  <a:gd name="T15" fmla="*/ 61 h 689"/>
                  <a:gd name="T16" fmla="*/ 642 w 705"/>
                  <a:gd name="T17" fmla="*/ 150 h 689"/>
                  <a:gd name="T18" fmla="*/ 678 w 705"/>
                  <a:gd name="T19" fmla="*/ 214 h 689"/>
                  <a:gd name="T20" fmla="*/ 704 w 705"/>
                  <a:gd name="T21" fmla="*/ 341 h 689"/>
                  <a:gd name="T22" fmla="*/ 697 w 705"/>
                  <a:gd name="T23" fmla="*/ 417 h 689"/>
                  <a:gd name="T24" fmla="*/ 645 w 705"/>
                  <a:gd name="T25" fmla="*/ 535 h 689"/>
                  <a:gd name="T26" fmla="*/ 599 w 705"/>
                  <a:gd name="T27" fmla="*/ 590 h 689"/>
                  <a:gd name="T28" fmla="*/ 493 w 705"/>
                  <a:gd name="T29" fmla="*/ 661 h 689"/>
                  <a:gd name="T30" fmla="*/ 420 w 705"/>
                  <a:gd name="T31" fmla="*/ 682 h 689"/>
                  <a:gd name="T32" fmla="*/ 285 w 705"/>
                  <a:gd name="T33" fmla="*/ 682 h 689"/>
                  <a:gd name="T34" fmla="*/ 214 w 705"/>
                  <a:gd name="T35" fmla="*/ 661 h 689"/>
                  <a:gd name="T36" fmla="*/ 106 w 705"/>
                  <a:gd name="T37" fmla="*/ 590 h 689"/>
                  <a:gd name="T38" fmla="*/ 60 w 705"/>
                  <a:gd name="T39" fmla="*/ 535 h 689"/>
                  <a:gd name="T40" fmla="*/ 9 w 705"/>
                  <a:gd name="T41" fmla="*/ 417 h 689"/>
                  <a:gd name="T42" fmla="*/ 71 w 705"/>
                  <a:gd name="T43" fmla="*/ 404 h 689"/>
                  <a:gd name="T44" fmla="*/ 85 w 705"/>
                  <a:gd name="T45" fmla="*/ 451 h 689"/>
                  <a:gd name="T46" fmla="*/ 151 w 705"/>
                  <a:gd name="T47" fmla="*/ 545 h 689"/>
                  <a:gd name="T48" fmla="*/ 188 w 705"/>
                  <a:gd name="T49" fmla="*/ 575 h 689"/>
                  <a:gd name="T50" fmla="*/ 298 w 705"/>
                  <a:gd name="T51" fmla="*/ 620 h 689"/>
                  <a:gd name="T52" fmla="*/ 350 w 705"/>
                  <a:gd name="T53" fmla="*/ 625 h 689"/>
                  <a:gd name="T54" fmla="*/ 468 w 705"/>
                  <a:gd name="T55" fmla="*/ 602 h 689"/>
                  <a:gd name="T56" fmla="*/ 511 w 705"/>
                  <a:gd name="T57" fmla="*/ 579 h 689"/>
                  <a:gd name="T58" fmla="*/ 593 w 705"/>
                  <a:gd name="T59" fmla="*/ 499 h 689"/>
                  <a:gd name="T60" fmla="*/ 617 w 705"/>
                  <a:gd name="T61" fmla="*/ 457 h 689"/>
                  <a:gd name="T62" fmla="*/ 641 w 705"/>
                  <a:gd name="T63" fmla="*/ 341 h 689"/>
                  <a:gd name="T64" fmla="*/ 636 w 705"/>
                  <a:gd name="T65" fmla="*/ 291 h 689"/>
                  <a:gd name="T66" fmla="*/ 590 w 705"/>
                  <a:gd name="T67" fmla="*/ 186 h 689"/>
                  <a:gd name="T68" fmla="*/ 558 w 705"/>
                  <a:gd name="T69" fmla="*/ 149 h 689"/>
                  <a:gd name="T70" fmla="*/ 463 w 705"/>
                  <a:gd name="T71" fmla="*/ 86 h 689"/>
                  <a:gd name="T72" fmla="*/ 415 w 705"/>
                  <a:gd name="T73" fmla="*/ 70 h 689"/>
                  <a:gd name="T74" fmla="*/ 291 w 705"/>
                  <a:gd name="T75" fmla="*/ 70 h 689"/>
                  <a:gd name="T76" fmla="*/ 243 w 705"/>
                  <a:gd name="T77" fmla="*/ 86 h 689"/>
                  <a:gd name="T78" fmla="*/ 147 w 705"/>
                  <a:gd name="T79" fmla="*/ 149 h 689"/>
                  <a:gd name="T80" fmla="*/ 115 w 705"/>
                  <a:gd name="T81" fmla="*/ 186 h 689"/>
                  <a:gd name="T82" fmla="*/ 70 w 705"/>
                  <a:gd name="T83" fmla="*/ 291 h 689"/>
                  <a:gd name="T84" fmla="*/ 64 w 705"/>
                  <a:gd name="T85" fmla="*/ 341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05" h="689">
                    <a:moveTo>
                      <a:pt x="1" y="348"/>
                    </a:moveTo>
                    <a:cubicBezTo>
                      <a:pt x="0" y="346"/>
                      <a:pt x="0" y="343"/>
                      <a:pt x="1" y="341"/>
                    </a:cubicBezTo>
                    <a:lnTo>
                      <a:pt x="8" y="278"/>
                    </a:lnTo>
                    <a:cubicBezTo>
                      <a:pt x="8" y="276"/>
                      <a:pt x="8" y="274"/>
                      <a:pt x="9" y="272"/>
                    </a:cubicBezTo>
                    <a:lnTo>
                      <a:pt x="27" y="214"/>
                    </a:lnTo>
                    <a:cubicBezTo>
                      <a:pt x="28" y="212"/>
                      <a:pt x="28" y="210"/>
                      <a:pt x="30" y="208"/>
                    </a:cubicBezTo>
                    <a:lnTo>
                      <a:pt x="60" y="155"/>
                    </a:lnTo>
                    <a:cubicBezTo>
                      <a:pt x="61" y="153"/>
                      <a:pt x="62" y="151"/>
                      <a:pt x="63" y="150"/>
                    </a:cubicBezTo>
                    <a:lnTo>
                      <a:pt x="102" y="104"/>
                    </a:lnTo>
                    <a:cubicBezTo>
                      <a:pt x="103" y="102"/>
                      <a:pt x="105" y="101"/>
                      <a:pt x="106" y="100"/>
                    </a:cubicBezTo>
                    <a:lnTo>
                      <a:pt x="153" y="61"/>
                    </a:lnTo>
                    <a:cubicBezTo>
                      <a:pt x="155" y="59"/>
                      <a:pt x="157" y="58"/>
                      <a:pt x="159" y="57"/>
                    </a:cubicBezTo>
                    <a:lnTo>
                      <a:pt x="214" y="29"/>
                    </a:lnTo>
                    <a:cubicBezTo>
                      <a:pt x="216" y="28"/>
                      <a:pt x="217" y="27"/>
                      <a:pt x="219" y="27"/>
                    </a:cubicBezTo>
                    <a:lnTo>
                      <a:pt x="279" y="8"/>
                    </a:lnTo>
                    <a:cubicBezTo>
                      <a:pt x="281" y="7"/>
                      <a:pt x="283" y="7"/>
                      <a:pt x="285" y="7"/>
                    </a:cubicBezTo>
                    <a:lnTo>
                      <a:pt x="349" y="1"/>
                    </a:lnTo>
                    <a:cubicBezTo>
                      <a:pt x="351" y="0"/>
                      <a:pt x="353" y="0"/>
                      <a:pt x="355" y="1"/>
                    </a:cubicBezTo>
                    <a:lnTo>
                      <a:pt x="420" y="7"/>
                    </a:lnTo>
                    <a:cubicBezTo>
                      <a:pt x="423" y="7"/>
                      <a:pt x="425" y="7"/>
                      <a:pt x="427" y="8"/>
                    </a:cubicBezTo>
                    <a:lnTo>
                      <a:pt x="487" y="27"/>
                    </a:lnTo>
                    <a:cubicBezTo>
                      <a:pt x="489" y="28"/>
                      <a:pt x="491" y="28"/>
                      <a:pt x="492" y="29"/>
                    </a:cubicBezTo>
                    <a:lnTo>
                      <a:pt x="546" y="57"/>
                    </a:lnTo>
                    <a:cubicBezTo>
                      <a:pt x="548" y="58"/>
                      <a:pt x="550" y="59"/>
                      <a:pt x="552" y="61"/>
                    </a:cubicBezTo>
                    <a:lnTo>
                      <a:pt x="599" y="100"/>
                    </a:lnTo>
                    <a:cubicBezTo>
                      <a:pt x="600" y="101"/>
                      <a:pt x="602" y="102"/>
                      <a:pt x="603" y="104"/>
                    </a:cubicBezTo>
                    <a:lnTo>
                      <a:pt x="642" y="150"/>
                    </a:lnTo>
                    <a:cubicBezTo>
                      <a:pt x="643" y="151"/>
                      <a:pt x="644" y="153"/>
                      <a:pt x="645" y="155"/>
                    </a:cubicBezTo>
                    <a:lnTo>
                      <a:pt x="675" y="208"/>
                    </a:lnTo>
                    <a:cubicBezTo>
                      <a:pt x="676" y="210"/>
                      <a:pt x="677" y="211"/>
                      <a:pt x="678" y="214"/>
                    </a:cubicBezTo>
                    <a:lnTo>
                      <a:pt x="697" y="272"/>
                    </a:lnTo>
                    <a:cubicBezTo>
                      <a:pt x="698" y="274"/>
                      <a:pt x="698" y="276"/>
                      <a:pt x="698" y="278"/>
                    </a:cubicBezTo>
                    <a:lnTo>
                      <a:pt x="704" y="341"/>
                    </a:lnTo>
                    <a:cubicBezTo>
                      <a:pt x="705" y="343"/>
                      <a:pt x="705" y="345"/>
                      <a:pt x="704" y="348"/>
                    </a:cubicBezTo>
                    <a:lnTo>
                      <a:pt x="698" y="410"/>
                    </a:lnTo>
                    <a:cubicBezTo>
                      <a:pt x="698" y="413"/>
                      <a:pt x="698" y="415"/>
                      <a:pt x="697" y="417"/>
                    </a:cubicBezTo>
                    <a:lnTo>
                      <a:pt x="678" y="476"/>
                    </a:lnTo>
                    <a:cubicBezTo>
                      <a:pt x="677" y="478"/>
                      <a:pt x="676" y="480"/>
                      <a:pt x="675" y="482"/>
                    </a:cubicBezTo>
                    <a:lnTo>
                      <a:pt x="645" y="535"/>
                    </a:lnTo>
                    <a:cubicBezTo>
                      <a:pt x="644" y="537"/>
                      <a:pt x="643" y="539"/>
                      <a:pt x="642" y="540"/>
                    </a:cubicBezTo>
                    <a:lnTo>
                      <a:pt x="603" y="586"/>
                    </a:lnTo>
                    <a:cubicBezTo>
                      <a:pt x="602" y="588"/>
                      <a:pt x="600" y="589"/>
                      <a:pt x="599" y="590"/>
                    </a:cubicBezTo>
                    <a:lnTo>
                      <a:pt x="552" y="628"/>
                    </a:lnTo>
                    <a:cubicBezTo>
                      <a:pt x="550" y="630"/>
                      <a:pt x="548" y="631"/>
                      <a:pt x="547" y="632"/>
                    </a:cubicBezTo>
                    <a:lnTo>
                      <a:pt x="493" y="661"/>
                    </a:lnTo>
                    <a:cubicBezTo>
                      <a:pt x="491" y="662"/>
                      <a:pt x="489" y="662"/>
                      <a:pt x="487" y="663"/>
                    </a:cubicBezTo>
                    <a:lnTo>
                      <a:pt x="427" y="681"/>
                    </a:lnTo>
                    <a:cubicBezTo>
                      <a:pt x="425" y="682"/>
                      <a:pt x="423" y="682"/>
                      <a:pt x="420" y="682"/>
                    </a:cubicBezTo>
                    <a:lnTo>
                      <a:pt x="355" y="688"/>
                    </a:lnTo>
                    <a:cubicBezTo>
                      <a:pt x="353" y="689"/>
                      <a:pt x="351" y="689"/>
                      <a:pt x="349" y="688"/>
                    </a:cubicBezTo>
                    <a:lnTo>
                      <a:pt x="285" y="682"/>
                    </a:lnTo>
                    <a:cubicBezTo>
                      <a:pt x="283" y="682"/>
                      <a:pt x="281" y="682"/>
                      <a:pt x="279" y="681"/>
                    </a:cubicBezTo>
                    <a:lnTo>
                      <a:pt x="219" y="663"/>
                    </a:lnTo>
                    <a:cubicBezTo>
                      <a:pt x="217" y="663"/>
                      <a:pt x="215" y="662"/>
                      <a:pt x="214" y="661"/>
                    </a:cubicBezTo>
                    <a:lnTo>
                      <a:pt x="159" y="632"/>
                    </a:lnTo>
                    <a:cubicBezTo>
                      <a:pt x="157" y="631"/>
                      <a:pt x="155" y="630"/>
                      <a:pt x="153" y="628"/>
                    </a:cubicBezTo>
                    <a:lnTo>
                      <a:pt x="106" y="590"/>
                    </a:lnTo>
                    <a:cubicBezTo>
                      <a:pt x="105" y="589"/>
                      <a:pt x="103" y="588"/>
                      <a:pt x="102" y="586"/>
                    </a:cubicBezTo>
                    <a:lnTo>
                      <a:pt x="63" y="540"/>
                    </a:lnTo>
                    <a:cubicBezTo>
                      <a:pt x="62" y="539"/>
                      <a:pt x="61" y="537"/>
                      <a:pt x="60" y="535"/>
                    </a:cubicBezTo>
                    <a:lnTo>
                      <a:pt x="30" y="482"/>
                    </a:lnTo>
                    <a:cubicBezTo>
                      <a:pt x="28" y="480"/>
                      <a:pt x="28" y="478"/>
                      <a:pt x="27" y="476"/>
                    </a:cubicBezTo>
                    <a:lnTo>
                      <a:pt x="9" y="417"/>
                    </a:lnTo>
                    <a:cubicBezTo>
                      <a:pt x="8" y="415"/>
                      <a:pt x="8" y="413"/>
                      <a:pt x="8" y="411"/>
                    </a:cubicBezTo>
                    <a:lnTo>
                      <a:pt x="1" y="348"/>
                    </a:lnTo>
                    <a:close/>
                    <a:moveTo>
                      <a:pt x="71" y="404"/>
                    </a:moveTo>
                    <a:lnTo>
                      <a:pt x="70" y="398"/>
                    </a:lnTo>
                    <a:lnTo>
                      <a:pt x="88" y="457"/>
                    </a:lnTo>
                    <a:lnTo>
                      <a:pt x="85" y="451"/>
                    </a:lnTo>
                    <a:lnTo>
                      <a:pt x="115" y="504"/>
                    </a:lnTo>
                    <a:lnTo>
                      <a:pt x="112" y="499"/>
                    </a:lnTo>
                    <a:lnTo>
                      <a:pt x="151" y="545"/>
                    </a:lnTo>
                    <a:lnTo>
                      <a:pt x="147" y="541"/>
                    </a:lnTo>
                    <a:lnTo>
                      <a:pt x="194" y="579"/>
                    </a:lnTo>
                    <a:lnTo>
                      <a:pt x="188" y="575"/>
                    </a:lnTo>
                    <a:lnTo>
                      <a:pt x="243" y="604"/>
                    </a:lnTo>
                    <a:lnTo>
                      <a:pt x="238" y="602"/>
                    </a:lnTo>
                    <a:lnTo>
                      <a:pt x="298" y="620"/>
                    </a:lnTo>
                    <a:lnTo>
                      <a:pt x="291" y="619"/>
                    </a:lnTo>
                    <a:lnTo>
                      <a:pt x="355" y="625"/>
                    </a:lnTo>
                    <a:lnTo>
                      <a:pt x="350" y="625"/>
                    </a:lnTo>
                    <a:lnTo>
                      <a:pt x="415" y="619"/>
                    </a:lnTo>
                    <a:lnTo>
                      <a:pt x="408" y="620"/>
                    </a:lnTo>
                    <a:lnTo>
                      <a:pt x="468" y="602"/>
                    </a:lnTo>
                    <a:lnTo>
                      <a:pt x="462" y="604"/>
                    </a:lnTo>
                    <a:lnTo>
                      <a:pt x="516" y="575"/>
                    </a:lnTo>
                    <a:lnTo>
                      <a:pt x="511" y="579"/>
                    </a:lnTo>
                    <a:lnTo>
                      <a:pt x="558" y="541"/>
                    </a:lnTo>
                    <a:lnTo>
                      <a:pt x="554" y="545"/>
                    </a:lnTo>
                    <a:lnTo>
                      <a:pt x="593" y="499"/>
                    </a:lnTo>
                    <a:lnTo>
                      <a:pt x="590" y="504"/>
                    </a:lnTo>
                    <a:lnTo>
                      <a:pt x="620" y="451"/>
                    </a:lnTo>
                    <a:lnTo>
                      <a:pt x="617" y="457"/>
                    </a:lnTo>
                    <a:lnTo>
                      <a:pt x="636" y="398"/>
                    </a:lnTo>
                    <a:lnTo>
                      <a:pt x="635" y="404"/>
                    </a:lnTo>
                    <a:lnTo>
                      <a:pt x="641" y="341"/>
                    </a:lnTo>
                    <a:lnTo>
                      <a:pt x="641" y="348"/>
                    </a:lnTo>
                    <a:lnTo>
                      <a:pt x="635" y="285"/>
                    </a:lnTo>
                    <a:lnTo>
                      <a:pt x="636" y="291"/>
                    </a:lnTo>
                    <a:lnTo>
                      <a:pt x="617" y="233"/>
                    </a:lnTo>
                    <a:lnTo>
                      <a:pt x="620" y="239"/>
                    </a:lnTo>
                    <a:lnTo>
                      <a:pt x="590" y="186"/>
                    </a:lnTo>
                    <a:lnTo>
                      <a:pt x="593" y="191"/>
                    </a:lnTo>
                    <a:lnTo>
                      <a:pt x="554" y="145"/>
                    </a:lnTo>
                    <a:lnTo>
                      <a:pt x="558" y="149"/>
                    </a:lnTo>
                    <a:lnTo>
                      <a:pt x="511" y="110"/>
                    </a:lnTo>
                    <a:lnTo>
                      <a:pt x="517" y="114"/>
                    </a:lnTo>
                    <a:lnTo>
                      <a:pt x="463" y="86"/>
                    </a:lnTo>
                    <a:lnTo>
                      <a:pt x="468" y="88"/>
                    </a:lnTo>
                    <a:lnTo>
                      <a:pt x="408" y="69"/>
                    </a:lnTo>
                    <a:lnTo>
                      <a:pt x="415" y="70"/>
                    </a:lnTo>
                    <a:lnTo>
                      <a:pt x="350" y="64"/>
                    </a:lnTo>
                    <a:lnTo>
                      <a:pt x="355" y="64"/>
                    </a:lnTo>
                    <a:lnTo>
                      <a:pt x="291" y="70"/>
                    </a:lnTo>
                    <a:lnTo>
                      <a:pt x="298" y="69"/>
                    </a:lnTo>
                    <a:lnTo>
                      <a:pt x="238" y="88"/>
                    </a:lnTo>
                    <a:lnTo>
                      <a:pt x="243" y="86"/>
                    </a:lnTo>
                    <a:lnTo>
                      <a:pt x="188" y="114"/>
                    </a:lnTo>
                    <a:lnTo>
                      <a:pt x="194" y="110"/>
                    </a:lnTo>
                    <a:lnTo>
                      <a:pt x="147" y="149"/>
                    </a:lnTo>
                    <a:lnTo>
                      <a:pt x="151" y="145"/>
                    </a:lnTo>
                    <a:lnTo>
                      <a:pt x="112" y="191"/>
                    </a:lnTo>
                    <a:lnTo>
                      <a:pt x="115" y="186"/>
                    </a:lnTo>
                    <a:lnTo>
                      <a:pt x="85" y="239"/>
                    </a:lnTo>
                    <a:lnTo>
                      <a:pt x="88" y="233"/>
                    </a:lnTo>
                    <a:lnTo>
                      <a:pt x="70" y="291"/>
                    </a:lnTo>
                    <a:lnTo>
                      <a:pt x="71" y="285"/>
                    </a:lnTo>
                    <a:lnTo>
                      <a:pt x="64" y="348"/>
                    </a:lnTo>
                    <a:lnTo>
                      <a:pt x="64" y="341"/>
                    </a:lnTo>
                    <a:lnTo>
                      <a:pt x="71" y="40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24" name="Oval 111"/>
              <p:cNvSpPr>
                <a:spLocks noChangeArrowheads="1"/>
              </p:cNvSpPr>
              <p:nvPr/>
            </p:nvSpPr>
            <p:spPr bwMode="auto">
              <a:xfrm>
                <a:off x="-161" y="3470"/>
                <a:ext cx="64" cy="64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25" name="Freeform 112"/>
              <p:cNvSpPr>
                <a:spLocks noEditPoints="1"/>
              </p:cNvSpPr>
              <p:nvPr/>
            </p:nvSpPr>
            <p:spPr bwMode="auto">
              <a:xfrm>
                <a:off x="-164" y="3467"/>
                <a:ext cx="70" cy="70"/>
              </a:xfrm>
              <a:custGeom>
                <a:avLst/>
                <a:gdLst>
                  <a:gd name="T0" fmla="*/ 8 w 705"/>
                  <a:gd name="T1" fmla="*/ 285 h 705"/>
                  <a:gd name="T2" fmla="*/ 29 w 705"/>
                  <a:gd name="T3" fmla="*/ 213 h 705"/>
                  <a:gd name="T4" fmla="*/ 102 w 705"/>
                  <a:gd name="T5" fmla="*/ 106 h 705"/>
                  <a:gd name="T6" fmla="*/ 158 w 705"/>
                  <a:gd name="T7" fmla="*/ 59 h 705"/>
                  <a:gd name="T8" fmla="*/ 279 w 705"/>
                  <a:gd name="T9" fmla="*/ 9 h 705"/>
                  <a:gd name="T10" fmla="*/ 356 w 705"/>
                  <a:gd name="T11" fmla="*/ 1 h 705"/>
                  <a:gd name="T12" fmla="*/ 487 w 705"/>
                  <a:gd name="T13" fmla="*/ 27 h 705"/>
                  <a:gd name="T14" fmla="*/ 552 w 705"/>
                  <a:gd name="T15" fmla="*/ 63 h 705"/>
                  <a:gd name="T16" fmla="*/ 642 w 705"/>
                  <a:gd name="T17" fmla="*/ 153 h 705"/>
                  <a:gd name="T18" fmla="*/ 678 w 705"/>
                  <a:gd name="T19" fmla="*/ 219 h 705"/>
                  <a:gd name="T20" fmla="*/ 704 w 705"/>
                  <a:gd name="T21" fmla="*/ 349 h 705"/>
                  <a:gd name="T22" fmla="*/ 697 w 705"/>
                  <a:gd name="T23" fmla="*/ 427 h 705"/>
                  <a:gd name="T24" fmla="*/ 645 w 705"/>
                  <a:gd name="T25" fmla="*/ 547 h 705"/>
                  <a:gd name="T26" fmla="*/ 599 w 705"/>
                  <a:gd name="T27" fmla="*/ 603 h 705"/>
                  <a:gd name="T28" fmla="*/ 493 w 705"/>
                  <a:gd name="T29" fmla="*/ 675 h 705"/>
                  <a:gd name="T30" fmla="*/ 420 w 705"/>
                  <a:gd name="T31" fmla="*/ 698 h 705"/>
                  <a:gd name="T32" fmla="*/ 285 w 705"/>
                  <a:gd name="T33" fmla="*/ 698 h 705"/>
                  <a:gd name="T34" fmla="*/ 213 w 705"/>
                  <a:gd name="T35" fmla="*/ 676 h 705"/>
                  <a:gd name="T36" fmla="*/ 106 w 705"/>
                  <a:gd name="T37" fmla="*/ 603 h 705"/>
                  <a:gd name="T38" fmla="*/ 59 w 705"/>
                  <a:gd name="T39" fmla="*/ 547 h 705"/>
                  <a:gd name="T40" fmla="*/ 9 w 705"/>
                  <a:gd name="T41" fmla="*/ 427 h 705"/>
                  <a:gd name="T42" fmla="*/ 71 w 705"/>
                  <a:gd name="T43" fmla="*/ 414 h 705"/>
                  <a:gd name="T44" fmla="*/ 85 w 705"/>
                  <a:gd name="T45" fmla="*/ 462 h 705"/>
                  <a:gd name="T46" fmla="*/ 151 w 705"/>
                  <a:gd name="T47" fmla="*/ 558 h 705"/>
                  <a:gd name="T48" fmla="*/ 189 w 705"/>
                  <a:gd name="T49" fmla="*/ 589 h 705"/>
                  <a:gd name="T50" fmla="*/ 298 w 705"/>
                  <a:gd name="T51" fmla="*/ 636 h 705"/>
                  <a:gd name="T52" fmla="*/ 350 w 705"/>
                  <a:gd name="T53" fmla="*/ 641 h 705"/>
                  <a:gd name="T54" fmla="*/ 468 w 705"/>
                  <a:gd name="T55" fmla="*/ 617 h 705"/>
                  <a:gd name="T56" fmla="*/ 511 w 705"/>
                  <a:gd name="T57" fmla="*/ 593 h 705"/>
                  <a:gd name="T58" fmla="*/ 593 w 705"/>
                  <a:gd name="T59" fmla="*/ 511 h 705"/>
                  <a:gd name="T60" fmla="*/ 617 w 705"/>
                  <a:gd name="T61" fmla="*/ 468 h 705"/>
                  <a:gd name="T62" fmla="*/ 641 w 705"/>
                  <a:gd name="T63" fmla="*/ 350 h 705"/>
                  <a:gd name="T64" fmla="*/ 636 w 705"/>
                  <a:gd name="T65" fmla="*/ 298 h 705"/>
                  <a:gd name="T66" fmla="*/ 589 w 705"/>
                  <a:gd name="T67" fmla="*/ 189 h 705"/>
                  <a:gd name="T68" fmla="*/ 558 w 705"/>
                  <a:gd name="T69" fmla="*/ 151 h 705"/>
                  <a:gd name="T70" fmla="*/ 462 w 705"/>
                  <a:gd name="T71" fmla="*/ 85 h 705"/>
                  <a:gd name="T72" fmla="*/ 414 w 705"/>
                  <a:gd name="T73" fmla="*/ 71 h 705"/>
                  <a:gd name="T74" fmla="*/ 292 w 705"/>
                  <a:gd name="T75" fmla="*/ 71 h 705"/>
                  <a:gd name="T76" fmla="*/ 244 w 705"/>
                  <a:gd name="T77" fmla="*/ 86 h 705"/>
                  <a:gd name="T78" fmla="*/ 147 w 705"/>
                  <a:gd name="T79" fmla="*/ 151 h 705"/>
                  <a:gd name="T80" fmla="*/ 116 w 705"/>
                  <a:gd name="T81" fmla="*/ 189 h 705"/>
                  <a:gd name="T82" fmla="*/ 70 w 705"/>
                  <a:gd name="T83" fmla="*/ 298 h 705"/>
                  <a:gd name="T84" fmla="*/ 64 w 705"/>
                  <a:gd name="T85" fmla="*/ 349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05" h="705">
                    <a:moveTo>
                      <a:pt x="1" y="356"/>
                    </a:moveTo>
                    <a:cubicBezTo>
                      <a:pt x="0" y="354"/>
                      <a:pt x="0" y="351"/>
                      <a:pt x="1" y="349"/>
                    </a:cubicBezTo>
                    <a:lnTo>
                      <a:pt x="8" y="285"/>
                    </a:lnTo>
                    <a:cubicBezTo>
                      <a:pt x="8" y="283"/>
                      <a:pt x="8" y="281"/>
                      <a:pt x="9" y="279"/>
                    </a:cubicBezTo>
                    <a:lnTo>
                      <a:pt x="27" y="219"/>
                    </a:lnTo>
                    <a:cubicBezTo>
                      <a:pt x="27" y="217"/>
                      <a:pt x="28" y="215"/>
                      <a:pt x="29" y="213"/>
                    </a:cubicBezTo>
                    <a:lnTo>
                      <a:pt x="59" y="158"/>
                    </a:lnTo>
                    <a:cubicBezTo>
                      <a:pt x="60" y="156"/>
                      <a:pt x="62" y="155"/>
                      <a:pt x="63" y="153"/>
                    </a:cubicBezTo>
                    <a:lnTo>
                      <a:pt x="102" y="106"/>
                    </a:lnTo>
                    <a:cubicBezTo>
                      <a:pt x="103" y="105"/>
                      <a:pt x="105" y="103"/>
                      <a:pt x="106" y="102"/>
                    </a:cubicBezTo>
                    <a:lnTo>
                      <a:pt x="153" y="63"/>
                    </a:lnTo>
                    <a:cubicBezTo>
                      <a:pt x="155" y="62"/>
                      <a:pt x="156" y="60"/>
                      <a:pt x="158" y="59"/>
                    </a:cubicBezTo>
                    <a:lnTo>
                      <a:pt x="213" y="29"/>
                    </a:lnTo>
                    <a:cubicBezTo>
                      <a:pt x="215" y="28"/>
                      <a:pt x="217" y="27"/>
                      <a:pt x="219" y="27"/>
                    </a:cubicBezTo>
                    <a:lnTo>
                      <a:pt x="279" y="9"/>
                    </a:lnTo>
                    <a:cubicBezTo>
                      <a:pt x="281" y="8"/>
                      <a:pt x="283" y="8"/>
                      <a:pt x="285" y="8"/>
                    </a:cubicBezTo>
                    <a:lnTo>
                      <a:pt x="349" y="1"/>
                    </a:lnTo>
                    <a:cubicBezTo>
                      <a:pt x="351" y="0"/>
                      <a:pt x="354" y="0"/>
                      <a:pt x="356" y="1"/>
                    </a:cubicBezTo>
                    <a:lnTo>
                      <a:pt x="421" y="8"/>
                    </a:lnTo>
                    <a:cubicBezTo>
                      <a:pt x="423" y="8"/>
                      <a:pt x="425" y="8"/>
                      <a:pt x="427" y="9"/>
                    </a:cubicBezTo>
                    <a:lnTo>
                      <a:pt x="487" y="27"/>
                    </a:lnTo>
                    <a:cubicBezTo>
                      <a:pt x="489" y="27"/>
                      <a:pt x="491" y="28"/>
                      <a:pt x="493" y="29"/>
                    </a:cubicBezTo>
                    <a:lnTo>
                      <a:pt x="547" y="59"/>
                    </a:lnTo>
                    <a:cubicBezTo>
                      <a:pt x="549" y="60"/>
                      <a:pt x="550" y="62"/>
                      <a:pt x="552" y="63"/>
                    </a:cubicBezTo>
                    <a:lnTo>
                      <a:pt x="599" y="102"/>
                    </a:lnTo>
                    <a:cubicBezTo>
                      <a:pt x="600" y="103"/>
                      <a:pt x="602" y="105"/>
                      <a:pt x="603" y="106"/>
                    </a:cubicBezTo>
                    <a:lnTo>
                      <a:pt x="642" y="153"/>
                    </a:lnTo>
                    <a:cubicBezTo>
                      <a:pt x="643" y="155"/>
                      <a:pt x="645" y="156"/>
                      <a:pt x="646" y="158"/>
                    </a:cubicBezTo>
                    <a:lnTo>
                      <a:pt x="676" y="213"/>
                    </a:lnTo>
                    <a:cubicBezTo>
                      <a:pt x="677" y="215"/>
                      <a:pt x="677" y="217"/>
                      <a:pt x="678" y="219"/>
                    </a:cubicBezTo>
                    <a:lnTo>
                      <a:pt x="697" y="279"/>
                    </a:lnTo>
                    <a:cubicBezTo>
                      <a:pt x="698" y="281"/>
                      <a:pt x="698" y="283"/>
                      <a:pt x="698" y="285"/>
                    </a:cubicBezTo>
                    <a:lnTo>
                      <a:pt x="704" y="349"/>
                    </a:lnTo>
                    <a:cubicBezTo>
                      <a:pt x="705" y="351"/>
                      <a:pt x="705" y="353"/>
                      <a:pt x="704" y="355"/>
                    </a:cubicBezTo>
                    <a:lnTo>
                      <a:pt x="698" y="420"/>
                    </a:lnTo>
                    <a:cubicBezTo>
                      <a:pt x="698" y="423"/>
                      <a:pt x="698" y="425"/>
                      <a:pt x="697" y="427"/>
                    </a:cubicBezTo>
                    <a:lnTo>
                      <a:pt x="678" y="487"/>
                    </a:lnTo>
                    <a:cubicBezTo>
                      <a:pt x="677" y="489"/>
                      <a:pt x="676" y="491"/>
                      <a:pt x="675" y="493"/>
                    </a:cubicBezTo>
                    <a:lnTo>
                      <a:pt x="645" y="547"/>
                    </a:lnTo>
                    <a:cubicBezTo>
                      <a:pt x="644" y="549"/>
                      <a:pt x="643" y="550"/>
                      <a:pt x="642" y="552"/>
                    </a:cubicBezTo>
                    <a:lnTo>
                      <a:pt x="603" y="599"/>
                    </a:lnTo>
                    <a:cubicBezTo>
                      <a:pt x="602" y="600"/>
                      <a:pt x="600" y="602"/>
                      <a:pt x="599" y="603"/>
                    </a:cubicBezTo>
                    <a:lnTo>
                      <a:pt x="552" y="642"/>
                    </a:lnTo>
                    <a:cubicBezTo>
                      <a:pt x="550" y="643"/>
                      <a:pt x="549" y="644"/>
                      <a:pt x="547" y="645"/>
                    </a:cubicBezTo>
                    <a:lnTo>
                      <a:pt x="493" y="675"/>
                    </a:lnTo>
                    <a:cubicBezTo>
                      <a:pt x="491" y="676"/>
                      <a:pt x="489" y="677"/>
                      <a:pt x="487" y="678"/>
                    </a:cubicBezTo>
                    <a:lnTo>
                      <a:pt x="427" y="697"/>
                    </a:lnTo>
                    <a:cubicBezTo>
                      <a:pt x="425" y="698"/>
                      <a:pt x="423" y="698"/>
                      <a:pt x="420" y="698"/>
                    </a:cubicBezTo>
                    <a:lnTo>
                      <a:pt x="355" y="704"/>
                    </a:lnTo>
                    <a:cubicBezTo>
                      <a:pt x="353" y="705"/>
                      <a:pt x="351" y="705"/>
                      <a:pt x="349" y="704"/>
                    </a:cubicBezTo>
                    <a:lnTo>
                      <a:pt x="285" y="698"/>
                    </a:lnTo>
                    <a:cubicBezTo>
                      <a:pt x="283" y="698"/>
                      <a:pt x="281" y="698"/>
                      <a:pt x="279" y="697"/>
                    </a:cubicBezTo>
                    <a:lnTo>
                      <a:pt x="219" y="678"/>
                    </a:lnTo>
                    <a:cubicBezTo>
                      <a:pt x="217" y="677"/>
                      <a:pt x="215" y="677"/>
                      <a:pt x="213" y="676"/>
                    </a:cubicBezTo>
                    <a:lnTo>
                      <a:pt x="158" y="646"/>
                    </a:lnTo>
                    <a:cubicBezTo>
                      <a:pt x="156" y="645"/>
                      <a:pt x="155" y="643"/>
                      <a:pt x="153" y="642"/>
                    </a:cubicBezTo>
                    <a:lnTo>
                      <a:pt x="106" y="603"/>
                    </a:lnTo>
                    <a:cubicBezTo>
                      <a:pt x="105" y="602"/>
                      <a:pt x="103" y="600"/>
                      <a:pt x="102" y="599"/>
                    </a:cubicBezTo>
                    <a:lnTo>
                      <a:pt x="63" y="552"/>
                    </a:lnTo>
                    <a:cubicBezTo>
                      <a:pt x="62" y="550"/>
                      <a:pt x="60" y="549"/>
                      <a:pt x="59" y="547"/>
                    </a:cubicBezTo>
                    <a:lnTo>
                      <a:pt x="29" y="493"/>
                    </a:lnTo>
                    <a:cubicBezTo>
                      <a:pt x="28" y="491"/>
                      <a:pt x="27" y="489"/>
                      <a:pt x="27" y="487"/>
                    </a:cubicBezTo>
                    <a:lnTo>
                      <a:pt x="9" y="427"/>
                    </a:lnTo>
                    <a:cubicBezTo>
                      <a:pt x="8" y="425"/>
                      <a:pt x="8" y="423"/>
                      <a:pt x="8" y="421"/>
                    </a:cubicBezTo>
                    <a:lnTo>
                      <a:pt x="1" y="356"/>
                    </a:lnTo>
                    <a:close/>
                    <a:moveTo>
                      <a:pt x="71" y="414"/>
                    </a:moveTo>
                    <a:lnTo>
                      <a:pt x="70" y="408"/>
                    </a:lnTo>
                    <a:lnTo>
                      <a:pt x="88" y="468"/>
                    </a:lnTo>
                    <a:lnTo>
                      <a:pt x="85" y="462"/>
                    </a:lnTo>
                    <a:lnTo>
                      <a:pt x="115" y="516"/>
                    </a:lnTo>
                    <a:lnTo>
                      <a:pt x="112" y="511"/>
                    </a:lnTo>
                    <a:lnTo>
                      <a:pt x="151" y="558"/>
                    </a:lnTo>
                    <a:lnTo>
                      <a:pt x="147" y="554"/>
                    </a:lnTo>
                    <a:lnTo>
                      <a:pt x="194" y="593"/>
                    </a:lnTo>
                    <a:lnTo>
                      <a:pt x="189" y="589"/>
                    </a:lnTo>
                    <a:lnTo>
                      <a:pt x="244" y="619"/>
                    </a:lnTo>
                    <a:lnTo>
                      <a:pt x="238" y="617"/>
                    </a:lnTo>
                    <a:lnTo>
                      <a:pt x="298" y="636"/>
                    </a:lnTo>
                    <a:lnTo>
                      <a:pt x="291" y="635"/>
                    </a:lnTo>
                    <a:lnTo>
                      <a:pt x="355" y="641"/>
                    </a:lnTo>
                    <a:lnTo>
                      <a:pt x="350" y="641"/>
                    </a:lnTo>
                    <a:lnTo>
                      <a:pt x="415" y="635"/>
                    </a:lnTo>
                    <a:lnTo>
                      <a:pt x="408" y="636"/>
                    </a:lnTo>
                    <a:lnTo>
                      <a:pt x="468" y="617"/>
                    </a:lnTo>
                    <a:lnTo>
                      <a:pt x="462" y="619"/>
                    </a:lnTo>
                    <a:lnTo>
                      <a:pt x="516" y="589"/>
                    </a:lnTo>
                    <a:lnTo>
                      <a:pt x="511" y="593"/>
                    </a:lnTo>
                    <a:lnTo>
                      <a:pt x="558" y="554"/>
                    </a:lnTo>
                    <a:lnTo>
                      <a:pt x="554" y="558"/>
                    </a:lnTo>
                    <a:lnTo>
                      <a:pt x="593" y="511"/>
                    </a:lnTo>
                    <a:lnTo>
                      <a:pt x="589" y="516"/>
                    </a:lnTo>
                    <a:lnTo>
                      <a:pt x="619" y="462"/>
                    </a:lnTo>
                    <a:lnTo>
                      <a:pt x="617" y="468"/>
                    </a:lnTo>
                    <a:lnTo>
                      <a:pt x="636" y="408"/>
                    </a:lnTo>
                    <a:lnTo>
                      <a:pt x="635" y="415"/>
                    </a:lnTo>
                    <a:lnTo>
                      <a:pt x="641" y="350"/>
                    </a:lnTo>
                    <a:lnTo>
                      <a:pt x="641" y="355"/>
                    </a:lnTo>
                    <a:lnTo>
                      <a:pt x="635" y="291"/>
                    </a:lnTo>
                    <a:lnTo>
                      <a:pt x="636" y="298"/>
                    </a:lnTo>
                    <a:lnTo>
                      <a:pt x="617" y="238"/>
                    </a:lnTo>
                    <a:lnTo>
                      <a:pt x="619" y="244"/>
                    </a:lnTo>
                    <a:lnTo>
                      <a:pt x="589" y="189"/>
                    </a:lnTo>
                    <a:lnTo>
                      <a:pt x="593" y="194"/>
                    </a:lnTo>
                    <a:lnTo>
                      <a:pt x="554" y="147"/>
                    </a:lnTo>
                    <a:lnTo>
                      <a:pt x="558" y="151"/>
                    </a:lnTo>
                    <a:lnTo>
                      <a:pt x="511" y="112"/>
                    </a:lnTo>
                    <a:lnTo>
                      <a:pt x="516" y="115"/>
                    </a:lnTo>
                    <a:lnTo>
                      <a:pt x="462" y="85"/>
                    </a:lnTo>
                    <a:lnTo>
                      <a:pt x="468" y="88"/>
                    </a:lnTo>
                    <a:lnTo>
                      <a:pt x="408" y="70"/>
                    </a:lnTo>
                    <a:lnTo>
                      <a:pt x="414" y="71"/>
                    </a:lnTo>
                    <a:lnTo>
                      <a:pt x="349" y="64"/>
                    </a:lnTo>
                    <a:lnTo>
                      <a:pt x="356" y="64"/>
                    </a:lnTo>
                    <a:lnTo>
                      <a:pt x="292" y="71"/>
                    </a:lnTo>
                    <a:lnTo>
                      <a:pt x="298" y="70"/>
                    </a:lnTo>
                    <a:lnTo>
                      <a:pt x="238" y="88"/>
                    </a:lnTo>
                    <a:lnTo>
                      <a:pt x="244" y="86"/>
                    </a:lnTo>
                    <a:lnTo>
                      <a:pt x="189" y="116"/>
                    </a:lnTo>
                    <a:lnTo>
                      <a:pt x="194" y="112"/>
                    </a:lnTo>
                    <a:lnTo>
                      <a:pt x="147" y="151"/>
                    </a:lnTo>
                    <a:lnTo>
                      <a:pt x="151" y="147"/>
                    </a:lnTo>
                    <a:lnTo>
                      <a:pt x="112" y="194"/>
                    </a:lnTo>
                    <a:lnTo>
                      <a:pt x="116" y="189"/>
                    </a:lnTo>
                    <a:lnTo>
                      <a:pt x="86" y="244"/>
                    </a:lnTo>
                    <a:lnTo>
                      <a:pt x="88" y="238"/>
                    </a:lnTo>
                    <a:lnTo>
                      <a:pt x="70" y="298"/>
                    </a:lnTo>
                    <a:lnTo>
                      <a:pt x="71" y="292"/>
                    </a:lnTo>
                    <a:lnTo>
                      <a:pt x="64" y="356"/>
                    </a:lnTo>
                    <a:lnTo>
                      <a:pt x="64" y="349"/>
                    </a:lnTo>
                    <a:lnTo>
                      <a:pt x="71" y="41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26" name="Oval 113"/>
              <p:cNvSpPr>
                <a:spLocks noChangeArrowheads="1"/>
              </p:cNvSpPr>
              <p:nvPr/>
            </p:nvSpPr>
            <p:spPr bwMode="auto">
              <a:xfrm>
                <a:off x="-153" y="3757"/>
                <a:ext cx="63" cy="64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27" name="Freeform 114"/>
              <p:cNvSpPr>
                <a:spLocks noEditPoints="1"/>
              </p:cNvSpPr>
              <p:nvPr/>
            </p:nvSpPr>
            <p:spPr bwMode="auto">
              <a:xfrm>
                <a:off x="-156" y="3754"/>
                <a:ext cx="69" cy="70"/>
              </a:xfrm>
              <a:custGeom>
                <a:avLst/>
                <a:gdLst>
                  <a:gd name="T0" fmla="*/ 7 w 689"/>
                  <a:gd name="T1" fmla="*/ 285 h 705"/>
                  <a:gd name="T2" fmla="*/ 29 w 689"/>
                  <a:gd name="T3" fmla="*/ 214 h 705"/>
                  <a:gd name="T4" fmla="*/ 100 w 689"/>
                  <a:gd name="T5" fmla="*/ 106 h 705"/>
                  <a:gd name="T6" fmla="*/ 155 w 689"/>
                  <a:gd name="T7" fmla="*/ 60 h 705"/>
                  <a:gd name="T8" fmla="*/ 272 w 689"/>
                  <a:gd name="T9" fmla="*/ 9 h 705"/>
                  <a:gd name="T10" fmla="*/ 348 w 689"/>
                  <a:gd name="T11" fmla="*/ 1 h 705"/>
                  <a:gd name="T12" fmla="*/ 476 w 689"/>
                  <a:gd name="T13" fmla="*/ 27 h 705"/>
                  <a:gd name="T14" fmla="*/ 540 w 689"/>
                  <a:gd name="T15" fmla="*/ 63 h 705"/>
                  <a:gd name="T16" fmla="*/ 628 w 689"/>
                  <a:gd name="T17" fmla="*/ 153 h 705"/>
                  <a:gd name="T18" fmla="*/ 663 w 689"/>
                  <a:gd name="T19" fmla="*/ 219 h 705"/>
                  <a:gd name="T20" fmla="*/ 688 w 689"/>
                  <a:gd name="T21" fmla="*/ 349 h 705"/>
                  <a:gd name="T22" fmla="*/ 681 w 689"/>
                  <a:gd name="T23" fmla="*/ 427 h 705"/>
                  <a:gd name="T24" fmla="*/ 632 w 689"/>
                  <a:gd name="T25" fmla="*/ 547 h 705"/>
                  <a:gd name="T26" fmla="*/ 586 w 689"/>
                  <a:gd name="T27" fmla="*/ 603 h 705"/>
                  <a:gd name="T28" fmla="*/ 482 w 689"/>
                  <a:gd name="T29" fmla="*/ 675 h 705"/>
                  <a:gd name="T30" fmla="*/ 411 w 689"/>
                  <a:gd name="T31" fmla="*/ 698 h 705"/>
                  <a:gd name="T32" fmla="*/ 278 w 689"/>
                  <a:gd name="T33" fmla="*/ 698 h 705"/>
                  <a:gd name="T34" fmla="*/ 208 w 689"/>
                  <a:gd name="T35" fmla="*/ 675 h 705"/>
                  <a:gd name="T36" fmla="*/ 104 w 689"/>
                  <a:gd name="T37" fmla="*/ 603 h 705"/>
                  <a:gd name="T38" fmla="*/ 57 w 689"/>
                  <a:gd name="T39" fmla="*/ 546 h 705"/>
                  <a:gd name="T40" fmla="*/ 8 w 689"/>
                  <a:gd name="T41" fmla="*/ 427 h 705"/>
                  <a:gd name="T42" fmla="*/ 70 w 689"/>
                  <a:gd name="T43" fmla="*/ 415 h 705"/>
                  <a:gd name="T44" fmla="*/ 86 w 689"/>
                  <a:gd name="T45" fmla="*/ 463 h 705"/>
                  <a:gd name="T46" fmla="*/ 149 w 689"/>
                  <a:gd name="T47" fmla="*/ 558 h 705"/>
                  <a:gd name="T48" fmla="*/ 186 w 689"/>
                  <a:gd name="T49" fmla="*/ 590 h 705"/>
                  <a:gd name="T50" fmla="*/ 291 w 689"/>
                  <a:gd name="T51" fmla="*/ 636 h 705"/>
                  <a:gd name="T52" fmla="*/ 341 w 689"/>
                  <a:gd name="T53" fmla="*/ 641 h 705"/>
                  <a:gd name="T54" fmla="*/ 457 w 689"/>
                  <a:gd name="T55" fmla="*/ 617 h 705"/>
                  <a:gd name="T56" fmla="*/ 499 w 689"/>
                  <a:gd name="T57" fmla="*/ 593 h 705"/>
                  <a:gd name="T58" fmla="*/ 579 w 689"/>
                  <a:gd name="T59" fmla="*/ 511 h 705"/>
                  <a:gd name="T60" fmla="*/ 602 w 689"/>
                  <a:gd name="T61" fmla="*/ 468 h 705"/>
                  <a:gd name="T62" fmla="*/ 625 w 689"/>
                  <a:gd name="T63" fmla="*/ 350 h 705"/>
                  <a:gd name="T64" fmla="*/ 620 w 689"/>
                  <a:gd name="T65" fmla="*/ 298 h 705"/>
                  <a:gd name="T66" fmla="*/ 575 w 689"/>
                  <a:gd name="T67" fmla="*/ 188 h 705"/>
                  <a:gd name="T68" fmla="*/ 545 w 689"/>
                  <a:gd name="T69" fmla="*/ 151 h 705"/>
                  <a:gd name="T70" fmla="*/ 451 w 689"/>
                  <a:gd name="T71" fmla="*/ 85 h 705"/>
                  <a:gd name="T72" fmla="*/ 404 w 689"/>
                  <a:gd name="T73" fmla="*/ 71 h 705"/>
                  <a:gd name="T74" fmla="*/ 285 w 689"/>
                  <a:gd name="T75" fmla="*/ 71 h 705"/>
                  <a:gd name="T76" fmla="*/ 239 w 689"/>
                  <a:gd name="T77" fmla="*/ 85 h 705"/>
                  <a:gd name="T78" fmla="*/ 145 w 689"/>
                  <a:gd name="T79" fmla="*/ 151 h 705"/>
                  <a:gd name="T80" fmla="*/ 114 w 689"/>
                  <a:gd name="T81" fmla="*/ 188 h 705"/>
                  <a:gd name="T82" fmla="*/ 69 w 689"/>
                  <a:gd name="T83" fmla="*/ 298 h 705"/>
                  <a:gd name="T84" fmla="*/ 64 w 689"/>
                  <a:gd name="T85" fmla="*/ 350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9" h="705">
                    <a:moveTo>
                      <a:pt x="1" y="355"/>
                    </a:moveTo>
                    <a:cubicBezTo>
                      <a:pt x="0" y="353"/>
                      <a:pt x="0" y="351"/>
                      <a:pt x="1" y="349"/>
                    </a:cubicBezTo>
                    <a:lnTo>
                      <a:pt x="7" y="285"/>
                    </a:lnTo>
                    <a:cubicBezTo>
                      <a:pt x="7" y="283"/>
                      <a:pt x="7" y="281"/>
                      <a:pt x="8" y="279"/>
                    </a:cubicBezTo>
                    <a:lnTo>
                      <a:pt x="27" y="219"/>
                    </a:lnTo>
                    <a:cubicBezTo>
                      <a:pt x="27" y="217"/>
                      <a:pt x="28" y="216"/>
                      <a:pt x="29" y="214"/>
                    </a:cubicBezTo>
                    <a:lnTo>
                      <a:pt x="57" y="159"/>
                    </a:lnTo>
                    <a:cubicBezTo>
                      <a:pt x="58" y="157"/>
                      <a:pt x="59" y="155"/>
                      <a:pt x="61" y="153"/>
                    </a:cubicBezTo>
                    <a:lnTo>
                      <a:pt x="100" y="106"/>
                    </a:lnTo>
                    <a:cubicBezTo>
                      <a:pt x="101" y="105"/>
                      <a:pt x="102" y="103"/>
                      <a:pt x="104" y="102"/>
                    </a:cubicBezTo>
                    <a:lnTo>
                      <a:pt x="150" y="63"/>
                    </a:lnTo>
                    <a:cubicBezTo>
                      <a:pt x="151" y="62"/>
                      <a:pt x="153" y="61"/>
                      <a:pt x="155" y="60"/>
                    </a:cubicBezTo>
                    <a:lnTo>
                      <a:pt x="208" y="30"/>
                    </a:lnTo>
                    <a:cubicBezTo>
                      <a:pt x="210" y="28"/>
                      <a:pt x="212" y="28"/>
                      <a:pt x="214" y="27"/>
                    </a:cubicBezTo>
                    <a:lnTo>
                      <a:pt x="272" y="9"/>
                    </a:lnTo>
                    <a:cubicBezTo>
                      <a:pt x="274" y="8"/>
                      <a:pt x="276" y="8"/>
                      <a:pt x="278" y="8"/>
                    </a:cubicBezTo>
                    <a:lnTo>
                      <a:pt x="341" y="1"/>
                    </a:lnTo>
                    <a:cubicBezTo>
                      <a:pt x="343" y="0"/>
                      <a:pt x="346" y="0"/>
                      <a:pt x="348" y="1"/>
                    </a:cubicBezTo>
                    <a:lnTo>
                      <a:pt x="411" y="8"/>
                    </a:lnTo>
                    <a:cubicBezTo>
                      <a:pt x="413" y="8"/>
                      <a:pt x="415" y="8"/>
                      <a:pt x="417" y="9"/>
                    </a:cubicBezTo>
                    <a:lnTo>
                      <a:pt x="476" y="27"/>
                    </a:lnTo>
                    <a:cubicBezTo>
                      <a:pt x="478" y="28"/>
                      <a:pt x="480" y="28"/>
                      <a:pt x="482" y="30"/>
                    </a:cubicBezTo>
                    <a:lnTo>
                      <a:pt x="535" y="60"/>
                    </a:lnTo>
                    <a:cubicBezTo>
                      <a:pt x="537" y="61"/>
                      <a:pt x="539" y="62"/>
                      <a:pt x="540" y="63"/>
                    </a:cubicBezTo>
                    <a:lnTo>
                      <a:pt x="586" y="102"/>
                    </a:lnTo>
                    <a:cubicBezTo>
                      <a:pt x="588" y="103"/>
                      <a:pt x="589" y="105"/>
                      <a:pt x="590" y="106"/>
                    </a:cubicBezTo>
                    <a:lnTo>
                      <a:pt x="628" y="153"/>
                    </a:lnTo>
                    <a:cubicBezTo>
                      <a:pt x="630" y="155"/>
                      <a:pt x="631" y="157"/>
                      <a:pt x="632" y="159"/>
                    </a:cubicBezTo>
                    <a:lnTo>
                      <a:pt x="661" y="214"/>
                    </a:lnTo>
                    <a:cubicBezTo>
                      <a:pt x="662" y="215"/>
                      <a:pt x="663" y="217"/>
                      <a:pt x="663" y="219"/>
                    </a:cubicBezTo>
                    <a:lnTo>
                      <a:pt x="681" y="279"/>
                    </a:lnTo>
                    <a:cubicBezTo>
                      <a:pt x="682" y="281"/>
                      <a:pt x="682" y="283"/>
                      <a:pt x="682" y="285"/>
                    </a:cubicBezTo>
                    <a:lnTo>
                      <a:pt x="688" y="349"/>
                    </a:lnTo>
                    <a:cubicBezTo>
                      <a:pt x="689" y="351"/>
                      <a:pt x="689" y="353"/>
                      <a:pt x="688" y="355"/>
                    </a:cubicBezTo>
                    <a:lnTo>
                      <a:pt x="682" y="420"/>
                    </a:lnTo>
                    <a:cubicBezTo>
                      <a:pt x="682" y="423"/>
                      <a:pt x="682" y="425"/>
                      <a:pt x="681" y="427"/>
                    </a:cubicBezTo>
                    <a:lnTo>
                      <a:pt x="663" y="487"/>
                    </a:lnTo>
                    <a:cubicBezTo>
                      <a:pt x="662" y="489"/>
                      <a:pt x="662" y="491"/>
                      <a:pt x="661" y="493"/>
                    </a:cubicBezTo>
                    <a:lnTo>
                      <a:pt x="632" y="547"/>
                    </a:lnTo>
                    <a:cubicBezTo>
                      <a:pt x="631" y="548"/>
                      <a:pt x="630" y="550"/>
                      <a:pt x="628" y="552"/>
                    </a:cubicBezTo>
                    <a:lnTo>
                      <a:pt x="590" y="599"/>
                    </a:lnTo>
                    <a:cubicBezTo>
                      <a:pt x="589" y="600"/>
                      <a:pt x="588" y="602"/>
                      <a:pt x="586" y="603"/>
                    </a:cubicBezTo>
                    <a:lnTo>
                      <a:pt x="540" y="642"/>
                    </a:lnTo>
                    <a:cubicBezTo>
                      <a:pt x="539" y="643"/>
                      <a:pt x="537" y="644"/>
                      <a:pt x="535" y="645"/>
                    </a:cubicBezTo>
                    <a:lnTo>
                      <a:pt x="482" y="675"/>
                    </a:lnTo>
                    <a:cubicBezTo>
                      <a:pt x="480" y="676"/>
                      <a:pt x="478" y="677"/>
                      <a:pt x="476" y="678"/>
                    </a:cubicBezTo>
                    <a:lnTo>
                      <a:pt x="417" y="697"/>
                    </a:lnTo>
                    <a:cubicBezTo>
                      <a:pt x="415" y="698"/>
                      <a:pt x="413" y="698"/>
                      <a:pt x="411" y="698"/>
                    </a:cubicBezTo>
                    <a:lnTo>
                      <a:pt x="348" y="704"/>
                    </a:lnTo>
                    <a:cubicBezTo>
                      <a:pt x="345" y="705"/>
                      <a:pt x="343" y="705"/>
                      <a:pt x="341" y="704"/>
                    </a:cubicBezTo>
                    <a:lnTo>
                      <a:pt x="278" y="698"/>
                    </a:lnTo>
                    <a:cubicBezTo>
                      <a:pt x="276" y="698"/>
                      <a:pt x="274" y="698"/>
                      <a:pt x="272" y="697"/>
                    </a:cubicBezTo>
                    <a:lnTo>
                      <a:pt x="214" y="678"/>
                    </a:lnTo>
                    <a:cubicBezTo>
                      <a:pt x="211" y="677"/>
                      <a:pt x="210" y="676"/>
                      <a:pt x="208" y="675"/>
                    </a:cubicBezTo>
                    <a:lnTo>
                      <a:pt x="155" y="645"/>
                    </a:lnTo>
                    <a:cubicBezTo>
                      <a:pt x="153" y="644"/>
                      <a:pt x="151" y="643"/>
                      <a:pt x="150" y="642"/>
                    </a:cubicBezTo>
                    <a:lnTo>
                      <a:pt x="104" y="603"/>
                    </a:lnTo>
                    <a:cubicBezTo>
                      <a:pt x="102" y="602"/>
                      <a:pt x="101" y="600"/>
                      <a:pt x="100" y="599"/>
                    </a:cubicBezTo>
                    <a:lnTo>
                      <a:pt x="61" y="552"/>
                    </a:lnTo>
                    <a:cubicBezTo>
                      <a:pt x="59" y="550"/>
                      <a:pt x="58" y="548"/>
                      <a:pt x="57" y="546"/>
                    </a:cubicBezTo>
                    <a:lnTo>
                      <a:pt x="29" y="492"/>
                    </a:lnTo>
                    <a:cubicBezTo>
                      <a:pt x="28" y="491"/>
                      <a:pt x="28" y="489"/>
                      <a:pt x="27" y="487"/>
                    </a:cubicBezTo>
                    <a:lnTo>
                      <a:pt x="8" y="427"/>
                    </a:lnTo>
                    <a:cubicBezTo>
                      <a:pt x="7" y="425"/>
                      <a:pt x="7" y="423"/>
                      <a:pt x="7" y="420"/>
                    </a:cubicBezTo>
                    <a:lnTo>
                      <a:pt x="1" y="355"/>
                    </a:lnTo>
                    <a:close/>
                    <a:moveTo>
                      <a:pt x="70" y="415"/>
                    </a:moveTo>
                    <a:lnTo>
                      <a:pt x="69" y="408"/>
                    </a:lnTo>
                    <a:lnTo>
                      <a:pt x="88" y="468"/>
                    </a:lnTo>
                    <a:lnTo>
                      <a:pt x="86" y="463"/>
                    </a:lnTo>
                    <a:lnTo>
                      <a:pt x="114" y="517"/>
                    </a:lnTo>
                    <a:lnTo>
                      <a:pt x="110" y="511"/>
                    </a:lnTo>
                    <a:lnTo>
                      <a:pt x="149" y="558"/>
                    </a:lnTo>
                    <a:lnTo>
                      <a:pt x="145" y="554"/>
                    </a:lnTo>
                    <a:lnTo>
                      <a:pt x="191" y="593"/>
                    </a:lnTo>
                    <a:lnTo>
                      <a:pt x="186" y="590"/>
                    </a:lnTo>
                    <a:lnTo>
                      <a:pt x="239" y="620"/>
                    </a:lnTo>
                    <a:lnTo>
                      <a:pt x="233" y="617"/>
                    </a:lnTo>
                    <a:lnTo>
                      <a:pt x="291" y="636"/>
                    </a:lnTo>
                    <a:lnTo>
                      <a:pt x="285" y="635"/>
                    </a:lnTo>
                    <a:lnTo>
                      <a:pt x="348" y="641"/>
                    </a:lnTo>
                    <a:lnTo>
                      <a:pt x="341" y="641"/>
                    </a:lnTo>
                    <a:lnTo>
                      <a:pt x="404" y="635"/>
                    </a:lnTo>
                    <a:lnTo>
                      <a:pt x="398" y="636"/>
                    </a:lnTo>
                    <a:lnTo>
                      <a:pt x="457" y="617"/>
                    </a:lnTo>
                    <a:lnTo>
                      <a:pt x="451" y="620"/>
                    </a:lnTo>
                    <a:lnTo>
                      <a:pt x="504" y="590"/>
                    </a:lnTo>
                    <a:lnTo>
                      <a:pt x="499" y="593"/>
                    </a:lnTo>
                    <a:lnTo>
                      <a:pt x="545" y="554"/>
                    </a:lnTo>
                    <a:lnTo>
                      <a:pt x="541" y="558"/>
                    </a:lnTo>
                    <a:lnTo>
                      <a:pt x="579" y="511"/>
                    </a:lnTo>
                    <a:lnTo>
                      <a:pt x="575" y="516"/>
                    </a:lnTo>
                    <a:lnTo>
                      <a:pt x="604" y="462"/>
                    </a:lnTo>
                    <a:lnTo>
                      <a:pt x="602" y="468"/>
                    </a:lnTo>
                    <a:lnTo>
                      <a:pt x="620" y="408"/>
                    </a:lnTo>
                    <a:lnTo>
                      <a:pt x="619" y="415"/>
                    </a:lnTo>
                    <a:lnTo>
                      <a:pt x="625" y="350"/>
                    </a:lnTo>
                    <a:lnTo>
                      <a:pt x="625" y="355"/>
                    </a:lnTo>
                    <a:lnTo>
                      <a:pt x="619" y="291"/>
                    </a:lnTo>
                    <a:lnTo>
                      <a:pt x="620" y="298"/>
                    </a:lnTo>
                    <a:lnTo>
                      <a:pt x="602" y="238"/>
                    </a:lnTo>
                    <a:lnTo>
                      <a:pt x="604" y="243"/>
                    </a:lnTo>
                    <a:lnTo>
                      <a:pt x="575" y="188"/>
                    </a:lnTo>
                    <a:lnTo>
                      <a:pt x="579" y="194"/>
                    </a:lnTo>
                    <a:lnTo>
                      <a:pt x="541" y="147"/>
                    </a:lnTo>
                    <a:lnTo>
                      <a:pt x="545" y="151"/>
                    </a:lnTo>
                    <a:lnTo>
                      <a:pt x="499" y="112"/>
                    </a:lnTo>
                    <a:lnTo>
                      <a:pt x="504" y="115"/>
                    </a:lnTo>
                    <a:lnTo>
                      <a:pt x="451" y="85"/>
                    </a:lnTo>
                    <a:lnTo>
                      <a:pt x="457" y="88"/>
                    </a:lnTo>
                    <a:lnTo>
                      <a:pt x="398" y="70"/>
                    </a:lnTo>
                    <a:lnTo>
                      <a:pt x="404" y="71"/>
                    </a:lnTo>
                    <a:lnTo>
                      <a:pt x="341" y="64"/>
                    </a:lnTo>
                    <a:lnTo>
                      <a:pt x="348" y="64"/>
                    </a:lnTo>
                    <a:lnTo>
                      <a:pt x="285" y="71"/>
                    </a:lnTo>
                    <a:lnTo>
                      <a:pt x="291" y="70"/>
                    </a:lnTo>
                    <a:lnTo>
                      <a:pt x="233" y="88"/>
                    </a:lnTo>
                    <a:lnTo>
                      <a:pt x="239" y="85"/>
                    </a:lnTo>
                    <a:lnTo>
                      <a:pt x="186" y="115"/>
                    </a:lnTo>
                    <a:lnTo>
                      <a:pt x="191" y="112"/>
                    </a:lnTo>
                    <a:lnTo>
                      <a:pt x="145" y="151"/>
                    </a:lnTo>
                    <a:lnTo>
                      <a:pt x="149" y="147"/>
                    </a:lnTo>
                    <a:lnTo>
                      <a:pt x="110" y="194"/>
                    </a:lnTo>
                    <a:lnTo>
                      <a:pt x="114" y="188"/>
                    </a:lnTo>
                    <a:lnTo>
                      <a:pt x="86" y="243"/>
                    </a:lnTo>
                    <a:lnTo>
                      <a:pt x="88" y="238"/>
                    </a:lnTo>
                    <a:lnTo>
                      <a:pt x="69" y="298"/>
                    </a:lnTo>
                    <a:lnTo>
                      <a:pt x="70" y="291"/>
                    </a:lnTo>
                    <a:lnTo>
                      <a:pt x="64" y="355"/>
                    </a:lnTo>
                    <a:lnTo>
                      <a:pt x="64" y="350"/>
                    </a:lnTo>
                    <a:lnTo>
                      <a:pt x="70" y="415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28" name="Rectangle 115"/>
              <p:cNvSpPr>
                <a:spLocks noChangeArrowheads="1"/>
              </p:cNvSpPr>
              <p:nvPr/>
            </p:nvSpPr>
            <p:spPr bwMode="auto">
              <a:xfrm>
                <a:off x="-600" y="3890"/>
                <a:ext cx="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75">
                    <a:solidFill>
                      <a:srgbClr val="000000"/>
                    </a:solidFill>
                    <a:latin typeface="Tahoma" panose="020B0604030504040204" pitchFamily="34" charset="0"/>
                  </a:rPr>
                  <a:t>-</a:t>
                </a:r>
                <a:endParaRPr lang="en-US" altLang="en-US" sz="1351"/>
              </a:p>
            </p:txBody>
          </p:sp>
          <p:sp>
            <p:nvSpPr>
              <p:cNvPr id="129" name="Rectangle 116"/>
              <p:cNvSpPr>
                <a:spLocks noChangeArrowheads="1"/>
              </p:cNvSpPr>
              <p:nvPr/>
            </p:nvSpPr>
            <p:spPr bwMode="auto">
              <a:xfrm>
                <a:off x="-561" y="3890"/>
                <a:ext cx="9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75">
                    <a:solidFill>
                      <a:srgbClr val="000000"/>
                    </a:solidFill>
                    <a:latin typeface="Tahoma" panose="020B0604030504040204" pitchFamily="34" charset="0"/>
                  </a:rPr>
                  <a:t>16</a:t>
                </a:r>
                <a:endParaRPr lang="en-US" altLang="en-US" sz="1351"/>
              </a:p>
            </p:txBody>
          </p:sp>
          <p:sp>
            <p:nvSpPr>
              <p:cNvPr id="130" name="Rectangle 117"/>
              <p:cNvSpPr>
                <a:spLocks noChangeArrowheads="1"/>
              </p:cNvSpPr>
              <p:nvPr/>
            </p:nvSpPr>
            <p:spPr bwMode="auto">
              <a:xfrm>
                <a:off x="-600" y="3667"/>
                <a:ext cx="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75">
                    <a:solidFill>
                      <a:srgbClr val="000000"/>
                    </a:solidFill>
                    <a:latin typeface="Tahoma" panose="020B0604030504040204" pitchFamily="34" charset="0"/>
                  </a:rPr>
                  <a:t>-</a:t>
                </a:r>
                <a:endParaRPr lang="en-US" altLang="en-US" sz="1351"/>
              </a:p>
            </p:txBody>
          </p:sp>
          <p:sp>
            <p:nvSpPr>
              <p:cNvPr id="131" name="Rectangle 118"/>
              <p:cNvSpPr>
                <a:spLocks noChangeArrowheads="1"/>
              </p:cNvSpPr>
              <p:nvPr/>
            </p:nvSpPr>
            <p:spPr bwMode="auto">
              <a:xfrm>
                <a:off x="-561" y="3667"/>
                <a:ext cx="9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75">
                    <a:solidFill>
                      <a:srgbClr val="000000"/>
                    </a:solidFill>
                    <a:latin typeface="Tahoma" panose="020B0604030504040204" pitchFamily="34" charset="0"/>
                  </a:rPr>
                  <a:t>14</a:t>
                </a:r>
                <a:endParaRPr lang="en-US" altLang="en-US" sz="1351"/>
              </a:p>
            </p:txBody>
          </p:sp>
          <p:sp>
            <p:nvSpPr>
              <p:cNvPr id="132" name="Rectangle 119"/>
              <p:cNvSpPr>
                <a:spLocks noChangeArrowheads="1"/>
              </p:cNvSpPr>
              <p:nvPr/>
            </p:nvSpPr>
            <p:spPr bwMode="auto">
              <a:xfrm>
                <a:off x="-600" y="3437"/>
                <a:ext cx="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75">
                    <a:solidFill>
                      <a:srgbClr val="000000"/>
                    </a:solidFill>
                    <a:latin typeface="Tahoma" panose="020B0604030504040204" pitchFamily="34" charset="0"/>
                  </a:rPr>
                  <a:t>-</a:t>
                </a:r>
                <a:endParaRPr lang="en-US" altLang="en-US" sz="1351"/>
              </a:p>
            </p:txBody>
          </p:sp>
          <p:sp>
            <p:nvSpPr>
              <p:cNvPr id="133" name="Rectangle 120"/>
              <p:cNvSpPr>
                <a:spLocks noChangeArrowheads="1"/>
              </p:cNvSpPr>
              <p:nvPr/>
            </p:nvSpPr>
            <p:spPr bwMode="auto">
              <a:xfrm>
                <a:off x="-561" y="3437"/>
                <a:ext cx="9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75">
                    <a:solidFill>
                      <a:srgbClr val="000000"/>
                    </a:solidFill>
                    <a:latin typeface="Tahoma" panose="020B0604030504040204" pitchFamily="34" charset="0"/>
                  </a:rPr>
                  <a:t>12</a:t>
                </a:r>
                <a:endParaRPr lang="en-US" altLang="en-US" sz="1351"/>
              </a:p>
            </p:txBody>
          </p:sp>
          <p:sp>
            <p:nvSpPr>
              <p:cNvPr id="134" name="Rectangle 121"/>
              <p:cNvSpPr>
                <a:spLocks noChangeArrowheads="1"/>
              </p:cNvSpPr>
              <p:nvPr/>
            </p:nvSpPr>
            <p:spPr bwMode="auto">
              <a:xfrm>
                <a:off x="-600" y="3212"/>
                <a:ext cx="3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51">
                    <a:solidFill>
                      <a:srgbClr val="000000"/>
                    </a:solidFill>
                    <a:latin typeface="Tahoma" panose="020B0604030504040204" pitchFamily="34" charset="0"/>
                  </a:rPr>
                  <a:t>-</a:t>
                </a:r>
                <a:endParaRPr lang="en-US" altLang="en-US" sz="1351"/>
              </a:p>
            </p:txBody>
          </p:sp>
          <p:sp>
            <p:nvSpPr>
              <p:cNvPr id="135" name="Rectangle 122"/>
              <p:cNvSpPr>
                <a:spLocks noChangeArrowheads="1"/>
              </p:cNvSpPr>
              <p:nvPr/>
            </p:nvSpPr>
            <p:spPr bwMode="auto">
              <a:xfrm>
                <a:off x="-561" y="3212"/>
                <a:ext cx="100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51">
                    <a:solidFill>
                      <a:srgbClr val="000000"/>
                    </a:solidFill>
                    <a:latin typeface="Tahoma" panose="020B0604030504040204" pitchFamily="34" charset="0"/>
                  </a:rPr>
                  <a:t>10</a:t>
                </a:r>
                <a:endParaRPr lang="en-US" altLang="en-US" sz="1351"/>
              </a:p>
            </p:txBody>
          </p:sp>
          <p:sp>
            <p:nvSpPr>
              <p:cNvPr id="136" name="Rectangle 123"/>
              <p:cNvSpPr>
                <a:spLocks noChangeArrowheads="1"/>
              </p:cNvSpPr>
              <p:nvPr/>
            </p:nvSpPr>
            <p:spPr bwMode="auto">
              <a:xfrm>
                <a:off x="-536" y="2990"/>
                <a:ext cx="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75">
                    <a:solidFill>
                      <a:srgbClr val="000000"/>
                    </a:solidFill>
                    <a:latin typeface="Tahoma" panose="020B0604030504040204" pitchFamily="34" charset="0"/>
                  </a:rPr>
                  <a:t>-</a:t>
                </a:r>
                <a:endParaRPr lang="en-US" altLang="en-US" sz="1351"/>
              </a:p>
            </p:txBody>
          </p:sp>
          <p:sp>
            <p:nvSpPr>
              <p:cNvPr id="137" name="Rectangle 124"/>
              <p:cNvSpPr>
                <a:spLocks noChangeArrowheads="1"/>
              </p:cNvSpPr>
              <p:nvPr/>
            </p:nvSpPr>
            <p:spPr bwMode="auto">
              <a:xfrm>
                <a:off x="-498" y="2990"/>
                <a:ext cx="4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75">
                    <a:solidFill>
                      <a:srgbClr val="000000"/>
                    </a:solidFill>
                    <a:latin typeface="Tahoma" panose="020B0604030504040204" pitchFamily="34" charset="0"/>
                  </a:rPr>
                  <a:t>8</a:t>
                </a:r>
                <a:endParaRPr lang="en-US" altLang="en-US" sz="1351"/>
              </a:p>
            </p:txBody>
          </p:sp>
          <p:sp>
            <p:nvSpPr>
              <p:cNvPr id="138" name="Rectangle 125"/>
              <p:cNvSpPr>
                <a:spLocks noChangeArrowheads="1"/>
              </p:cNvSpPr>
              <p:nvPr/>
            </p:nvSpPr>
            <p:spPr bwMode="auto">
              <a:xfrm>
                <a:off x="-536" y="2758"/>
                <a:ext cx="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75">
                    <a:solidFill>
                      <a:srgbClr val="000000"/>
                    </a:solidFill>
                    <a:latin typeface="Tahoma" panose="020B0604030504040204" pitchFamily="34" charset="0"/>
                  </a:rPr>
                  <a:t>-</a:t>
                </a:r>
                <a:endParaRPr lang="en-US" altLang="en-US" sz="1351"/>
              </a:p>
            </p:txBody>
          </p:sp>
          <p:sp>
            <p:nvSpPr>
              <p:cNvPr id="139" name="Rectangle 126"/>
              <p:cNvSpPr>
                <a:spLocks noChangeArrowheads="1"/>
              </p:cNvSpPr>
              <p:nvPr/>
            </p:nvSpPr>
            <p:spPr bwMode="auto">
              <a:xfrm>
                <a:off x="-498" y="2758"/>
                <a:ext cx="4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75">
                    <a:solidFill>
                      <a:srgbClr val="000000"/>
                    </a:solidFill>
                    <a:latin typeface="Tahoma" panose="020B0604030504040204" pitchFamily="34" charset="0"/>
                  </a:rPr>
                  <a:t>6</a:t>
                </a:r>
                <a:endParaRPr lang="en-US" altLang="en-US" sz="1351"/>
              </a:p>
            </p:txBody>
          </p:sp>
          <p:sp>
            <p:nvSpPr>
              <p:cNvPr id="140" name="Rectangle 127"/>
              <p:cNvSpPr>
                <a:spLocks noChangeArrowheads="1"/>
              </p:cNvSpPr>
              <p:nvPr/>
            </p:nvSpPr>
            <p:spPr bwMode="auto">
              <a:xfrm>
                <a:off x="-536" y="2534"/>
                <a:ext cx="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75">
                    <a:solidFill>
                      <a:srgbClr val="000000"/>
                    </a:solidFill>
                    <a:latin typeface="Tahoma" panose="020B0604030504040204" pitchFamily="34" charset="0"/>
                  </a:rPr>
                  <a:t>-</a:t>
                </a:r>
                <a:endParaRPr lang="en-US" altLang="en-US" sz="1351"/>
              </a:p>
            </p:txBody>
          </p:sp>
          <p:sp>
            <p:nvSpPr>
              <p:cNvPr id="141" name="Rectangle 128"/>
              <p:cNvSpPr>
                <a:spLocks noChangeArrowheads="1"/>
              </p:cNvSpPr>
              <p:nvPr/>
            </p:nvSpPr>
            <p:spPr bwMode="auto">
              <a:xfrm>
                <a:off x="-498" y="2534"/>
                <a:ext cx="4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75">
                    <a:solidFill>
                      <a:srgbClr val="000000"/>
                    </a:solidFill>
                    <a:latin typeface="Tahoma" panose="020B0604030504040204" pitchFamily="34" charset="0"/>
                  </a:rPr>
                  <a:t>4</a:t>
                </a:r>
                <a:endParaRPr lang="en-US" altLang="en-US" sz="1351"/>
              </a:p>
            </p:txBody>
          </p:sp>
          <p:sp>
            <p:nvSpPr>
              <p:cNvPr id="142" name="Rectangle 129"/>
              <p:cNvSpPr>
                <a:spLocks noChangeArrowheads="1"/>
              </p:cNvSpPr>
              <p:nvPr/>
            </p:nvSpPr>
            <p:spPr bwMode="auto">
              <a:xfrm>
                <a:off x="-536" y="2303"/>
                <a:ext cx="3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51">
                    <a:solidFill>
                      <a:srgbClr val="000000"/>
                    </a:solidFill>
                    <a:latin typeface="Tahoma" panose="020B0604030504040204" pitchFamily="34" charset="0"/>
                  </a:rPr>
                  <a:t>-</a:t>
                </a:r>
                <a:endParaRPr lang="en-US" altLang="en-US" sz="1351"/>
              </a:p>
            </p:txBody>
          </p:sp>
          <p:sp>
            <p:nvSpPr>
              <p:cNvPr id="143" name="Rectangle 130"/>
              <p:cNvSpPr>
                <a:spLocks noChangeArrowheads="1"/>
              </p:cNvSpPr>
              <p:nvPr/>
            </p:nvSpPr>
            <p:spPr bwMode="auto">
              <a:xfrm>
                <a:off x="-498" y="2303"/>
                <a:ext cx="50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51">
                    <a:solidFill>
                      <a:srgbClr val="000000"/>
                    </a:solidFill>
                    <a:latin typeface="Tahoma" panose="020B0604030504040204" pitchFamily="34" charset="0"/>
                  </a:rPr>
                  <a:t>2</a:t>
                </a:r>
                <a:endParaRPr lang="en-US" altLang="en-US" sz="1351"/>
              </a:p>
            </p:txBody>
          </p:sp>
          <p:sp>
            <p:nvSpPr>
              <p:cNvPr id="144" name="Rectangle 131"/>
              <p:cNvSpPr>
                <a:spLocks noChangeArrowheads="1"/>
              </p:cNvSpPr>
              <p:nvPr/>
            </p:nvSpPr>
            <p:spPr bwMode="auto">
              <a:xfrm>
                <a:off x="-501" y="2080"/>
                <a:ext cx="4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75">
                    <a:solidFill>
                      <a:srgbClr val="000000"/>
                    </a:solidFill>
                    <a:latin typeface="Tahoma" panose="020B0604030504040204" pitchFamily="34" charset="0"/>
                  </a:rPr>
                  <a:t>0</a:t>
                </a:r>
                <a:endParaRPr lang="en-US" altLang="en-US" sz="1351"/>
              </a:p>
            </p:txBody>
          </p:sp>
          <p:sp>
            <p:nvSpPr>
              <p:cNvPr id="145" name="Rectangle 132"/>
              <p:cNvSpPr>
                <a:spLocks noChangeArrowheads="1"/>
              </p:cNvSpPr>
              <p:nvPr/>
            </p:nvSpPr>
            <p:spPr bwMode="auto">
              <a:xfrm>
                <a:off x="-376" y="4051"/>
                <a:ext cx="50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51" dirty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0</a:t>
                </a:r>
                <a:endParaRPr lang="en-US" altLang="en-US" sz="1351" dirty="0"/>
              </a:p>
            </p:txBody>
          </p:sp>
          <p:sp>
            <p:nvSpPr>
              <p:cNvPr id="146" name="Rectangle 133"/>
              <p:cNvSpPr>
                <a:spLocks noChangeArrowheads="1"/>
              </p:cNvSpPr>
              <p:nvPr/>
            </p:nvSpPr>
            <p:spPr bwMode="auto">
              <a:xfrm>
                <a:off x="198" y="4051"/>
                <a:ext cx="50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51" dirty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1</a:t>
                </a:r>
                <a:endParaRPr lang="en-US" altLang="en-US" sz="1351" dirty="0"/>
              </a:p>
            </p:txBody>
          </p:sp>
          <p:sp>
            <p:nvSpPr>
              <p:cNvPr id="147" name="Rectangle 134"/>
              <p:cNvSpPr>
                <a:spLocks noChangeArrowheads="1"/>
              </p:cNvSpPr>
              <p:nvPr/>
            </p:nvSpPr>
            <p:spPr bwMode="auto">
              <a:xfrm>
                <a:off x="778" y="4051"/>
                <a:ext cx="50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51" dirty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2</a:t>
                </a:r>
                <a:endParaRPr lang="en-US" altLang="en-US" sz="1351" dirty="0"/>
              </a:p>
            </p:txBody>
          </p:sp>
          <p:sp>
            <p:nvSpPr>
              <p:cNvPr id="148" name="Rectangle 135"/>
              <p:cNvSpPr>
                <a:spLocks noChangeArrowheads="1"/>
              </p:cNvSpPr>
              <p:nvPr/>
            </p:nvSpPr>
            <p:spPr bwMode="auto">
              <a:xfrm>
                <a:off x="1350" y="4051"/>
                <a:ext cx="50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51">
                    <a:solidFill>
                      <a:srgbClr val="000000"/>
                    </a:solidFill>
                    <a:latin typeface="Tahoma" panose="020B0604030504040204" pitchFamily="34" charset="0"/>
                  </a:rPr>
                  <a:t>3</a:t>
                </a:r>
                <a:endParaRPr lang="en-US" altLang="en-US" sz="1351"/>
              </a:p>
            </p:txBody>
          </p:sp>
          <p:sp>
            <p:nvSpPr>
              <p:cNvPr id="149" name="Rectangle 136"/>
              <p:cNvSpPr>
                <a:spLocks noChangeArrowheads="1"/>
              </p:cNvSpPr>
              <p:nvPr/>
            </p:nvSpPr>
            <p:spPr bwMode="auto">
              <a:xfrm rot="16200000">
                <a:off x="-1257" y="2844"/>
                <a:ext cx="1158" cy="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351" dirty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Sediment depth (cm)</a:t>
                </a:r>
                <a:endParaRPr lang="en-US" altLang="en-US" sz="1351" dirty="0"/>
              </a:p>
            </p:txBody>
          </p:sp>
          <p:sp>
            <p:nvSpPr>
              <p:cNvPr id="150" name="Rectangle 137"/>
              <p:cNvSpPr>
                <a:spLocks noChangeArrowheads="1"/>
              </p:cNvSpPr>
              <p:nvPr/>
            </p:nvSpPr>
            <p:spPr bwMode="auto">
              <a:xfrm>
                <a:off x="-260" y="4328"/>
                <a:ext cx="301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75">
                    <a:solidFill>
                      <a:srgbClr val="FFFFFF"/>
                    </a:solidFill>
                    <a:latin typeface="Tahoma" panose="020B0604030504040204" pitchFamily="34" charset="0"/>
                  </a:rPr>
                  <a:t>Redox</a:t>
                </a:r>
                <a:endParaRPr lang="en-US" altLang="en-US" sz="1351"/>
              </a:p>
            </p:txBody>
          </p:sp>
          <p:sp>
            <p:nvSpPr>
              <p:cNvPr id="151" name="Rectangle 138"/>
              <p:cNvSpPr>
                <a:spLocks noChangeArrowheads="1"/>
              </p:cNvSpPr>
              <p:nvPr/>
            </p:nvSpPr>
            <p:spPr bwMode="auto">
              <a:xfrm>
                <a:off x="105" y="4328"/>
                <a:ext cx="40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75">
                    <a:solidFill>
                      <a:srgbClr val="FFFFFF"/>
                    </a:solidFill>
                    <a:latin typeface="Tahoma" panose="020B0604030504040204" pitchFamily="34" charset="0"/>
                  </a:rPr>
                  <a:t>-</a:t>
                </a:r>
                <a:endParaRPr lang="en-US" altLang="en-US" sz="1351"/>
              </a:p>
            </p:txBody>
          </p:sp>
          <p:sp>
            <p:nvSpPr>
              <p:cNvPr id="153" name="Rectangle 140"/>
              <p:cNvSpPr>
                <a:spLocks noChangeArrowheads="1"/>
              </p:cNvSpPr>
              <p:nvPr/>
            </p:nvSpPr>
            <p:spPr bwMode="auto">
              <a:xfrm>
                <a:off x="1170" y="4331"/>
                <a:ext cx="26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25">
                    <a:solidFill>
                      <a:srgbClr val="FFFFFF"/>
                    </a:solidFill>
                    <a:latin typeface="Tahoma" panose="020B0604030504040204" pitchFamily="34" charset="0"/>
                  </a:rPr>
                  <a:t>-</a:t>
                </a:r>
                <a:endParaRPr lang="en-US" altLang="en-US" sz="1351"/>
              </a:p>
            </p:txBody>
          </p:sp>
          <p:sp>
            <p:nvSpPr>
              <p:cNvPr id="154" name="Rectangle 141"/>
              <p:cNvSpPr>
                <a:spLocks noChangeArrowheads="1"/>
              </p:cNvSpPr>
              <p:nvPr/>
            </p:nvSpPr>
            <p:spPr bwMode="auto">
              <a:xfrm>
                <a:off x="1202" y="4331"/>
                <a:ext cx="39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25">
                    <a:solidFill>
                      <a:srgbClr val="FFFFFF"/>
                    </a:solidFill>
                    <a:latin typeface="Tahoma" panose="020B0604030504040204" pitchFamily="34" charset="0"/>
                  </a:rPr>
                  <a:t>1</a:t>
                </a:r>
                <a:endParaRPr lang="en-US" altLang="en-US" sz="1351"/>
              </a:p>
            </p:txBody>
          </p:sp>
          <p:sp>
            <p:nvSpPr>
              <p:cNvPr id="156" name="Freeform 143"/>
              <p:cNvSpPr>
                <a:spLocks/>
              </p:cNvSpPr>
              <p:nvPr/>
            </p:nvSpPr>
            <p:spPr bwMode="auto">
              <a:xfrm>
                <a:off x="852" y="2162"/>
                <a:ext cx="86" cy="570"/>
              </a:xfrm>
              <a:custGeom>
                <a:avLst/>
                <a:gdLst>
                  <a:gd name="T0" fmla="*/ 166 w 850"/>
                  <a:gd name="T1" fmla="*/ 9 h 5695"/>
                  <a:gd name="T2" fmla="*/ 464 w 850"/>
                  <a:gd name="T3" fmla="*/ 82 h 5695"/>
                  <a:gd name="T4" fmla="*/ 596 w 850"/>
                  <a:gd name="T5" fmla="*/ 145 h 5695"/>
                  <a:gd name="T6" fmla="*/ 739 w 850"/>
                  <a:gd name="T7" fmla="*/ 257 h 5695"/>
                  <a:gd name="T8" fmla="*/ 807 w 850"/>
                  <a:gd name="T9" fmla="*/ 350 h 5695"/>
                  <a:gd name="T10" fmla="*/ 830 w 850"/>
                  <a:gd name="T11" fmla="*/ 401 h 5695"/>
                  <a:gd name="T12" fmla="*/ 845 w 850"/>
                  <a:gd name="T13" fmla="*/ 454 h 5695"/>
                  <a:gd name="T14" fmla="*/ 850 w 850"/>
                  <a:gd name="T15" fmla="*/ 510 h 5695"/>
                  <a:gd name="T16" fmla="*/ 846 w 850"/>
                  <a:gd name="T17" fmla="*/ 5233 h 5695"/>
                  <a:gd name="T18" fmla="*/ 833 w 850"/>
                  <a:gd name="T19" fmla="*/ 5288 h 5695"/>
                  <a:gd name="T20" fmla="*/ 810 w 850"/>
                  <a:gd name="T21" fmla="*/ 5340 h 5695"/>
                  <a:gd name="T22" fmla="*/ 780 w 850"/>
                  <a:gd name="T23" fmla="*/ 5389 h 5695"/>
                  <a:gd name="T24" fmla="*/ 742 w 850"/>
                  <a:gd name="T25" fmla="*/ 5435 h 5695"/>
                  <a:gd name="T26" fmla="*/ 693 w 850"/>
                  <a:gd name="T27" fmla="*/ 5482 h 5695"/>
                  <a:gd name="T28" fmla="*/ 589 w 850"/>
                  <a:gd name="T29" fmla="*/ 5555 h 5695"/>
                  <a:gd name="T30" fmla="*/ 464 w 850"/>
                  <a:gd name="T31" fmla="*/ 5614 h 5695"/>
                  <a:gd name="T32" fmla="*/ 172 w 850"/>
                  <a:gd name="T33" fmla="*/ 5686 h 5695"/>
                  <a:gd name="T34" fmla="*/ 0 w 850"/>
                  <a:gd name="T35" fmla="*/ 5600 h 5695"/>
                  <a:gd name="T36" fmla="*/ 299 w 850"/>
                  <a:gd name="T37" fmla="*/ 5565 h 5695"/>
                  <a:gd name="T38" fmla="*/ 429 w 850"/>
                  <a:gd name="T39" fmla="*/ 5525 h 5695"/>
                  <a:gd name="T40" fmla="*/ 541 w 850"/>
                  <a:gd name="T41" fmla="*/ 5472 h 5695"/>
                  <a:gd name="T42" fmla="*/ 632 w 850"/>
                  <a:gd name="T43" fmla="*/ 5408 h 5695"/>
                  <a:gd name="T44" fmla="*/ 703 w 850"/>
                  <a:gd name="T45" fmla="*/ 5332 h 5695"/>
                  <a:gd name="T46" fmla="*/ 726 w 850"/>
                  <a:gd name="T47" fmla="*/ 5295 h 5695"/>
                  <a:gd name="T48" fmla="*/ 743 w 850"/>
                  <a:gd name="T49" fmla="*/ 5256 h 5695"/>
                  <a:gd name="T50" fmla="*/ 752 w 850"/>
                  <a:gd name="T51" fmla="*/ 5217 h 5695"/>
                  <a:gd name="T52" fmla="*/ 754 w 850"/>
                  <a:gd name="T53" fmla="*/ 5181 h 5695"/>
                  <a:gd name="T54" fmla="*/ 751 w 850"/>
                  <a:gd name="T55" fmla="*/ 470 h 5695"/>
                  <a:gd name="T56" fmla="*/ 740 w 850"/>
                  <a:gd name="T57" fmla="*/ 433 h 5695"/>
                  <a:gd name="T58" fmla="*/ 723 w 850"/>
                  <a:gd name="T59" fmla="*/ 395 h 5695"/>
                  <a:gd name="T60" fmla="*/ 703 w 850"/>
                  <a:gd name="T61" fmla="*/ 363 h 5695"/>
                  <a:gd name="T62" fmla="*/ 638 w 850"/>
                  <a:gd name="T63" fmla="*/ 293 h 5695"/>
                  <a:gd name="T64" fmla="*/ 548 w 850"/>
                  <a:gd name="T65" fmla="*/ 228 h 5695"/>
                  <a:gd name="T66" fmla="*/ 305 w 850"/>
                  <a:gd name="T67" fmla="*/ 132 h 5695"/>
                  <a:gd name="T68" fmla="*/ 0 w 850"/>
                  <a:gd name="T69" fmla="*/ 95 h 5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0" h="5695">
                    <a:moveTo>
                      <a:pt x="5" y="0"/>
                    </a:moveTo>
                    <a:lnTo>
                      <a:pt x="166" y="9"/>
                    </a:lnTo>
                    <a:lnTo>
                      <a:pt x="322" y="37"/>
                    </a:lnTo>
                    <a:lnTo>
                      <a:pt x="464" y="82"/>
                    </a:lnTo>
                    <a:lnTo>
                      <a:pt x="589" y="141"/>
                    </a:lnTo>
                    <a:cubicBezTo>
                      <a:pt x="592" y="142"/>
                      <a:pt x="594" y="144"/>
                      <a:pt x="596" y="145"/>
                    </a:cubicBezTo>
                    <a:lnTo>
                      <a:pt x="693" y="214"/>
                    </a:lnTo>
                    <a:lnTo>
                      <a:pt x="739" y="257"/>
                    </a:lnTo>
                    <a:lnTo>
                      <a:pt x="776" y="302"/>
                    </a:lnTo>
                    <a:lnTo>
                      <a:pt x="807" y="350"/>
                    </a:lnTo>
                    <a:cubicBezTo>
                      <a:pt x="808" y="352"/>
                      <a:pt x="809" y="354"/>
                      <a:pt x="810" y="356"/>
                    </a:cubicBezTo>
                    <a:lnTo>
                      <a:pt x="830" y="401"/>
                    </a:lnTo>
                    <a:cubicBezTo>
                      <a:pt x="831" y="403"/>
                      <a:pt x="832" y="406"/>
                      <a:pt x="833" y="408"/>
                    </a:cubicBezTo>
                    <a:lnTo>
                      <a:pt x="845" y="454"/>
                    </a:lnTo>
                    <a:cubicBezTo>
                      <a:pt x="846" y="457"/>
                      <a:pt x="846" y="460"/>
                      <a:pt x="846" y="462"/>
                    </a:cubicBezTo>
                    <a:lnTo>
                      <a:pt x="850" y="510"/>
                    </a:lnTo>
                    <a:lnTo>
                      <a:pt x="850" y="5181"/>
                    </a:lnTo>
                    <a:lnTo>
                      <a:pt x="846" y="5233"/>
                    </a:lnTo>
                    <a:cubicBezTo>
                      <a:pt x="846" y="5236"/>
                      <a:pt x="846" y="5239"/>
                      <a:pt x="845" y="5242"/>
                    </a:cubicBezTo>
                    <a:lnTo>
                      <a:pt x="833" y="5288"/>
                    </a:lnTo>
                    <a:cubicBezTo>
                      <a:pt x="832" y="5290"/>
                      <a:pt x="831" y="5293"/>
                      <a:pt x="830" y="5295"/>
                    </a:cubicBezTo>
                    <a:lnTo>
                      <a:pt x="810" y="5340"/>
                    </a:lnTo>
                    <a:cubicBezTo>
                      <a:pt x="809" y="5342"/>
                      <a:pt x="808" y="5344"/>
                      <a:pt x="807" y="5346"/>
                    </a:cubicBezTo>
                    <a:lnTo>
                      <a:pt x="780" y="5389"/>
                    </a:lnTo>
                    <a:cubicBezTo>
                      <a:pt x="779" y="5391"/>
                      <a:pt x="778" y="5393"/>
                      <a:pt x="776" y="5395"/>
                    </a:cubicBezTo>
                    <a:lnTo>
                      <a:pt x="742" y="5435"/>
                    </a:lnTo>
                    <a:lnTo>
                      <a:pt x="699" y="5477"/>
                    </a:lnTo>
                    <a:cubicBezTo>
                      <a:pt x="697" y="5479"/>
                      <a:pt x="695" y="5480"/>
                      <a:pt x="693" y="5482"/>
                    </a:cubicBezTo>
                    <a:lnTo>
                      <a:pt x="596" y="5551"/>
                    </a:lnTo>
                    <a:cubicBezTo>
                      <a:pt x="594" y="5552"/>
                      <a:pt x="592" y="5554"/>
                      <a:pt x="589" y="5555"/>
                    </a:cubicBezTo>
                    <a:lnTo>
                      <a:pt x="470" y="5612"/>
                    </a:lnTo>
                    <a:cubicBezTo>
                      <a:pt x="468" y="5613"/>
                      <a:pt x="466" y="5614"/>
                      <a:pt x="464" y="5614"/>
                    </a:cubicBezTo>
                    <a:lnTo>
                      <a:pt x="328" y="5656"/>
                    </a:lnTo>
                    <a:lnTo>
                      <a:pt x="172" y="5686"/>
                    </a:lnTo>
                    <a:lnTo>
                      <a:pt x="5" y="5695"/>
                    </a:lnTo>
                    <a:lnTo>
                      <a:pt x="0" y="5600"/>
                    </a:lnTo>
                    <a:lnTo>
                      <a:pt x="155" y="5591"/>
                    </a:lnTo>
                    <a:lnTo>
                      <a:pt x="299" y="5565"/>
                    </a:lnTo>
                    <a:lnTo>
                      <a:pt x="435" y="5523"/>
                    </a:lnTo>
                    <a:lnTo>
                      <a:pt x="429" y="5525"/>
                    </a:lnTo>
                    <a:lnTo>
                      <a:pt x="548" y="5468"/>
                    </a:lnTo>
                    <a:lnTo>
                      <a:pt x="541" y="5472"/>
                    </a:lnTo>
                    <a:lnTo>
                      <a:pt x="638" y="5403"/>
                    </a:lnTo>
                    <a:lnTo>
                      <a:pt x="632" y="5408"/>
                    </a:lnTo>
                    <a:lnTo>
                      <a:pt x="669" y="5372"/>
                    </a:lnTo>
                    <a:lnTo>
                      <a:pt x="703" y="5332"/>
                    </a:lnTo>
                    <a:lnTo>
                      <a:pt x="699" y="5338"/>
                    </a:lnTo>
                    <a:lnTo>
                      <a:pt x="726" y="5295"/>
                    </a:lnTo>
                    <a:lnTo>
                      <a:pt x="723" y="5301"/>
                    </a:lnTo>
                    <a:lnTo>
                      <a:pt x="743" y="5256"/>
                    </a:lnTo>
                    <a:lnTo>
                      <a:pt x="740" y="5263"/>
                    </a:lnTo>
                    <a:lnTo>
                      <a:pt x="752" y="5217"/>
                    </a:lnTo>
                    <a:lnTo>
                      <a:pt x="751" y="5225"/>
                    </a:lnTo>
                    <a:lnTo>
                      <a:pt x="754" y="5181"/>
                    </a:lnTo>
                    <a:lnTo>
                      <a:pt x="755" y="518"/>
                    </a:lnTo>
                    <a:lnTo>
                      <a:pt x="751" y="470"/>
                    </a:lnTo>
                    <a:lnTo>
                      <a:pt x="752" y="479"/>
                    </a:lnTo>
                    <a:lnTo>
                      <a:pt x="740" y="433"/>
                    </a:lnTo>
                    <a:lnTo>
                      <a:pt x="743" y="440"/>
                    </a:lnTo>
                    <a:lnTo>
                      <a:pt x="723" y="395"/>
                    </a:lnTo>
                    <a:lnTo>
                      <a:pt x="726" y="401"/>
                    </a:lnTo>
                    <a:lnTo>
                      <a:pt x="703" y="363"/>
                    </a:lnTo>
                    <a:lnTo>
                      <a:pt x="672" y="326"/>
                    </a:lnTo>
                    <a:lnTo>
                      <a:pt x="638" y="293"/>
                    </a:lnTo>
                    <a:lnTo>
                      <a:pt x="541" y="224"/>
                    </a:lnTo>
                    <a:lnTo>
                      <a:pt x="548" y="228"/>
                    </a:lnTo>
                    <a:lnTo>
                      <a:pt x="435" y="173"/>
                    </a:lnTo>
                    <a:lnTo>
                      <a:pt x="305" y="132"/>
                    </a:lnTo>
                    <a:lnTo>
                      <a:pt x="161" y="104"/>
                    </a:lnTo>
                    <a:lnTo>
                      <a:pt x="0" y="9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159" name="Rectangle 146"/>
              <p:cNvSpPr>
                <a:spLocks noChangeArrowheads="1"/>
              </p:cNvSpPr>
              <p:nvPr/>
            </p:nvSpPr>
            <p:spPr bwMode="auto">
              <a:xfrm>
                <a:off x="1710" y="2317"/>
                <a:ext cx="40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75">
                    <a:solidFill>
                      <a:srgbClr val="FFFFFF"/>
                    </a:solidFill>
                    <a:latin typeface="Tahoma" panose="020B0604030504040204" pitchFamily="34" charset="0"/>
                  </a:rPr>
                  <a:t>-</a:t>
                </a:r>
                <a:endParaRPr lang="en-US" altLang="en-US" sz="1351"/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CE3105C-77E9-43A7-AD50-CF4814F844B4}"/>
                </a:ext>
              </a:extLst>
            </p:cNvPr>
            <p:cNvGrpSpPr/>
            <p:nvPr/>
          </p:nvGrpSpPr>
          <p:grpSpPr>
            <a:xfrm>
              <a:off x="5354330" y="1600201"/>
              <a:ext cx="2675771" cy="3130407"/>
              <a:chOff x="7139107" y="1346250"/>
              <a:chExt cx="2824238" cy="3439840"/>
            </a:xfrm>
          </p:grpSpPr>
          <p:sp>
            <p:nvSpPr>
              <p:cNvPr id="161" name="Oval 160"/>
              <p:cNvSpPr/>
              <p:nvPr/>
            </p:nvSpPr>
            <p:spPr>
              <a:xfrm>
                <a:off x="7250768" y="2298258"/>
                <a:ext cx="2247301" cy="120569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2" name="Oval 161"/>
              <p:cNvSpPr/>
              <p:nvPr/>
            </p:nvSpPr>
            <p:spPr>
              <a:xfrm rot="16200000">
                <a:off x="6709489" y="3601986"/>
                <a:ext cx="1613722" cy="75448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7232487" y="1346250"/>
                <a:ext cx="2730858" cy="94169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4" name="Arrow: Right 163"/>
              <p:cNvSpPr/>
              <p:nvPr/>
            </p:nvSpPr>
            <p:spPr>
              <a:xfrm rot="16200000">
                <a:off x="8274581" y="1483278"/>
                <a:ext cx="921114" cy="68821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5" name="Arrow: Right 164"/>
              <p:cNvSpPr/>
              <p:nvPr/>
            </p:nvSpPr>
            <p:spPr>
              <a:xfrm rot="5400000">
                <a:off x="8048407" y="4048806"/>
                <a:ext cx="406860" cy="21567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8032508" y="4383009"/>
                <a:ext cx="1454842" cy="2809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351" dirty="0"/>
                  <a:t>Burial of phosphorus</a:t>
                </a:r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9130426" y="1443147"/>
                <a:ext cx="832363" cy="4320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Release of Phosphorus</a:t>
                </a:r>
              </a:p>
            </p:txBody>
          </p:sp>
          <p:sp>
            <p:nvSpPr>
              <p:cNvPr id="83" name="Arrow: Right 82">
                <a:extLst>
                  <a:ext uri="{FF2B5EF4-FFF2-40B4-BE49-F238E27FC236}">
                    <a16:creationId xmlns:a16="http://schemas.microsoft.com/office/drawing/2014/main" id="{52DAF858-3AE9-49B2-A49B-BAC29560A7E9}"/>
                  </a:ext>
                </a:extLst>
              </p:cNvPr>
              <p:cNvSpPr/>
              <p:nvPr/>
            </p:nvSpPr>
            <p:spPr>
              <a:xfrm rot="16200000">
                <a:off x="7390899" y="1973020"/>
                <a:ext cx="335804" cy="27346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pic>
        <p:nvPicPr>
          <p:cNvPr id="84" name="Picture 2" descr="http://md.water.usgs.gov/posters/nutrientsRedox/graph2.gif">
            <a:extLst>
              <a:ext uri="{FF2B5EF4-FFF2-40B4-BE49-F238E27FC236}">
                <a16:creationId xmlns:a16="http://schemas.microsoft.com/office/drawing/2014/main" id="{074CBEC8-AAEB-4F2F-8DCA-0C88E4B28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9" b="1186"/>
          <a:stretch/>
        </p:blipFill>
        <p:spPr bwMode="auto">
          <a:xfrm>
            <a:off x="198768" y="2165412"/>
            <a:ext cx="5767971" cy="360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350AAC-82F6-4EE4-9D9E-710C48CB7725}"/>
              </a:ext>
            </a:extLst>
          </p:cNvPr>
          <p:cNvSpPr txBox="1"/>
          <p:nvPr/>
        </p:nvSpPr>
        <p:spPr>
          <a:xfrm>
            <a:off x="1404479" y="1219212"/>
            <a:ext cx="36468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Sediment Redox Reactions</a:t>
            </a:r>
          </a:p>
          <a:p>
            <a:pPr algn="ctr"/>
            <a:r>
              <a:rPr lang="en-US" dirty="0"/>
              <a:t>Anoxic Conditions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3AA454-C22D-407C-9032-EB9A421F3BB9}"/>
              </a:ext>
            </a:extLst>
          </p:cNvPr>
          <p:cNvSpPr txBox="1"/>
          <p:nvPr/>
        </p:nvSpPr>
        <p:spPr>
          <a:xfrm>
            <a:off x="7668344" y="5617913"/>
            <a:ext cx="277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Mobile Phosphorus (mg/g)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D66F93D8-EE3F-4B54-8E79-5A4029C250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513" y="6390754"/>
            <a:ext cx="1797163" cy="37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28655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Custom 12">
      <a:dk1>
        <a:sysClr val="windowText" lastClr="000000"/>
      </a:dk1>
      <a:lt1>
        <a:sysClr val="window" lastClr="FFFFFF"/>
      </a:lt1>
      <a:dk2>
        <a:srgbClr val="003C79"/>
      </a:dk2>
      <a:lt2>
        <a:srgbClr val="D9D9D6"/>
      </a:lt2>
      <a:accent1>
        <a:srgbClr val="009543"/>
      </a:accent1>
      <a:accent2>
        <a:srgbClr val="FF5F00"/>
      </a:accent2>
      <a:accent3>
        <a:srgbClr val="009EC0"/>
      </a:accent3>
      <a:accent4>
        <a:srgbClr val="EA0437"/>
      </a:accent4>
      <a:accent5>
        <a:srgbClr val="BBBDBD"/>
      </a:accent5>
      <a:accent6>
        <a:srgbClr val="666666"/>
      </a:accent6>
      <a:hlink>
        <a:srgbClr val="003F77"/>
      </a:hlink>
      <a:folHlink>
        <a:srgbClr val="009EC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29735</TotalTime>
  <Words>1334</Words>
  <Application>Microsoft Office PowerPoint</Application>
  <PresentationFormat>Widescreen</PresentationFormat>
  <Paragraphs>337</Paragraphs>
  <Slides>29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Calibri</vt:lpstr>
      <vt:lpstr>Franklin Gothic Book</vt:lpstr>
      <vt:lpstr>Open Sans</vt:lpstr>
      <vt:lpstr>Symbol</vt:lpstr>
      <vt:lpstr>Tahoma</vt:lpstr>
      <vt:lpstr>Times New Roman</vt:lpstr>
      <vt:lpstr>Verdana</vt:lpstr>
      <vt:lpstr>Wingdings</vt:lpstr>
      <vt:lpstr>Wingdings 3</vt:lpstr>
      <vt:lpstr>Waveform</vt:lpstr>
      <vt:lpstr>PowerPoint Presentation</vt:lpstr>
      <vt:lpstr>PowerPoint Presentation</vt:lpstr>
      <vt:lpstr>Presentation Objectives</vt:lpstr>
      <vt:lpstr>The Problem</vt:lpstr>
      <vt:lpstr>PowerPoint Presentation</vt:lpstr>
      <vt:lpstr>Watershed Phosphorus Management The Traditional Stormwater Paradigm</vt:lpstr>
      <vt:lpstr>Standard Constructed Pond Design</vt:lpstr>
      <vt:lpstr>Sediment Phosphorus Cycle</vt:lpstr>
      <vt:lpstr>PowerPoint Presentation</vt:lpstr>
      <vt:lpstr>Anoxia in Stormwater Ponds and Wetlands</vt:lpstr>
      <vt:lpstr>Eagan Pond JP-5</vt:lpstr>
      <vt:lpstr>PowerPoint Presentation</vt:lpstr>
      <vt:lpstr>Pond/Stormwater Wetland JP-5 City of Eagan </vt:lpstr>
      <vt:lpstr>Urban Pond Sediment Chemistry City of Eagan</vt:lpstr>
      <vt:lpstr>Pond Inspection Program Eden Prairie, Minnesota</vt:lpstr>
      <vt:lpstr>Mitchell Lake Watershed</vt:lpstr>
      <vt:lpstr>PowerPoint Presentation</vt:lpstr>
      <vt:lpstr>Pond Inspection Results </vt:lpstr>
      <vt:lpstr>PowerPoint Presentation</vt:lpstr>
      <vt:lpstr>Assessment Approaches Modeling Considerations</vt:lpstr>
      <vt:lpstr>Management of P Release in Stormwater Ponds</vt:lpstr>
      <vt:lpstr>Sediment Removal and Disposal</vt:lpstr>
      <vt:lpstr>BMP Cost Efficiency</vt:lpstr>
      <vt:lpstr>Excavation for Phosphorus Control </vt:lpstr>
      <vt:lpstr>Sediment Phosphorus Inactivation</vt:lpstr>
      <vt:lpstr>Assessment Approaches Modeling Considerations</vt:lpstr>
      <vt:lpstr>Chanhassen Pond LLP 10.4</vt:lpstr>
      <vt:lpstr>Summary</vt:lpstr>
      <vt:lpstr>Questions? Joe Bischoff jbischoff@Wenck.com</vt:lpstr>
    </vt:vector>
  </TitlesOfParts>
  <Company>The Event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Wenck Branding Plan</dc:title>
  <dc:creator>Eileen Manning</dc:creator>
  <cp:lastModifiedBy>Trojan, Mike (MPCA)</cp:lastModifiedBy>
  <cp:revision>1139</cp:revision>
  <cp:lastPrinted>2017-04-30T20:16:04Z</cp:lastPrinted>
  <dcterms:created xsi:type="dcterms:W3CDTF">2014-03-14T18:51:09Z</dcterms:created>
  <dcterms:modified xsi:type="dcterms:W3CDTF">2018-01-09T17:21:38Z</dcterms:modified>
</cp:coreProperties>
</file>