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6"/>
  </p:notesMasterIdLst>
  <p:sldIdLst>
    <p:sldId id="258" r:id="rId2"/>
    <p:sldId id="345" r:id="rId3"/>
    <p:sldId id="394" r:id="rId4"/>
    <p:sldId id="259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3" r:id="rId13"/>
    <p:sldId id="274" r:id="rId14"/>
    <p:sldId id="272" r:id="rId15"/>
    <p:sldId id="396" r:id="rId16"/>
    <p:sldId id="271" r:id="rId17"/>
    <p:sldId id="301" r:id="rId18"/>
    <p:sldId id="397" r:id="rId19"/>
    <p:sldId id="270" r:id="rId20"/>
    <p:sldId id="346" r:id="rId21"/>
    <p:sldId id="401" r:id="rId22"/>
    <p:sldId id="398" r:id="rId23"/>
    <p:sldId id="275" r:id="rId24"/>
    <p:sldId id="399" r:id="rId25"/>
    <p:sldId id="409" r:id="rId26"/>
    <p:sldId id="370" r:id="rId27"/>
    <p:sldId id="371" r:id="rId28"/>
    <p:sldId id="372" r:id="rId29"/>
    <p:sldId id="364" r:id="rId30"/>
    <p:sldId id="393" r:id="rId31"/>
    <p:sldId id="347" r:id="rId32"/>
    <p:sldId id="402" r:id="rId33"/>
    <p:sldId id="348" r:id="rId34"/>
    <p:sldId id="349" r:id="rId35"/>
    <p:sldId id="350" r:id="rId36"/>
    <p:sldId id="351" r:id="rId37"/>
    <p:sldId id="352" r:id="rId38"/>
    <p:sldId id="353" r:id="rId39"/>
    <p:sldId id="354" r:id="rId40"/>
    <p:sldId id="355" r:id="rId41"/>
    <p:sldId id="356" r:id="rId42"/>
    <p:sldId id="357" r:id="rId43"/>
    <p:sldId id="403" r:id="rId44"/>
    <p:sldId id="359" r:id="rId45"/>
    <p:sldId id="389" r:id="rId46"/>
    <p:sldId id="365" r:id="rId47"/>
    <p:sldId id="278" r:id="rId48"/>
    <p:sldId id="277" r:id="rId49"/>
    <p:sldId id="276" r:id="rId50"/>
    <p:sldId id="282" r:id="rId51"/>
    <p:sldId id="412" r:id="rId52"/>
    <p:sldId id="283" r:id="rId53"/>
    <p:sldId id="284" r:id="rId54"/>
    <p:sldId id="410" r:id="rId55"/>
    <p:sldId id="411" r:id="rId56"/>
    <p:sldId id="287" r:id="rId57"/>
    <p:sldId id="288" r:id="rId58"/>
    <p:sldId id="289" r:id="rId59"/>
    <p:sldId id="290" r:id="rId60"/>
    <p:sldId id="302" r:id="rId61"/>
    <p:sldId id="303" r:id="rId62"/>
    <p:sldId id="416" r:id="rId63"/>
    <p:sldId id="291" r:id="rId64"/>
    <p:sldId id="292" r:id="rId65"/>
    <p:sldId id="293" r:id="rId66"/>
    <p:sldId id="295" r:id="rId67"/>
    <p:sldId id="294" r:id="rId68"/>
    <p:sldId id="297" r:id="rId69"/>
    <p:sldId id="404" r:id="rId70"/>
    <p:sldId id="298" r:id="rId71"/>
    <p:sldId id="373" r:id="rId72"/>
    <p:sldId id="374" r:id="rId73"/>
    <p:sldId id="377" r:id="rId74"/>
    <p:sldId id="378" r:id="rId75"/>
    <p:sldId id="384" r:id="rId76"/>
    <p:sldId id="385" r:id="rId77"/>
    <p:sldId id="386" r:id="rId78"/>
    <p:sldId id="387" r:id="rId79"/>
    <p:sldId id="379" r:id="rId80"/>
    <p:sldId id="380" r:id="rId81"/>
    <p:sldId id="381" r:id="rId82"/>
    <p:sldId id="382" r:id="rId83"/>
    <p:sldId id="299" r:id="rId84"/>
    <p:sldId id="413" r:id="rId85"/>
    <p:sldId id="405" r:id="rId86"/>
    <p:sldId id="306" r:id="rId87"/>
    <p:sldId id="307" r:id="rId88"/>
    <p:sldId id="308" r:id="rId89"/>
    <p:sldId id="406" r:id="rId90"/>
    <p:sldId id="310" r:id="rId91"/>
    <p:sldId id="311" r:id="rId92"/>
    <p:sldId id="414" r:id="rId93"/>
    <p:sldId id="407" r:id="rId94"/>
    <p:sldId id="312" r:id="rId95"/>
    <p:sldId id="313" r:id="rId96"/>
    <p:sldId id="314" r:id="rId97"/>
    <p:sldId id="408" r:id="rId98"/>
    <p:sldId id="315" r:id="rId99"/>
    <p:sldId id="338" r:id="rId100"/>
    <p:sldId id="316" r:id="rId101"/>
    <p:sldId id="390" r:id="rId102"/>
    <p:sldId id="391" r:id="rId103"/>
    <p:sldId id="415" r:id="rId104"/>
    <p:sldId id="392" r:id="rId10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3C67"/>
    <a:srgbClr val="082540"/>
    <a:srgbClr val="0E4374"/>
    <a:srgbClr val="00529B"/>
    <a:srgbClr val="166DBC"/>
    <a:srgbClr val="603913"/>
    <a:srgbClr val="7F8E2B"/>
    <a:srgbClr val="362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039726942026984"/>
          <c:y val="3.9955080924893166E-2"/>
          <c:w val="0.8142446010038219"/>
          <c:h val="0.7856801129558213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Sheet1!$I$11</c:f>
              <c:strCache>
                <c:ptCount val="1"/>
                <c:pt idx="0">
                  <c:v>0.0</c:v>
                </c:pt>
              </c:strCache>
            </c:strRef>
          </c:tx>
          <c:marker>
            <c:symbol val="none"/>
          </c:marker>
          <c:xVal>
            <c:numRef>
              <c:f>Sheet1!$H$12:$H$36</c:f>
              <c:numCache>
                <c:formatCode>0.000000000000</c:formatCode>
                <c:ptCount val="25"/>
                <c:pt idx="0">
                  <c:v>0</c:v>
                </c:pt>
                <c:pt idx="1">
                  <c:v>150</c:v>
                </c:pt>
                <c:pt idx="2">
                  <c:v>300</c:v>
                </c:pt>
                <c:pt idx="3">
                  <c:v>450</c:v>
                </c:pt>
                <c:pt idx="4">
                  <c:v>599.09999999999991</c:v>
                </c:pt>
                <c:pt idx="5">
                  <c:v>1197.9000000000001</c:v>
                </c:pt>
                <c:pt idx="6">
                  <c:v>1797</c:v>
                </c:pt>
                <c:pt idx="7">
                  <c:v>2395.8000000000002</c:v>
                </c:pt>
                <c:pt idx="8">
                  <c:v>2994.8999999999996</c:v>
                </c:pt>
                <c:pt idx="9">
                  <c:v>3593.7000000000003</c:v>
                </c:pt>
                <c:pt idx="10">
                  <c:v>4192.8</c:v>
                </c:pt>
                <c:pt idx="11">
                  <c:v>4791.6000000000004</c:v>
                </c:pt>
                <c:pt idx="12">
                  <c:v>5390.7000000000007</c:v>
                </c:pt>
                <c:pt idx="13">
                  <c:v>5989.4999999999991</c:v>
                </c:pt>
                <c:pt idx="14">
                  <c:v>6588.6</c:v>
                </c:pt>
                <c:pt idx="15">
                  <c:v>7187.4000000000005</c:v>
                </c:pt>
                <c:pt idx="16">
                  <c:v>7786.5</c:v>
                </c:pt>
                <c:pt idx="17">
                  <c:v>8385.3000000000011</c:v>
                </c:pt>
                <c:pt idx="18">
                  <c:v>8984.4000000000015</c:v>
                </c:pt>
                <c:pt idx="19">
                  <c:v>9583.2000000000007</c:v>
                </c:pt>
                <c:pt idx="20">
                  <c:v>10781.099999999999</c:v>
                </c:pt>
                <c:pt idx="21">
                  <c:v>13068</c:v>
                </c:pt>
                <c:pt idx="22">
                  <c:v>14999.999999999996</c:v>
                </c:pt>
                <c:pt idx="23">
                  <c:v>19500</c:v>
                </c:pt>
                <c:pt idx="24">
                  <c:v>26136</c:v>
                </c:pt>
              </c:numCache>
            </c:numRef>
          </c:xVal>
          <c:yVal>
            <c:numRef>
              <c:f>Sheet1!$I$12:$I$36</c:f>
              <c:numCache>
                <c:formatCode>0.0%</c:formatCode>
                <c:ptCount val="25"/>
                <c:pt idx="0">
                  <c:v>0</c:v>
                </c:pt>
                <c:pt idx="1">
                  <c:v>0.24314537415130977</c:v>
                </c:pt>
                <c:pt idx="2">
                  <c:v>0.39160371369243174</c:v>
                </c:pt>
                <c:pt idx="3">
                  <c:v>0.49118894900782445</c:v>
                </c:pt>
                <c:pt idx="4">
                  <c:v>0.55853268441841031</c:v>
                </c:pt>
                <c:pt idx="5">
                  <c:v>0.70770737390237637</c:v>
                </c:pt>
                <c:pt idx="6">
                  <c:v>0.7689818353661565</c:v>
                </c:pt>
                <c:pt idx="7">
                  <c:v>0.80458902284386291</c:v>
                </c:pt>
                <c:pt idx="8">
                  <c:v>0.83251087351382858</c:v>
                </c:pt>
                <c:pt idx="9">
                  <c:v>0.85826798275340799</c:v>
                </c:pt>
                <c:pt idx="10">
                  <c:v>0.88269499275099073</c:v>
                </c:pt>
                <c:pt idx="11">
                  <c:v>0.90496376894641539</c:v>
                </c:pt>
                <c:pt idx="12">
                  <c:v>0.92186298004419154</c:v>
                </c:pt>
                <c:pt idx="13">
                  <c:v>0.93446641246493756</c:v>
                </c:pt>
                <c:pt idx="14">
                  <c:v>0.94746607171397434</c:v>
                </c:pt>
                <c:pt idx="15">
                  <c:v>0.95527985089047018</c:v>
                </c:pt>
                <c:pt idx="16">
                  <c:v>0.96058632197825522</c:v>
                </c:pt>
                <c:pt idx="17">
                  <c:v>0.96474620116646903</c:v>
                </c:pt>
                <c:pt idx="18">
                  <c:v>0.96817450522702486</c:v>
                </c:pt>
                <c:pt idx="19">
                  <c:v>0.9720259550421948</c:v>
                </c:pt>
                <c:pt idx="20">
                  <c:v>0.9789012142923329</c:v>
                </c:pt>
                <c:pt idx="21">
                  <c:v>0.9884520193681231</c:v>
                </c:pt>
                <c:pt idx="22">
                  <c:v>0.99283415182860779</c:v>
                </c:pt>
                <c:pt idx="23">
                  <c:v>0.99683026310985035</c:v>
                </c:pt>
                <c:pt idx="24">
                  <c:v>1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Sheet1!$J$11</c:f>
              <c:strCache>
                <c:ptCount val="1"/>
                <c:pt idx="0">
                  <c:v>0.1</c:v>
                </c:pt>
              </c:strCache>
            </c:strRef>
          </c:tx>
          <c:marker>
            <c:symbol val="none"/>
          </c:marker>
          <c:xVal>
            <c:numRef>
              <c:f>Sheet1!$H$12:$H$36</c:f>
              <c:numCache>
                <c:formatCode>0.000000000000</c:formatCode>
                <c:ptCount val="25"/>
                <c:pt idx="0">
                  <c:v>0</c:v>
                </c:pt>
                <c:pt idx="1">
                  <c:v>150</c:v>
                </c:pt>
                <c:pt idx="2">
                  <c:v>300</c:v>
                </c:pt>
                <c:pt idx="3">
                  <c:v>450</c:v>
                </c:pt>
                <c:pt idx="4">
                  <c:v>599.09999999999991</c:v>
                </c:pt>
                <c:pt idx="5">
                  <c:v>1197.9000000000001</c:v>
                </c:pt>
                <c:pt idx="6">
                  <c:v>1797</c:v>
                </c:pt>
                <c:pt idx="7">
                  <c:v>2395.8000000000002</c:v>
                </c:pt>
                <c:pt idx="8">
                  <c:v>2994.8999999999996</c:v>
                </c:pt>
                <c:pt idx="9">
                  <c:v>3593.7000000000003</c:v>
                </c:pt>
                <c:pt idx="10">
                  <c:v>4192.8</c:v>
                </c:pt>
                <c:pt idx="11">
                  <c:v>4791.6000000000004</c:v>
                </c:pt>
                <c:pt idx="12">
                  <c:v>5390.7000000000007</c:v>
                </c:pt>
                <c:pt idx="13">
                  <c:v>5989.4999999999991</c:v>
                </c:pt>
                <c:pt idx="14">
                  <c:v>6588.6</c:v>
                </c:pt>
                <c:pt idx="15">
                  <c:v>7187.4000000000005</c:v>
                </c:pt>
                <c:pt idx="16">
                  <c:v>7786.5</c:v>
                </c:pt>
                <c:pt idx="17">
                  <c:v>8385.3000000000011</c:v>
                </c:pt>
                <c:pt idx="18">
                  <c:v>8984.4000000000015</c:v>
                </c:pt>
                <c:pt idx="19">
                  <c:v>9583.2000000000007</c:v>
                </c:pt>
                <c:pt idx="20">
                  <c:v>10781.099999999999</c:v>
                </c:pt>
                <c:pt idx="21">
                  <c:v>13068</c:v>
                </c:pt>
                <c:pt idx="22">
                  <c:v>14999.999999999996</c:v>
                </c:pt>
                <c:pt idx="23">
                  <c:v>19500</c:v>
                </c:pt>
                <c:pt idx="24">
                  <c:v>26136</c:v>
                </c:pt>
              </c:numCache>
            </c:numRef>
          </c:xVal>
          <c:yVal>
            <c:numRef>
              <c:f>Sheet1!$J$12:$J$36</c:f>
              <c:numCache>
                <c:formatCode>0.0%</c:formatCode>
                <c:ptCount val="25"/>
                <c:pt idx="0">
                  <c:v>0</c:v>
                </c:pt>
                <c:pt idx="1">
                  <c:v>0.19583812077109661</c:v>
                </c:pt>
                <c:pt idx="2">
                  <c:v>0.32248180773649943</c:v>
                </c:pt>
                <c:pt idx="3">
                  <c:v>0.4129962977147964</c:v>
                </c:pt>
                <c:pt idx="4">
                  <c:v>0.47880760883441842</c:v>
                </c:pt>
                <c:pt idx="5">
                  <c:v>0.64362313289927231</c:v>
                </c:pt>
                <c:pt idx="6">
                  <c:v>0.72647772245627473</c:v>
                </c:pt>
                <c:pt idx="7">
                  <c:v>0.77971403038427167</c:v>
                </c:pt>
                <c:pt idx="8">
                  <c:v>0.81973701008553546</c:v>
                </c:pt>
                <c:pt idx="9">
                  <c:v>0.8522277543725264</c:v>
                </c:pt>
                <c:pt idx="10">
                  <c:v>0.87967573088216522</c:v>
                </c:pt>
                <c:pt idx="11">
                  <c:v>0.90322992467764585</c:v>
                </c:pt>
                <c:pt idx="12">
                  <c:v>0.92135835567470958</c:v>
                </c:pt>
                <c:pt idx="13">
                  <c:v>0.93501851142601811</c:v>
                </c:pt>
                <c:pt idx="14">
                  <c:v>0.94765734712115413</c:v>
                </c:pt>
                <c:pt idx="15">
                  <c:v>0.95589174007404576</c:v>
                </c:pt>
                <c:pt idx="16">
                  <c:v>0.96201966041108145</c:v>
                </c:pt>
                <c:pt idx="17">
                  <c:v>0.9668709306779012</c:v>
                </c:pt>
                <c:pt idx="18">
                  <c:v>0.97082854589557011</c:v>
                </c:pt>
                <c:pt idx="19">
                  <c:v>0.97459466360270652</c:v>
                </c:pt>
                <c:pt idx="20">
                  <c:v>0.98085024894676365</c:v>
                </c:pt>
                <c:pt idx="21">
                  <c:v>0.98927613941018766</c:v>
                </c:pt>
                <c:pt idx="22">
                  <c:v>0.9931060896208348</c:v>
                </c:pt>
                <c:pt idx="23">
                  <c:v>0.99655304481041751</c:v>
                </c:pt>
                <c:pt idx="24">
                  <c:v>1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Sheet1!$K$11</c:f>
              <c:strCache>
                <c:ptCount val="1"/>
                <c:pt idx="0">
                  <c:v>0.3</c:v>
                </c:pt>
              </c:strCache>
            </c:strRef>
          </c:tx>
          <c:marker>
            <c:symbol val="none"/>
          </c:marker>
          <c:xVal>
            <c:numRef>
              <c:f>Sheet1!$H$12:$H$36</c:f>
              <c:numCache>
                <c:formatCode>0.000000000000</c:formatCode>
                <c:ptCount val="25"/>
                <c:pt idx="0">
                  <c:v>0</c:v>
                </c:pt>
                <c:pt idx="1">
                  <c:v>150</c:v>
                </c:pt>
                <c:pt idx="2">
                  <c:v>300</c:v>
                </c:pt>
                <c:pt idx="3">
                  <c:v>450</c:v>
                </c:pt>
                <c:pt idx="4">
                  <c:v>599.09999999999991</c:v>
                </c:pt>
                <c:pt idx="5">
                  <c:v>1197.9000000000001</c:v>
                </c:pt>
                <c:pt idx="6">
                  <c:v>1797</c:v>
                </c:pt>
                <c:pt idx="7">
                  <c:v>2395.8000000000002</c:v>
                </c:pt>
                <c:pt idx="8">
                  <c:v>2994.8999999999996</c:v>
                </c:pt>
                <c:pt idx="9">
                  <c:v>3593.7000000000003</c:v>
                </c:pt>
                <c:pt idx="10">
                  <c:v>4192.8</c:v>
                </c:pt>
                <c:pt idx="11">
                  <c:v>4791.6000000000004</c:v>
                </c:pt>
                <c:pt idx="12">
                  <c:v>5390.7000000000007</c:v>
                </c:pt>
                <c:pt idx="13">
                  <c:v>5989.4999999999991</c:v>
                </c:pt>
                <c:pt idx="14">
                  <c:v>6588.6</c:v>
                </c:pt>
                <c:pt idx="15">
                  <c:v>7187.4000000000005</c:v>
                </c:pt>
                <c:pt idx="16">
                  <c:v>7786.5</c:v>
                </c:pt>
                <c:pt idx="17">
                  <c:v>8385.3000000000011</c:v>
                </c:pt>
                <c:pt idx="18">
                  <c:v>8984.4000000000015</c:v>
                </c:pt>
                <c:pt idx="19">
                  <c:v>9583.2000000000007</c:v>
                </c:pt>
                <c:pt idx="20">
                  <c:v>10781.099999999999</c:v>
                </c:pt>
                <c:pt idx="21">
                  <c:v>13068</c:v>
                </c:pt>
                <c:pt idx="22">
                  <c:v>14999.999999999996</c:v>
                </c:pt>
                <c:pt idx="23">
                  <c:v>19500</c:v>
                </c:pt>
                <c:pt idx="24">
                  <c:v>26136</c:v>
                </c:pt>
              </c:numCache>
            </c:numRef>
          </c:xVal>
          <c:yVal>
            <c:numRef>
              <c:f>Sheet1!$K$12:$K$36</c:f>
              <c:numCache>
                <c:formatCode>0.0%</c:formatCode>
                <c:ptCount val="25"/>
                <c:pt idx="0">
                  <c:v>0</c:v>
                </c:pt>
                <c:pt idx="1">
                  <c:v>0.10122361401067029</c:v>
                </c:pt>
                <c:pt idx="2">
                  <c:v>0.18423799582463471</c:v>
                </c:pt>
                <c:pt idx="3">
                  <c:v>0.25661099512874042</c:v>
                </c:pt>
                <c:pt idx="4">
                  <c:v>0.31935745766643464</c:v>
                </c:pt>
                <c:pt idx="5">
                  <c:v>0.51545465089306419</c:v>
                </c:pt>
                <c:pt idx="6">
                  <c:v>0.6414694966365112</c:v>
                </c:pt>
                <c:pt idx="7">
                  <c:v>0.72996404546508931</c:v>
                </c:pt>
                <c:pt idx="8">
                  <c:v>0.79418928322894911</c:v>
                </c:pt>
                <c:pt idx="9">
                  <c:v>0.84014729761076312</c:v>
                </c:pt>
                <c:pt idx="10">
                  <c:v>0.87363720714451409</c:v>
                </c:pt>
                <c:pt idx="11">
                  <c:v>0.89976223614010675</c:v>
                </c:pt>
                <c:pt idx="12">
                  <c:v>0.92034910693574568</c:v>
                </c:pt>
                <c:pt idx="13">
                  <c:v>0.9361227093481792</c:v>
                </c:pt>
                <c:pt idx="14">
                  <c:v>0.9480398979355138</c:v>
                </c:pt>
                <c:pt idx="15">
                  <c:v>0.95711551844119691</c:v>
                </c:pt>
                <c:pt idx="16">
                  <c:v>0.9648863372767339</c:v>
                </c:pt>
                <c:pt idx="17">
                  <c:v>0.97112038970076553</c:v>
                </c:pt>
                <c:pt idx="18">
                  <c:v>0.97613662723266059</c:v>
                </c:pt>
                <c:pt idx="19">
                  <c:v>0.97973208072372997</c:v>
                </c:pt>
                <c:pt idx="20">
                  <c:v>0.98474831825562514</c:v>
                </c:pt>
                <c:pt idx="21">
                  <c:v>0.99092437949431689</c:v>
                </c:pt>
                <c:pt idx="22">
                  <c:v>0.99364996520528881</c:v>
                </c:pt>
                <c:pt idx="23">
                  <c:v>0.99599860821155184</c:v>
                </c:pt>
                <c:pt idx="24">
                  <c:v>1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Sheet1!$L$11</c:f>
              <c:strCache>
                <c:ptCount val="1"/>
                <c:pt idx="0">
                  <c:v>0.5</c:v>
                </c:pt>
              </c:strCache>
            </c:strRef>
          </c:tx>
          <c:marker>
            <c:symbol val="none"/>
          </c:marker>
          <c:xVal>
            <c:numRef>
              <c:f>Sheet1!$H$12:$H$36</c:f>
              <c:numCache>
                <c:formatCode>0.000000000000</c:formatCode>
                <c:ptCount val="25"/>
                <c:pt idx="0">
                  <c:v>0</c:v>
                </c:pt>
                <c:pt idx="1">
                  <c:v>150</c:v>
                </c:pt>
                <c:pt idx="2">
                  <c:v>300</c:v>
                </c:pt>
                <c:pt idx="3">
                  <c:v>450</c:v>
                </c:pt>
                <c:pt idx="4">
                  <c:v>599.09999999999991</c:v>
                </c:pt>
                <c:pt idx="5">
                  <c:v>1197.9000000000001</c:v>
                </c:pt>
                <c:pt idx="6">
                  <c:v>1797</c:v>
                </c:pt>
                <c:pt idx="7">
                  <c:v>2395.8000000000002</c:v>
                </c:pt>
                <c:pt idx="8">
                  <c:v>2994.8999999999996</c:v>
                </c:pt>
                <c:pt idx="9">
                  <c:v>3593.7000000000003</c:v>
                </c:pt>
                <c:pt idx="10">
                  <c:v>4192.8</c:v>
                </c:pt>
                <c:pt idx="11">
                  <c:v>4791.6000000000004</c:v>
                </c:pt>
                <c:pt idx="12">
                  <c:v>5390.7000000000007</c:v>
                </c:pt>
                <c:pt idx="13">
                  <c:v>5989.4999999999991</c:v>
                </c:pt>
                <c:pt idx="14">
                  <c:v>6588.6</c:v>
                </c:pt>
                <c:pt idx="15">
                  <c:v>7187.4000000000005</c:v>
                </c:pt>
                <c:pt idx="16">
                  <c:v>7786.5</c:v>
                </c:pt>
                <c:pt idx="17">
                  <c:v>8385.3000000000011</c:v>
                </c:pt>
                <c:pt idx="18">
                  <c:v>8984.4000000000015</c:v>
                </c:pt>
                <c:pt idx="19">
                  <c:v>9583.2000000000007</c:v>
                </c:pt>
                <c:pt idx="20">
                  <c:v>10781.099999999999</c:v>
                </c:pt>
                <c:pt idx="21">
                  <c:v>13068</c:v>
                </c:pt>
                <c:pt idx="22">
                  <c:v>14999.999999999996</c:v>
                </c:pt>
                <c:pt idx="23">
                  <c:v>19500</c:v>
                </c:pt>
                <c:pt idx="24">
                  <c:v>26136</c:v>
                </c:pt>
              </c:numCache>
            </c:numRef>
          </c:xVal>
          <c:yVal>
            <c:numRef>
              <c:f>Sheet1!$L$12:$L$36</c:f>
              <c:numCache>
                <c:formatCode>0.0%</c:formatCode>
                <c:ptCount val="25"/>
                <c:pt idx="0">
                  <c:v>0</c:v>
                </c:pt>
                <c:pt idx="1">
                  <c:v>6.7134362514302895E-2</c:v>
                </c:pt>
                <c:pt idx="2">
                  <c:v>0.1253399861191874</c:v>
                </c:pt>
                <c:pt idx="3">
                  <c:v>0.17842471534955262</c:v>
                </c:pt>
                <c:pt idx="4">
                  <c:v>0.22633227664084341</c:v>
                </c:pt>
                <c:pt idx="5">
                  <c:v>0.3928832698692577</c:v>
                </c:pt>
                <c:pt idx="6">
                  <c:v>0.51754797321378332</c:v>
                </c:pt>
                <c:pt idx="7">
                  <c:v>0.61236892948922361</c:v>
                </c:pt>
                <c:pt idx="8">
                  <c:v>0.68589972050796277</c:v>
                </c:pt>
                <c:pt idx="9">
                  <c:v>0.74521205754909858</c:v>
                </c:pt>
                <c:pt idx="10">
                  <c:v>0.79251936748513441</c:v>
                </c:pt>
                <c:pt idx="11">
                  <c:v>0.83080414923749324</c:v>
                </c:pt>
                <c:pt idx="12">
                  <c:v>0.86241113466263997</c:v>
                </c:pt>
                <c:pt idx="13">
                  <c:v>0.88700268237324376</c:v>
                </c:pt>
                <c:pt idx="14">
                  <c:v>0.90666091425784545</c:v>
                </c:pt>
                <c:pt idx="15">
                  <c:v>0.92260509088180676</c:v>
                </c:pt>
                <c:pt idx="16">
                  <c:v>0.93603571495563764</c:v>
                </c:pt>
                <c:pt idx="17">
                  <c:v>0.94714036502785537</c:v>
                </c:pt>
                <c:pt idx="18">
                  <c:v>0.9562004089212357</c:v>
                </c:pt>
                <c:pt idx="19">
                  <c:v>0.9636285194425166</c:v>
                </c:pt>
                <c:pt idx="20">
                  <c:v>0.97388906604640701</c:v>
                </c:pt>
                <c:pt idx="21">
                  <c:v>0.98493744255406956</c:v>
                </c:pt>
                <c:pt idx="22">
                  <c:v>0.99024591547710594</c:v>
                </c:pt>
                <c:pt idx="23">
                  <c:v>0.99561066196469761</c:v>
                </c:pt>
                <c:pt idx="24">
                  <c:v>1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Sheet1!$M$11</c:f>
              <c:strCache>
                <c:ptCount val="1"/>
                <c:pt idx="0">
                  <c:v>0.7</c:v>
                </c:pt>
              </c:strCache>
            </c:strRef>
          </c:tx>
          <c:marker>
            <c:symbol val="none"/>
          </c:marker>
          <c:xVal>
            <c:numRef>
              <c:f>Sheet1!$H$12:$H$36</c:f>
              <c:numCache>
                <c:formatCode>0.000000000000</c:formatCode>
                <c:ptCount val="25"/>
                <c:pt idx="0">
                  <c:v>0</c:v>
                </c:pt>
                <c:pt idx="1">
                  <c:v>150</c:v>
                </c:pt>
                <c:pt idx="2">
                  <c:v>300</c:v>
                </c:pt>
                <c:pt idx="3">
                  <c:v>450</c:v>
                </c:pt>
                <c:pt idx="4">
                  <c:v>599.09999999999991</c:v>
                </c:pt>
                <c:pt idx="5">
                  <c:v>1197.9000000000001</c:v>
                </c:pt>
                <c:pt idx="6">
                  <c:v>1797</c:v>
                </c:pt>
                <c:pt idx="7">
                  <c:v>2395.8000000000002</c:v>
                </c:pt>
                <c:pt idx="8">
                  <c:v>2994.8999999999996</c:v>
                </c:pt>
                <c:pt idx="9">
                  <c:v>3593.7000000000003</c:v>
                </c:pt>
                <c:pt idx="10">
                  <c:v>4192.8</c:v>
                </c:pt>
                <c:pt idx="11">
                  <c:v>4791.6000000000004</c:v>
                </c:pt>
                <c:pt idx="12">
                  <c:v>5390.7000000000007</c:v>
                </c:pt>
                <c:pt idx="13">
                  <c:v>5989.4999999999991</c:v>
                </c:pt>
                <c:pt idx="14">
                  <c:v>6588.6</c:v>
                </c:pt>
                <c:pt idx="15">
                  <c:v>7187.4000000000005</c:v>
                </c:pt>
                <c:pt idx="16">
                  <c:v>7786.5</c:v>
                </c:pt>
                <c:pt idx="17">
                  <c:v>8385.3000000000011</c:v>
                </c:pt>
                <c:pt idx="18">
                  <c:v>8984.4000000000015</c:v>
                </c:pt>
                <c:pt idx="19">
                  <c:v>9583.2000000000007</c:v>
                </c:pt>
                <c:pt idx="20">
                  <c:v>10781.099999999999</c:v>
                </c:pt>
                <c:pt idx="21">
                  <c:v>13068</c:v>
                </c:pt>
                <c:pt idx="22">
                  <c:v>14999.999999999996</c:v>
                </c:pt>
                <c:pt idx="23">
                  <c:v>19500</c:v>
                </c:pt>
                <c:pt idx="24">
                  <c:v>26136</c:v>
                </c:pt>
              </c:numCache>
            </c:numRef>
          </c:xVal>
          <c:yVal>
            <c:numRef>
              <c:f>Sheet1!$M$12:$M$36</c:f>
              <c:numCache>
                <c:formatCode>0.0%</c:formatCode>
                <c:ptCount val="25"/>
                <c:pt idx="0">
                  <c:v>0</c:v>
                </c:pt>
                <c:pt idx="1">
                  <c:v>5.0157348231738681E-2</c:v>
                </c:pt>
                <c:pt idx="2">
                  <c:v>9.4630751528426635E-2</c:v>
                </c:pt>
                <c:pt idx="3">
                  <c:v>0.13608195971330747</c:v>
                </c:pt>
                <c:pt idx="4">
                  <c:v>0.17438620326341628</c:v>
                </c:pt>
                <c:pt idx="5">
                  <c:v>0.31278333079173198</c:v>
                </c:pt>
                <c:pt idx="6">
                  <c:v>0.42539475690737943</c:v>
                </c:pt>
                <c:pt idx="7">
                  <c:v>0.51721126252893967</c:v>
                </c:pt>
                <c:pt idx="8">
                  <c:v>0.59278000360445293</c:v>
                </c:pt>
                <c:pt idx="9">
                  <c:v>0.65424978858497507</c:v>
                </c:pt>
                <c:pt idx="10">
                  <c:v>0.70590437109228787</c:v>
                </c:pt>
                <c:pt idx="11">
                  <c:v>0.75021141502502331</c:v>
                </c:pt>
                <c:pt idx="12">
                  <c:v>0.787309553186475</c:v>
                </c:pt>
                <c:pt idx="13">
                  <c:v>0.81876533625386438</c:v>
                </c:pt>
                <c:pt idx="14">
                  <c:v>0.8460898617830952</c:v>
                </c:pt>
                <c:pt idx="15">
                  <c:v>0.86915836025120263</c:v>
                </c:pt>
                <c:pt idx="16">
                  <c:v>0.88844218318938628</c:v>
                </c:pt>
                <c:pt idx="17">
                  <c:v>0.90434336572719842</c:v>
                </c:pt>
                <c:pt idx="18">
                  <c:v>0.91781847420736695</c:v>
                </c:pt>
                <c:pt idx="19">
                  <c:v>0.92932499688076187</c:v>
                </c:pt>
                <c:pt idx="20">
                  <c:v>0.94747203083193543</c:v>
                </c:pt>
                <c:pt idx="21">
                  <c:v>0.96973645904093819</c:v>
                </c:pt>
                <c:pt idx="22">
                  <c:v>0.98035573177325219</c:v>
                </c:pt>
                <c:pt idx="23">
                  <c:v>0.99173748492368263</c:v>
                </c:pt>
                <c:pt idx="24">
                  <c:v>1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Sheet1!$N$11</c:f>
              <c:strCache>
                <c:ptCount val="1"/>
                <c:pt idx="0">
                  <c:v>0.9</c:v>
                </c:pt>
              </c:strCache>
            </c:strRef>
          </c:tx>
          <c:marker>
            <c:symbol val="none"/>
          </c:marker>
          <c:xVal>
            <c:numRef>
              <c:f>Sheet1!$H$12:$H$36</c:f>
              <c:numCache>
                <c:formatCode>0.000000000000</c:formatCode>
                <c:ptCount val="25"/>
                <c:pt idx="0">
                  <c:v>0</c:v>
                </c:pt>
                <c:pt idx="1">
                  <c:v>150</c:v>
                </c:pt>
                <c:pt idx="2">
                  <c:v>300</c:v>
                </c:pt>
                <c:pt idx="3">
                  <c:v>450</c:v>
                </c:pt>
                <c:pt idx="4">
                  <c:v>599.09999999999991</c:v>
                </c:pt>
                <c:pt idx="5">
                  <c:v>1197.9000000000001</c:v>
                </c:pt>
                <c:pt idx="6">
                  <c:v>1797</c:v>
                </c:pt>
                <c:pt idx="7">
                  <c:v>2395.8000000000002</c:v>
                </c:pt>
                <c:pt idx="8">
                  <c:v>2994.8999999999996</c:v>
                </c:pt>
                <c:pt idx="9">
                  <c:v>3593.7000000000003</c:v>
                </c:pt>
                <c:pt idx="10">
                  <c:v>4192.8</c:v>
                </c:pt>
                <c:pt idx="11">
                  <c:v>4791.6000000000004</c:v>
                </c:pt>
                <c:pt idx="12">
                  <c:v>5390.7000000000007</c:v>
                </c:pt>
                <c:pt idx="13">
                  <c:v>5989.4999999999991</c:v>
                </c:pt>
                <c:pt idx="14">
                  <c:v>6588.6</c:v>
                </c:pt>
                <c:pt idx="15">
                  <c:v>7187.4000000000005</c:v>
                </c:pt>
                <c:pt idx="16">
                  <c:v>7786.5</c:v>
                </c:pt>
                <c:pt idx="17">
                  <c:v>8385.3000000000011</c:v>
                </c:pt>
                <c:pt idx="18">
                  <c:v>8984.4000000000015</c:v>
                </c:pt>
                <c:pt idx="19">
                  <c:v>9583.2000000000007</c:v>
                </c:pt>
                <c:pt idx="20">
                  <c:v>10781.099999999999</c:v>
                </c:pt>
                <c:pt idx="21">
                  <c:v>13068</c:v>
                </c:pt>
                <c:pt idx="22">
                  <c:v>14999.999999999996</c:v>
                </c:pt>
                <c:pt idx="23">
                  <c:v>19500</c:v>
                </c:pt>
                <c:pt idx="24">
                  <c:v>26136</c:v>
                </c:pt>
              </c:numCache>
            </c:numRef>
          </c:xVal>
          <c:yVal>
            <c:numRef>
              <c:f>Sheet1!$N$12:$N$36</c:f>
              <c:numCache>
                <c:formatCode>0.0%</c:formatCode>
                <c:ptCount val="25"/>
                <c:pt idx="0">
                  <c:v>0</c:v>
                </c:pt>
                <c:pt idx="1">
                  <c:v>3.9931395399973549E-2</c:v>
                </c:pt>
                <c:pt idx="2">
                  <c:v>7.5882844452262621E-2</c:v>
                </c:pt>
                <c:pt idx="3">
                  <c:v>0.10982233167685473</c:v>
                </c:pt>
                <c:pt idx="4">
                  <c:v>0.14152997053520375</c:v>
                </c:pt>
                <c:pt idx="5">
                  <c:v>0.25897137077268129</c:v>
                </c:pt>
                <c:pt idx="6">
                  <c:v>0.35867892167641485</c:v>
                </c:pt>
                <c:pt idx="7">
                  <c:v>0.4439289326707419</c:v>
                </c:pt>
                <c:pt idx="8">
                  <c:v>0.51670038260257711</c:v>
                </c:pt>
                <c:pt idx="9">
                  <c:v>0.57899423897268998</c:v>
                </c:pt>
                <c:pt idx="10">
                  <c:v>0.63203087207001174</c:v>
                </c:pt>
                <c:pt idx="11">
                  <c:v>0.6773604819912924</c:v>
                </c:pt>
                <c:pt idx="12">
                  <c:v>0.71695105325651953</c:v>
                </c:pt>
                <c:pt idx="13">
                  <c:v>0.7521878710585338</c:v>
                </c:pt>
                <c:pt idx="14">
                  <c:v>0.78271911693566121</c:v>
                </c:pt>
                <c:pt idx="15">
                  <c:v>0.80922643915739478</c:v>
                </c:pt>
                <c:pt idx="16">
                  <c:v>0.83250142926250048</c:v>
                </c:pt>
                <c:pt idx="17">
                  <c:v>0.85315976955890771</c:v>
                </c:pt>
                <c:pt idx="18">
                  <c:v>0.87130040898896177</c:v>
                </c:pt>
                <c:pt idx="19">
                  <c:v>0.88742908659131892</c:v>
                </c:pt>
                <c:pt idx="20">
                  <c:v>0.9121993051585382</c:v>
                </c:pt>
                <c:pt idx="21">
                  <c:v>0.94424776815163369</c:v>
                </c:pt>
                <c:pt idx="22">
                  <c:v>0.96166278200448563</c:v>
                </c:pt>
                <c:pt idx="23">
                  <c:v>0.98398126566691579</c:v>
                </c:pt>
                <c:pt idx="24">
                  <c:v>1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Sheet1!$O$11</c:f>
              <c:strCache>
                <c:ptCount val="1"/>
                <c:pt idx="0">
                  <c:v>1.0</c:v>
                </c:pt>
              </c:strCache>
            </c:strRef>
          </c:tx>
          <c:marker>
            <c:symbol val="none"/>
          </c:marker>
          <c:xVal>
            <c:numRef>
              <c:f>Sheet1!$H$12:$H$36</c:f>
              <c:numCache>
                <c:formatCode>0.000000000000</c:formatCode>
                <c:ptCount val="25"/>
                <c:pt idx="0">
                  <c:v>0</c:v>
                </c:pt>
                <c:pt idx="1">
                  <c:v>150</c:v>
                </c:pt>
                <c:pt idx="2">
                  <c:v>300</c:v>
                </c:pt>
                <c:pt idx="3">
                  <c:v>450</c:v>
                </c:pt>
                <c:pt idx="4">
                  <c:v>599.09999999999991</c:v>
                </c:pt>
                <c:pt idx="5">
                  <c:v>1197.9000000000001</c:v>
                </c:pt>
                <c:pt idx="6">
                  <c:v>1797</c:v>
                </c:pt>
                <c:pt idx="7">
                  <c:v>2395.8000000000002</c:v>
                </c:pt>
                <c:pt idx="8">
                  <c:v>2994.8999999999996</c:v>
                </c:pt>
                <c:pt idx="9">
                  <c:v>3593.7000000000003</c:v>
                </c:pt>
                <c:pt idx="10">
                  <c:v>4192.8</c:v>
                </c:pt>
                <c:pt idx="11">
                  <c:v>4791.6000000000004</c:v>
                </c:pt>
                <c:pt idx="12">
                  <c:v>5390.7000000000007</c:v>
                </c:pt>
                <c:pt idx="13">
                  <c:v>5989.4999999999991</c:v>
                </c:pt>
                <c:pt idx="14">
                  <c:v>6588.6</c:v>
                </c:pt>
                <c:pt idx="15">
                  <c:v>7187.4000000000005</c:v>
                </c:pt>
                <c:pt idx="16">
                  <c:v>7786.5</c:v>
                </c:pt>
                <c:pt idx="17">
                  <c:v>8385.3000000000011</c:v>
                </c:pt>
                <c:pt idx="18">
                  <c:v>8984.4000000000015</c:v>
                </c:pt>
                <c:pt idx="19">
                  <c:v>9583.2000000000007</c:v>
                </c:pt>
                <c:pt idx="20">
                  <c:v>10781.099999999999</c:v>
                </c:pt>
                <c:pt idx="21">
                  <c:v>13068</c:v>
                </c:pt>
                <c:pt idx="22">
                  <c:v>14999.999999999996</c:v>
                </c:pt>
                <c:pt idx="23">
                  <c:v>19500</c:v>
                </c:pt>
                <c:pt idx="24">
                  <c:v>26136</c:v>
                </c:pt>
              </c:numCache>
            </c:numRef>
          </c:xVal>
          <c:yVal>
            <c:numRef>
              <c:f>Sheet1!$O$12:$O$36</c:f>
              <c:numCache>
                <c:formatCode>0.0%</c:formatCode>
                <c:ptCount val="25"/>
                <c:pt idx="0">
                  <c:v>0</c:v>
                </c:pt>
                <c:pt idx="1">
                  <c:v>3.4818418984090986E-2</c:v>
                </c:pt>
                <c:pt idx="2">
                  <c:v>6.6508890914180635E-2</c:v>
                </c:pt>
                <c:pt idx="3">
                  <c:v>9.669251765862838E-2</c:v>
                </c:pt>
                <c:pt idx="4">
                  <c:v>0.12510185417109754</c:v>
                </c:pt>
                <c:pt idx="5">
                  <c:v>0.23206539076315602</c:v>
                </c:pt>
                <c:pt idx="6">
                  <c:v>0.32532100406093262</c:v>
                </c:pt>
                <c:pt idx="7">
                  <c:v>0.4072877677416431</c:v>
                </c:pt>
                <c:pt idx="8">
                  <c:v>0.4786605721016392</c:v>
                </c:pt>
                <c:pt idx="9">
                  <c:v>0.54136646416654755</c:v>
                </c:pt>
                <c:pt idx="10">
                  <c:v>0.59509412255887373</c:v>
                </c:pt>
                <c:pt idx="11">
                  <c:v>0.64093501547442711</c:v>
                </c:pt>
                <c:pt idx="12">
                  <c:v>0.68177180329154186</c:v>
                </c:pt>
                <c:pt idx="13">
                  <c:v>0.7188991384608685</c:v>
                </c:pt>
                <c:pt idx="14">
                  <c:v>0.75103374451194438</c:v>
                </c:pt>
                <c:pt idx="15">
                  <c:v>0.77926047861049086</c:v>
                </c:pt>
                <c:pt idx="16">
                  <c:v>0.80453105229905764</c:v>
                </c:pt>
                <c:pt idx="17">
                  <c:v>0.82756797147476235</c:v>
                </c:pt>
                <c:pt idx="18">
                  <c:v>0.84804137637975918</c:v>
                </c:pt>
                <c:pt idx="19">
                  <c:v>0.86648113144659744</c:v>
                </c:pt>
                <c:pt idx="20">
                  <c:v>0.89456294232183964</c:v>
                </c:pt>
                <c:pt idx="21">
                  <c:v>0.9315034227069815</c:v>
                </c:pt>
                <c:pt idx="22">
                  <c:v>0.95231630712010229</c:v>
                </c:pt>
                <c:pt idx="23">
                  <c:v>0.98010315603853226</c:v>
                </c:pt>
                <c:pt idx="24">
                  <c:v>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6568960"/>
        <c:axId val="156583424"/>
      </c:scatterChart>
      <c:valAx>
        <c:axId val="156568960"/>
        <c:scaling>
          <c:orientation val="minMax"/>
          <c:max val="20000"/>
        </c:scaling>
        <c:delete val="0"/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BMP Volume (ft</a:t>
                </a:r>
                <a:r>
                  <a:rPr lang="en-US" baseline="30000" dirty="0" smtClean="0"/>
                  <a:t>3</a:t>
                </a:r>
                <a:r>
                  <a:rPr lang="en-US" dirty="0" smtClean="0"/>
                  <a:t>)</a:t>
                </a:r>
                <a:endParaRPr lang="en-US" dirty="0"/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56583424"/>
        <c:crosses val="autoZero"/>
        <c:crossBetween val="midCat"/>
        <c:majorUnit val="2000"/>
        <c:minorUnit val="500"/>
      </c:valAx>
      <c:valAx>
        <c:axId val="156583424"/>
        <c:scaling>
          <c:orientation val="minMax"/>
          <c:max val="1"/>
        </c:scaling>
        <c:delete val="0"/>
        <c:axPos val="l"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Annual Volume Reduction</a:t>
                </a:r>
                <a:endParaRPr lang="en-US" dirty="0"/>
              </a:p>
            </c:rich>
          </c:tx>
          <c:overlay val="0"/>
        </c:title>
        <c:numFmt formatCode="0%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56568960"/>
        <c:crosses val="autoZero"/>
        <c:crossBetween val="midCat"/>
        <c:majorUnit val="0.1"/>
        <c:minorUnit val="2.0000000000000004E-2"/>
      </c:valAx>
      <c:spPr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56930457705944648"/>
          <c:y val="0.64460649817463511"/>
          <c:w val="0.37067930653405168"/>
          <c:h val="0.15683450301826599"/>
        </c:manualLayout>
      </c:layout>
      <c:overlay val="0"/>
      <c:spPr>
        <a:solidFill>
          <a:schemeClr val="bg1"/>
        </a:solidFill>
      </c:spPr>
    </c:legend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039726942026984"/>
          <c:y val="3.9955080924893166E-2"/>
          <c:w val="0.8142446010038219"/>
          <c:h val="0.7856801129558213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Sheet2!$F$4</c:f>
              <c:strCache>
                <c:ptCount val="1"/>
                <c:pt idx="0">
                  <c:v>0.0</c:v>
                </c:pt>
              </c:strCache>
            </c:strRef>
          </c:tx>
          <c:marker>
            <c:symbol val="none"/>
          </c:marker>
          <c:xVal>
            <c:numRef>
              <c:f>Sheet2!$E$5:$E$29</c:f>
              <c:numCache>
                <c:formatCode>0.000000000000</c:formatCode>
                <c:ptCount val="25"/>
                <c:pt idx="0">
                  <c:v>0</c:v>
                </c:pt>
                <c:pt idx="1">
                  <c:v>43.35</c:v>
                </c:pt>
                <c:pt idx="2">
                  <c:v>86.7</c:v>
                </c:pt>
                <c:pt idx="3">
                  <c:v>130.05000000000001</c:v>
                </c:pt>
                <c:pt idx="4">
                  <c:v>173.13989999999998</c:v>
                </c:pt>
                <c:pt idx="5">
                  <c:v>346.19310000000002</c:v>
                </c:pt>
                <c:pt idx="6">
                  <c:v>519.33299999999997</c:v>
                </c:pt>
                <c:pt idx="7">
                  <c:v>692.38620000000003</c:v>
                </c:pt>
                <c:pt idx="8">
                  <c:v>865.52609999999993</c:v>
                </c:pt>
                <c:pt idx="9">
                  <c:v>1038.5793000000001</c:v>
                </c:pt>
                <c:pt idx="10">
                  <c:v>1211.7192</c:v>
                </c:pt>
                <c:pt idx="11">
                  <c:v>1384.7724000000001</c:v>
                </c:pt>
                <c:pt idx="12">
                  <c:v>1557.9123</c:v>
                </c:pt>
                <c:pt idx="13">
                  <c:v>1730.9654999999998</c:v>
                </c:pt>
                <c:pt idx="14">
                  <c:v>1904.1054000000001</c:v>
                </c:pt>
                <c:pt idx="15">
                  <c:v>2077.1586000000002</c:v>
                </c:pt>
                <c:pt idx="16">
                  <c:v>2250.2984999999999</c:v>
                </c:pt>
                <c:pt idx="17">
                  <c:v>2423.3517000000002</c:v>
                </c:pt>
                <c:pt idx="18">
                  <c:v>2596.4916000000003</c:v>
                </c:pt>
                <c:pt idx="19">
                  <c:v>2769.5448000000001</c:v>
                </c:pt>
                <c:pt idx="20">
                  <c:v>3115.7378999999996</c:v>
                </c:pt>
                <c:pt idx="21">
                  <c:v>3776.652</c:v>
                </c:pt>
                <c:pt idx="22">
                  <c:v>4334.9999999999991</c:v>
                </c:pt>
                <c:pt idx="23">
                  <c:v>5635.5</c:v>
                </c:pt>
                <c:pt idx="24">
                  <c:v>7553.3040000000001</c:v>
                </c:pt>
              </c:numCache>
            </c:numRef>
          </c:xVal>
          <c:yVal>
            <c:numRef>
              <c:f>Sheet2!$F$5:$F$29</c:f>
              <c:numCache>
                <c:formatCode>0.0%</c:formatCode>
                <c:ptCount val="25"/>
                <c:pt idx="0">
                  <c:v>0</c:v>
                </c:pt>
                <c:pt idx="1">
                  <c:v>0.56778262625726605</c:v>
                </c:pt>
                <c:pt idx="2">
                  <c:v>0.77562266507830757</c:v>
                </c:pt>
                <c:pt idx="3">
                  <c:v>0.88519246685552311</c:v>
                </c:pt>
                <c:pt idx="4">
                  <c:v>0.95091200230126371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Sheet2!$G$4</c:f>
              <c:strCache>
                <c:ptCount val="1"/>
                <c:pt idx="0">
                  <c:v>0.1</c:v>
                </c:pt>
              </c:strCache>
            </c:strRef>
          </c:tx>
          <c:marker>
            <c:symbol val="none"/>
          </c:marker>
          <c:xVal>
            <c:numRef>
              <c:f>Sheet2!$E$5:$E$29</c:f>
              <c:numCache>
                <c:formatCode>0.000000000000</c:formatCode>
                <c:ptCount val="25"/>
                <c:pt idx="0">
                  <c:v>0</c:v>
                </c:pt>
                <c:pt idx="1">
                  <c:v>43.35</c:v>
                </c:pt>
                <c:pt idx="2">
                  <c:v>86.7</c:v>
                </c:pt>
                <c:pt idx="3">
                  <c:v>130.05000000000001</c:v>
                </c:pt>
                <c:pt idx="4">
                  <c:v>173.13989999999998</c:v>
                </c:pt>
                <c:pt idx="5">
                  <c:v>346.19310000000002</c:v>
                </c:pt>
                <c:pt idx="6">
                  <c:v>519.33299999999997</c:v>
                </c:pt>
                <c:pt idx="7">
                  <c:v>692.38620000000003</c:v>
                </c:pt>
                <c:pt idx="8">
                  <c:v>865.52609999999993</c:v>
                </c:pt>
                <c:pt idx="9">
                  <c:v>1038.5793000000001</c:v>
                </c:pt>
                <c:pt idx="10">
                  <c:v>1211.7192</c:v>
                </c:pt>
                <c:pt idx="11">
                  <c:v>1384.7724000000001</c:v>
                </c:pt>
                <c:pt idx="12">
                  <c:v>1557.9123</c:v>
                </c:pt>
                <c:pt idx="13">
                  <c:v>1730.9654999999998</c:v>
                </c:pt>
                <c:pt idx="14">
                  <c:v>1904.1054000000001</c:v>
                </c:pt>
                <c:pt idx="15">
                  <c:v>2077.1586000000002</c:v>
                </c:pt>
                <c:pt idx="16">
                  <c:v>2250.2984999999999</c:v>
                </c:pt>
                <c:pt idx="17">
                  <c:v>2423.3517000000002</c:v>
                </c:pt>
                <c:pt idx="18">
                  <c:v>2596.4916000000003</c:v>
                </c:pt>
                <c:pt idx="19">
                  <c:v>2769.5448000000001</c:v>
                </c:pt>
                <c:pt idx="20">
                  <c:v>3115.7378999999996</c:v>
                </c:pt>
                <c:pt idx="21">
                  <c:v>3776.652</c:v>
                </c:pt>
                <c:pt idx="22">
                  <c:v>4334.9999999999991</c:v>
                </c:pt>
                <c:pt idx="23">
                  <c:v>5635.5</c:v>
                </c:pt>
                <c:pt idx="24">
                  <c:v>7553.3040000000001</c:v>
                </c:pt>
              </c:numCache>
            </c:numRef>
          </c:xVal>
          <c:yVal>
            <c:numRef>
              <c:f>Sheet2!$G$5:$G$29</c:f>
              <c:numCache>
                <c:formatCode>0.0%</c:formatCode>
                <c:ptCount val="25"/>
                <c:pt idx="0">
                  <c:v>0</c:v>
                </c:pt>
                <c:pt idx="1">
                  <c:v>0.45259344349209152</c:v>
                </c:pt>
                <c:pt idx="2">
                  <c:v>0.63709463638773522</c:v>
                </c:pt>
                <c:pt idx="3">
                  <c:v>0.74480869488380319</c:v>
                </c:pt>
                <c:pt idx="4">
                  <c:v>0.8162057082265618</c:v>
                </c:pt>
                <c:pt idx="5">
                  <c:v>0.93805778916674021</c:v>
                </c:pt>
                <c:pt idx="6">
                  <c:v>0.97190068039233002</c:v>
                </c:pt>
                <c:pt idx="7">
                  <c:v>0.98480162587258113</c:v>
                </c:pt>
                <c:pt idx="8">
                  <c:v>0.99019174692939826</c:v>
                </c:pt>
                <c:pt idx="9">
                  <c:v>0.99301935141822029</c:v>
                </c:pt>
                <c:pt idx="10">
                  <c:v>0.99531678006538837</c:v>
                </c:pt>
                <c:pt idx="11">
                  <c:v>0.99708403287090219</c:v>
                </c:pt>
                <c:pt idx="12">
                  <c:v>0.99858619775558899</c:v>
                </c:pt>
                <c:pt idx="13">
                  <c:v>0.99920473623751871</c:v>
                </c:pt>
                <c:pt idx="14">
                  <c:v>0.99973491207917287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Sheet2!$H$4</c:f>
              <c:strCache>
                <c:ptCount val="1"/>
                <c:pt idx="0">
                  <c:v>0.3</c:v>
                </c:pt>
              </c:strCache>
            </c:strRef>
          </c:tx>
          <c:marker>
            <c:symbol val="none"/>
          </c:marker>
          <c:xVal>
            <c:numRef>
              <c:f>Sheet2!$E$5:$E$29</c:f>
              <c:numCache>
                <c:formatCode>0.000000000000</c:formatCode>
                <c:ptCount val="25"/>
                <c:pt idx="0">
                  <c:v>0</c:v>
                </c:pt>
                <c:pt idx="1">
                  <c:v>43.35</c:v>
                </c:pt>
                <c:pt idx="2">
                  <c:v>86.7</c:v>
                </c:pt>
                <c:pt idx="3">
                  <c:v>130.05000000000001</c:v>
                </c:pt>
                <c:pt idx="4">
                  <c:v>173.13989999999998</c:v>
                </c:pt>
                <c:pt idx="5">
                  <c:v>346.19310000000002</c:v>
                </c:pt>
                <c:pt idx="6">
                  <c:v>519.33299999999997</c:v>
                </c:pt>
                <c:pt idx="7">
                  <c:v>692.38620000000003</c:v>
                </c:pt>
                <c:pt idx="8">
                  <c:v>865.52609999999993</c:v>
                </c:pt>
                <c:pt idx="9">
                  <c:v>1038.5793000000001</c:v>
                </c:pt>
                <c:pt idx="10">
                  <c:v>1211.7192</c:v>
                </c:pt>
                <c:pt idx="11">
                  <c:v>1384.7724000000001</c:v>
                </c:pt>
                <c:pt idx="12">
                  <c:v>1557.9123</c:v>
                </c:pt>
                <c:pt idx="13">
                  <c:v>1730.9654999999998</c:v>
                </c:pt>
                <c:pt idx="14">
                  <c:v>1904.1054000000001</c:v>
                </c:pt>
                <c:pt idx="15">
                  <c:v>2077.1586000000002</c:v>
                </c:pt>
                <c:pt idx="16">
                  <c:v>2250.2984999999999</c:v>
                </c:pt>
                <c:pt idx="17">
                  <c:v>2423.3517000000002</c:v>
                </c:pt>
                <c:pt idx="18">
                  <c:v>2596.4916000000003</c:v>
                </c:pt>
                <c:pt idx="19">
                  <c:v>2769.5448000000001</c:v>
                </c:pt>
                <c:pt idx="20">
                  <c:v>3115.7378999999996</c:v>
                </c:pt>
                <c:pt idx="21">
                  <c:v>3776.652</c:v>
                </c:pt>
                <c:pt idx="22">
                  <c:v>4334.9999999999991</c:v>
                </c:pt>
                <c:pt idx="23">
                  <c:v>5635.5</c:v>
                </c:pt>
                <c:pt idx="24">
                  <c:v>7553.3040000000001</c:v>
                </c:pt>
              </c:numCache>
            </c:numRef>
          </c:xVal>
          <c:yVal>
            <c:numRef>
              <c:f>Sheet2!$H$5:$H$29</c:f>
              <c:numCache>
                <c:formatCode>0.0%</c:formatCode>
                <c:ptCount val="25"/>
                <c:pt idx="0">
                  <c:v>0</c:v>
                </c:pt>
                <c:pt idx="1">
                  <c:v>0.2222150779617425</c:v>
                </c:pt>
                <c:pt idx="2">
                  <c:v>0.36003857900659059</c:v>
                </c:pt>
                <c:pt idx="3">
                  <c:v>0.4640411509403633</c:v>
                </c:pt>
                <c:pt idx="4">
                  <c:v>0.54679312007715808</c:v>
                </c:pt>
                <c:pt idx="5">
                  <c:v>0.75222633017199814</c:v>
                </c:pt>
                <c:pt idx="6">
                  <c:v>0.85796495740234691</c:v>
                </c:pt>
                <c:pt idx="7">
                  <c:v>0.91477254460697643</c:v>
                </c:pt>
                <c:pt idx="8">
                  <c:v>0.94611798746182285</c:v>
                </c:pt>
                <c:pt idx="9">
                  <c:v>0.96479665648609547</c:v>
                </c:pt>
                <c:pt idx="10">
                  <c:v>0.97614531425815776</c:v>
                </c:pt>
                <c:pt idx="11">
                  <c:v>0.98386111557627398</c:v>
                </c:pt>
                <c:pt idx="12">
                  <c:v>0.9882977013341907</c:v>
                </c:pt>
                <c:pt idx="13">
                  <c:v>0.99106253013984902</c:v>
                </c:pt>
                <c:pt idx="14">
                  <c:v>0.99324867384664839</c:v>
                </c:pt>
                <c:pt idx="15">
                  <c:v>0.99501687831538332</c:v>
                </c:pt>
                <c:pt idx="16">
                  <c:v>0.99594920430798906</c:v>
                </c:pt>
                <c:pt idx="17">
                  <c:v>0.99649574023468901</c:v>
                </c:pt>
                <c:pt idx="18">
                  <c:v>0.99688153030059468</c:v>
                </c:pt>
                <c:pt idx="19">
                  <c:v>0.99726732036650045</c:v>
                </c:pt>
                <c:pt idx="20">
                  <c:v>0.99768525960456511</c:v>
                </c:pt>
                <c:pt idx="21">
                  <c:v>0.99848898890853555</c:v>
                </c:pt>
                <c:pt idx="22">
                  <c:v>0.99913197235171203</c:v>
                </c:pt>
                <c:pt idx="23">
                  <c:v>1</c:v>
                </c:pt>
                <c:pt idx="24">
                  <c:v>1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Sheet2!$I$4</c:f>
              <c:strCache>
                <c:ptCount val="1"/>
                <c:pt idx="0">
                  <c:v>0.5</c:v>
                </c:pt>
              </c:strCache>
            </c:strRef>
          </c:tx>
          <c:marker>
            <c:symbol val="none"/>
          </c:marker>
          <c:xVal>
            <c:numRef>
              <c:f>Sheet2!$E$5:$E$29</c:f>
              <c:numCache>
                <c:formatCode>0.000000000000</c:formatCode>
                <c:ptCount val="25"/>
                <c:pt idx="0">
                  <c:v>0</c:v>
                </c:pt>
                <c:pt idx="1">
                  <c:v>43.35</c:v>
                </c:pt>
                <c:pt idx="2">
                  <c:v>86.7</c:v>
                </c:pt>
                <c:pt idx="3">
                  <c:v>130.05000000000001</c:v>
                </c:pt>
                <c:pt idx="4">
                  <c:v>173.13989999999998</c:v>
                </c:pt>
                <c:pt idx="5">
                  <c:v>346.19310000000002</c:v>
                </c:pt>
                <c:pt idx="6">
                  <c:v>519.33299999999997</c:v>
                </c:pt>
                <c:pt idx="7">
                  <c:v>692.38620000000003</c:v>
                </c:pt>
                <c:pt idx="8">
                  <c:v>865.52609999999993</c:v>
                </c:pt>
                <c:pt idx="9">
                  <c:v>1038.5793000000001</c:v>
                </c:pt>
                <c:pt idx="10">
                  <c:v>1211.7192</c:v>
                </c:pt>
                <c:pt idx="11">
                  <c:v>1384.7724000000001</c:v>
                </c:pt>
                <c:pt idx="12">
                  <c:v>1557.9123</c:v>
                </c:pt>
                <c:pt idx="13">
                  <c:v>1730.9654999999998</c:v>
                </c:pt>
                <c:pt idx="14">
                  <c:v>1904.1054000000001</c:v>
                </c:pt>
                <c:pt idx="15">
                  <c:v>2077.1586000000002</c:v>
                </c:pt>
                <c:pt idx="16">
                  <c:v>2250.2984999999999</c:v>
                </c:pt>
                <c:pt idx="17">
                  <c:v>2423.3517000000002</c:v>
                </c:pt>
                <c:pt idx="18">
                  <c:v>2596.4916000000003</c:v>
                </c:pt>
                <c:pt idx="19">
                  <c:v>2769.5448000000001</c:v>
                </c:pt>
                <c:pt idx="20">
                  <c:v>3115.7378999999996</c:v>
                </c:pt>
                <c:pt idx="21">
                  <c:v>3776.652</c:v>
                </c:pt>
                <c:pt idx="22">
                  <c:v>4334.9999999999991</c:v>
                </c:pt>
                <c:pt idx="23">
                  <c:v>5635.5</c:v>
                </c:pt>
                <c:pt idx="24">
                  <c:v>7553.3040000000001</c:v>
                </c:pt>
              </c:numCache>
            </c:numRef>
          </c:xVal>
          <c:yVal>
            <c:numRef>
              <c:f>Sheet2!$I$5:$I$29</c:f>
              <c:numCache>
                <c:formatCode>0.0%</c:formatCode>
                <c:ptCount val="25"/>
                <c:pt idx="0">
                  <c:v>0</c:v>
                </c:pt>
                <c:pt idx="1">
                  <c:v>0.14506621605690256</c:v>
                </c:pt>
                <c:pt idx="2">
                  <c:v>0.24757338782567689</c:v>
                </c:pt>
                <c:pt idx="3">
                  <c:v>0.33190552913899479</c:v>
                </c:pt>
                <c:pt idx="4">
                  <c:v>0.40209061971941679</c:v>
                </c:pt>
                <c:pt idx="5">
                  <c:v>0.60468817542342912</c:v>
                </c:pt>
                <c:pt idx="6">
                  <c:v>0.72711911030769838</c:v>
                </c:pt>
                <c:pt idx="7">
                  <c:v>0.80583172869100483</c:v>
                </c:pt>
                <c:pt idx="8">
                  <c:v>0.86041576610209447</c:v>
                </c:pt>
                <c:pt idx="9">
                  <c:v>0.89833772153888469</c:v>
                </c:pt>
                <c:pt idx="10">
                  <c:v>0.9244901167131685</c:v>
                </c:pt>
                <c:pt idx="11">
                  <c:v>0.94299917475537398</c:v>
                </c:pt>
                <c:pt idx="12">
                  <c:v>0.95651746767791879</c:v>
                </c:pt>
                <c:pt idx="13">
                  <c:v>0.96647934923566625</c:v>
                </c:pt>
                <c:pt idx="14">
                  <c:v>0.97359217196526116</c:v>
                </c:pt>
                <c:pt idx="15">
                  <c:v>0.97954572248202143</c:v>
                </c:pt>
                <c:pt idx="16">
                  <c:v>0.98380948638346366</c:v>
                </c:pt>
                <c:pt idx="17">
                  <c:v>0.98665854521161622</c:v>
                </c:pt>
                <c:pt idx="18">
                  <c:v>0.98885919754784446</c:v>
                </c:pt>
                <c:pt idx="19">
                  <c:v>0.99045074075529527</c:v>
                </c:pt>
                <c:pt idx="20">
                  <c:v>0.9931622588124337</c:v>
                </c:pt>
                <c:pt idx="21">
                  <c:v>0.9963060478641883</c:v>
                </c:pt>
                <c:pt idx="22">
                  <c:v>0.99705269776398009</c:v>
                </c:pt>
                <c:pt idx="23">
                  <c:v>0.9981726726136676</c:v>
                </c:pt>
                <c:pt idx="24">
                  <c:v>1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Sheet2!$J$4</c:f>
              <c:strCache>
                <c:ptCount val="1"/>
                <c:pt idx="0">
                  <c:v>0.7</c:v>
                </c:pt>
              </c:strCache>
            </c:strRef>
          </c:tx>
          <c:marker>
            <c:symbol val="none"/>
          </c:marker>
          <c:xVal>
            <c:numRef>
              <c:f>Sheet2!$E$5:$E$29</c:f>
              <c:numCache>
                <c:formatCode>0.000000000000</c:formatCode>
                <c:ptCount val="25"/>
                <c:pt idx="0">
                  <c:v>0</c:v>
                </c:pt>
                <c:pt idx="1">
                  <c:v>43.35</c:v>
                </c:pt>
                <c:pt idx="2">
                  <c:v>86.7</c:v>
                </c:pt>
                <c:pt idx="3">
                  <c:v>130.05000000000001</c:v>
                </c:pt>
                <c:pt idx="4">
                  <c:v>173.13989999999998</c:v>
                </c:pt>
                <c:pt idx="5">
                  <c:v>346.19310000000002</c:v>
                </c:pt>
                <c:pt idx="6">
                  <c:v>519.33299999999997</c:v>
                </c:pt>
                <c:pt idx="7">
                  <c:v>692.38620000000003</c:v>
                </c:pt>
                <c:pt idx="8">
                  <c:v>865.52609999999993</c:v>
                </c:pt>
                <c:pt idx="9">
                  <c:v>1038.5793000000001</c:v>
                </c:pt>
                <c:pt idx="10">
                  <c:v>1211.7192</c:v>
                </c:pt>
                <c:pt idx="11">
                  <c:v>1384.7724000000001</c:v>
                </c:pt>
                <c:pt idx="12">
                  <c:v>1557.9123</c:v>
                </c:pt>
                <c:pt idx="13">
                  <c:v>1730.9654999999998</c:v>
                </c:pt>
                <c:pt idx="14">
                  <c:v>1904.1054000000001</c:v>
                </c:pt>
                <c:pt idx="15">
                  <c:v>2077.1586000000002</c:v>
                </c:pt>
                <c:pt idx="16">
                  <c:v>2250.2984999999999</c:v>
                </c:pt>
                <c:pt idx="17">
                  <c:v>2423.3517000000002</c:v>
                </c:pt>
                <c:pt idx="18">
                  <c:v>2596.4916000000003</c:v>
                </c:pt>
                <c:pt idx="19">
                  <c:v>2769.5448000000001</c:v>
                </c:pt>
                <c:pt idx="20">
                  <c:v>3115.7378999999996</c:v>
                </c:pt>
                <c:pt idx="21">
                  <c:v>3776.652</c:v>
                </c:pt>
                <c:pt idx="22">
                  <c:v>4334.9999999999991</c:v>
                </c:pt>
                <c:pt idx="23">
                  <c:v>5635.5</c:v>
                </c:pt>
                <c:pt idx="24">
                  <c:v>7553.3040000000001</c:v>
                </c:pt>
              </c:numCache>
            </c:numRef>
          </c:xVal>
          <c:yVal>
            <c:numRef>
              <c:f>Sheet2!$J$5:$J$29</c:f>
              <c:numCache>
                <c:formatCode>0.0%</c:formatCode>
                <c:ptCount val="25"/>
                <c:pt idx="0">
                  <c:v>0</c:v>
                </c:pt>
                <c:pt idx="1">
                  <c:v>0.107196921466265</c:v>
                </c:pt>
                <c:pt idx="2">
                  <c:v>0.1877962169121288</c:v>
                </c:pt>
                <c:pt idx="3">
                  <c:v>0.25678027248418994</c:v>
                </c:pt>
                <c:pt idx="4">
                  <c:v>0.31734646237426262</c:v>
                </c:pt>
                <c:pt idx="5">
                  <c:v>0.50129451211748233</c:v>
                </c:pt>
                <c:pt idx="6">
                  <c:v>0.62638824045385744</c:v>
                </c:pt>
                <c:pt idx="7">
                  <c:v>0.71349546567067046</c:v>
                </c:pt>
                <c:pt idx="8">
                  <c:v>0.77616965889959388</c:v>
                </c:pt>
                <c:pt idx="9">
                  <c:v>0.82357851251361713</c:v>
                </c:pt>
                <c:pt idx="10">
                  <c:v>0.86039075873972537</c:v>
                </c:pt>
                <c:pt idx="11">
                  <c:v>0.88915297879263755</c:v>
                </c:pt>
                <c:pt idx="12">
                  <c:v>0.91094039585190212</c:v>
                </c:pt>
                <c:pt idx="13">
                  <c:v>0.9277619795424642</c:v>
                </c:pt>
                <c:pt idx="14">
                  <c:v>0.94115982626657002</c:v>
                </c:pt>
                <c:pt idx="15">
                  <c:v>0.95171399063424023</c:v>
                </c:pt>
                <c:pt idx="16">
                  <c:v>0.96003282260232303</c:v>
                </c:pt>
                <c:pt idx="17">
                  <c:v>0.9666822291074233</c:v>
                </c:pt>
                <c:pt idx="18">
                  <c:v>0.97177539153686165</c:v>
                </c:pt>
                <c:pt idx="19">
                  <c:v>0.97637338539677143</c:v>
                </c:pt>
                <c:pt idx="20">
                  <c:v>0.98333404071700414</c:v>
                </c:pt>
                <c:pt idx="21">
                  <c:v>0.98995515187527405</c:v>
                </c:pt>
                <c:pt idx="22">
                  <c:v>0.99315252606708826</c:v>
                </c:pt>
                <c:pt idx="23">
                  <c:v>0.99670359209428006</c:v>
                </c:pt>
                <c:pt idx="24">
                  <c:v>1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Sheet2!$K$4</c:f>
              <c:strCache>
                <c:ptCount val="1"/>
                <c:pt idx="0">
                  <c:v>0.9</c:v>
                </c:pt>
              </c:strCache>
            </c:strRef>
          </c:tx>
          <c:marker>
            <c:symbol val="none"/>
          </c:marker>
          <c:xVal>
            <c:numRef>
              <c:f>Sheet2!$E$5:$E$29</c:f>
              <c:numCache>
                <c:formatCode>0.000000000000</c:formatCode>
                <c:ptCount val="25"/>
                <c:pt idx="0">
                  <c:v>0</c:v>
                </c:pt>
                <c:pt idx="1">
                  <c:v>43.35</c:v>
                </c:pt>
                <c:pt idx="2">
                  <c:v>86.7</c:v>
                </c:pt>
                <c:pt idx="3">
                  <c:v>130.05000000000001</c:v>
                </c:pt>
                <c:pt idx="4">
                  <c:v>173.13989999999998</c:v>
                </c:pt>
                <c:pt idx="5">
                  <c:v>346.19310000000002</c:v>
                </c:pt>
                <c:pt idx="6">
                  <c:v>519.33299999999997</c:v>
                </c:pt>
                <c:pt idx="7">
                  <c:v>692.38620000000003</c:v>
                </c:pt>
                <c:pt idx="8">
                  <c:v>865.52609999999993</c:v>
                </c:pt>
                <c:pt idx="9">
                  <c:v>1038.5793000000001</c:v>
                </c:pt>
                <c:pt idx="10">
                  <c:v>1211.7192</c:v>
                </c:pt>
                <c:pt idx="11">
                  <c:v>1384.7724000000001</c:v>
                </c:pt>
                <c:pt idx="12">
                  <c:v>1557.9123</c:v>
                </c:pt>
                <c:pt idx="13">
                  <c:v>1730.9654999999998</c:v>
                </c:pt>
                <c:pt idx="14">
                  <c:v>1904.1054000000001</c:v>
                </c:pt>
                <c:pt idx="15">
                  <c:v>2077.1586000000002</c:v>
                </c:pt>
                <c:pt idx="16">
                  <c:v>2250.2984999999999</c:v>
                </c:pt>
                <c:pt idx="17">
                  <c:v>2423.3517000000002</c:v>
                </c:pt>
                <c:pt idx="18">
                  <c:v>2596.4916000000003</c:v>
                </c:pt>
                <c:pt idx="19">
                  <c:v>2769.5448000000001</c:v>
                </c:pt>
                <c:pt idx="20">
                  <c:v>3115.7378999999996</c:v>
                </c:pt>
                <c:pt idx="21">
                  <c:v>3776.652</c:v>
                </c:pt>
                <c:pt idx="22">
                  <c:v>4334.9999999999991</c:v>
                </c:pt>
                <c:pt idx="23">
                  <c:v>5635.5</c:v>
                </c:pt>
                <c:pt idx="24">
                  <c:v>7553.3040000000001</c:v>
                </c:pt>
              </c:numCache>
            </c:numRef>
          </c:xVal>
          <c:yVal>
            <c:numRef>
              <c:f>Sheet2!$K$5:$K$29</c:f>
              <c:numCache>
                <c:formatCode>0.0%</c:formatCode>
                <c:ptCount val="25"/>
                <c:pt idx="0">
                  <c:v>0</c:v>
                </c:pt>
                <c:pt idx="1">
                  <c:v>8.4832876470068083E-2</c:v>
                </c:pt>
                <c:pt idx="2">
                  <c:v>0.15078698381819797</c:v>
                </c:pt>
                <c:pt idx="3">
                  <c:v>0.20903705013705898</c:v>
                </c:pt>
                <c:pt idx="4">
                  <c:v>0.26110840923158546</c:v>
                </c:pt>
                <c:pt idx="5">
                  <c:v>0.4277013882748254</c:v>
                </c:pt>
                <c:pt idx="6">
                  <c:v>0.54790432398974276</c:v>
                </c:pt>
                <c:pt idx="7">
                  <c:v>0.63758953046246358</c:v>
                </c:pt>
                <c:pt idx="8">
                  <c:v>0.70505791847201349</c:v>
                </c:pt>
                <c:pt idx="9">
                  <c:v>0.75716243699708197</c:v>
                </c:pt>
                <c:pt idx="10">
                  <c:v>0.7980701211424529</c:v>
                </c:pt>
                <c:pt idx="11">
                  <c:v>0.83223538774427452</c:v>
                </c:pt>
                <c:pt idx="12">
                  <c:v>0.86011141568662131</c:v>
                </c:pt>
                <c:pt idx="13">
                  <c:v>0.88331196392253963</c:v>
                </c:pt>
                <c:pt idx="14">
                  <c:v>0.90178176673445931</c:v>
                </c:pt>
                <c:pt idx="15">
                  <c:v>0.91710142364488456</c:v>
                </c:pt>
                <c:pt idx="16">
                  <c:v>0.92946989123706791</c:v>
                </c:pt>
                <c:pt idx="17">
                  <c:v>0.93982668670970015</c:v>
                </c:pt>
                <c:pt idx="18">
                  <c:v>0.94839287293306207</c:v>
                </c:pt>
                <c:pt idx="19">
                  <c:v>0.95561057564771423</c:v>
                </c:pt>
                <c:pt idx="20">
                  <c:v>0.96665266601821564</c:v>
                </c:pt>
                <c:pt idx="21">
                  <c:v>0.98023697939694054</c:v>
                </c:pt>
                <c:pt idx="22">
                  <c:v>0.98649305862587322</c:v>
                </c:pt>
                <c:pt idx="23">
                  <c:v>0.99350075161375895</c:v>
                </c:pt>
                <c:pt idx="24">
                  <c:v>1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Sheet2!$L$4</c:f>
              <c:strCache>
                <c:ptCount val="1"/>
                <c:pt idx="0">
                  <c:v>1.0</c:v>
                </c:pt>
              </c:strCache>
            </c:strRef>
          </c:tx>
          <c:marker>
            <c:symbol val="none"/>
          </c:marker>
          <c:xVal>
            <c:numRef>
              <c:f>Sheet2!$E$5:$E$29</c:f>
              <c:numCache>
                <c:formatCode>0.000000000000</c:formatCode>
                <c:ptCount val="25"/>
                <c:pt idx="0">
                  <c:v>0</c:v>
                </c:pt>
                <c:pt idx="1">
                  <c:v>43.35</c:v>
                </c:pt>
                <c:pt idx="2">
                  <c:v>86.7</c:v>
                </c:pt>
                <c:pt idx="3">
                  <c:v>130.05000000000001</c:v>
                </c:pt>
                <c:pt idx="4">
                  <c:v>173.13989999999998</c:v>
                </c:pt>
                <c:pt idx="5">
                  <c:v>346.19310000000002</c:v>
                </c:pt>
                <c:pt idx="6">
                  <c:v>519.33299999999997</c:v>
                </c:pt>
                <c:pt idx="7">
                  <c:v>692.38620000000003</c:v>
                </c:pt>
                <c:pt idx="8">
                  <c:v>865.52609999999993</c:v>
                </c:pt>
                <c:pt idx="9">
                  <c:v>1038.5793000000001</c:v>
                </c:pt>
                <c:pt idx="10">
                  <c:v>1211.7192</c:v>
                </c:pt>
                <c:pt idx="11">
                  <c:v>1384.7724000000001</c:v>
                </c:pt>
                <c:pt idx="12">
                  <c:v>1557.9123</c:v>
                </c:pt>
                <c:pt idx="13">
                  <c:v>1730.9654999999998</c:v>
                </c:pt>
                <c:pt idx="14">
                  <c:v>1904.1054000000001</c:v>
                </c:pt>
                <c:pt idx="15">
                  <c:v>2077.1586000000002</c:v>
                </c:pt>
                <c:pt idx="16">
                  <c:v>2250.2984999999999</c:v>
                </c:pt>
                <c:pt idx="17">
                  <c:v>2423.3517000000002</c:v>
                </c:pt>
                <c:pt idx="18">
                  <c:v>2596.4916000000003</c:v>
                </c:pt>
                <c:pt idx="19">
                  <c:v>2769.5448000000001</c:v>
                </c:pt>
                <c:pt idx="20">
                  <c:v>3115.7378999999996</c:v>
                </c:pt>
                <c:pt idx="21">
                  <c:v>3776.652</c:v>
                </c:pt>
                <c:pt idx="22">
                  <c:v>4334.9999999999991</c:v>
                </c:pt>
                <c:pt idx="23">
                  <c:v>5635.5</c:v>
                </c:pt>
                <c:pt idx="24">
                  <c:v>7553.3040000000001</c:v>
                </c:pt>
              </c:numCache>
            </c:numRef>
          </c:xVal>
          <c:yVal>
            <c:numRef>
              <c:f>Sheet2!$L$5:$L$29</c:f>
              <c:numCache>
                <c:formatCode>0.0%</c:formatCode>
                <c:ptCount val="25"/>
                <c:pt idx="0">
                  <c:v>0</c:v>
                </c:pt>
                <c:pt idx="1">
                  <c:v>7.3650853971969618E-2</c:v>
                </c:pt>
                <c:pt idx="2">
                  <c:v>0.13228236727123252</c:v>
                </c:pt>
                <c:pt idx="3">
                  <c:v>0.18516543896349352</c:v>
                </c:pt>
                <c:pt idx="4">
                  <c:v>0.23298938266024688</c:v>
                </c:pt>
                <c:pt idx="5">
                  <c:v>0.39090482635349694</c:v>
                </c:pt>
                <c:pt idx="6">
                  <c:v>0.50866236575768542</c:v>
                </c:pt>
                <c:pt idx="7">
                  <c:v>0.5996365628583602</c:v>
                </c:pt>
                <c:pt idx="8">
                  <c:v>0.66950204825822346</c:v>
                </c:pt>
                <c:pt idx="9">
                  <c:v>0.72395439923881444</c:v>
                </c:pt>
                <c:pt idx="10">
                  <c:v>0.76690980234381656</c:v>
                </c:pt>
                <c:pt idx="11">
                  <c:v>0.80377659222009312</c:v>
                </c:pt>
                <c:pt idx="12">
                  <c:v>0.8346969256039809</c:v>
                </c:pt>
                <c:pt idx="13">
                  <c:v>0.86108695611257735</c:v>
                </c:pt>
                <c:pt idx="14">
                  <c:v>0.88209273696840407</c:v>
                </c:pt>
                <c:pt idx="15">
                  <c:v>0.89979514015020678</c:v>
                </c:pt>
                <c:pt idx="16">
                  <c:v>0.91418842555444035</c:v>
                </c:pt>
                <c:pt idx="17">
                  <c:v>0.92639891551083864</c:v>
                </c:pt>
                <c:pt idx="18">
                  <c:v>0.93670161363116222</c:v>
                </c:pt>
                <c:pt idx="19">
                  <c:v>0.94522917077318558</c:v>
                </c:pt>
                <c:pt idx="20">
                  <c:v>0.95831197866882134</c:v>
                </c:pt>
                <c:pt idx="21">
                  <c:v>0.97537789315777368</c:v>
                </c:pt>
                <c:pt idx="22">
                  <c:v>0.98316332490526559</c:v>
                </c:pt>
                <c:pt idx="23">
                  <c:v>0.99189933137349828</c:v>
                </c:pt>
                <c:pt idx="24">
                  <c:v>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7001984"/>
        <c:axId val="157024640"/>
      </c:scatterChart>
      <c:valAx>
        <c:axId val="157001984"/>
        <c:scaling>
          <c:orientation val="minMax"/>
          <c:max val="1000"/>
        </c:scaling>
        <c:delete val="0"/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BMP Volume (ft</a:t>
                </a:r>
                <a:r>
                  <a:rPr lang="en-US" baseline="30000" dirty="0" smtClean="0"/>
                  <a:t>3</a:t>
                </a:r>
                <a:r>
                  <a:rPr lang="en-US" dirty="0" smtClean="0"/>
                  <a:t>)</a:t>
                </a:r>
                <a:endParaRPr lang="en-US" dirty="0"/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57024640"/>
        <c:crosses val="autoZero"/>
        <c:crossBetween val="midCat"/>
        <c:majorUnit val="200"/>
        <c:minorUnit val="50"/>
      </c:valAx>
      <c:valAx>
        <c:axId val="157024640"/>
        <c:scaling>
          <c:orientation val="minMax"/>
          <c:max val="0.60000000000000009"/>
        </c:scaling>
        <c:delete val="0"/>
        <c:axPos val="l"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Annual Volume Reduction</a:t>
                </a:r>
                <a:endParaRPr lang="en-US" dirty="0"/>
              </a:p>
            </c:rich>
          </c:tx>
          <c:overlay val="0"/>
        </c:title>
        <c:numFmt formatCode="0%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57001984"/>
        <c:crosses val="autoZero"/>
        <c:crossBetween val="midCat"/>
        <c:majorUnit val="0.1"/>
        <c:minorUnit val="2.0000000000000004E-2"/>
      </c:valAx>
      <c:spPr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56930457705944648"/>
          <c:y val="0.64460649817463511"/>
          <c:w val="0.37067930653405168"/>
          <c:h val="0.15683450301826599"/>
        </c:manualLayout>
      </c:layout>
      <c:overlay val="0"/>
      <c:spPr>
        <a:solidFill>
          <a:schemeClr val="bg1"/>
        </a:solidFill>
      </c:spPr>
    </c:legend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0.57018</cdr:x>
      <cdr:y>0.50526</cdr:y>
    </cdr:from>
    <cdr:to>
      <cdr:x>0.93859</cdr:x>
      <cdr:y>0.64653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953000" y="2514600"/>
          <a:ext cx="3200387" cy="70305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800" b="1" dirty="0"/>
            <a:t>Percent Imperviousness of </a:t>
          </a:r>
        </a:p>
        <a:p xmlns:a="http://schemas.openxmlformats.org/drawingml/2006/main">
          <a:pPr algn="ctr"/>
          <a:r>
            <a:rPr lang="en-US" sz="1800" b="1" dirty="0"/>
            <a:t>Contributing Areas</a:t>
          </a:r>
        </a:p>
      </cdr:txBody>
    </cdr:sp>
  </cdr:relSizeAnchor>
  <cdr:relSizeAnchor xmlns:cdr="http://schemas.openxmlformats.org/drawingml/2006/chartDrawing">
    <cdr:from>
      <cdr:x>0.57018</cdr:x>
      <cdr:y>0.50526</cdr:y>
    </cdr:from>
    <cdr:to>
      <cdr:x>0.93466</cdr:x>
      <cdr:y>0.79617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4953000" y="2514600"/>
          <a:ext cx="3166219" cy="14478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0.57018</cdr:x>
      <cdr:y>0.50526</cdr:y>
    </cdr:from>
    <cdr:to>
      <cdr:x>0.93859</cdr:x>
      <cdr:y>0.64653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953000" y="2514600"/>
          <a:ext cx="3200387" cy="70305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800" b="1" dirty="0"/>
            <a:t>Percent Imperviousness of </a:t>
          </a:r>
        </a:p>
        <a:p xmlns:a="http://schemas.openxmlformats.org/drawingml/2006/main">
          <a:pPr algn="ctr"/>
          <a:r>
            <a:rPr lang="en-US" sz="1800" b="1" dirty="0"/>
            <a:t>Contributing Areas</a:t>
          </a:r>
        </a:p>
      </cdr:txBody>
    </cdr:sp>
  </cdr:relSizeAnchor>
  <cdr:relSizeAnchor xmlns:cdr="http://schemas.openxmlformats.org/drawingml/2006/chartDrawing">
    <cdr:from>
      <cdr:x>0.57018</cdr:x>
      <cdr:y>0.50526</cdr:y>
    </cdr:from>
    <cdr:to>
      <cdr:x>0.93466</cdr:x>
      <cdr:y>0.79617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4953000" y="2514600"/>
          <a:ext cx="3166219" cy="14478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BDF535-9614-4B26-97D1-158095B3376D}" type="datetimeFigureOut">
              <a:rPr lang="en-US" smtClean="0"/>
              <a:t>9/8/2014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FE2329-92B1-4394-8CBB-5DADE0EC70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304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E2329-92B1-4394-8CBB-5DADE0EC704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011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lost me on that 3</a:t>
            </a:r>
            <a:r>
              <a:rPr lang="en-US" baseline="30000" dirty="0" smtClean="0"/>
              <a:t>rd</a:t>
            </a:r>
            <a:r>
              <a:rPr lang="en-US" dirty="0" smtClean="0"/>
              <a:t> bullet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E2329-92B1-4394-8CBB-5DADE0EC7049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689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slide has</a:t>
            </a:r>
            <a:r>
              <a:rPr lang="en-US" baseline="0" dirty="0" smtClean="0"/>
              <a:t> bunch of small text….can’t expect folks to be able to see it on a screen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E2329-92B1-4394-8CBB-5DADE0EC7049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206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E2329-92B1-4394-8CBB-5DADE0EC7049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610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E2329-92B1-4394-8CBB-5DADE0EC7049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04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E2329-92B1-4394-8CBB-5DADE0EC7049}" type="slidenum">
              <a:rPr lang="en-US" smtClean="0"/>
              <a:t>101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842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rgbClr val="00529B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 hasCustomPrompt="1"/>
          </p:nvPr>
        </p:nvSpPr>
        <p:spPr>
          <a:xfrm>
            <a:off x="2362200" y="4038600"/>
            <a:ext cx="6477000" cy="1828800"/>
          </a:xfrm>
        </p:spPr>
        <p:txBody>
          <a:bodyPr anchor="b">
            <a:normAutofit/>
          </a:bodyPr>
          <a:lstStyle>
            <a:lvl1pPr>
              <a:defRPr sz="3200" b="0" cap="none" baseline="0">
                <a:solidFill>
                  <a:schemeClr val="tx1"/>
                </a:solidFill>
                <a:latin typeface="Century Gothic" pitchFamily="34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 hasCustomPrompt="1"/>
          </p:nvPr>
        </p:nvSpPr>
        <p:spPr>
          <a:xfrm>
            <a:off x="2362200" y="6050037"/>
            <a:ext cx="6705600" cy="685800"/>
          </a:xfrm>
          <a:solidFill>
            <a:srgbClr val="7F8E2B">
              <a:alpha val="74902"/>
            </a:srgbClr>
          </a:solidFill>
        </p:spPr>
        <p:txBody>
          <a:bodyPr anchor="ctr">
            <a:normAutofit/>
          </a:bodyPr>
          <a:lstStyle>
            <a:lvl1pPr marL="0" indent="0" algn="l">
              <a:buNone/>
              <a:defRPr sz="3200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fld id="{DE56183E-B4FD-48CF-85DE-BFC7334D7D85}" type="datetimeFigureOut">
              <a:rPr lang="en-US" smtClean="0"/>
              <a:pPr/>
              <a:t>9/8/2014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fld id="{13912A68-2BD8-4E45-A51D-185725DE3A6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 b="0">
                <a:latin typeface="Century Gothic" pitchFamily="34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24400" y="6248400"/>
            <a:ext cx="2209800" cy="365125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fld id="{DE56183E-B4FD-48CF-85DE-BFC7334D7D85}" type="datetimeFigureOut">
              <a:rPr lang="en-US" smtClean="0"/>
              <a:pPr/>
              <a:t>9/8/2014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601" y="6248206"/>
            <a:ext cx="3962400" cy="365125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fld id="{13912A68-2BD8-4E45-A51D-185725DE3A6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7010400" y="6133193"/>
            <a:ext cx="1752600" cy="639103"/>
            <a:chOff x="7010400" y="6133193"/>
            <a:chExt cx="1752600" cy="639103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7010400" y="6133193"/>
              <a:ext cx="1752600" cy="639103"/>
              <a:chOff x="7010400" y="6133193"/>
              <a:chExt cx="1752600" cy="639103"/>
            </a:xfrm>
          </p:grpSpPr>
          <p:pic>
            <p:nvPicPr>
              <p:cNvPr id="11" name="Picture 2" descr="C:\Users\evn\Desktop\MIDS Calculator GUI\DiagramDesigner\Resources\Images\MIDS_Background2.bmp"/>
              <p:cNvPicPr>
                <a:picLocks noChangeAspect="1" noChangeArrowheads="1"/>
              </p:cNvPicPr>
              <p:nvPr userDrawn="1"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405" t="76917" r="3872"/>
              <a:stretch/>
            </p:blipFill>
            <p:spPr bwMode="auto">
              <a:xfrm>
                <a:off x="7010400" y="6133193"/>
                <a:ext cx="1058594" cy="639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ectangle 11"/>
              <p:cNvSpPr/>
              <p:nvPr userDrawn="1"/>
            </p:nvSpPr>
            <p:spPr>
              <a:xfrm>
                <a:off x="8068994" y="6133193"/>
                <a:ext cx="694006" cy="6391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0" y="6183129"/>
              <a:ext cx="539973" cy="53923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 b="0">
                <a:latin typeface="Century Gothic" pitchFamily="34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648200" y="6248400"/>
            <a:ext cx="3505200" cy="365125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fld id="{DE56183E-B4FD-48CF-85DE-BFC7334D7D85}" type="datetimeFigureOut">
              <a:rPr lang="en-US" smtClean="0"/>
              <a:pPr/>
              <a:t>9/8/2014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601" y="6248206"/>
            <a:ext cx="3962400" cy="365125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fld id="{13912A68-2BD8-4E45-A51D-185725DE3A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579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648200" y="6248400"/>
            <a:ext cx="2286000" cy="365125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fld id="{DE56183E-B4FD-48CF-85DE-BFC7334D7D85}" type="datetimeFigureOut">
              <a:rPr lang="en-US" smtClean="0"/>
              <a:pPr/>
              <a:t>9/8/2014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1" y="6248206"/>
            <a:ext cx="3962400" cy="365125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fld id="{13912A68-2BD8-4E45-A51D-185725DE3A6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7010400" y="6133193"/>
            <a:ext cx="1752600" cy="639103"/>
            <a:chOff x="7010400" y="6133193"/>
            <a:chExt cx="1752600" cy="639103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7010400" y="6133193"/>
              <a:ext cx="1752600" cy="639103"/>
              <a:chOff x="7010400" y="6133193"/>
              <a:chExt cx="1752600" cy="639103"/>
            </a:xfrm>
          </p:grpSpPr>
          <p:pic>
            <p:nvPicPr>
              <p:cNvPr id="10" name="Picture 2" descr="C:\Users\evn\Desktop\MIDS Calculator GUI\DiagramDesigner\Resources\Images\MIDS_Background2.bmp"/>
              <p:cNvPicPr>
                <a:picLocks noChangeAspect="1" noChangeArrowheads="1"/>
              </p:cNvPicPr>
              <p:nvPr userDrawn="1"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405" t="76917" r="3872"/>
              <a:stretch/>
            </p:blipFill>
            <p:spPr bwMode="auto">
              <a:xfrm>
                <a:off x="7010400" y="6133193"/>
                <a:ext cx="1058594" cy="639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Rectangle 10"/>
              <p:cNvSpPr/>
              <p:nvPr userDrawn="1"/>
            </p:nvSpPr>
            <p:spPr>
              <a:xfrm>
                <a:off x="8068994" y="6133193"/>
                <a:ext cx="694006" cy="6391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0" y="6183129"/>
              <a:ext cx="539973" cy="53923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648200" y="6248400"/>
            <a:ext cx="3505200" cy="365125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fld id="{DE56183E-B4FD-48CF-85DE-BFC7334D7D85}" type="datetimeFigureOut">
              <a:rPr lang="en-US" smtClean="0"/>
              <a:pPr/>
              <a:t>9/8/2014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1" y="6248206"/>
            <a:ext cx="3962400" cy="365125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fld id="{13912A68-2BD8-4E45-A51D-185725DE3A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076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3050"/>
            <a:ext cx="8077200" cy="869950"/>
          </a:xfrm>
        </p:spPr>
        <p:txBody>
          <a:bodyPr anchor="ctr">
            <a:normAutofit/>
          </a:bodyPr>
          <a:lstStyle>
            <a:lvl1pPr algn="l">
              <a:buNone/>
              <a:defRPr sz="3200" b="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48200" y="6248400"/>
            <a:ext cx="2286000" cy="365125"/>
          </a:xfrm>
        </p:spPr>
        <p:txBody>
          <a:bodyPr/>
          <a:lstStyle/>
          <a:p>
            <a:fld id="{DE56183E-B4FD-48CF-85DE-BFC7334D7D85}" type="datetimeFigureOut">
              <a:rPr lang="en-US" smtClean="0"/>
              <a:pPr/>
              <a:t>9/8/2014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9601" y="6248206"/>
            <a:ext cx="3962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fld id="{13912A68-2BD8-4E45-A51D-185725DE3A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 hasCustomPrompt="1"/>
          </p:nvPr>
        </p:nvSpPr>
        <p:spPr>
          <a:xfrm>
            <a:off x="609600" y="1752600"/>
            <a:ext cx="1600200" cy="4343400"/>
          </a:xfrm>
          <a:solidFill>
            <a:schemeClr val="accent5">
              <a:lumMod val="60000"/>
              <a:lumOff val="40000"/>
            </a:schemeClr>
          </a:solidFill>
          <a:ln w="50800" cap="sq" cmpd="dbl" algn="ctr">
            <a:solidFill>
              <a:srgbClr val="362F2D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>
                <a:latin typeface="Calibri" pitchFamily="34" charset="0"/>
                <a:cs typeface="Calibri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 hasCustomPrompt="1"/>
          </p:nvPr>
        </p:nvSpPr>
        <p:spPr>
          <a:xfrm>
            <a:off x="2362200" y="1752601"/>
            <a:ext cx="6400800" cy="4267200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7010400" y="6133193"/>
            <a:ext cx="1752600" cy="639103"/>
            <a:chOff x="7010400" y="6133193"/>
            <a:chExt cx="1752600" cy="639103"/>
          </a:xfrm>
        </p:grpSpPr>
        <p:grpSp>
          <p:nvGrpSpPr>
            <p:cNvPr id="12" name="Group 11"/>
            <p:cNvGrpSpPr/>
            <p:nvPr userDrawn="1"/>
          </p:nvGrpSpPr>
          <p:grpSpPr>
            <a:xfrm>
              <a:off x="7010400" y="6133193"/>
              <a:ext cx="1752600" cy="639103"/>
              <a:chOff x="7010400" y="6133193"/>
              <a:chExt cx="1752600" cy="639103"/>
            </a:xfrm>
          </p:grpSpPr>
          <p:pic>
            <p:nvPicPr>
              <p:cNvPr id="14" name="Picture 2" descr="C:\Users\evn\Desktop\MIDS Calculator GUI\DiagramDesigner\Resources\Images\MIDS_Background2.bmp"/>
              <p:cNvPicPr>
                <a:picLocks noChangeAspect="1" noChangeArrowheads="1"/>
              </p:cNvPicPr>
              <p:nvPr userDrawn="1"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405" t="76917" r="3872"/>
              <a:stretch/>
            </p:blipFill>
            <p:spPr bwMode="auto">
              <a:xfrm>
                <a:off x="7010400" y="6133193"/>
                <a:ext cx="1058594" cy="639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Rectangle 14"/>
              <p:cNvSpPr/>
              <p:nvPr userDrawn="1"/>
            </p:nvSpPr>
            <p:spPr>
              <a:xfrm>
                <a:off x="8068994" y="6133193"/>
                <a:ext cx="694006" cy="6391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0" y="6183129"/>
              <a:ext cx="539973" cy="53923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>
                <a:latin typeface="Calibri" pitchFamily="34" charset="0"/>
                <a:cs typeface="Calibri" pitchFamily="34" charset="0"/>
              </a:defRPr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rgbClr val="00529B"/>
          </a:solidFill>
          <a:ln w="50800" cap="rnd" cmpd="dbl" algn="ctr">
            <a:solidFill>
              <a:srgbClr val="00529B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rgbClr val="7F8E2B">
              <a:alpha val="74902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3200" dirty="0">
              <a:latin typeface="Century Gothic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00200" y="4648200"/>
            <a:ext cx="7315200" cy="685800"/>
          </a:xfrm>
        </p:spPr>
        <p:txBody>
          <a:bodyPr anchor="ctr">
            <a:normAutofit/>
          </a:bodyPr>
          <a:lstStyle>
            <a:lvl1pPr algn="l">
              <a:buNone/>
              <a:defRPr sz="3200" b="0">
                <a:solidFill>
                  <a:srgbClr val="FFFFFF"/>
                </a:solidFill>
                <a:latin typeface="Century Gothic" pitchFamily="34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4724400" y="6248400"/>
            <a:ext cx="2209800" cy="365125"/>
          </a:xfrm>
        </p:spPr>
        <p:txBody>
          <a:bodyPr rtlCol="0"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fld id="{DE56183E-B4FD-48CF-85DE-BFC7334D7D85}" type="datetimeFigureOut">
              <a:rPr lang="en-US" smtClean="0"/>
              <a:pPr/>
              <a:t>9/8/2014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72584"/>
            <a:ext cx="1447800" cy="663578"/>
          </a:xfrm>
          <a:noFill/>
        </p:spPr>
        <p:txBody>
          <a:bodyPr rtlCol="0"/>
          <a:lstStyle>
            <a:lvl1pPr>
              <a:defRPr sz="2800" b="0">
                <a:latin typeface="Calibri" pitchFamily="34" charset="0"/>
                <a:cs typeface="Calibri" pitchFamily="34" charset="0"/>
              </a:defRPr>
            </a:lvl1pPr>
          </a:lstStyle>
          <a:p>
            <a:fld id="{13912A68-2BD8-4E45-A51D-185725DE3A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2962656" cy="365125"/>
          </a:xfrm>
        </p:spPr>
        <p:txBody>
          <a:bodyPr rtlCol="0"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7010400" y="6133193"/>
            <a:ext cx="1752600" cy="639103"/>
            <a:chOff x="7010400" y="6133193"/>
            <a:chExt cx="1752600" cy="639103"/>
          </a:xfrm>
        </p:grpSpPr>
        <p:grpSp>
          <p:nvGrpSpPr>
            <p:cNvPr id="17" name="Group 16"/>
            <p:cNvGrpSpPr/>
            <p:nvPr userDrawn="1"/>
          </p:nvGrpSpPr>
          <p:grpSpPr>
            <a:xfrm>
              <a:off x="7010400" y="6133193"/>
              <a:ext cx="1752600" cy="639103"/>
              <a:chOff x="7010400" y="6133193"/>
              <a:chExt cx="1752600" cy="639103"/>
            </a:xfrm>
          </p:grpSpPr>
          <p:pic>
            <p:nvPicPr>
              <p:cNvPr id="19" name="Picture 2" descr="C:\Users\evn\Desktop\MIDS Calculator GUI\DiagramDesigner\Resources\Images\MIDS_Background2.bmp"/>
              <p:cNvPicPr>
                <a:picLocks noChangeAspect="1" noChangeArrowheads="1"/>
              </p:cNvPicPr>
              <p:nvPr userDrawn="1"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405" t="76917" r="3872"/>
              <a:stretch/>
            </p:blipFill>
            <p:spPr bwMode="auto">
              <a:xfrm>
                <a:off x="7010400" y="6133193"/>
                <a:ext cx="1058594" cy="639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Rectangle 19"/>
              <p:cNvSpPr/>
              <p:nvPr userDrawn="1"/>
            </p:nvSpPr>
            <p:spPr>
              <a:xfrm>
                <a:off x="8068994" y="6133193"/>
                <a:ext cx="694006" cy="6391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0" y="6183129"/>
              <a:ext cx="539973" cy="53923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 b="0">
                <a:latin typeface="Century Gothic" pitchFamily="34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400" y="6248400"/>
            <a:ext cx="3429000" cy="365125"/>
          </a:xfrm>
        </p:spPr>
        <p:txBody>
          <a:bodyPr/>
          <a:lstStyle/>
          <a:p>
            <a:fld id="{DE56183E-B4FD-48CF-85DE-BFC7334D7D85}" type="datetimeFigureOut">
              <a:rPr lang="en-US" smtClean="0"/>
              <a:pPr/>
              <a:t>9/8/2014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1" y="6248206"/>
            <a:ext cx="3962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latin typeface="Calibri" pitchFamily="34" charset="0"/>
                <a:cs typeface="Calibri" pitchFamily="34" charset="0"/>
              </a:defRPr>
            </a:lvl1pPr>
          </a:lstStyle>
          <a:p>
            <a:fld id="{13912A68-2BD8-4E45-A51D-185725DE3A6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553200" y="609600"/>
            <a:ext cx="2057400" cy="5516563"/>
          </a:xfrm>
        </p:spPr>
        <p:txBody>
          <a:bodyPr vert="eaVert">
            <a:normAutofit/>
          </a:bodyPr>
          <a:lstStyle>
            <a:lvl1pPr>
              <a:defRPr sz="3200" b="0">
                <a:latin typeface="Century Gothic" pitchFamily="34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fld id="{DE56183E-B4FD-48CF-85DE-BFC7334D7D85}" type="datetimeFigureOut">
              <a:rPr lang="en-US" smtClean="0"/>
              <a:pPr/>
              <a:t>9/8/2014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rgbClr val="7F8E2B">
              <a:alpha val="74902"/>
            </a:srgbClr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rgbClr val="00529B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>
            <a:lvl1pPr>
              <a:defRPr b="0">
                <a:latin typeface="Calibri" pitchFamily="34" charset="0"/>
                <a:cs typeface="Calibri" pitchFamily="34" charset="0"/>
              </a:defRPr>
            </a:lvl1pPr>
          </a:lstStyle>
          <a:p>
            <a:fld id="{13912A68-2BD8-4E45-A51D-185725DE3A6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>
            <a:lvl1pPr>
              <a:defRPr sz="3200" b="0" i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400" y="6248400"/>
            <a:ext cx="2209800" cy="365125"/>
          </a:xfrm>
        </p:spPr>
        <p:txBody>
          <a:bodyPr/>
          <a:lstStyle/>
          <a:p>
            <a:fld id="{DE56183E-B4FD-48CF-85DE-BFC7334D7D85}" type="datetimeFigureOut">
              <a:rPr lang="en-US" smtClean="0"/>
              <a:pPr/>
              <a:t>9/8/2014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248206"/>
            <a:ext cx="39623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3912A68-2BD8-4E45-A51D-185725DE3A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 hasCustomPrompt="1"/>
          </p:nvPr>
        </p:nvSpPr>
        <p:spPr>
          <a:xfrm>
            <a:off x="612648" y="1600200"/>
            <a:ext cx="8153400" cy="449580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3200" baseline="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  <a:lvl2pPr>
              <a:buClr>
                <a:schemeClr val="bg1"/>
              </a:buClr>
              <a:defRPr sz="3200" baseline="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2pPr>
            <a:lvl3pPr>
              <a:buClr>
                <a:schemeClr val="bg1"/>
              </a:buClr>
              <a:defRPr sz="3200" baseline="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3pPr>
            <a:lvl4pPr>
              <a:buClr>
                <a:schemeClr val="bg1"/>
              </a:buClr>
              <a:defRPr sz="320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4pPr>
            <a:lvl5pPr>
              <a:buClr>
                <a:schemeClr val="bg1"/>
              </a:buClr>
              <a:defRPr sz="320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7010400" y="6133193"/>
            <a:ext cx="1752600" cy="639103"/>
            <a:chOff x="7010400" y="6133193"/>
            <a:chExt cx="1752600" cy="639103"/>
          </a:xfrm>
        </p:grpSpPr>
        <p:grpSp>
          <p:nvGrpSpPr>
            <p:cNvPr id="10" name="Group 9"/>
            <p:cNvGrpSpPr/>
            <p:nvPr userDrawn="1"/>
          </p:nvGrpSpPr>
          <p:grpSpPr>
            <a:xfrm>
              <a:off x="7010400" y="6133193"/>
              <a:ext cx="1752600" cy="639103"/>
              <a:chOff x="7010400" y="6133193"/>
              <a:chExt cx="1752600" cy="639103"/>
            </a:xfrm>
          </p:grpSpPr>
          <p:pic>
            <p:nvPicPr>
              <p:cNvPr id="9" name="Picture 2" descr="C:\Users\evn\Desktop\MIDS Calculator GUI\DiagramDesigner\Resources\Images\MIDS_Background2.bmp"/>
              <p:cNvPicPr>
                <a:picLocks noChangeAspect="1" noChangeArrowheads="1"/>
              </p:cNvPicPr>
              <p:nvPr userDrawn="1"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405" t="76917" r="3872"/>
              <a:stretch/>
            </p:blipFill>
            <p:spPr bwMode="auto">
              <a:xfrm>
                <a:off x="7010400" y="6133193"/>
                <a:ext cx="1058594" cy="639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Rectangle 6"/>
              <p:cNvSpPr/>
              <p:nvPr userDrawn="1"/>
            </p:nvSpPr>
            <p:spPr>
              <a:xfrm>
                <a:off x="8068994" y="6133193"/>
                <a:ext cx="694006" cy="6391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0" y="6183129"/>
              <a:ext cx="539973" cy="53923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>
            <a:lvl1pPr>
              <a:defRPr sz="3200" b="0">
                <a:latin typeface="Century Gothic" pitchFamily="34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6183E-B4FD-48CF-85DE-BFC7334D7D85}" type="datetimeFigureOut">
              <a:rPr lang="en-US" smtClean="0"/>
              <a:pPr/>
              <a:t>9/8/2014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3912A68-2BD8-4E45-A51D-185725DE3A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 hasCustomPrompt="1"/>
          </p:nvPr>
        </p:nvSpPr>
        <p:spPr>
          <a:xfrm>
            <a:off x="612648" y="1600200"/>
            <a:ext cx="8153400" cy="4495800"/>
          </a:xfrm>
        </p:spPr>
        <p:txBody>
          <a:bodyPr>
            <a:normAutofit/>
          </a:bodyPr>
          <a:lstStyle>
            <a:lvl1pPr>
              <a:defRPr sz="3200">
                <a:latin typeface="Calibri" pitchFamily="34" charset="0"/>
                <a:cs typeface="Calibri" pitchFamily="34" charset="0"/>
              </a:defRPr>
            </a:lvl1pPr>
            <a:lvl2pPr>
              <a:defRPr sz="3200">
                <a:latin typeface="Calibri" pitchFamily="34" charset="0"/>
                <a:cs typeface="Calibri" pitchFamily="34" charset="0"/>
              </a:defRPr>
            </a:lvl2pPr>
            <a:lvl3pPr>
              <a:defRPr sz="3200">
                <a:latin typeface="Calibri" pitchFamily="34" charset="0"/>
                <a:cs typeface="Calibri" pitchFamily="34" charset="0"/>
              </a:defRPr>
            </a:lvl3pPr>
            <a:lvl4pPr>
              <a:defRPr sz="3200">
                <a:latin typeface="Calibri" pitchFamily="34" charset="0"/>
                <a:cs typeface="Calibri" pitchFamily="34" charset="0"/>
              </a:defRPr>
            </a:lvl4pPr>
            <a:lvl5pPr>
              <a:defRPr sz="3200">
                <a:latin typeface="Calibri" pitchFamily="34" charset="0"/>
                <a:cs typeface="Calibri" pitchFamily="34" charset="0"/>
              </a:defRPr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371600" y="2743200"/>
            <a:ext cx="7123113" cy="1673225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rgbClr val="00529B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rgbClr val="7F8E2B">
              <a:alpha val="74902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1600200"/>
            <a:ext cx="7620000" cy="990600"/>
          </a:xfrm>
        </p:spPr>
        <p:txBody>
          <a:bodyPr>
            <a:normAutofit/>
          </a:bodyPr>
          <a:lstStyle>
            <a:lvl1pPr algn="l">
              <a:buNone/>
              <a:defRPr sz="3200" b="0" cap="none">
                <a:solidFill>
                  <a:srgbClr val="FFFFFF"/>
                </a:solidFill>
                <a:latin typeface="Century Gothic" pitchFamily="34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4724400" y="6248400"/>
            <a:ext cx="2209800" cy="365125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fld id="{DE56183E-B4FD-48CF-85DE-BFC7334D7D85}" type="datetimeFigureOut">
              <a:rPr lang="en-US" smtClean="0"/>
              <a:pPr/>
              <a:t>9/8/2014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 b="0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fld id="{13912A68-2BD8-4E45-A51D-185725DE3A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609601" y="6248206"/>
            <a:ext cx="3962400" cy="365125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endParaRPr lang="en-US" dirty="0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7010400" y="6133193"/>
            <a:ext cx="1752600" cy="639103"/>
            <a:chOff x="7010400" y="6133193"/>
            <a:chExt cx="1752600" cy="639103"/>
          </a:xfrm>
        </p:grpSpPr>
        <p:grpSp>
          <p:nvGrpSpPr>
            <p:cNvPr id="16" name="Group 15"/>
            <p:cNvGrpSpPr/>
            <p:nvPr userDrawn="1"/>
          </p:nvGrpSpPr>
          <p:grpSpPr>
            <a:xfrm>
              <a:off x="7010400" y="6133193"/>
              <a:ext cx="1752600" cy="639103"/>
              <a:chOff x="7010400" y="6133193"/>
              <a:chExt cx="1752600" cy="639103"/>
            </a:xfrm>
          </p:grpSpPr>
          <p:pic>
            <p:nvPicPr>
              <p:cNvPr id="18" name="Picture 2" descr="C:\Users\evn\Desktop\MIDS Calculator GUI\DiagramDesigner\Resources\Images\MIDS_Background2.bmp"/>
              <p:cNvPicPr>
                <a:picLocks noChangeAspect="1" noChangeArrowheads="1"/>
              </p:cNvPicPr>
              <p:nvPr userDrawn="1"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405" t="76917" r="3872"/>
              <a:stretch/>
            </p:blipFill>
            <p:spPr bwMode="auto">
              <a:xfrm>
                <a:off x="7010400" y="6133193"/>
                <a:ext cx="1058594" cy="639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Rectangle 18"/>
              <p:cNvSpPr/>
              <p:nvPr userDrawn="1"/>
            </p:nvSpPr>
            <p:spPr>
              <a:xfrm>
                <a:off x="8068994" y="6133193"/>
                <a:ext cx="694006" cy="6391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0" y="6183129"/>
              <a:ext cx="539973" cy="53923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371600" y="2743200"/>
            <a:ext cx="7123113" cy="1673225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rgbClr val="00529B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rgbClr val="7F8E2B">
              <a:alpha val="74902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Century Gothic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1600200"/>
            <a:ext cx="7620000" cy="990600"/>
          </a:xfrm>
        </p:spPr>
        <p:txBody>
          <a:bodyPr>
            <a:normAutofit/>
          </a:bodyPr>
          <a:lstStyle>
            <a:lvl1pPr algn="l">
              <a:buNone/>
              <a:defRPr sz="3200" b="0" cap="none">
                <a:solidFill>
                  <a:srgbClr val="FFFFFF"/>
                </a:solidFill>
                <a:latin typeface="Century Gothic" pitchFamily="34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4648200" y="6248400"/>
            <a:ext cx="3505200" cy="365125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fld id="{DE56183E-B4FD-48CF-85DE-BFC7334D7D85}" type="datetimeFigureOut">
              <a:rPr lang="en-US" smtClean="0"/>
              <a:pPr/>
              <a:t>9/8/2014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 b="0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fld id="{13912A68-2BD8-4E45-A51D-185725DE3A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609601" y="6248206"/>
            <a:ext cx="3962400" cy="365125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 b="0">
                <a:latin typeface="Century Gothic" pitchFamily="34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 hasCustomPrompt="1"/>
          </p:nvPr>
        </p:nvSpPr>
        <p:spPr>
          <a:xfrm>
            <a:off x="609600" y="1589567"/>
            <a:ext cx="3886200" cy="4430233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 hasCustomPrompt="1"/>
          </p:nvPr>
        </p:nvSpPr>
        <p:spPr>
          <a:xfrm>
            <a:off x="4844901" y="1589567"/>
            <a:ext cx="3886200" cy="4430233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4724400" y="6248400"/>
            <a:ext cx="2209800" cy="365125"/>
          </a:xfrm>
        </p:spPr>
        <p:txBody>
          <a:bodyPr rtlCol="0"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fld id="{DE56183E-B4FD-48CF-85DE-BFC7334D7D85}" type="datetimeFigureOut">
              <a:rPr lang="en-US" smtClean="0"/>
              <a:pPr/>
              <a:t>9/8/2014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>
              <a:defRPr b="0">
                <a:latin typeface="Calibri" pitchFamily="34" charset="0"/>
                <a:cs typeface="Calibri" pitchFamily="34" charset="0"/>
              </a:defRPr>
            </a:lvl1pPr>
          </a:lstStyle>
          <a:p>
            <a:fld id="{13912A68-2BD8-4E45-A51D-185725DE3A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>
          <a:xfrm>
            <a:off x="609601" y="6248206"/>
            <a:ext cx="3962400" cy="365125"/>
          </a:xfrm>
        </p:spPr>
        <p:txBody>
          <a:bodyPr rtlCol="0"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7010400" y="6133193"/>
            <a:ext cx="1752600" cy="639103"/>
            <a:chOff x="7010400" y="6133193"/>
            <a:chExt cx="1752600" cy="639103"/>
          </a:xfrm>
        </p:grpSpPr>
        <p:grpSp>
          <p:nvGrpSpPr>
            <p:cNvPr id="15" name="Group 14"/>
            <p:cNvGrpSpPr/>
            <p:nvPr userDrawn="1"/>
          </p:nvGrpSpPr>
          <p:grpSpPr>
            <a:xfrm>
              <a:off x="7010400" y="6133193"/>
              <a:ext cx="1752600" cy="639103"/>
              <a:chOff x="7010400" y="6133193"/>
              <a:chExt cx="1752600" cy="639103"/>
            </a:xfrm>
          </p:grpSpPr>
          <p:pic>
            <p:nvPicPr>
              <p:cNvPr id="17" name="Picture 2" descr="C:\Users\evn\Desktop\MIDS Calculator GUI\DiagramDesigner\Resources\Images\MIDS_Background2.bmp"/>
              <p:cNvPicPr>
                <a:picLocks noChangeAspect="1" noChangeArrowheads="1"/>
              </p:cNvPicPr>
              <p:nvPr userDrawn="1"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405" t="76917" r="3872"/>
              <a:stretch/>
            </p:blipFill>
            <p:spPr bwMode="auto">
              <a:xfrm>
                <a:off x="7010400" y="6133193"/>
                <a:ext cx="1058594" cy="639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Rectangle 17"/>
              <p:cNvSpPr/>
              <p:nvPr userDrawn="1"/>
            </p:nvSpPr>
            <p:spPr>
              <a:xfrm>
                <a:off x="8068994" y="6133193"/>
                <a:ext cx="694006" cy="6391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0" y="6183129"/>
              <a:ext cx="539973" cy="53923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 b="0">
                <a:latin typeface="Century Gothic" pitchFamily="34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 hasCustomPrompt="1"/>
          </p:nvPr>
        </p:nvSpPr>
        <p:spPr>
          <a:xfrm>
            <a:off x="609600" y="1589567"/>
            <a:ext cx="3886200" cy="4430233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 hasCustomPrompt="1"/>
          </p:nvPr>
        </p:nvSpPr>
        <p:spPr>
          <a:xfrm>
            <a:off x="4844901" y="1589567"/>
            <a:ext cx="3886200" cy="4430233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4724400" y="6248400"/>
            <a:ext cx="3429000" cy="365125"/>
          </a:xfrm>
        </p:spPr>
        <p:txBody>
          <a:bodyPr rtlCol="0"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fld id="{DE56183E-B4FD-48CF-85DE-BFC7334D7D85}" type="datetimeFigureOut">
              <a:rPr lang="en-US" smtClean="0"/>
              <a:pPr/>
              <a:t>9/8/2014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>
              <a:defRPr b="0">
                <a:latin typeface="Calibri" pitchFamily="34" charset="0"/>
                <a:cs typeface="Calibri" pitchFamily="34" charset="0"/>
              </a:defRPr>
            </a:lvl1pPr>
          </a:lstStyle>
          <a:p>
            <a:fld id="{13912A68-2BD8-4E45-A51D-185725DE3A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>
          <a:xfrm>
            <a:off x="609601" y="6248206"/>
            <a:ext cx="3962400" cy="365125"/>
          </a:xfrm>
        </p:spPr>
        <p:txBody>
          <a:bodyPr rtlCol="0"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098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273050"/>
            <a:ext cx="8153400" cy="869950"/>
          </a:xfrm>
        </p:spPr>
        <p:txBody>
          <a:bodyPr anchor="ctr">
            <a:normAutofit/>
          </a:bodyPr>
          <a:lstStyle>
            <a:lvl1pPr>
              <a:defRPr sz="3200" b="0">
                <a:latin typeface="Century Gothic" pitchFamily="34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 hasCustomPrompt="1"/>
          </p:nvPr>
        </p:nvSpPr>
        <p:spPr>
          <a:xfrm>
            <a:off x="609600" y="2438400"/>
            <a:ext cx="3886200" cy="3581400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 hasCustomPrompt="1"/>
          </p:nvPr>
        </p:nvSpPr>
        <p:spPr>
          <a:xfrm>
            <a:off x="4800600" y="2438400"/>
            <a:ext cx="3886200" cy="3581400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>
          <a:xfrm>
            <a:off x="4724400" y="6248400"/>
            <a:ext cx="2209800" cy="365125"/>
          </a:xfrm>
        </p:spPr>
        <p:txBody>
          <a:bodyPr rtlCol="0"/>
          <a:lstStyle/>
          <a:p>
            <a:fld id="{DE56183E-B4FD-48CF-85DE-BFC7334D7D85}" type="datetimeFigureOut">
              <a:rPr lang="en-US" smtClean="0"/>
              <a:pPr/>
              <a:t>9/8/2014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>
              <a:defRPr b="1">
                <a:latin typeface="Calibri" pitchFamily="34" charset="0"/>
                <a:cs typeface="Calibri" pitchFamily="34" charset="0"/>
              </a:defRPr>
            </a:lvl1pPr>
          </a:lstStyle>
          <a:p>
            <a:fld id="{13912A68-2BD8-4E45-A51D-185725DE3A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>
          <a:xfrm>
            <a:off x="609601" y="6248206"/>
            <a:ext cx="3962400" cy="365125"/>
          </a:xfrm>
        </p:spPr>
        <p:txBody>
          <a:bodyPr rtlCol="0"/>
          <a:lstStyle/>
          <a:p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 hasCustomPrompt="1"/>
          </p:nvPr>
        </p:nvSpPr>
        <p:spPr>
          <a:xfrm>
            <a:off x="609600" y="1752600"/>
            <a:ext cx="3886200" cy="640080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 anchor="ctr"/>
          <a:lstStyle>
            <a:lvl1pPr marL="0" indent="0">
              <a:buFontTx/>
              <a:buNone/>
              <a:defRPr sz="2000" b="0">
                <a:solidFill>
                  <a:srgbClr val="FFFFFF"/>
                </a:solidFill>
                <a:latin typeface="Century Gothic" pitchFamily="34" charset="0"/>
              </a:defRPr>
            </a:lvl1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 hasCustomPrompt="1"/>
          </p:nvPr>
        </p:nvSpPr>
        <p:spPr>
          <a:xfrm>
            <a:off x="4800600" y="1752600"/>
            <a:ext cx="3886200" cy="640080"/>
          </a:xfrm>
          <a:solidFill>
            <a:schemeClr val="accent5">
              <a:lumMod val="60000"/>
              <a:lumOff val="40000"/>
            </a:schemeClr>
          </a:solidFill>
        </p:spPr>
        <p:txBody>
          <a:bodyPr rtlCol="0" anchor="ctr"/>
          <a:lstStyle>
            <a:lvl1pPr marL="0" indent="0">
              <a:buFontTx/>
              <a:buNone/>
              <a:defRPr sz="2000" b="0">
                <a:solidFill>
                  <a:srgbClr val="FFFFFF"/>
                </a:solidFill>
                <a:latin typeface="Century Gothic" pitchFamily="34" charset="0"/>
              </a:defRPr>
            </a:lvl1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7010400" y="6133193"/>
            <a:ext cx="1752600" cy="639103"/>
            <a:chOff x="7010400" y="6133193"/>
            <a:chExt cx="1752600" cy="639103"/>
          </a:xfrm>
        </p:grpSpPr>
        <p:grpSp>
          <p:nvGrpSpPr>
            <p:cNvPr id="19" name="Group 18"/>
            <p:cNvGrpSpPr/>
            <p:nvPr userDrawn="1"/>
          </p:nvGrpSpPr>
          <p:grpSpPr>
            <a:xfrm>
              <a:off x="7010400" y="6133193"/>
              <a:ext cx="1752600" cy="639103"/>
              <a:chOff x="7010400" y="6133193"/>
              <a:chExt cx="1752600" cy="639103"/>
            </a:xfrm>
          </p:grpSpPr>
          <p:pic>
            <p:nvPicPr>
              <p:cNvPr id="21" name="Picture 2" descr="C:\Users\evn\Desktop\MIDS Calculator GUI\DiagramDesigner\Resources\Images\MIDS_Background2.bmp"/>
              <p:cNvPicPr>
                <a:picLocks noChangeAspect="1" noChangeArrowheads="1"/>
              </p:cNvPicPr>
              <p:nvPr userDrawn="1"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405" t="76917" r="3872"/>
              <a:stretch/>
            </p:blipFill>
            <p:spPr bwMode="auto">
              <a:xfrm>
                <a:off x="7010400" y="6133193"/>
                <a:ext cx="1058594" cy="639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ectangle 21"/>
              <p:cNvSpPr/>
              <p:nvPr userDrawn="1"/>
            </p:nvSpPr>
            <p:spPr>
              <a:xfrm>
                <a:off x="8068994" y="6133193"/>
                <a:ext cx="694006" cy="6391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0" y="6183129"/>
              <a:ext cx="539973" cy="53923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273050"/>
            <a:ext cx="8153400" cy="869950"/>
          </a:xfrm>
        </p:spPr>
        <p:txBody>
          <a:bodyPr anchor="ctr">
            <a:normAutofit/>
          </a:bodyPr>
          <a:lstStyle>
            <a:lvl1pPr>
              <a:defRPr sz="3200" b="0">
                <a:latin typeface="Century Gothic" pitchFamily="34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 hasCustomPrompt="1"/>
          </p:nvPr>
        </p:nvSpPr>
        <p:spPr>
          <a:xfrm>
            <a:off x="609600" y="2438400"/>
            <a:ext cx="3886200" cy="3581400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 hasCustomPrompt="1"/>
          </p:nvPr>
        </p:nvSpPr>
        <p:spPr>
          <a:xfrm>
            <a:off x="4800600" y="2438400"/>
            <a:ext cx="3886200" cy="3581400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>
          <a:xfrm>
            <a:off x="4648200" y="6248400"/>
            <a:ext cx="3505200" cy="365125"/>
          </a:xfrm>
        </p:spPr>
        <p:txBody>
          <a:bodyPr rtlCol="0"/>
          <a:lstStyle/>
          <a:p>
            <a:fld id="{DE56183E-B4FD-48CF-85DE-BFC7334D7D85}" type="datetimeFigureOut">
              <a:rPr lang="en-US" smtClean="0"/>
              <a:pPr/>
              <a:t>9/8/2014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>
              <a:defRPr b="1">
                <a:latin typeface="Calibri" pitchFamily="34" charset="0"/>
                <a:cs typeface="Calibri" pitchFamily="34" charset="0"/>
              </a:defRPr>
            </a:lvl1pPr>
          </a:lstStyle>
          <a:p>
            <a:fld id="{13912A68-2BD8-4E45-A51D-185725DE3A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>
          <a:xfrm>
            <a:off x="609601" y="6248206"/>
            <a:ext cx="3962400" cy="365125"/>
          </a:xfrm>
        </p:spPr>
        <p:txBody>
          <a:bodyPr rtlCol="0"/>
          <a:lstStyle/>
          <a:p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 hasCustomPrompt="1"/>
          </p:nvPr>
        </p:nvSpPr>
        <p:spPr>
          <a:xfrm>
            <a:off x="609600" y="1752600"/>
            <a:ext cx="3886200" cy="640080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 anchor="ctr"/>
          <a:lstStyle>
            <a:lvl1pPr marL="0" indent="0">
              <a:buFontTx/>
              <a:buNone/>
              <a:defRPr sz="2000" b="0">
                <a:solidFill>
                  <a:srgbClr val="FFFFFF"/>
                </a:solidFill>
                <a:latin typeface="Century Gothic" pitchFamily="34" charset="0"/>
              </a:defRPr>
            </a:lvl1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 hasCustomPrompt="1"/>
          </p:nvPr>
        </p:nvSpPr>
        <p:spPr>
          <a:xfrm>
            <a:off x="4800600" y="1752600"/>
            <a:ext cx="3886200" cy="640080"/>
          </a:xfrm>
          <a:solidFill>
            <a:schemeClr val="accent5">
              <a:lumMod val="60000"/>
              <a:lumOff val="40000"/>
            </a:schemeClr>
          </a:solidFill>
        </p:spPr>
        <p:txBody>
          <a:bodyPr rtlCol="0" anchor="ctr"/>
          <a:lstStyle>
            <a:lvl1pPr marL="0" indent="0">
              <a:buFontTx/>
              <a:buNone/>
              <a:defRPr sz="2000" b="0">
                <a:solidFill>
                  <a:srgbClr val="FFFFFF"/>
                </a:solidFill>
                <a:latin typeface="Century Gothic" pitchFamily="34" charset="0"/>
              </a:defRPr>
            </a:lvl1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6560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3C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057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fld id="{DE56183E-B4FD-48CF-85DE-BFC7334D7D85}" type="datetimeFigureOut">
              <a:rPr lang="en-US" smtClean="0"/>
              <a:pPr/>
              <a:t>9/8/2014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rgbClr val="00529B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rgbClr val="7F8E2B">
              <a:alpha val="74902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0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fld id="{13912A68-2BD8-4E45-A51D-185725DE3A6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4" r:id="rId3"/>
    <p:sldLayoutId id="2147483675" r:id="rId4"/>
    <p:sldLayoutId id="2147483685" r:id="rId5"/>
    <p:sldLayoutId id="2147483676" r:id="rId6"/>
    <p:sldLayoutId id="2147483686" r:id="rId7"/>
    <p:sldLayoutId id="2147483677" r:id="rId8"/>
    <p:sldLayoutId id="2147483687" r:id="rId9"/>
    <p:sldLayoutId id="2147483678" r:id="rId10"/>
    <p:sldLayoutId id="2147483688" r:id="rId11"/>
    <p:sldLayoutId id="2147483679" r:id="rId12"/>
    <p:sldLayoutId id="2147483689" r:id="rId13"/>
    <p:sldLayoutId id="2147483680" r:id="rId14"/>
    <p:sldLayoutId id="2147483681" r:id="rId15"/>
    <p:sldLayoutId id="2147483682" r:id="rId16"/>
    <p:sldLayoutId id="2147483683" r:id="rId17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200" b="0" kern="1200" baseline="0">
          <a:solidFill>
            <a:schemeClr val="bg1"/>
          </a:solidFill>
          <a:latin typeface="Century Gothic" pitchFamily="34" charset="0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bg1"/>
        </a:buClr>
        <a:buSzPct val="120000"/>
        <a:buFont typeface="Arial" pitchFamily="34" charset="0"/>
        <a:buChar char="•"/>
        <a:defRPr kumimoji="0" sz="3200" kern="1200">
          <a:solidFill>
            <a:schemeClr val="bg1"/>
          </a:solidFill>
          <a:latin typeface="Calibri" pitchFamily="34" charset="0"/>
          <a:ea typeface="+mn-ea"/>
          <a:cs typeface="Calibri" pitchFamily="34" charset="0"/>
        </a:defRPr>
      </a:lvl1pPr>
      <a:lvl2pPr marL="640080" indent="-274320" algn="l" rtl="0" eaLnBrk="1" latinLnBrk="0" hangingPunct="1">
        <a:spcBef>
          <a:spcPts val="550"/>
        </a:spcBef>
        <a:buClr>
          <a:schemeClr val="bg1"/>
        </a:buClr>
        <a:buSzPct val="120000"/>
        <a:buFont typeface="Arial" pitchFamily="34" charset="0"/>
        <a:buChar char="•"/>
        <a:defRPr kumimoji="0" sz="3200" kern="1200">
          <a:solidFill>
            <a:schemeClr val="bg1"/>
          </a:solidFill>
          <a:latin typeface="Calibri" pitchFamily="34" charset="0"/>
          <a:ea typeface="+mn-ea"/>
          <a:cs typeface="Calibri" pitchFamily="34" charset="0"/>
        </a:defRPr>
      </a:lvl2pPr>
      <a:lvl3pPr marL="914400" indent="-228600" algn="l" rtl="0" eaLnBrk="1" latinLnBrk="0" hangingPunct="1">
        <a:spcBef>
          <a:spcPts val="500"/>
        </a:spcBef>
        <a:buClr>
          <a:schemeClr val="bg1"/>
        </a:buClr>
        <a:buSzPct val="120000"/>
        <a:buFont typeface="Arial" pitchFamily="34" charset="0"/>
        <a:buChar char="•"/>
        <a:defRPr kumimoji="0" sz="3200" kern="1200">
          <a:solidFill>
            <a:schemeClr val="bg1"/>
          </a:solidFill>
          <a:latin typeface="Calibri" pitchFamily="34" charset="0"/>
          <a:ea typeface="+mn-ea"/>
          <a:cs typeface="Calibri" pitchFamily="34" charset="0"/>
        </a:defRPr>
      </a:lvl3pPr>
      <a:lvl4pPr marL="1371600" indent="-228600" algn="l" rtl="0" eaLnBrk="1" latinLnBrk="0" hangingPunct="1">
        <a:spcBef>
          <a:spcPts val="400"/>
        </a:spcBef>
        <a:buClr>
          <a:schemeClr val="bg1"/>
        </a:buClr>
        <a:buSzPct val="120000"/>
        <a:buFont typeface="Arial" pitchFamily="34" charset="0"/>
        <a:buChar char="•"/>
        <a:defRPr kumimoji="0" sz="3200" kern="1200">
          <a:solidFill>
            <a:schemeClr val="bg1"/>
          </a:solidFill>
          <a:latin typeface="Calibri" pitchFamily="34" charset="0"/>
          <a:ea typeface="+mn-ea"/>
          <a:cs typeface="Calibri" pitchFamily="34" charset="0"/>
        </a:defRPr>
      </a:lvl4pPr>
      <a:lvl5pPr marL="1828800" indent="-228600" algn="l" rtl="0" eaLnBrk="1" latinLnBrk="0" hangingPunct="1">
        <a:spcBef>
          <a:spcPts val="400"/>
        </a:spcBef>
        <a:buClr>
          <a:schemeClr val="bg1"/>
        </a:buClr>
        <a:buSzPct val="120000"/>
        <a:buFont typeface="Arial" pitchFamily="34" charset="0"/>
        <a:buChar char="•"/>
        <a:defRPr kumimoji="0" sz="3200" kern="1200">
          <a:solidFill>
            <a:schemeClr val="bg1"/>
          </a:solidFill>
          <a:latin typeface="Calibri" pitchFamily="34" charset="0"/>
          <a:ea typeface="+mn-ea"/>
          <a:cs typeface="Calibri" pitchFamily="34" charset="0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MIDS Calculator Introduction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" y="18288"/>
            <a:ext cx="9119616" cy="68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" y="609600"/>
            <a:ext cx="1447800" cy="41148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 rot="10800000">
            <a:off x="1295400" y="2438400"/>
            <a:ext cx="1981200" cy="4953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21620" y="2362884"/>
            <a:ext cx="3275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Performance goal</a:t>
            </a:r>
          </a:p>
          <a:p>
            <a:pPr algn="ctr"/>
            <a:r>
              <a:rPr lang="en-US" dirty="0"/>
              <a:t>(</a:t>
            </a:r>
            <a:r>
              <a:rPr lang="en-US" dirty="0" smtClean="0"/>
              <a:t>1.1 inches * Impervious Area)</a:t>
            </a:r>
            <a:endParaRPr lang="en-US" dirty="0"/>
          </a:p>
        </p:txBody>
      </p:sp>
      <p:sp>
        <p:nvSpPr>
          <p:cNvPr id="13" name="Right Arrow 12"/>
          <p:cNvSpPr/>
          <p:nvPr/>
        </p:nvSpPr>
        <p:spPr>
          <a:xfrm rot="10800000">
            <a:off x="2339622" y="1634067"/>
            <a:ext cx="990600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30222" y="1463301"/>
            <a:ext cx="1915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Drag and Drop </a:t>
            </a:r>
          </a:p>
          <a:p>
            <a:pPr algn="ctr"/>
            <a:r>
              <a:rPr lang="en-US" dirty="0" smtClean="0"/>
              <a:t>Bioretention 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99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 animBg="1"/>
      <p:bldP spid="9" grpId="1" animBg="1"/>
      <p:bldP spid="10" grpId="0"/>
      <p:bldP spid="10" grpId="1"/>
      <p:bldP spid="13" grpId="0" animBg="1"/>
      <p:bldP spid="11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Exercise 5: Several BMPs in Series </a:t>
            </a:r>
            <a:endParaRPr lang="en-US" dirty="0"/>
          </a:p>
        </p:txBody>
      </p:sp>
      <p:pic>
        <p:nvPicPr>
          <p:cNvPr id="6" name="Picture 5" descr="C:\Users\evn\Pictures\MWMO Community Facility MIDS Diagram FINAL - MWMO PROP ONLY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2" t="15190" r="18396" b="37493"/>
          <a:stretch/>
        </p:blipFill>
        <p:spPr bwMode="auto">
          <a:xfrm>
            <a:off x="1524000" y="1603375"/>
            <a:ext cx="6106160" cy="45207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696453" y="1635945"/>
            <a:ext cx="1556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Zip Code:  55418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0339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1524000"/>
            <a:ext cx="8610600" cy="457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5:  Givens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8229600" cy="434340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757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1600200"/>
            <a:ext cx="8610600" cy="510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5:  Givens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619250"/>
            <a:ext cx="8458200" cy="503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499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Enter Site information</a:t>
            </a:r>
          </a:p>
          <a:p>
            <a:endParaRPr lang="en-US" dirty="0" smtClean="0"/>
          </a:p>
          <a:p>
            <a:r>
              <a:rPr lang="en-US" dirty="0" smtClean="0"/>
              <a:t>Put all 6 BMPs into schematic window</a:t>
            </a:r>
          </a:p>
          <a:p>
            <a:endParaRPr lang="en-US" dirty="0" smtClean="0"/>
          </a:p>
          <a:p>
            <a:r>
              <a:rPr lang="en-US" dirty="0" smtClean="0"/>
              <a:t>Route all BMPs </a:t>
            </a:r>
          </a:p>
          <a:p>
            <a:endParaRPr lang="en-US" dirty="0" smtClean="0"/>
          </a:p>
          <a:p>
            <a:r>
              <a:rPr lang="en-US" dirty="0" smtClean="0"/>
              <a:t>Start entering BMP information.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20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5:  Assignment/Questions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Does the site meet the performance goal for new </a:t>
            </a:r>
            <a:r>
              <a:rPr lang="en-US" dirty="0"/>
              <a:t>s</a:t>
            </a:r>
            <a:r>
              <a:rPr lang="en-US" dirty="0" smtClean="0"/>
              <a:t>ites without restrictions?</a:t>
            </a:r>
          </a:p>
          <a:p>
            <a:r>
              <a:rPr lang="en-US" dirty="0" smtClean="0"/>
              <a:t>Are any BMPs oversized or undersized?</a:t>
            </a:r>
          </a:p>
          <a:p>
            <a:endParaRPr lang="en-US" i="1" dirty="0" smtClean="0"/>
          </a:p>
          <a:p>
            <a:r>
              <a:rPr lang="en-US" i="1" dirty="0" smtClean="0"/>
              <a:t>Extra Time?:</a:t>
            </a:r>
          </a:p>
          <a:p>
            <a:pPr marL="342900" indent="0">
              <a:buNone/>
            </a:pPr>
            <a:r>
              <a:rPr lang="en-US" i="1" dirty="0" smtClean="0"/>
              <a:t>Modify BMPs to optimize design (volume retention).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40919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" y="0"/>
            <a:ext cx="9119616" cy="68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>
          <a:xfrm rot="12033004">
            <a:off x="5181600" y="2831166"/>
            <a:ext cx="990600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17235" y="2438400"/>
            <a:ext cx="24032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Double Click</a:t>
            </a:r>
          </a:p>
          <a:p>
            <a:pPr algn="ctr"/>
            <a:r>
              <a:rPr lang="en-US" dirty="0" smtClean="0"/>
              <a:t>Or </a:t>
            </a:r>
          </a:p>
          <a:p>
            <a:pPr algn="ctr"/>
            <a:r>
              <a:rPr lang="en-US" dirty="0" smtClean="0"/>
              <a:t>Right Click and select</a:t>
            </a:r>
          </a:p>
          <a:p>
            <a:pPr algn="ctr"/>
            <a:r>
              <a:rPr lang="en-US" dirty="0" smtClean="0"/>
              <a:t>Edit Properties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78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515"/>
            <a:ext cx="8763000" cy="609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15644" y="1192566"/>
            <a:ext cx="4648200" cy="381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15644" y="1491076"/>
            <a:ext cx="4648200" cy="381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15644" y="2133600"/>
            <a:ext cx="7104356" cy="2667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6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86800" cy="6044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/>
          <p:nvPr/>
        </p:nvSpPr>
        <p:spPr>
          <a:xfrm rot="1788619">
            <a:off x="7831813" y="5365178"/>
            <a:ext cx="533400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08986" y="1825101"/>
            <a:ext cx="2081814" cy="304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15644" y="2133600"/>
            <a:ext cx="7104356" cy="2667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30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15" y="407670"/>
            <a:ext cx="9157015" cy="507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812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86800" cy="6044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43000" y="811566"/>
            <a:ext cx="1219200" cy="304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81" y="228600"/>
            <a:ext cx="8515519" cy="592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3400" y="1905000"/>
            <a:ext cx="1981200" cy="685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332303" y="1905000"/>
            <a:ext cx="4049697" cy="1600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629400" y="3429000"/>
            <a:ext cx="1752600" cy="3429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86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6" grpId="1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Design Requirements for Bioretention Basins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Overflow depth cannot be &gt; 1.5 feet</a:t>
            </a:r>
          </a:p>
          <a:p>
            <a:r>
              <a:rPr lang="en-US" dirty="0" smtClean="0"/>
              <a:t>Basin must meet drawdown time requirement </a:t>
            </a:r>
            <a:r>
              <a:rPr lang="en-US" sz="2400" dirty="0" smtClean="0"/>
              <a:t>(48 or 24 hours)</a:t>
            </a:r>
          </a:p>
          <a:p>
            <a:r>
              <a:rPr lang="en-US" dirty="0" smtClean="0"/>
              <a:t>Infiltration rate cannot be &gt; 1.63 inches/hour </a:t>
            </a:r>
            <a:r>
              <a:rPr lang="en-US" sz="2400" dirty="0" smtClean="0"/>
              <a:t>(this is being examined and might change)</a:t>
            </a:r>
            <a:endParaRPr lang="en-US" dirty="0" smtClean="0"/>
          </a:p>
          <a:p>
            <a:r>
              <a:rPr lang="en-US" dirty="0" smtClean="0"/>
              <a:t>Bottom surface area cannot be greater than overflow surface area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48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81" y="228600"/>
            <a:ext cx="8515519" cy="592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0" y="990600"/>
            <a:ext cx="1219200" cy="3429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41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72" y="160424"/>
            <a:ext cx="8576552" cy="592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71600" y="1219200"/>
            <a:ext cx="5791200" cy="1143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86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191000"/>
          </a:xfrm>
        </p:spPr>
        <p:txBody>
          <a:bodyPr>
            <a:normAutofit fontScale="85000" lnSpcReduction="20000"/>
          </a:bodyPr>
          <a:lstStyle/>
          <a:p>
            <a:r>
              <a:rPr lang="en-US" sz="4000" dirty="0" err="1" smtClean="0"/>
              <a:t>Bioretention</a:t>
            </a:r>
            <a:r>
              <a:rPr lang="en-US" sz="4000" dirty="0" smtClean="0"/>
              <a:t>/</a:t>
            </a:r>
            <a:r>
              <a:rPr lang="en-US" sz="4000" dirty="0" err="1" smtClean="0"/>
              <a:t>BioInfiltration</a:t>
            </a:r>
            <a:r>
              <a:rPr lang="en-US" sz="4000" dirty="0" smtClean="0"/>
              <a:t> (w/out </a:t>
            </a:r>
            <a:r>
              <a:rPr lang="en-US" sz="4000" dirty="0" err="1" smtClean="0"/>
              <a:t>underdrain</a:t>
            </a:r>
            <a:r>
              <a:rPr lang="en-US" sz="4000" dirty="0" smtClean="0"/>
              <a:t>)</a:t>
            </a:r>
          </a:p>
          <a:p>
            <a:pPr lvl="1"/>
            <a:r>
              <a:rPr lang="en-US" sz="3400" dirty="0" smtClean="0"/>
              <a:t>Introduction</a:t>
            </a:r>
          </a:p>
          <a:p>
            <a:pPr lvl="1"/>
            <a:r>
              <a:rPr lang="en-US" sz="3400" dirty="0" smtClean="0"/>
              <a:t>Exercise 1</a:t>
            </a:r>
          </a:p>
          <a:p>
            <a:r>
              <a:rPr lang="en-US" sz="4000" dirty="0" err="1" smtClean="0"/>
              <a:t>Bioretention</a:t>
            </a:r>
            <a:r>
              <a:rPr lang="en-US" sz="4000" dirty="0" smtClean="0"/>
              <a:t>/</a:t>
            </a:r>
            <a:r>
              <a:rPr lang="en-US" sz="4000" dirty="0" err="1" smtClean="0"/>
              <a:t>BioInfiltration</a:t>
            </a:r>
            <a:r>
              <a:rPr lang="en-US" sz="4000" dirty="0" smtClean="0"/>
              <a:t> with </a:t>
            </a:r>
            <a:r>
              <a:rPr lang="en-US" sz="4000" dirty="0"/>
              <a:t>U</a:t>
            </a:r>
            <a:r>
              <a:rPr lang="en-US" sz="4000" dirty="0" smtClean="0"/>
              <a:t>nderdrain </a:t>
            </a:r>
            <a:r>
              <a:rPr lang="en-US" dirty="0" smtClean="0"/>
              <a:t>(</a:t>
            </a:r>
            <a:r>
              <a:rPr lang="en-US" dirty="0"/>
              <a:t>u</a:t>
            </a:r>
            <a:r>
              <a:rPr lang="en-US" dirty="0" smtClean="0"/>
              <a:t>nderdrain at bottom—biofiltration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/>
              <a:t>u</a:t>
            </a:r>
            <a:r>
              <a:rPr lang="en-US" dirty="0" smtClean="0"/>
              <a:t>nderdrain suspended from bottom)</a:t>
            </a:r>
          </a:p>
          <a:p>
            <a:pPr lvl="1"/>
            <a:r>
              <a:rPr lang="en-US" sz="3400" dirty="0" smtClean="0"/>
              <a:t>Introduction</a:t>
            </a:r>
          </a:p>
          <a:p>
            <a:pPr lvl="1"/>
            <a:r>
              <a:rPr lang="en-US" sz="3400" dirty="0" smtClean="0"/>
              <a:t>Exercise 2</a:t>
            </a:r>
          </a:p>
        </p:txBody>
      </p:sp>
    </p:spTree>
    <p:extLst>
      <p:ext uri="{BB962C8B-B14F-4D97-AF65-F5344CB8AC3E}">
        <p14:creationId xmlns:p14="http://schemas.microsoft.com/office/powerpoint/2010/main" val="167766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44" y="172456"/>
            <a:ext cx="8576552" cy="592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19200" y="1905000"/>
            <a:ext cx="6248400" cy="3429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98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Annual Pollutant Load Reduction Calculations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Calculate Annual Pollutant load to BMP</a:t>
            </a:r>
          </a:p>
          <a:p>
            <a:pPr lvl="1"/>
            <a:r>
              <a:rPr lang="en-US" dirty="0" smtClean="0"/>
              <a:t>Calculate annual TP and TSS pollutant load from direct watershed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Add any remaining TP/TSS loads from upstream BMPs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75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82563" y="4343394"/>
            <a:ext cx="2971800" cy="1579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apezoid 8"/>
          <p:cNvSpPr/>
          <p:nvPr/>
        </p:nvSpPr>
        <p:spPr>
          <a:xfrm rot="10800000">
            <a:off x="868158" y="2895592"/>
            <a:ext cx="4876803" cy="1447802"/>
          </a:xfrm>
          <a:prstGeom prst="trapezoid">
            <a:avLst>
              <a:gd name="adj" fmla="val 60383"/>
            </a:avLst>
          </a:prstGeom>
          <a:solidFill>
            <a:schemeClr val="accent3">
              <a:lumMod val="60000"/>
              <a:lumOff val="4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Annual Pollutant Load Reduction Calculations</a:t>
            </a:r>
          </a:p>
        </p:txBody>
      </p:sp>
      <p:sp>
        <p:nvSpPr>
          <p:cNvPr id="4" name="Trapezoid 3"/>
          <p:cNvSpPr/>
          <p:nvPr/>
        </p:nvSpPr>
        <p:spPr>
          <a:xfrm rot="10800000">
            <a:off x="868159" y="2895589"/>
            <a:ext cx="4876803" cy="1605752"/>
          </a:xfrm>
          <a:prstGeom prst="trapezoid">
            <a:avLst>
              <a:gd name="adj" fmla="val 60383"/>
            </a:avLst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Direct Access Storage 7"/>
          <p:cNvSpPr/>
          <p:nvPr/>
        </p:nvSpPr>
        <p:spPr>
          <a:xfrm>
            <a:off x="4982963" y="2438390"/>
            <a:ext cx="1828800" cy="457200"/>
          </a:xfrm>
          <a:prstGeom prst="flowChartMagneticDrum">
            <a:avLst/>
          </a:prstGeom>
          <a:solidFill>
            <a:schemeClr val="bg1">
              <a:lumMod val="65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087363" y="4038594"/>
            <a:ext cx="457200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2696963" y="4038594"/>
            <a:ext cx="457200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3306563" y="4038594"/>
            <a:ext cx="457200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4144763" y="4033785"/>
            <a:ext cx="457200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 rot="16200000">
            <a:off x="6222509" y="2095489"/>
            <a:ext cx="609597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524408" y="3171784"/>
            <a:ext cx="3564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% Annual Volume Reduction?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81621" y="1849151"/>
            <a:ext cx="3420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% Annual Volume Overflow?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00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1571941"/>
              </p:ext>
            </p:extLst>
          </p:nvPr>
        </p:nvGraphicFramePr>
        <p:xfrm>
          <a:off x="152400" y="1295400"/>
          <a:ext cx="8686800" cy="4976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Performance Curve for Type B soils (0.3 in/</a:t>
            </a:r>
            <a:r>
              <a:rPr lang="en-US" dirty="0" err="1" smtClean="0"/>
              <a:t>hr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72260" y="2178079"/>
            <a:ext cx="256743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BMP Volume = 8785 ft</a:t>
            </a:r>
            <a:r>
              <a:rPr lang="en-US" baseline="30000" dirty="0" smtClean="0"/>
              <a:t>3</a:t>
            </a:r>
            <a:endParaRPr lang="en-US" dirty="0" smtClean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495800" y="1401677"/>
            <a:ext cx="0" cy="403860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ultiply 7"/>
          <p:cNvSpPr/>
          <p:nvPr/>
        </p:nvSpPr>
        <p:spPr>
          <a:xfrm>
            <a:off x="4349358" y="1715933"/>
            <a:ext cx="304800" cy="3048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319460" y="1861282"/>
            <a:ext cx="3352800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672264" y="2535198"/>
            <a:ext cx="25764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Impervious Area = 73%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672264" y="2898698"/>
            <a:ext cx="375622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Annual Volume Reduction = 90.5%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00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82563" y="4343394"/>
            <a:ext cx="2971800" cy="1579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apezoid 8"/>
          <p:cNvSpPr/>
          <p:nvPr/>
        </p:nvSpPr>
        <p:spPr>
          <a:xfrm rot="10800000">
            <a:off x="870749" y="2895592"/>
            <a:ext cx="4876803" cy="1447802"/>
          </a:xfrm>
          <a:prstGeom prst="trapezoid">
            <a:avLst>
              <a:gd name="adj" fmla="val 60383"/>
            </a:avLst>
          </a:prstGeom>
          <a:solidFill>
            <a:schemeClr val="accent3">
              <a:lumMod val="60000"/>
              <a:lumOff val="4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Annual Pollutant Load </a:t>
            </a:r>
            <a:r>
              <a:rPr lang="en-US" dirty="0" smtClean="0"/>
              <a:t>Reduction</a:t>
            </a:r>
            <a:endParaRPr lang="en-US" dirty="0"/>
          </a:p>
        </p:txBody>
      </p:sp>
      <p:sp>
        <p:nvSpPr>
          <p:cNvPr id="4" name="Trapezoid 3"/>
          <p:cNvSpPr/>
          <p:nvPr/>
        </p:nvSpPr>
        <p:spPr>
          <a:xfrm rot="10800000">
            <a:off x="868159" y="2895589"/>
            <a:ext cx="4876803" cy="1605752"/>
          </a:xfrm>
          <a:prstGeom prst="trapezoid">
            <a:avLst>
              <a:gd name="adj" fmla="val 60383"/>
            </a:avLst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Direct Access Storage 7"/>
          <p:cNvSpPr/>
          <p:nvPr/>
        </p:nvSpPr>
        <p:spPr>
          <a:xfrm>
            <a:off x="4982963" y="2438390"/>
            <a:ext cx="1828800" cy="457200"/>
          </a:xfrm>
          <a:prstGeom prst="flowChartMagneticDrum">
            <a:avLst/>
          </a:prstGeom>
          <a:solidFill>
            <a:schemeClr val="bg1">
              <a:lumMod val="65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087363" y="4038594"/>
            <a:ext cx="457200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2696963" y="4038594"/>
            <a:ext cx="457200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3306563" y="4038594"/>
            <a:ext cx="457200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4144763" y="4033785"/>
            <a:ext cx="457200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 rot="16200000">
            <a:off x="6222509" y="2095489"/>
            <a:ext cx="609597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600200" y="5341398"/>
            <a:ext cx="3577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100% TSS, PP, DP Reduction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11763" y="2249261"/>
            <a:ext cx="22560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0% TSS, Particulate P (PP), and Dissolved P (DP) Reduction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68810" y="3233928"/>
            <a:ext cx="24806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91% Annual Volume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51535" y="1849151"/>
            <a:ext cx="2408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9 % Annual Volume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38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43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Exercise 1:  Simple Bioretention</a:t>
            </a:r>
            <a:br>
              <a:rPr lang="en-US" dirty="0" smtClean="0"/>
            </a:br>
            <a:r>
              <a:rPr lang="en-US" dirty="0" smtClean="0"/>
              <a:t>New Project on Site without Restrictions</a:t>
            </a:r>
            <a:endParaRPr lang="en-US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600200"/>
            <a:ext cx="6400800" cy="4632593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57200" y="6271498"/>
            <a:ext cx="17988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Source:  Larson Engineering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88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7" t="21422" r="20231" b="15645"/>
          <a:stretch/>
        </p:blipFill>
        <p:spPr bwMode="auto">
          <a:xfrm>
            <a:off x="533400" y="89674"/>
            <a:ext cx="7543800" cy="6006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3400" y="6172200"/>
            <a:ext cx="17988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Source:  Larson Engineering</a:t>
            </a:r>
          </a:p>
        </p:txBody>
      </p:sp>
      <p:sp>
        <p:nvSpPr>
          <p:cNvPr id="4" name="Freeform 3"/>
          <p:cNvSpPr/>
          <p:nvPr/>
        </p:nvSpPr>
        <p:spPr>
          <a:xfrm rot="20327245">
            <a:off x="2085486" y="4096730"/>
            <a:ext cx="470737" cy="1192506"/>
          </a:xfrm>
          <a:custGeom>
            <a:avLst/>
            <a:gdLst>
              <a:gd name="connsiteX0" fmla="*/ 0 w 297279"/>
              <a:gd name="connsiteY0" fmla="*/ 397823 h 795645"/>
              <a:gd name="connsiteX1" fmla="*/ 9402 w 297279"/>
              <a:gd name="connsiteY1" fmla="*/ 258584 h 795645"/>
              <a:gd name="connsiteX2" fmla="*/ 148641 w 297279"/>
              <a:gd name="connsiteY2" fmla="*/ 0 h 795645"/>
              <a:gd name="connsiteX3" fmla="*/ 287879 w 297279"/>
              <a:gd name="connsiteY3" fmla="*/ 258585 h 795645"/>
              <a:gd name="connsiteX4" fmla="*/ 297281 w 297279"/>
              <a:gd name="connsiteY4" fmla="*/ 397823 h 795645"/>
              <a:gd name="connsiteX5" fmla="*/ 287879 w 297279"/>
              <a:gd name="connsiteY5" fmla="*/ 537061 h 795645"/>
              <a:gd name="connsiteX6" fmla="*/ 148640 w 297279"/>
              <a:gd name="connsiteY6" fmla="*/ 795646 h 795645"/>
              <a:gd name="connsiteX7" fmla="*/ 9402 w 297279"/>
              <a:gd name="connsiteY7" fmla="*/ 537061 h 795645"/>
              <a:gd name="connsiteX8" fmla="*/ 0 w 297279"/>
              <a:gd name="connsiteY8" fmla="*/ 397823 h 795645"/>
              <a:gd name="connsiteX0" fmla="*/ 0 w 297281"/>
              <a:gd name="connsiteY0" fmla="*/ 424589 h 822412"/>
              <a:gd name="connsiteX1" fmla="*/ 9402 w 297281"/>
              <a:gd name="connsiteY1" fmla="*/ 285350 h 822412"/>
              <a:gd name="connsiteX2" fmla="*/ 47972 w 297281"/>
              <a:gd name="connsiteY2" fmla="*/ 124754 h 822412"/>
              <a:gd name="connsiteX3" fmla="*/ 148641 w 297281"/>
              <a:gd name="connsiteY3" fmla="*/ 26766 h 822412"/>
              <a:gd name="connsiteX4" fmla="*/ 287879 w 297281"/>
              <a:gd name="connsiteY4" fmla="*/ 285351 h 822412"/>
              <a:gd name="connsiteX5" fmla="*/ 297281 w 297281"/>
              <a:gd name="connsiteY5" fmla="*/ 424589 h 822412"/>
              <a:gd name="connsiteX6" fmla="*/ 287879 w 297281"/>
              <a:gd name="connsiteY6" fmla="*/ 563827 h 822412"/>
              <a:gd name="connsiteX7" fmla="*/ 148640 w 297281"/>
              <a:gd name="connsiteY7" fmla="*/ 822412 h 822412"/>
              <a:gd name="connsiteX8" fmla="*/ 9402 w 297281"/>
              <a:gd name="connsiteY8" fmla="*/ 563827 h 822412"/>
              <a:gd name="connsiteX9" fmla="*/ 0 w 297281"/>
              <a:gd name="connsiteY9" fmla="*/ 424589 h 822412"/>
              <a:gd name="connsiteX0" fmla="*/ 39428 w 336709"/>
              <a:gd name="connsiteY0" fmla="*/ 433954 h 831777"/>
              <a:gd name="connsiteX1" fmla="*/ 48830 w 336709"/>
              <a:gd name="connsiteY1" fmla="*/ 294715 h 831777"/>
              <a:gd name="connsiteX2" fmla="*/ 23206 w 336709"/>
              <a:gd name="connsiteY2" fmla="*/ 77929 h 831777"/>
              <a:gd name="connsiteX3" fmla="*/ 188069 w 336709"/>
              <a:gd name="connsiteY3" fmla="*/ 36131 h 831777"/>
              <a:gd name="connsiteX4" fmla="*/ 327307 w 336709"/>
              <a:gd name="connsiteY4" fmla="*/ 294716 h 831777"/>
              <a:gd name="connsiteX5" fmla="*/ 336709 w 336709"/>
              <a:gd name="connsiteY5" fmla="*/ 433954 h 831777"/>
              <a:gd name="connsiteX6" fmla="*/ 327307 w 336709"/>
              <a:gd name="connsiteY6" fmla="*/ 573192 h 831777"/>
              <a:gd name="connsiteX7" fmla="*/ 188068 w 336709"/>
              <a:gd name="connsiteY7" fmla="*/ 831777 h 831777"/>
              <a:gd name="connsiteX8" fmla="*/ 48830 w 336709"/>
              <a:gd name="connsiteY8" fmla="*/ 573192 h 831777"/>
              <a:gd name="connsiteX9" fmla="*/ 39428 w 336709"/>
              <a:gd name="connsiteY9" fmla="*/ 433954 h 831777"/>
              <a:gd name="connsiteX0" fmla="*/ 39428 w 336709"/>
              <a:gd name="connsiteY0" fmla="*/ 433954 h 855277"/>
              <a:gd name="connsiteX1" fmla="*/ 48830 w 336709"/>
              <a:gd name="connsiteY1" fmla="*/ 294715 h 855277"/>
              <a:gd name="connsiteX2" fmla="*/ 23206 w 336709"/>
              <a:gd name="connsiteY2" fmla="*/ 77929 h 855277"/>
              <a:gd name="connsiteX3" fmla="*/ 188069 w 336709"/>
              <a:gd name="connsiteY3" fmla="*/ 36131 h 855277"/>
              <a:gd name="connsiteX4" fmla="*/ 327307 w 336709"/>
              <a:gd name="connsiteY4" fmla="*/ 294716 h 855277"/>
              <a:gd name="connsiteX5" fmla="*/ 336709 w 336709"/>
              <a:gd name="connsiteY5" fmla="*/ 433954 h 855277"/>
              <a:gd name="connsiteX6" fmla="*/ 327307 w 336709"/>
              <a:gd name="connsiteY6" fmla="*/ 573192 h 855277"/>
              <a:gd name="connsiteX7" fmla="*/ 188068 w 336709"/>
              <a:gd name="connsiteY7" fmla="*/ 831777 h 855277"/>
              <a:gd name="connsiteX8" fmla="*/ 109604 w 336709"/>
              <a:gd name="connsiteY8" fmla="*/ 714193 h 855277"/>
              <a:gd name="connsiteX9" fmla="*/ 48830 w 336709"/>
              <a:gd name="connsiteY9" fmla="*/ 573192 h 855277"/>
              <a:gd name="connsiteX10" fmla="*/ 39428 w 336709"/>
              <a:gd name="connsiteY10" fmla="*/ 433954 h 855277"/>
              <a:gd name="connsiteX0" fmla="*/ 39428 w 336709"/>
              <a:gd name="connsiteY0" fmla="*/ 433954 h 870645"/>
              <a:gd name="connsiteX1" fmla="*/ 48830 w 336709"/>
              <a:gd name="connsiteY1" fmla="*/ 294715 h 870645"/>
              <a:gd name="connsiteX2" fmla="*/ 23206 w 336709"/>
              <a:gd name="connsiteY2" fmla="*/ 77929 h 870645"/>
              <a:gd name="connsiteX3" fmla="*/ 188069 w 336709"/>
              <a:gd name="connsiteY3" fmla="*/ 36131 h 870645"/>
              <a:gd name="connsiteX4" fmla="*/ 327307 w 336709"/>
              <a:gd name="connsiteY4" fmla="*/ 294716 h 870645"/>
              <a:gd name="connsiteX5" fmla="*/ 336709 w 336709"/>
              <a:gd name="connsiteY5" fmla="*/ 433954 h 870645"/>
              <a:gd name="connsiteX6" fmla="*/ 327307 w 336709"/>
              <a:gd name="connsiteY6" fmla="*/ 573192 h 870645"/>
              <a:gd name="connsiteX7" fmla="*/ 188068 w 336709"/>
              <a:gd name="connsiteY7" fmla="*/ 831777 h 870645"/>
              <a:gd name="connsiteX8" fmla="*/ 59212 w 336709"/>
              <a:gd name="connsiteY8" fmla="*/ 827548 h 870645"/>
              <a:gd name="connsiteX9" fmla="*/ 48830 w 336709"/>
              <a:gd name="connsiteY9" fmla="*/ 573192 h 870645"/>
              <a:gd name="connsiteX10" fmla="*/ 39428 w 336709"/>
              <a:gd name="connsiteY10" fmla="*/ 433954 h 870645"/>
              <a:gd name="connsiteX0" fmla="*/ 39428 w 339490"/>
              <a:gd name="connsiteY0" fmla="*/ 433954 h 870645"/>
              <a:gd name="connsiteX1" fmla="*/ 48830 w 339490"/>
              <a:gd name="connsiteY1" fmla="*/ 294715 h 870645"/>
              <a:gd name="connsiteX2" fmla="*/ 23206 w 339490"/>
              <a:gd name="connsiteY2" fmla="*/ 77929 h 870645"/>
              <a:gd name="connsiteX3" fmla="*/ 188069 w 339490"/>
              <a:gd name="connsiteY3" fmla="*/ 36131 h 870645"/>
              <a:gd name="connsiteX4" fmla="*/ 327307 w 339490"/>
              <a:gd name="connsiteY4" fmla="*/ 294716 h 870645"/>
              <a:gd name="connsiteX5" fmla="*/ 336709 w 339490"/>
              <a:gd name="connsiteY5" fmla="*/ 433954 h 870645"/>
              <a:gd name="connsiteX6" fmla="*/ 327307 w 339490"/>
              <a:gd name="connsiteY6" fmla="*/ 573192 h 870645"/>
              <a:gd name="connsiteX7" fmla="*/ 263610 w 339490"/>
              <a:gd name="connsiteY7" fmla="*/ 756910 h 870645"/>
              <a:gd name="connsiteX8" fmla="*/ 188068 w 339490"/>
              <a:gd name="connsiteY8" fmla="*/ 831777 h 870645"/>
              <a:gd name="connsiteX9" fmla="*/ 59212 w 339490"/>
              <a:gd name="connsiteY9" fmla="*/ 827548 h 870645"/>
              <a:gd name="connsiteX10" fmla="*/ 48830 w 339490"/>
              <a:gd name="connsiteY10" fmla="*/ 573192 h 870645"/>
              <a:gd name="connsiteX11" fmla="*/ 39428 w 339490"/>
              <a:gd name="connsiteY11" fmla="*/ 433954 h 870645"/>
              <a:gd name="connsiteX0" fmla="*/ 39428 w 394137"/>
              <a:gd name="connsiteY0" fmla="*/ 433954 h 909894"/>
              <a:gd name="connsiteX1" fmla="*/ 48830 w 394137"/>
              <a:gd name="connsiteY1" fmla="*/ 294715 h 909894"/>
              <a:gd name="connsiteX2" fmla="*/ 23206 w 394137"/>
              <a:gd name="connsiteY2" fmla="*/ 77929 h 909894"/>
              <a:gd name="connsiteX3" fmla="*/ 188069 w 394137"/>
              <a:gd name="connsiteY3" fmla="*/ 36131 h 909894"/>
              <a:gd name="connsiteX4" fmla="*/ 327307 w 394137"/>
              <a:gd name="connsiteY4" fmla="*/ 294716 h 909894"/>
              <a:gd name="connsiteX5" fmla="*/ 336709 w 394137"/>
              <a:gd name="connsiteY5" fmla="*/ 433954 h 909894"/>
              <a:gd name="connsiteX6" fmla="*/ 327307 w 394137"/>
              <a:gd name="connsiteY6" fmla="*/ 573192 h 909894"/>
              <a:gd name="connsiteX7" fmla="*/ 370931 w 394137"/>
              <a:gd name="connsiteY7" fmla="*/ 866797 h 909894"/>
              <a:gd name="connsiteX8" fmla="*/ 188068 w 394137"/>
              <a:gd name="connsiteY8" fmla="*/ 831777 h 909894"/>
              <a:gd name="connsiteX9" fmla="*/ 59212 w 394137"/>
              <a:gd name="connsiteY9" fmla="*/ 827548 h 909894"/>
              <a:gd name="connsiteX10" fmla="*/ 48830 w 394137"/>
              <a:gd name="connsiteY10" fmla="*/ 573192 h 909894"/>
              <a:gd name="connsiteX11" fmla="*/ 39428 w 394137"/>
              <a:gd name="connsiteY11" fmla="*/ 433954 h 909894"/>
              <a:gd name="connsiteX0" fmla="*/ 39428 w 394137"/>
              <a:gd name="connsiteY0" fmla="*/ 433954 h 909894"/>
              <a:gd name="connsiteX1" fmla="*/ 48830 w 394137"/>
              <a:gd name="connsiteY1" fmla="*/ 294715 h 909894"/>
              <a:gd name="connsiteX2" fmla="*/ 23206 w 394137"/>
              <a:gd name="connsiteY2" fmla="*/ 77929 h 909894"/>
              <a:gd name="connsiteX3" fmla="*/ 188069 w 394137"/>
              <a:gd name="connsiteY3" fmla="*/ 36131 h 909894"/>
              <a:gd name="connsiteX4" fmla="*/ 327307 w 394137"/>
              <a:gd name="connsiteY4" fmla="*/ 294716 h 909894"/>
              <a:gd name="connsiteX5" fmla="*/ 336709 w 394137"/>
              <a:gd name="connsiteY5" fmla="*/ 433954 h 909894"/>
              <a:gd name="connsiteX6" fmla="*/ 327307 w 394137"/>
              <a:gd name="connsiteY6" fmla="*/ 573192 h 909894"/>
              <a:gd name="connsiteX7" fmla="*/ 370931 w 394137"/>
              <a:gd name="connsiteY7" fmla="*/ 866797 h 909894"/>
              <a:gd name="connsiteX8" fmla="*/ 188068 w 394137"/>
              <a:gd name="connsiteY8" fmla="*/ 831777 h 909894"/>
              <a:gd name="connsiteX9" fmla="*/ 59212 w 394137"/>
              <a:gd name="connsiteY9" fmla="*/ 827548 h 909894"/>
              <a:gd name="connsiteX10" fmla="*/ 48830 w 394137"/>
              <a:gd name="connsiteY10" fmla="*/ 573192 h 909894"/>
              <a:gd name="connsiteX11" fmla="*/ 39428 w 394137"/>
              <a:gd name="connsiteY11" fmla="*/ 433954 h 909894"/>
              <a:gd name="connsiteX0" fmla="*/ 39428 w 372851"/>
              <a:gd name="connsiteY0" fmla="*/ 433954 h 1032371"/>
              <a:gd name="connsiteX1" fmla="*/ 48830 w 372851"/>
              <a:gd name="connsiteY1" fmla="*/ 294715 h 1032371"/>
              <a:gd name="connsiteX2" fmla="*/ 23206 w 372851"/>
              <a:gd name="connsiteY2" fmla="*/ 77929 h 1032371"/>
              <a:gd name="connsiteX3" fmla="*/ 188069 w 372851"/>
              <a:gd name="connsiteY3" fmla="*/ 36131 h 1032371"/>
              <a:gd name="connsiteX4" fmla="*/ 327307 w 372851"/>
              <a:gd name="connsiteY4" fmla="*/ 294716 h 1032371"/>
              <a:gd name="connsiteX5" fmla="*/ 336709 w 372851"/>
              <a:gd name="connsiteY5" fmla="*/ 433954 h 1032371"/>
              <a:gd name="connsiteX6" fmla="*/ 327307 w 372851"/>
              <a:gd name="connsiteY6" fmla="*/ 573192 h 1032371"/>
              <a:gd name="connsiteX7" fmla="*/ 370931 w 372851"/>
              <a:gd name="connsiteY7" fmla="*/ 866797 h 1032371"/>
              <a:gd name="connsiteX8" fmla="*/ 315789 w 372851"/>
              <a:gd name="connsiteY8" fmla="*/ 1008871 h 1032371"/>
              <a:gd name="connsiteX9" fmla="*/ 59212 w 372851"/>
              <a:gd name="connsiteY9" fmla="*/ 827548 h 1032371"/>
              <a:gd name="connsiteX10" fmla="*/ 48830 w 372851"/>
              <a:gd name="connsiteY10" fmla="*/ 573192 h 1032371"/>
              <a:gd name="connsiteX11" fmla="*/ 39428 w 372851"/>
              <a:gd name="connsiteY11" fmla="*/ 433954 h 1032371"/>
              <a:gd name="connsiteX0" fmla="*/ 39428 w 374823"/>
              <a:gd name="connsiteY0" fmla="*/ 433954 h 1032371"/>
              <a:gd name="connsiteX1" fmla="*/ 48830 w 374823"/>
              <a:gd name="connsiteY1" fmla="*/ 294715 h 1032371"/>
              <a:gd name="connsiteX2" fmla="*/ 23206 w 374823"/>
              <a:gd name="connsiteY2" fmla="*/ 77929 h 1032371"/>
              <a:gd name="connsiteX3" fmla="*/ 188069 w 374823"/>
              <a:gd name="connsiteY3" fmla="*/ 36131 h 1032371"/>
              <a:gd name="connsiteX4" fmla="*/ 327307 w 374823"/>
              <a:gd name="connsiteY4" fmla="*/ 294716 h 1032371"/>
              <a:gd name="connsiteX5" fmla="*/ 336709 w 374823"/>
              <a:gd name="connsiteY5" fmla="*/ 433954 h 1032371"/>
              <a:gd name="connsiteX6" fmla="*/ 339143 w 374823"/>
              <a:gd name="connsiteY6" fmla="*/ 527507 h 1032371"/>
              <a:gd name="connsiteX7" fmla="*/ 370931 w 374823"/>
              <a:gd name="connsiteY7" fmla="*/ 866797 h 1032371"/>
              <a:gd name="connsiteX8" fmla="*/ 315789 w 374823"/>
              <a:gd name="connsiteY8" fmla="*/ 1008871 h 1032371"/>
              <a:gd name="connsiteX9" fmla="*/ 59212 w 374823"/>
              <a:gd name="connsiteY9" fmla="*/ 827548 h 1032371"/>
              <a:gd name="connsiteX10" fmla="*/ 48830 w 374823"/>
              <a:gd name="connsiteY10" fmla="*/ 573192 h 1032371"/>
              <a:gd name="connsiteX11" fmla="*/ 39428 w 374823"/>
              <a:gd name="connsiteY11" fmla="*/ 433954 h 1032371"/>
              <a:gd name="connsiteX0" fmla="*/ 39428 w 374823"/>
              <a:gd name="connsiteY0" fmla="*/ 467839 h 1066256"/>
              <a:gd name="connsiteX1" fmla="*/ 48830 w 374823"/>
              <a:gd name="connsiteY1" fmla="*/ 328600 h 1066256"/>
              <a:gd name="connsiteX2" fmla="*/ 23206 w 374823"/>
              <a:gd name="connsiteY2" fmla="*/ 111814 h 1066256"/>
              <a:gd name="connsiteX3" fmla="*/ 188069 w 374823"/>
              <a:gd name="connsiteY3" fmla="*/ 70016 h 1066256"/>
              <a:gd name="connsiteX4" fmla="*/ 327307 w 374823"/>
              <a:gd name="connsiteY4" fmla="*/ 328601 h 1066256"/>
              <a:gd name="connsiteX5" fmla="*/ 336709 w 374823"/>
              <a:gd name="connsiteY5" fmla="*/ 467839 h 1066256"/>
              <a:gd name="connsiteX6" fmla="*/ 339143 w 374823"/>
              <a:gd name="connsiteY6" fmla="*/ 561392 h 1066256"/>
              <a:gd name="connsiteX7" fmla="*/ 370931 w 374823"/>
              <a:gd name="connsiteY7" fmla="*/ 900682 h 1066256"/>
              <a:gd name="connsiteX8" fmla="*/ 315789 w 374823"/>
              <a:gd name="connsiteY8" fmla="*/ 1042756 h 1066256"/>
              <a:gd name="connsiteX9" fmla="*/ 59212 w 374823"/>
              <a:gd name="connsiteY9" fmla="*/ 861433 h 1066256"/>
              <a:gd name="connsiteX10" fmla="*/ 48830 w 374823"/>
              <a:gd name="connsiteY10" fmla="*/ 607077 h 1066256"/>
              <a:gd name="connsiteX11" fmla="*/ 39428 w 374823"/>
              <a:gd name="connsiteY11" fmla="*/ 467839 h 106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4823" h="1066256">
                <a:moveTo>
                  <a:pt x="39428" y="467839"/>
                </a:moveTo>
                <a:cubicBezTo>
                  <a:pt x="39428" y="420295"/>
                  <a:pt x="42612" y="373137"/>
                  <a:pt x="48830" y="328600"/>
                </a:cubicBezTo>
                <a:cubicBezTo>
                  <a:pt x="56825" y="278628"/>
                  <a:pt x="0" y="154911"/>
                  <a:pt x="23206" y="111814"/>
                </a:cubicBezTo>
                <a:cubicBezTo>
                  <a:pt x="39677" y="0"/>
                  <a:pt x="137386" y="33885"/>
                  <a:pt x="188069" y="70016"/>
                </a:cubicBezTo>
                <a:cubicBezTo>
                  <a:pt x="238752" y="106147"/>
                  <a:pt x="305598" y="173096"/>
                  <a:pt x="327307" y="328601"/>
                </a:cubicBezTo>
                <a:cubicBezTo>
                  <a:pt x="333524" y="373137"/>
                  <a:pt x="334736" y="429041"/>
                  <a:pt x="336709" y="467839"/>
                </a:cubicBezTo>
                <a:cubicBezTo>
                  <a:pt x="338682" y="506637"/>
                  <a:pt x="340900" y="460874"/>
                  <a:pt x="339143" y="561392"/>
                </a:cubicBezTo>
                <a:cubicBezTo>
                  <a:pt x="344847" y="633532"/>
                  <a:pt x="374823" y="820455"/>
                  <a:pt x="370931" y="900682"/>
                </a:cubicBezTo>
                <a:cubicBezTo>
                  <a:pt x="367039" y="980909"/>
                  <a:pt x="349855" y="1030983"/>
                  <a:pt x="315789" y="1042756"/>
                </a:cubicBezTo>
                <a:cubicBezTo>
                  <a:pt x="279505" y="1066256"/>
                  <a:pt x="103705" y="934046"/>
                  <a:pt x="59212" y="861433"/>
                </a:cubicBezTo>
                <a:cubicBezTo>
                  <a:pt x="14719" y="788820"/>
                  <a:pt x="60526" y="653783"/>
                  <a:pt x="48830" y="607077"/>
                </a:cubicBezTo>
                <a:cubicBezTo>
                  <a:pt x="42613" y="562541"/>
                  <a:pt x="39428" y="515382"/>
                  <a:pt x="39428" y="467839"/>
                </a:cubicBezTo>
                <a:close/>
              </a:path>
            </a:pathLst>
          </a:custGeom>
          <a:solidFill>
            <a:srgbClr val="00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 rot="21020065">
            <a:off x="6850541" y="2269948"/>
            <a:ext cx="749740" cy="393400"/>
          </a:xfrm>
          <a:custGeom>
            <a:avLst/>
            <a:gdLst>
              <a:gd name="connsiteX0" fmla="*/ 0 w 533400"/>
              <a:gd name="connsiteY0" fmla="*/ 50801 h 304800"/>
              <a:gd name="connsiteX1" fmla="*/ 14879 w 533400"/>
              <a:gd name="connsiteY1" fmla="*/ 14879 h 304800"/>
              <a:gd name="connsiteX2" fmla="*/ 50801 w 533400"/>
              <a:gd name="connsiteY2" fmla="*/ 0 h 304800"/>
              <a:gd name="connsiteX3" fmla="*/ 482599 w 533400"/>
              <a:gd name="connsiteY3" fmla="*/ 0 h 304800"/>
              <a:gd name="connsiteX4" fmla="*/ 518521 w 533400"/>
              <a:gd name="connsiteY4" fmla="*/ 14879 h 304800"/>
              <a:gd name="connsiteX5" fmla="*/ 533400 w 533400"/>
              <a:gd name="connsiteY5" fmla="*/ 50801 h 304800"/>
              <a:gd name="connsiteX6" fmla="*/ 533400 w 533400"/>
              <a:gd name="connsiteY6" fmla="*/ 253999 h 304800"/>
              <a:gd name="connsiteX7" fmla="*/ 518521 w 533400"/>
              <a:gd name="connsiteY7" fmla="*/ 289921 h 304800"/>
              <a:gd name="connsiteX8" fmla="*/ 482599 w 533400"/>
              <a:gd name="connsiteY8" fmla="*/ 304800 h 304800"/>
              <a:gd name="connsiteX9" fmla="*/ 50801 w 533400"/>
              <a:gd name="connsiteY9" fmla="*/ 304800 h 304800"/>
              <a:gd name="connsiteX10" fmla="*/ 14879 w 533400"/>
              <a:gd name="connsiteY10" fmla="*/ 289921 h 304800"/>
              <a:gd name="connsiteX11" fmla="*/ 0 w 533400"/>
              <a:gd name="connsiteY11" fmla="*/ 253999 h 304800"/>
              <a:gd name="connsiteX12" fmla="*/ 0 w 533400"/>
              <a:gd name="connsiteY12" fmla="*/ 50801 h 304800"/>
              <a:gd name="connsiteX0" fmla="*/ 0 w 563032"/>
              <a:gd name="connsiteY0" fmla="*/ 50801 h 304800"/>
              <a:gd name="connsiteX1" fmla="*/ 14879 w 563032"/>
              <a:gd name="connsiteY1" fmla="*/ 14879 h 304800"/>
              <a:gd name="connsiteX2" fmla="*/ 50801 w 563032"/>
              <a:gd name="connsiteY2" fmla="*/ 0 h 304800"/>
              <a:gd name="connsiteX3" fmla="*/ 482599 w 563032"/>
              <a:gd name="connsiteY3" fmla="*/ 0 h 304800"/>
              <a:gd name="connsiteX4" fmla="*/ 518521 w 563032"/>
              <a:gd name="connsiteY4" fmla="*/ 14879 h 304800"/>
              <a:gd name="connsiteX5" fmla="*/ 533400 w 563032"/>
              <a:gd name="connsiteY5" fmla="*/ 50801 h 304800"/>
              <a:gd name="connsiteX6" fmla="*/ 533400 w 563032"/>
              <a:gd name="connsiteY6" fmla="*/ 253999 h 304800"/>
              <a:gd name="connsiteX7" fmla="*/ 482599 w 563032"/>
              <a:gd name="connsiteY7" fmla="*/ 304800 h 304800"/>
              <a:gd name="connsiteX8" fmla="*/ 50801 w 563032"/>
              <a:gd name="connsiteY8" fmla="*/ 304800 h 304800"/>
              <a:gd name="connsiteX9" fmla="*/ 14879 w 563032"/>
              <a:gd name="connsiteY9" fmla="*/ 289921 h 304800"/>
              <a:gd name="connsiteX10" fmla="*/ 0 w 563032"/>
              <a:gd name="connsiteY10" fmla="*/ 253999 h 304800"/>
              <a:gd name="connsiteX11" fmla="*/ 0 w 563032"/>
              <a:gd name="connsiteY11" fmla="*/ 50801 h 304800"/>
              <a:gd name="connsiteX0" fmla="*/ 0 w 563032"/>
              <a:gd name="connsiteY0" fmla="*/ 50801 h 304800"/>
              <a:gd name="connsiteX1" fmla="*/ 14879 w 563032"/>
              <a:gd name="connsiteY1" fmla="*/ 14879 h 304800"/>
              <a:gd name="connsiteX2" fmla="*/ 50801 w 563032"/>
              <a:gd name="connsiteY2" fmla="*/ 0 h 304800"/>
              <a:gd name="connsiteX3" fmla="*/ 482599 w 563032"/>
              <a:gd name="connsiteY3" fmla="*/ 0 h 304800"/>
              <a:gd name="connsiteX4" fmla="*/ 518521 w 563032"/>
              <a:gd name="connsiteY4" fmla="*/ 14879 h 304800"/>
              <a:gd name="connsiteX5" fmla="*/ 533400 w 563032"/>
              <a:gd name="connsiteY5" fmla="*/ 50801 h 304800"/>
              <a:gd name="connsiteX6" fmla="*/ 454495 w 563032"/>
              <a:gd name="connsiteY6" fmla="*/ 184385 h 304800"/>
              <a:gd name="connsiteX7" fmla="*/ 482599 w 563032"/>
              <a:gd name="connsiteY7" fmla="*/ 304800 h 304800"/>
              <a:gd name="connsiteX8" fmla="*/ 50801 w 563032"/>
              <a:gd name="connsiteY8" fmla="*/ 304800 h 304800"/>
              <a:gd name="connsiteX9" fmla="*/ 14879 w 563032"/>
              <a:gd name="connsiteY9" fmla="*/ 289921 h 304800"/>
              <a:gd name="connsiteX10" fmla="*/ 0 w 563032"/>
              <a:gd name="connsiteY10" fmla="*/ 253999 h 304800"/>
              <a:gd name="connsiteX11" fmla="*/ 0 w 563032"/>
              <a:gd name="connsiteY11" fmla="*/ 50801 h 304800"/>
              <a:gd name="connsiteX0" fmla="*/ 0 w 563032"/>
              <a:gd name="connsiteY0" fmla="*/ 50801 h 304800"/>
              <a:gd name="connsiteX1" fmla="*/ 14879 w 563032"/>
              <a:gd name="connsiteY1" fmla="*/ 14879 h 304800"/>
              <a:gd name="connsiteX2" fmla="*/ 50801 w 563032"/>
              <a:gd name="connsiteY2" fmla="*/ 0 h 304800"/>
              <a:gd name="connsiteX3" fmla="*/ 482599 w 563032"/>
              <a:gd name="connsiteY3" fmla="*/ 0 h 304800"/>
              <a:gd name="connsiteX4" fmla="*/ 518521 w 563032"/>
              <a:gd name="connsiteY4" fmla="*/ 14879 h 304800"/>
              <a:gd name="connsiteX5" fmla="*/ 533400 w 563032"/>
              <a:gd name="connsiteY5" fmla="*/ 50801 h 304800"/>
              <a:gd name="connsiteX6" fmla="*/ 529614 w 563032"/>
              <a:gd name="connsiteY6" fmla="*/ 197179 h 304800"/>
              <a:gd name="connsiteX7" fmla="*/ 482599 w 563032"/>
              <a:gd name="connsiteY7" fmla="*/ 304800 h 304800"/>
              <a:gd name="connsiteX8" fmla="*/ 50801 w 563032"/>
              <a:gd name="connsiteY8" fmla="*/ 304800 h 304800"/>
              <a:gd name="connsiteX9" fmla="*/ 14879 w 563032"/>
              <a:gd name="connsiteY9" fmla="*/ 289921 h 304800"/>
              <a:gd name="connsiteX10" fmla="*/ 0 w 563032"/>
              <a:gd name="connsiteY10" fmla="*/ 253999 h 304800"/>
              <a:gd name="connsiteX11" fmla="*/ 0 w 563032"/>
              <a:gd name="connsiteY11" fmla="*/ 50801 h 304800"/>
              <a:gd name="connsiteX0" fmla="*/ 0 w 533400"/>
              <a:gd name="connsiteY0" fmla="*/ 50801 h 321828"/>
              <a:gd name="connsiteX1" fmla="*/ 14879 w 533400"/>
              <a:gd name="connsiteY1" fmla="*/ 14879 h 321828"/>
              <a:gd name="connsiteX2" fmla="*/ 50801 w 533400"/>
              <a:gd name="connsiteY2" fmla="*/ 0 h 321828"/>
              <a:gd name="connsiteX3" fmla="*/ 482599 w 533400"/>
              <a:gd name="connsiteY3" fmla="*/ 0 h 321828"/>
              <a:gd name="connsiteX4" fmla="*/ 518521 w 533400"/>
              <a:gd name="connsiteY4" fmla="*/ 14879 h 321828"/>
              <a:gd name="connsiteX5" fmla="*/ 533400 w 533400"/>
              <a:gd name="connsiteY5" fmla="*/ 50801 h 321828"/>
              <a:gd name="connsiteX6" fmla="*/ 529614 w 533400"/>
              <a:gd name="connsiteY6" fmla="*/ 197179 h 321828"/>
              <a:gd name="connsiteX7" fmla="*/ 353791 w 533400"/>
              <a:gd name="connsiteY7" fmla="*/ 321828 h 321828"/>
              <a:gd name="connsiteX8" fmla="*/ 50801 w 533400"/>
              <a:gd name="connsiteY8" fmla="*/ 304800 h 321828"/>
              <a:gd name="connsiteX9" fmla="*/ 14879 w 533400"/>
              <a:gd name="connsiteY9" fmla="*/ 289921 h 321828"/>
              <a:gd name="connsiteX10" fmla="*/ 0 w 533400"/>
              <a:gd name="connsiteY10" fmla="*/ 253999 h 321828"/>
              <a:gd name="connsiteX11" fmla="*/ 0 w 533400"/>
              <a:gd name="connsiteY11" fmla="*/ 50801 h 321828"/>
              <a:gd name="connsiteX0" fmla="*/ 0 w 533400"/>
              <a:gd name="connsiteY0" fmla="*/ 50801 h 321828"/>
              <a:gd name="connsiteX1" fmla="*/ 14879 w 533400"/>
              <a:gd name="connsiteY1" fmla="*/ 14879 h 321828"/>
              <a:gd name="connsiteX2" fmla="*/ 50801 w 533400"/>
              <a:gd name="connsiteY2" fmla="*/ 0 h 321828"/>
              <a:gd name="connsiteX3" fmla="*/ 482599 w 533400"/>
              <a:gd name="connsiteY3" fmla="*/ 0 h 321828"/>
              <a:gd name="connsiteX4" fmla="*/ 518521 w 533400"/>
              <a:gd name="connsiteY4" fmla="*/ 14879 h 321828"/>
              <a:gd name="connsiteX5" fmla="*/ 533400 w 533400"/>
              <a:gd name="connsiteY5" fmla="*/ 50801 h 321828"/>
              <a:gd name="connsiteX6" fmla="*/ 529614 w 533400"/>
              <a:gd name="connsiteY6" fmla="*/ 197178 h 321828"/>
              <a:gd name="connsiteX7" fmla="*/ 353791 w 533400"/>
              <a:gd name="connsiteY7" fmla="*/ 321828 h 321828"/>
              <a:gd name="connsiteX8" fmla="*/ 50801 w 533400"/>
              <a:gd name="connsiteY8" fmla="*/ 304800 h 321828"/>
              <a:gd name="connsiteX9" fmla="*/ 14879 w 533400"/>
              <a:gd name="connsiteY9" fmla="*/ 289921 h 321828"/>
              <a:gd name="connsiteX10" fmla="*/ 0 w 533400"/>
              <a:gd name="connsiteY10" fmla="*/ 253999 h 321828"/>
              <a:gd name="connsiteX11" fmla="*/ 0 w 533400"/>
              <a:gd name="connsiteY11" fmla="*/ 50801 h 321828"/>
              <a:gd name="connsiteX0" fmla="*/ 0 w 533400"/>
              <a:gd name="connsiteY0" fmla="*/ 50801 h 321828"/>
              <a:gd name="connsiteX1" fmla="*/ 14879 w 533400"/>
              <a:gd name="connsiteY1" fmla="*/ 14879 h 321828"/>
              <a:gd name="connsiteX2" fmla="*/ 50801 w 533400"/>
              <a:gd name="connsiteY2" fmla="*/ 0 h 321828"/>
              <a:gd name="connsiteX3" fmla="*/ 482599 w 533400"/>
              <a:gd name="connsiteY3" fmla="*/ 0 h 321828"/>
              <a:gd name="connsiteX4" fmla="*/ 518521 w 533400"/>
              <a:gd name="connsiteY4" fmla="*/ 14879 h 321828"/>
              <a:gd name="connsiteX5" fmla="*/ 533400 w 533400"/>
              <a:gd name="connsiteY5" fmla="*/ 50801 h 321828"/>
              <a:gd name="connsiteX6" fmla="*/ 529614 w 533400"/>
              <a:gd name="connsiteY6" fmla="*/ 197178 h 321828"/>
              <a:gd name="connsiteX7" fmla="*/ 353791 w 533400"/>
              <a:gd name="connsiteY7" fmla="*/ 321828 h 321828"/>
              <a:gd name="connsiteX8" fmla="*/ 50801 w 533400"/>
              <a:gd name="connsiteY8" fmla="*/ 304800 h 321828"/>
              <a:gd name="connsiteX9" fmla="*/ 14879 w 533400"/>
              <a:gd name="connsiteY9" fmla="*/ 289921 h 321828"/>
              <a:gd name="connsiteX10" fmla="*/ 0 w 533400"/>
              <a:gd name="connsiteY10" fmla="*/ 253999 h 321828"/>
              <a:gd name="connsiteX11" fmla="*/ 0 w 533400"/>
              <a:gd name="connsiteY11" fmla="*/ 50801 h 321828"/>
              <a:gd name="connsiteX0" fmla="*/ 0 w 533400"/>
              <a:gd name="connsiteY0" fmla="*/ 50801 h 321828"/>
              <a:gd name="connsiteX1" fmla="*/ 14879 w 533400"/>
              <a:gd name="connsiteY1" fmla="*/ 14879 h 321828"/>
              <a:gd name="connsiteX2" fmla="*/ 50801 w 533400"/>
              <a:gd name="connsiteY2" fmla="*/ 0 h 321828"/>
              <a:gd name="connsiteX3" fmla="*/ 482599 w 533400"/>
              <a:gd name="connsiteY3" fmla="*/ 0 h 321828"/>
              <a:gd name="connsiteX4" fmla="*/ 518521 w 533400"/>
              <a:gd name="connsiteY4" fmla="*/ 14879 h 321828"/>
              <a:gd name="connsiteX5" fmla="*/ 533400 w 533400"/>
              <a:gd name="connsiteY5" fmla="*/ 50801 h 321828"/>
              <a:gd name="connsiteX6" fmla="*/ 529614 w 533400"/>
              <a:gd name="connsiteY6" fmla="*/ 197178 h 321828"/>
              <a:gd name="connsiteX7" fmla="*/ 353791 w 533400"/>
              <a:gd name="connsiteY7" fmla="*/ 321828 h 321828"/>
              <a:gd name="connsiteX8" fmla="*/ 50801 w 533400"/>
              <a:gd name="connsiteY8" fmla="*/ 304800 h 321828"/>
              <a:gd name="connsiteX9" fmla="*/ 14879 w 533400"/>
              <a:gd name="connsiteY9" fmla="*/ 289921 h 321828"/>
              <a:gd name="connsiteX10" fmla="*/ 0 w 533400"/>
              <a:gd name="connsiteY10" fmla="*/ 253999 h 321828"/>
              <a:gd name="connsiteX11" fmla="*/ 0 w 533400"/>
              <a:gd name="connsiteY11" fmla="*/ 50801 h 321828"/>
              <a:gd name="connsiteX0" fmla="*/ 0 w 533400"/>
              <a:gd name="connsiteY0" fmla="*/ 50801 h 321828"/>
              <a:gd name="connsiteX1" fmla="*/ 14879 w 533400"/>
              <a:gd name="connsiteY1" fmla="*/ 14879 h 321828"/>
              <a:gd name="connsiteX2" fmla="*/ 50801 w 533400"/>
              <a:gd name="connsiteY2" fmla="*/ 0 h 321828"/>
              <a:gd name="connsiteX3" fmla="*/ 482599 w 533400"/>
              <a:gd name="connsiteY3" fmla="*/ 0 h 321828"/>
              <a:gd name="connsiteX4" fmla="*/ 518521 w 533400"/>
              <a:gd name="connsiteY4" fmla="*/ 14879 h 321828"/>
              <a:gd name="connsiteX5" fmla="*/ 533400 w 533400"/>
              <a:gd name="connsiteY5" fmla="*/ 50801 h 321828"/>
              <a:gd name="connsiteX6" fmla="*/ 529614 w 533400"/>
              <a:gd name="connsiteY6" fmla="*/ 197178 h 321828"/>
              <a:gd name="connsiteX7" fmla="*/ 353791 w 533400"/>
              <a:gd name="connsiteY7" fmla="*/ 321828 h 321828"/>
              <a:gd name="connsiteX8" fmla="*/ 50801 w 533400"/>
              <a:gd name="connsiteY8" fmla="*/ 304800 h 321828"/>
              <a:gd name="connsiteX9" fmla="*/ 14879 w 533400"/>
              <a:gd name="connsiteY9" fmla="*/ 289921 h 321828"/>
              <a:gd name="connsiteX10" fmla="*/ 0 w 533400"/>
              <a:gd name="connsiteY10" fmla="*/ 253999 h 321828"/>
              <a:gd name="connsiteX11" fmla="*/ 0 w 533400"/>
              <a:gd name="connsiteY11" fmla="*/ 50801 h 321828"/>
              <a:gd name="connsiteX0" fmla="*/ 0 w 533400"/>
              <a:gd name="connsiteY0" fmla="*/ 50801 h 321828"/>
              <a:gd name="connsiteX1" fmla="*/ 14879 w 533400"/>
              <a:gd name="connsiteY1" fmla="*/ 14879 h 321828"/>
              <a:gd name="connsiteX2" fmla="*/ 50801 w 533400"/>
              <a:gd name="connsiteY2" fmla="*/ 0 h 321828"/>
              <a:gd name="connsiteX3" fmla="*/ 482599 w 533400"/>
              <a:gd name="connsiteY3" fmla="*/ 0 h 321828"/>
              <a:gd name="connsiteX4" fmla="*/ 518521 w 533400"/>
              <a:gd name="connsiteY4" fmla="*/ 14879 h 321828"/>
              <a:gd name="connsiteX5" fmla="*/ 533400 w 533400"/>
              <a:gd name="connsiteY5" fmla="*/ 50801 h 321828"/>
              <a:gd name="connsiteX6" fmla="*/ 529614 w 533400"/>
              <a:gd name="connsiteY6" fmla="*/ 197178 h 321828"/>
              <a:gd name="connsiteX7" fmla="*/ 353791 w 533400"/>
              <a:gd name="connsiteY7" fmla="*/ 321828 h 321828"/>
              <a:gd name="connsiteX8" fmla="*/ 50801 w 533400"/>
              <a:gd name="connsiteY8" fmla="*/ 304800 h 321828"/>
              <a:gd name="connsiteX9" fmla="*/ 14879 w 533400"/>
              <a:gd name="connsiteY9" fmla="*/ 289921 h 321828"/>
              <a:gd name="connsiteX10" fmla="*/ 0 w 533400"/>
              <a:gd name="connsiteY10" fmla="*/ 253999 h 321828"/>
              <a:gd name="connsiteX11" fmla="*/ 0 w 533400"/>
              <a:gd name="connsiteY11" fmla="*/ 50801 h 321828"/>
              <a:gd name="connsiteX0" fmla="*/ 0 w 550191"/>
              <a:gd name="connsiteY0" fmla="*/ 50801 h 321828"/>
              <a:gd name="connsiteX1" fmla="*/ 14879 w 550191"/>
              <a:gd name="connsiteY1" fmla="*/ 14879 h 321828"/>
              <a:gd name="connsiteX2" fmla="*/ 50801 w 550191"/>
              <a:gd name="connsiteY2" fmla="*/ 0 h 321828"/>
              <a:gd name="connsiteX3" fmla="*/ 482599 w 550191"/>
              <a:gd name="connsiteY3" fmla="*/ 0 h 321828"/>
              <a:gd name="connsiteX4" fmla="*/ 518521 w 550191"/>
              <a:gd name="connsiteY4" fmla="*/ 14879 h 321828"/>
              <a:gd name="connsiteX5" fmla="*/ 533400 w 550191"/>
              <a:gd name="connsiteY5" fmla="*/ 50801 h 321828"/>
              <a:gd name="connsiteX6" fmla="*/ 529614 w 550191"/>
              <a:gd name="connsiteY6" fmla="*/ 197178 h 321828"/>
              <a:gd name="connsiteX7" fmla="*/ 353791 w 550191"/>
              <a:gd name="connsiteY7" fmla="*/ 321828 h 321828"/>
              <a:gd name="connsiteX8" fmla="*/ 50801 w 550191"/>
              <a:gd name="connsiteY8" fmla="*/ 304800 h 321828"/>
              <a:gd name="connsiteX9" fmla="*/ 14879 w 550191"/>
              <a:gd name="connsiteY9" fmla="*/ 289921 h 321828"/>
              <a:gd name="connsiteX10" fmla="*/ 0 w 550191"/>
              <a:gd name="connsiteY10" fmla="*/ 253999 h 321828"/>
              <a:gd name="connsiteX11" fmla="*/ 0 w 550191"/>
              <a:gd name="connsiteY11" fmla="*/ 50801 h 321828"/>
              <a:gd name="connsiteX0" fmla="*/ 9008 w 559199"/>
              <a:gd name="connsiteY0" fmla="*/ 50801 h 321828"/>
              <a:gd name="connsiteX1" fmla="*/ 23887 w 559199"/>
              <a:gd name="connsiteY1" fmla="*/ 14879 h 321828"/>
              <a:gd name="connsiteX2" fmla="*/ 59809 w 559199"/>
              <a:gd name="connsiteY2" fmla="*/ 0 h 321828"/>
              <a:gd name="connsiteX3" fmla="*/ 491607 w 559199"/>
              <a:gd name="connsiteY3" fmla="*/ 0 h 321828"/>
              <a:gd name="connsiteX4" fmla="*/ 527529 w 559199"/>
              <a:gd name="connsiteY4" fmla="*/ 14879 h 321828"/>
              <a:gd name="connsiteX5" fmla="*/ 542408 w 559199"/>
              <a:gd name="connsiteY5" fmla="*/ 50801 h 321828"/>
              <a:gd name="connsiteX6" fmla="*/ 538622 w 559199"/>
              <a:gd name="connsiteY6" fmla="*/ 197178 h 321828"/>
              <a:gd name="connsiteX7" fmla="*/ 362799 w 559199"/>
              <a:gd name="connsiteY7" fmla="*/ 321828 h 321828"/>
              <a:gd name="connsiteX8" fmla="*/ 59809 w 559199"/>
              <a:gd name="connsiteY8" fmla="*/ 304800 h 321828"/>
              <a:gd name="connsiteX9" fmla="*/ 23887 w 559199"/>
              <a:gd name="connsiteY9" fmla="*/ 289921 h 321828"/>
              <a:gd name="connsiteX10" fmla="*/ 9008 w 559199"/>
              <a:gd name="connsiteY10" fmla="*/ 253999 h 321828"/>
              <a:gd name="connsiteX11" fmla="*/ 0 w 559199"/>
              <a:gd name="connsiteY11" fmla="*/ 182741 h 321828"/>
              <a:gd name="connsiteX12" fmla="*/ 9008 w 559199"/>
              <a:gd name="connsiteY12" fmla="*/ 50801 h 321828"/>
              <a:gd name="connsiteX0" fmla="*/ 9008 w 559199"/>
              <a:gd name="connsiteY0" fmla="*/ 50801 h 321828"/>
              <a:gd name="connsiteX1" fmla="*/ 23887 w 559199"/>
              <a:gd name="connsiteY1" fmla="*/ 14879 h 321828"/>
              <a:gd name="connsiteX2" fmla="*/ 59809 w 559199"/>
              <a:gd name="connsiteY2" fmla="*/ 0 h 321828"/>
              <a:gd name="connsiteX3" fmla="*/ 491607 w 559199"/>
              <a:gd name="connsiteY3" fmla="*/ 0 h 321828"/>
              <a:gd name="connsiteX4" fmla="*/ 527529 w 559199"/>
              <a:gd name="connsiteY4" fmla="*/ 14879 h 321828"/>
              <a:gd name="connsiteX5" fmla="*/ 542408 w 559199"/>
              <a:gd name="connsiteY5" fmla="*/ 50801 h 321828"/>
              <a:gd name="connsiteX6" fmla="*/ 538622 w 559199"/>
              <a:gd name="connsiteY6" fmla="*/ 197178 h 321828"/>
              <a:gd name="connsiteX7" fmla="*/ 362799 w 559199"/>
              <a:gd name="connsiteY7" fmla="*/ 321828 h 321828"/>
              <a:gd name="connsiteX8" fmla="*/ 59809 w 559199"/>
              <a:gd name="connsiteY8" fmla="*/ 304800 h 321828"/>
              <a:gd name="connsiteX9" fmla="*/ 23887 w 559199"/>
              <a:gd name="connsiteY9" fmla="*/ 289921 h 321828"/>
              <a:gd name="connsiteX10" fmla="*/ 9008 w 559199"/>
              <a:gd name="connsiteY10" fmla="*/ 253999 h 321828"/>
              <a:gd name="connsiteX11" fmla="*/ 0 w 559199"/>
              <a:gd name="connsiteY11" fmla="*/ 182741 h 321828"/>
              <a:gd name="connsiteX12" fmla="*/ 9008 w 559199"/>
              <a:gd name="connsiteY12" fmla="*/ 50801 h 321828"/>
              <a:gd name="connsiteX0" fmla="*/ 9008 w 559199"/>
              <a:gd name="connsiteY0" fmla="*/ 50801 h 321828"/>
              <a:gd name="connsiteX1" fmla="*/ 23887 w 559199"/>
              <a:gd name="connsiteY1" fmla="*/ 14879 h 321828"/>
              <a:gd name="connsiteX2" fmla="*/ 59809 w 559199"/>
              <a:gd name="connsiteY2" fmla="*/ 0 h 321828"/>
              <a:gd name="connsiteX3" fmla="*/ 491607 w 559199"/>
              <a:gd name="connsiteY3" fmla="*/ 0 h 321828"/>
              <a:gd name="connsiteX4" fmla="*/ 527529 w 559199"/>
              <a:gd name="connsiteY4" fmla="*/ 14879 h 321828"/>
              <a:gd name="connsiteX5" fmla="*/ 542408 w 559199"/>
              <a:gd name="connsiteY5" fmla="*/ 50801 h 321828"/>
              <a:gd name="connsiteX6" fmla="*/ 538622 w 559199"/>
              <a:gd name="connsiteY6" fmla="*/ 197178 h 321828"/>
              <a:gd name="connsiteX7" fmla="*/ 362799 w 559199"/>
              <a:gd name="connsiteY7" fmla="*/ 321828 h 321828"/>
              <a:gd name="connsiteX8" fmla="*/ 59809 w 559199"/>
              <a:gd name="connsiteY8" fmla="*/ 304800 h 321828"/>
              <a:gd name="connsiteX9" fmla="*/ 23887 w 559199"/>
              <a:gd name="connsiteY9" fmla="*/ 289921 h 321828"/>
              <a:gd name="connsiteX10" fmla="*/ 9008 w 559199"/>
              <a:gd name="connsiteY10" fmla="*/ 253999 h 321828"/>
              <a:gd name="connsiteX11" fmla="*/ 0 w 559199"/>
              <a:gd name="connsiteY11" fmla="*/ 182741 h 321828"/>
              <a:gd name="connsiteX12" fmla="*/ 9008 w 559199"/>
              <a:gd name="connsiteY12" fmla="*/ 50801 h 321828"/>
              <a:gd name="connsiteX0" fmla="*/ 30138 w 580329"/>
              <a:gd name="connsiteY0" fmla="*/ 50801 h 321828"/>
              <a:gd name="connsiteX1" fmla="*/ 45017 w 580329"/>
              <a:gd name="connsiteY1" fmla="*/ 14879 h 321828"/>
              <a:gd name="connsiteX2" fmla="*/ 80939 w 580329"/>
              <a:gd name="connsiteY2" fmla="*/ 0 h 321828"/>
              <a:gd name="connsiteX3" fmla="*/ 512737 w 580329"/>
              <a:gd name="connsiteY3" fmla="*/ 0 h 321828"/>
              <a:gd name="connsiteX4" fmla="*/ 548659 w 580329"/>
              <a:gd name="connsiteY4" fmla="*/ 14879 h 321828"/>
              <a:gd name="connsiteX5" fmla="*/ 563538 w 580329"/>
              <a:gd name="connsiteY5" fmla="*/ 50801 h 321828"/>
              <a:gd name="connsiteX6" fmla="*/ 559752 w 580329"/>
              <a:gd name="connsiteY6" fmla="*/ 197178 h 321828"/>
              <a:gd name="connsiteX7" fmla="*/ 383929 w 580329"/>
              <a:gd name="connsiteY7" fmla="*/ 321828 h 321828"/>
              <a:gd name="connsiteX8" fmla="*/ 80939 w 580329"/>
              <a:gd name="connsiteY8" fmla="*/ 304800 h 321828"/>
              <a:gd name="connsiteX9" fmla="*/ 45017 w 580329"/>
              <a:gd name="connsiteY9" fmla="*/ 289921 h 321828"/>
              <a:gd name="connsiteX10" fmla="*/ 30138 w 580329"/>
              <a:gd name="connsiteY10" fmla="*/ 253999 h 321828"/>
              <a:gd name="connsiteX11" fmla="*/ 21130 w 580329"/>
              <a:gd name="connsiteY11" fmla="*/ 182741 h 321828"/>
              <a:gd name="connsiteX12" fmla="*/ 30138 w 580329"/>
              <a:gd name="connsiteY12" fmla="*/ 50801 h 321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0329" h="321828">
                <a:moveTo>
                  <a:pt x="30138" y="50801"/>
                </a:moveTo>
                <a:cubicBezTo>
                  <a:pt x="30138" y="37328"/>
                  <a:pt x="35490" y="24406"/>
                  <a:pt x="45017" y="14879"/>
                </a:cubicBezTo>
                <a:cubicBezTo>
                  <a:pt x="54544" y="5352"/>
                  <a:pt x="67465" y="0"/>
                  <a:pt x="80939" y="0"/>
                </a:cubicBezTo>
                <a:lnTo>
                  <a:pt x="512737" y="0"/>
                </a:lnTo>
                <a:cubicBezTo>
                  <a:pt x="526210" y="0"/>
                  <a:pt x="539132" y="5352"/>
                  <a:pt x="548659" y="14879"/>
                </a:cubicBezTo>
                <a:cubicBezTo>
                  <a:pt x="558186" y="24406"/>
                  <a:pt x="563538" y="37327"/>
                  <a:pt x="563538" y="50801"/>
                </a:cubicBezTo>
                <a:cubicBezTo>
                  <a:pt x="562276" y="99593"/>
                  <a:pt x="580329" y="104807"/>
                  <a:pt x="559752" y="197178"/>
                </a:cubicBezTo>
                <a:cubicBezTo>
                  <a:pt x="477851" y="311296"/>
                  <a:pt x="464362" y="313361"/>
                  <a:pt x="383929" y="321828"/>
                </a:cubicBezTo>
                <a:lnTo>
                  <a:pt x="80939" y="304800"/>
                </a:lnTo>
                <a:cubicBezTo>
                  <a:pt x="67466" y="304800"/>
                  <a:pt x="54544" y="299448"/>
                  <a:pt x="45017" y="289921"/>
                </a:cubicBezTo>
                <a:cubicBezTo>
                  <a:pt x="35490" y="280394"/>
                  <a:pt x="33671" y="273127"/>
                  <a:pt x="30138" y="253999"/>
                </a:cubicBezTo>
                <a:cubicBezTo>
                  <a:pt x="27135" y="230246"/>
                  <a:pt x="0" y="282479"/>
                  <a:pt x="21130" y="182741"/>
                </a:cubicBezTo>
                <a:cubicBezTo>
                  <a:pt x="41234" y="95855"/>
                  <a:pt x="27135" y="94781"/>
                  <a:pt x="30138" y="50801"/>
                </a:cubicBezTo>
                <a:close/>
              </a:path>
            </a:pathLst>
          </a:custGeom>
          <a:solidFill>
            <a:srgbClr val="00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85800" y="152400"/>
            <a:ext cx="533400" cy="304800"/>
          </a:xfrm>
          <a:prstGeom prst="ellipse">
            <a:avLst/>
          </a:prstGeom>
          <a:solidFill>
            <a:srgbClr val="00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10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405566"/>
              </p:ext>
            </p:extLst>
          </p:nvPr>
        </p:nvGraphicFramePr>
        <p:xfrm>
          <a:off x="457200" y="1752600"/>
          <a:ext cx="8382001" cy="1905000"/>
        </p:xfrm>
        <a:graphic>
          <a:graphicData uri="http://schemas.openxmlformats.org/drawingml/2006/table">
            <a:tbl>
              <a:tblPr/>
              <a:tblGrid>
                <a:gridCol w="1901651"/>
                <a:gridCol w="1168288"/>
                <a:gridCol w="2482614"/>
                <a:gridCol w="1661160"/>
                <a:gridCol w="1168288"/>
              </a:tblGrid>
              <a:tr h="362858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Drainage Area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Land Cover (acres) - assume all 'B' Soils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1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Turf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Forest/Open Space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Impervious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WEST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5.95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2.53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8.48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EAST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5.35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2.60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7.95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9142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Total: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11.3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5.13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16.43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134680"/>
              </p:ext>
            </p:extLst>
          </p:nvPr>
        </p:nvGraphicFramePr>
        <p:xfrm>
          <a:off x="457200" y="3886200"/>
          <a:ext cx="8382000" cy="2213368"/>
        </p:xfrm>
        <a:graphic>
          <a:graphicData uri="http://schemas.openxmlformats.org/drawingml/2006/table">
            <a:tbl>
              <a:tblPr/>
              <a:tblGrid>
                <a:gridCol w="1830236"/>
                <a:gridCol w="2120090"/>
                <a:gridCol w="1531937"/>
                <a:gridCol w="1709750"/>
                <a:gridCol w="1189987"/>
              </a:tblGrid>
              <a:tr h="430455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Drainage Area</a:t>
                      </a:r>
                    </a:p>
                  </a:txBody>
                  <a:tcPr marL="7603" marR="7603" marT="76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BMP Description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03" marR="7603" marT="76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BMP Information</a:t>
                      </a:r>
                    </a:p>
                  </a:txBody>
                  <a:tcPr marL="7603" marR="7603" marT="76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422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Overflow Surface area 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(ft</a:t>
                      </a:r>
                      <a:r>
                        <a:rPr lang="en-US" sz="2000" b="1" i="0" u="none" strike="noStrike" baseline="30000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7603" marR="7603" marT="76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Bottom 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Surface Area              (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ft</a:t>
                      </a:r>
                      <a:r>
                        <a:rPr lang="en-US" sz="2000" b="1" i="0" u="none" strike="noStrike" baseline="30000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7603" marR="7603" marT="76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Overflow Depth    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(ft)</a:t>
                      </a:r>
                    </a:p>
                  </a:txBody>
                  <a:tcPr marL="7603" marR="7603" marT="76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304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WEST</a:t>
                      </a:r>
                    </a:p>
                  </a:txBody>
                  <a:tcPr marL="7603" marR="7603" marT="76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Bioretention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basin</a:t>
                      </a:r>
                    </a:p>
                  </a:txBody>
                  <a:tcPr marL="7603" marR="7603" marT="76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14,000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03" marR="7603" marT="76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11,000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03" marR="7603" marT="76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03" marR="7603" marT="76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304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EAST</a:t>
                      </a:r>
                    </a:p>
                  </a:txBody>
                  <a:tcPr marL="7603" marR="7603" marT="76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Bioretention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basin</a:t>
                      </a:r>
                    </a:p>
                  </a:txBody>
                  <a:tcPr marL="7603" marR="7603" marT="76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7,500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03" marR="7603" marT="76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03" marR="7603" marT="76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03" marR="7603" marT="76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1:  Calculator Inputs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4019" y="6172200"/>
            <a:ext cx="19543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Zip Code:  55001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33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1: Assignment/Questions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Does the site conform to the new site without restrictions performance goal?</a:t>
            </a:r>
          </a:p>
          <a:p>
            <a:r>
              <a:rPr lang="en-US" dirty="0" smtClean="0"/>
              <a:t>What percentage of TP is removed from WEST, EAST, and Total?</a:t>
            </a:r>
          </a:p>
          <a:p>
            <a:r>
              <a:rPr lang="en-US" dirty="0" smtClean="0"/>
              <a:t>How would you make this site conform to the performance goal?</a:t>
            </a:r>
          </a:p>
        </p:txBody>
      </p:sp>
    </p:spTree>
    <p:extLst>
      <p:ext uri="{BB962C8B-B14F-4D97-AF65-F5344CB8AC3E}">
        <p14:creationId xmlns:p14="http://schemas.microsoft.com/office/powerpoint/2010/main" val="227874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800" dirty="0"/>
              <a:t>Swales</a:t>
            </a:r>
          </a:p>
          <a:p>
            <a:pPr lvl="1"/>
            <a:r>
              <a:rPr lang="en-US" sz="3400" dirty="0"/>
              <a:t>Introduction</a:t>
            </a:r>
          </a:p>
          <a:p>
            <a:pPr lvl="1"/>
            <a:r>
              <a:rPr lang="en-US" sz="3400" dirty="0"/>
              <a:t>Exercise 3</a:t>
            </a:r>
          </a:p>
          <a:p>
            <a:r>
              <a:rPr lang="en-US" sz="3800" dirty="0"/>
              <a:t>Exercise 4:  Individual vs. Clumping of BMPs</a:t>
            </a:r>
          </a:p>
          <a:p>
            <a:r>
              <a:rPr lang="en-US" sz="3800" dirty="0"/>
              <a:t>Introduce Green Roof and Permeable Pavement</a:t>
            </a:r>
          </a:p>
          <a:p>
            <a:r>
              <a:rPr lang="en-US" sz="3800" dirty="0"/>
              <a:t>Exercise 5:  Several BMPs in series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83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Lunch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16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7894154" y="1839685"/>
            <a:ext cx="358223" cy="53193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Bioretention</a:t>
            </a:r>
            <a:r>
              <a:rPr lang="en-US" dirty="0"/>
              <a:t> </a:t>
            </a:r>
            <a:r>
              <a:rPr lang="en-US" dirty="0" smtClean="0"/>
              <a:t>Basin with Underdrain Example: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1696155"/>
            <a:ext cx="5331178" cy="4419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0" y="1905000"/>
            <a:ext cx="2438400" cy="39624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Parking Lot</a:t>
            </a:r>
          </a:p>
          <a:p>
            <a:pPr algn="ctr"/>
            <a:r>
              <a:rPr lang="en-US" dirty="0" smtClean="0"/>
              <a:t>(1.4 acres)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71600" y="2229555"/>
            <a:ext cx="1676400" cy="3352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Building</a:t>
            </a:r>
          </a:p>
          <a:p>
            <a:pPr algn="ctr"/>
            <a:r>
              <a:rPr lang="en-US" dirty="0" smtClean="0"/>
              <a:t>(0.8 acres)</a:t>
            </a: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5791200" y="3505200"/>
            <a:ext cx="1143000" cy="1066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7275689" y="2043289"/>
            <a:ext cx="1524000" cy="38100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466" y="2048933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154" y="2362896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642" y="2479768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466" y="2436934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775" y="2766365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908" y="2766365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730" y="2734551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689" y="3092937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110" y="3110116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088" y="3104717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689" y="3434904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998" y="3468511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572" y="3505200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689" y="3841509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815180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754" y="3886200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196180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191000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191000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500980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154" y="4495800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805780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800600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554" y="5029200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7380111" y="3640912"/>
            <a:ext cx="14798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Bioretention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Basin with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underdrain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14634" y="1693025"/>
            <a:ext cx="12105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Turf Area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(B soils,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0.8 acres)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7894154" y="1696155"/>
            <a:ext cx="358223" cy="20884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1295400" y="6115755"/>
            <a:ext cx="3460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Total site area = 3 acres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00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6" y="24064"/>
            <a:ext cx="9119616" cy="68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099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Bioretention Basin with an Underdrain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01" y="147502"/>
            <a:ext cx="8515520" cy="592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09600" y="2233862"/>
            <a:ext cx="7772400" cy="287153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14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92" y="246888"/>
            <a:ext cx="8431208" cy="592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05200" y="1524000"/>
            <a:ext cx="4876800" cy="762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505200" y="2233862"/>
            <a:ext cx="4876800" cy="287153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76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0688"/>
            <a:ext cx="8714713" cy="592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692537" y="4568733"/>
            <a:ext cx="1600200" cy="2286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590800" y="1371600"/>
            <a:ext cx="533400" cy="304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" y="1219200"/>
            <a:ext cx="2971800" cy="6096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429000" y="5273840"/>
            <a:ext cx="4893816" cy="304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36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5" grpId="1" animBg="1"/>
      <p:bldP spid="8" grpId="0" animBg="1"/>
      <p:bldP spid="8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Infiltration through side of BMP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343400" y="2971800"/>
            <a:ext cx="4572000" cy="3200400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200" dirty="0" smtClean="0"/>
              <a:t>Where</a:t>
            </a:r>
            <a:endParaRPr lang="en-US" sz="2200" dirty="0"/>
          </a:p>
          <a:p>
            <a:pPr marL="0" indent="0">
              <a:spcAft>
                <a:spcPts val="600"/>
              </a:spcAft>
              <a:buNone/>
            </a:pPr>
            <a:r>
              <a:rPr lang="en-US" sz="2200" dirty="0" smtClean="0"/>
              <a:t>I</a:t>
            </a:r>
            <a:r>
              <a:rPr lang="en-US" sz="2200" baseline="-25000" dirty="0" smtClean="0"/>
              <a:t>R</a:t>
            </a:r>
            <a:r>
              <a:rPr lang="en-US" sz="2200" dirty="0" smtClean="0"/>
              <a:t> = </a:t>
            </a:r>
            <a:r>
              <a:rPr lang="en-US" sz="2200" dirty="0"/>
              <a:t>infiltration rate (always 0.06 </a:t>
            </a:r>
            <a:r>
              <a:rPr lang="en-US" sz="2200" dirty="0" smtClean="0"/>
              <a:t>in/hr)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200" dirty="0" smtClean="0"/>
              <a:t>DDT = </a:t>
            </a:r>
            <a:r>
              <a:rPr lang="en-US" sz="2200" dirty="0"/>
              <a:t>drawdown time </a:t>
            </a:r>
            <a:r>
              <a:rPr lang="en-US" sz="2200" dirty="0" smtClean="0"/>
              <a:t>requirement (48 or 24 </a:t>
            </a:r>
            <a:r>
              <a:rPr lang="en-US" sz="2200" dirty="0"/>
              <a:t>hours</a:t>
            </a:r>
            <a:r>
              <a:rPr lang="en-US" sz="2200" dirty="0" smtClean="0"/>
              <a:t>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200" dirty="0" smtClean="0"/>
              <a:t>A</a:t>
            </a:r>
            <a:r>
              <a:rPr lang="en-US" sz="2200" baseline="-25000" dirty="0" smtClean="0"/>
              <a:t>S</a:t>
            </a:r>
            <a:r>
              <a:rPr lang="en-US" sz="2200" dirty="0" smtClean="0"/>
              <a:t> = BMP surface area at BMP overflow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200" dirty="0" smtClean="0"/>
              <a:t>A</a:t>
            </a:r>
            <a:r>
              <a:rPr lang="en-US" sz="2200" baseline="-25000" dirty="0" smtClean="0"/>
              <a:t>O</a:t>
            </a:r>
            <a:r>
              <a:rPr lang="en-US" sz="2200" dirty="0" smtClean="0"/>
              <a:t> = </a:t>
            </a:r>
            <a:r>
              <a:rPr lang="en-US" sz="2200" dirty="0"/>
              <a:t>surface area at </a:t>
            </a:r>
            <a:r>
              <a:rPr lang="en-US" sz="2200" dirty="0" smtClean="0"/>
              <a:t>underdrain</a:t>
            </a:r>
            <a:endParaRPr lang="en-US" sz="2200" dirty="0"/>
          </a:p>
        </p:txBody>
      </p:sp>
      <p:grpSp>
        <p:nvGrpSpPr>
          <p:cNvPr id="4" name="Group 3"/>
          <p:cNvGrpSpPr/>
          <p:nvPr/>
        </p:nvGrpSpPr>
        <p:grpSpPr>
          <a:xfrm>
            <a:off x="111497" y="3063325"/>
            <a:ext cx="4050769" cy="2964068"/>
            <a:chOff x="325988" y="2136850"/>
            <a:chExt cx="4822725" cy="3425750"/>
          </a:xfrm>
        </p:grpSpPr>
        <p:sp>
          <p:nvSpPr>
            <p:cNvPr id="5" name="Rectangle 4"/>
            <p:cNvSpPr/>
            <p:nvPr/>
          </p:nvSpPr>
          <p:spPr>
            <a:xfrm>
              <a:off x="325988" y="2136850"/>
              <a:ext cx="4822725" cy="3425750"/>
            </a:xfrm>
            <a:prstGeom prst="rect">
              <a:avLst/>
            </a:prstGeom>
            <a:blipFill dpi="0" rotWithShape="1">
              <a:blip r:embed="rId2">
                <a:alphaModFix amt="28000"/>
              </a:blip>
              <a:srcRect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325988" y="2136850"/>
              <a:ext cx="4822725" cy="2987039"/>
              <a:chOff x="0" y="0"/>
              <a:chExt cx="3088989" cy="2426825"/>
            </a:xfrm>
          </p:grpSpPr>
          <p:grpSp>
            <p:nvGrpSpPr>
              <p:cNvPr id="18" name="Group 17"/>
              <p:cNvGrpSpPr>
                <a:grpSpLocks/>
              </p:cNvGrpSpPr>
              <p:nvPr/>
            </p:nvGrpSpPr>
            <p:grpSpPr bwMode="auto">
              <a:xfrm>
                <a:off x="0" y="0"/>
                <a:ext cx="3088989" cy="2426825"/>
                <a:chOff x="0" y="0"/>
                <a:chExt cx="3094379" cy="1856589"/>
              </a:xfrm>
            </p:grpSpPr>
            <p:grpSp>
              <p:nvGrpSpPr>
                <p:cNvPr id="20" name="Group 1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3094379" cy="1856589"/>
                  <a:chOff x="0" y="0"/>
                  <a:chExt cx="4196598" cy="2028575"/>
                </a:xfrm>
              </p:grpSpPr>
              <p:grpSp>
                <p:nvGrpSpPr>
                  <p:cNvPr id="22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0" y="0"/>
                    <a:ext cx="4196598" cy="2020295"/>
                    <a:chOff x="0" y="0"/>
                    <a:chExt cx="4196598" cy="2020295"/>
                  </a:xfrm>
                </p:grpSpPr>
                <p:sp>
                  <p:nvSpPr>
                    <p:cNvPr id="24" name="Flowchart: Manual Operation 23"/>
                    <p:cNvSpPr/>
                    <p:nvPr/>
                  </p:nvSpPr>
                  <p:spPr>
                    <a:xfrm>
                      <a:off x="0" y="0"/>
                      <a:ext cx="4196598" cy="1995455"/>
                    </a:xfrm>
                    <a:prstGeom prst="flowChartManualOperation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25" name="Right Triangle 24"/>
                    <p:cNvSpPr/>
                    <p:nvPr/>
                  </p:nvSpPr>
                  <p:spPr>
                    <a:xfrm rot="10800000">
                      <a:off x="290853" y="620992"/>
                      <a:ext cx="567856" cy="1399303"/>
                    </a:xfrm>
                    <a:prstGeom prst="rtTriangle">
                      <a:avLst/>
                    </a:prstGeom>
                    <a:blipFill dpi="0" rotWithShape="1">
                      <a:blip r:embed="rId2" cstate="print">
                        <a:alphaModFix amt="77000"/>
                      </a:blip>
                      <a:srcRect/>
                      <a:tile tx="0" ty="0" sx="100000" sy="100000" flip="none" algn="tl"/>
                    </a:blip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26" name="Rectangle 25"/>
                    <p:cNvSpPr/>
                    <p:nvPr/>
                  </p:nvSpPr>
                  <p:spPr>
                    <a:xfrm>
                      <a:off x="858710" y="620992"/>
                      <a:ext cx="2493028" cy="1374463"/>
                    </a:xfrm>
                    <a:prstGeom prst="rect">
                      <a:avLst/>
                    </a:prstGeom>
                    <a:blipFill dpi="0" rotWithShape="1">
                      <a:blip r:embed="rId2" cstate="print">
                        <a:alphaModFix amt="77000"/>
                      </a:blip>
                      <a:srcRect/>
                      <a:tile tx="0" ty="0" sx="100000" sy="100000" flip="none" algn="tl"/>
                    </a:blip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</p:grpSp>
              <p:sp>
                <p:nvSpPr>
                  <p:cNvPr id="23" name="Right Triangle 22"/>
                  <p:cNvSpPr/>
                  <p:nvPr/>
                </p:nvSpPr>
                <p:spPr>
                  <a:xfrm rot="10800000" flipH="1">
                    <a:off x="3351738" y="629272"/>
                    <a:ext cx="540156" cy="1399303"/>
                  </a:xfrm>
                  <a:prstGeom prst="rtTriangle">
                    <a:avLst/>
                  </a:prstGeom>
                  <a:blipFill dpi="0" rotWithShape="1">
                    <a:blip r:embed="rId2" cstate="print">
                      <a:alphaModFix amt="77000"/>
                    </a:blip>
                    <a:srcRect/>
                    <a:tile tx="0" ty="0" sx="100000" sy="100000" flip="none" algn="tl"/>
                  </a:blip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 dirty="0"/>
                  </a:p>
                </p:txBody>
              </p:sp>
            </p:grpSp>
            <p:sp>
              <p:nvSpPr>
                <p:cNvPr id="21" name="Flowchart: Direct Access Storage 20"/>
                <p:cNvSpPr/>
                <p:nvPr/>
              </p:nvSpPr>
              <p:spPr bwMode="auto">
                <a:xfrm>
                  <a:off x="2297805" y="1291602"/>
                  <a:ext cx="602536" cy="227337"/>
                </a:xfrm>
                <a:prstGeom prst="flowChartMagneticDrum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dirty="0"/>
                </a:p>
              </p:txBody>
            </p:sp>
          </p:grpSp>
          <p:sp>
            <p:nvSpPr>
              <p:cNvPr id="19" name="Rectangle 18"/>
              <p:cNvSpPr/>
              <p:nvPr/>
            </p:nvSpPr>
            <p:spPr>
              <a:xfrm>
                <a:off x="193699" y="653757"/>
                <a:ext cx="2701590" cy="89149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100" dirty="0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457200" y="2514600"/>
              <a:ext cx="4572000" cy="1404138"/>
              <a:chOff x="457200" y="2514600"/>
              <a:chExt cx="4572000" cy="1404138"/>
            </a:xfrm>
          </p:grpSpPr>
          <p:cxnSp>
            <p:nvCxnSpPr>
              <p:cNvPr id="9" name="Straight Arrow Connector 8"/>
              <p:cNvCxnSpPr/>
              <p:nvPr/>
            </p:nvCxnSpPr>
            <p:spPr>
              <a:xfrm>
                <a:off x="457200" y="2558262"/>
                <a:ext cx="0" cy="413538"/>
              </a:xfrm>
              <a:prstGeom prst="straightConnector1">
                <a:avLst/>
              </a:prstGeom>
              <a:ln w="38100">
                <a:solidFill>
                  <a:schemeClr val="accent3">
                    <a:lumMod val="20000"/>
                    <a:lumOff val="8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>
                <a:off x="762000" y="3505200"/>
                <a:ext cx="0" cy="413538"/>
              </a:xfrm>
              <a:prstGeom prst="straightConnector1">
                <a:avLst/>
              </a:prstGeom>
              <a:ln w="38100">
                <a:solidFill>
                  <a:schemeClr val="accent3">
                    <a:lumMod val="20000"/>
                    <a:lumOff val="8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>
                <a:off x="5029200" y="2514600"/>
                <a:ext cx="0" cy="413538"/>
              </a:xfrm>
              <a:prstGeom prst="straightConnector1">
                <a:avLst/>
              </a:prstGeom>
              <a:ln w="38100">
                <a:solidFill>
                  <a:schemeClr val="accent3">
                    <a:lumMod val="20000"/>
                    <a:lumOff val="8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>
                <a:off x="4724400" y="3390838"/>
                <a:ext cx="0" cy="413538"/>
              </a:xfrm>
              <a:prstGeom prst="straightConnector1">
                <a:avLst/>
              </a:prstGeom>
              <a:ln w="38100">
                <a:solidFill>
                  <a:schemeClr val="accent3">
                    <a:lumMod val="20000"/>
                    <a:lumOff val="8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ontent Placeholder 2"/>
              <p:cNvSpPr txBox="1">
                <a:spLocks/>
              </p:cNvSpPr>
              <p:nvPr/>
            </p:nvSpPr>
            <p:spPr>
              <a:xfrm>
                <a:off x="12396" y="1589356"/>
                <a:ext cx="8750603" cy="1563253"/>
              </a:xfrm>
              <a:prstGeom prst="rect">
                <a:avLst/>
              </a:prstGeom>
            </p:spPr>
            <p:txBody>
              <a:bodyPr vert="horz">
                <a:normAutofit/>
              </a:bodyPr>
              <a:lstStyle>
                <a:lvl1pPr marL="320040" indent="-320040" algn="l" rtl="0" eaLnBrk="1" latinLnBrk="0" hangingPunct="1">
                  <a:spcBef>
                    <a:spcPts val="700"/>
                  </a:spcBef>
                  <a:buClr>
                    <a:schemeClr val="bg1"/>
                  </a:buClr>
                  <a:buSzPct val="120000"/>
                  <a:buFont typeface="Arial" pitchFamily="34" charset="0"/>
                  <a:buChar char="•"/>
                  <a:defRPr kumimoji="0" sz="3200" kern="1200" baseline="0">
                    <a:solidFill>
                      <a:schemeClr val="bg1"/>
                    </a:solidFill>
                    <a:latin typeface="Calibri" pitchFamily="34" charset="0"/>
                    <a:ea typeface="+mn-ea"/>
                    <a:cs typeface="Calibri" pitchFamily="34" charset="0"/>
                  </a:defRPr>
                </a:lvl1pPr>
                <a:lvl2pPr marL="640080" indent="-274320" algn="l" rtl="0" eaLnBrk="1" latinLnBrk="0" hangingPunct="1">
                  <a:spcBef>
                    <a:spcPts val="550"/>
                  </a:spcBef>
                  <a:buClr>
                    <a:schemeClr val="bg1"/>
                  </a:buClr>
                  <a:buSzPct val="120000"/>
                  <a:buFont typeface="Arial" pitchFamily="34" charset="0"/>
                  <a:buChar char="•"/>
                  <a:defRPr kumimoji="0" sz="3200" kern="1200" baseline="0">
                    <a:solidFill>
                      <a:schemeClr val="bg1"/>
                    </a:solidFill>
                    <a:latin typeface="Calibri" pitchFamily="34" charset="0"/>
                    <a:ea typeface="+mn-ea"/>
                    <a:cs typeface="Calibri" pitchFamily="34" charset="0"/>
                  </a:defRPr>
                </a:lvl2pPr>
                <a:lvl3pPr marL="914400" indent="-228600" algn="l" rtl="0" eaLnBrk="1" latinLnBrk="0" hangingPunct="1">
                  <a:spcBef>
                    <a:spcPts val="500"/>
                  </a:spcBef>
                  <a:buClr>
                    <a:schemeClr val="bg1"/>
                  </a:buClr>
                  <a:buSzPct val="120000"/>
                  <a:buFont typeface="Arial" pitchFamily="34" charset="0"/>
                  <a:buChar char="•"/>
                  <a:defRPr kumimoji="0" sz="3200" kern="1200" baseline="0">
                    <a:solidFill>
                      <a:schemeClr val="bg1"/>
                    </a:solidFill>
                    <a:latin typeface="Calibri" pitchFamily="34" charset="0"/>
                    <a:ea typeface="+mn-ea"/>
                    <a:cs typeface="Calibri" pitchFamily="34" charset="0"/>
                  </a:defRPr>
                </a:lvl3pPr>
                <a:lvl4pPr marL="1371600" indent="-228600" algn="l" rtl="0" eaLnBrk="1" latinLnBrk="0" hangingPunct="1">
                  <a:spcBef>
                    <a:spcPts val="400"/>
                  </a:spcBef>
                  <a:buClr>
                    <a:schemeClr val="bg1"/>
                  </a:buClr>
                  <a:buSzPct val="120000"/>
                  <a:buFont typeface="Arial" pitchFamily="34" charset="0"/>
                  <a:buChar char="•"/>
                  <a:defRPr kumimoji="0" sz="3200" kern="1200">
                    <a:solidFill>
                      <a:schemeClr val="bg1"/>
                    </a:solidFill>
                    <a:latin typeface="Calibri" pitchFamily="34" charset="0"/>
                    <a:ea typeface="+mn-ea"/>
                    <a:cs typeface="Calibri" pitchFamily="34" charset="0"/>
                  </a:defRPr>
                </a:lvl4pPr>
                <a:lvl5pPr marL="1828800" indent="-228600" algn="l" rtl="0" eaLnBrk="1" latinLnBrk="0" hangingPunct="1">
                  <a:spcBef>
                    <a:spcPts val="400"/>
                  </a:spcBef>
                  <a:buClr>
                    <a:schemeClr val="bg1"/>
                  </a:buClr>
                  <a:buSzPct val="120000"/>
                  <a:buFont typeface="Arial" pitchFamily="34" charset="0"/>
                  <a:buChar char="•"/>
                  <a:defRPr kumimoji="0" sz="3200" kern="1200">
                    <a:solidFill>
                      <a:schemeClr val="bg1"/>
                    </a:solidFill>
                    <a:latin typeface="Calibri" pitchFamily="34" charset="0"/>
                    <a:ea typeface="+mn-ea"/>
                    <a:cs typeface="Calibri" pitchFamily="34" charset="0"/>
                  </a:defRPr>
                </a:lvl5pPr>
                <a:lvl6pPr marL="2103120" indent="-22860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Wingdings"/>
                  <a:buChar char="§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77440" indent="-228600" algn="l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Font typeface="Wingdings"/>
                  <a:buChar char="§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651760" indent="-228600" algn="l" rtl="0" eaLnBrk="1" latinLnBrk="0" hangingPunct="1">
                  <a:spcBef>
                    <a:spcPct val="20000"/>
                  </a:spcBef>
                  <a:buClr>
                    <a:schemeClr val="accent3"/>
                  </a:buClr>
                  <a:buFont typeface="Wingdings"/>
                  <a:buChar char="§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26080" indent="-228600" algn="l" rtl="0" eaLnBrk="1" latinLnBrk="0" hangingPunct="1">
                  <a:spcBef>
                    <a:spcPct val="20000"/>
                  </a:spcBef>
                  <a:buClr>
                    <a:schemeClr val="accent4"/>
                  </a:buClr>
                  <a:buFont typeface="Wingdings"/>
                  <a:buChar char="§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𝐼𝑛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𝑓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_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𝑆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 </m:t>
                              </m:r>
                            </m:sub>
                          </m:sSub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𝑅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∗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𝐷𝐷𝑇</m:t>
                              </m:r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i="1">
                          <a:latin typeface="Cambria Math"/>
                        </a:rPr>
                        <m:t>∗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𝑆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𝑂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/>
                        </a:rPr>
                        <m:t>/</m:t>
                      </m:r>
                      <m:r>
                        <a:rPr lang="en-US" i="1" smtClean="0">
                          <a:latin typeface="Cambria Math"/>
                        </a:rPr>
                        <m:t>(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12</m:t>
                          </m:r>
                          <m:r>
                            <a:rPr lang="en-US" i="1">
                              <a:latin typeface="Cambria Math"/>
                            </a:rPr>
                            <m:t>𝑖𝑛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𝑓𝑡</m:t>
                          </m:r>
                        </m:den>
                      </m:f>
                      <m:r>
                        <a:rPr lang="en-US" i="1" smtClean="0">
                          <a:latin typeface="Cambria Math"/>
                        </a:rPr>
                        <m:t>)</m:t>
                      </m:r>
                      <m:r>
                        <a:rPr lang="en-US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Font typeface="Arial" pitchFamily="34" charset="0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6" y="1589356"/>
                <a:ext cx="8750603" cy="156325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/>
          <p:cNvCxnSpPr/>
          <p:nvPr/>
        </p:nvCxnSpPr>
        <p:spPr>
          <a:xfrm>
            <a:off x="762000" y="5177777"/>
            <a:ext cx="2751874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11497" y="3063325"/>
            <a:ext cx="4050769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660357" y="3140577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r>
              <a:rPr lang="en-US" baseline="-25000" dirty="0" smtClean="0"/>
              <a:t>S</a:t>
            </a:r>
            <a:endParaRPr lang="en-US" baseline="-25000" dirty="0"/>
          </a:p>
        </p:txBody>
      </p:sp>
      <p:sp>
        <p:nvSpPr>
          <p:cNvPr id="29" name="TextBox 28"/>
          <p:cNvSpPr txBox="1"/>
          <p:nvPr/>
        </p:nvSpPr>
        <p:spPr>
          <a:xfrm>
            <a:off x="1709711" y="4726375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r>
              <a:rPr lang="en-US" baseline="-25000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18721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0688"/>
            <a:ext cx="8714713" cy="592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692537" y="4826726"/>
            <a:ext cx="1600200" cy="2286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971800" y="1371600"/>
            <a:ext cx="533400" cy="304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58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Volume losses through Evapotranspiration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267200" y="3246348"/>
            <a:ext cx="4498848" cy="3230652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3400" dirty="0" smtClean="0"/>
              <a:t>Where</a:t>
            </a:r>
            <a:endParaRPr lang="en-US" sz="3400" dirty="0"/>
          </a:p>
          <a:p>
            <a:pPr marL="0" indent="0">
              <a:buNone/>
            </a:pPr>
            <a:r>
              <a:rPr lang="en-US" sz="3400" dirty="0" smtClean="0"/>
              <a:t>A</a:t>
            </a:r>
            <a:r>
              <a:rPr lang="en-US" sz="3400" baseline="-25000" dirty="0" smtClean="0"/>
              <a:t>M</a:t>
            </a:r>
            <a:r>
              <a:rPr lang="en-US" sz="3400" dirty="0" smtClean="0"/>
              <a:t> </a:t>
            </a:r>
            <a:r>
              <a:rPr lang="en-US" sz="3400" dirty="0"/>
              <a:t>= BMP surface area at media surface (ft</a:t>
            </a:r>
            <a:r>
              <a:rPr lang="en-US" sz="3400" baseline="30000" dirty="0"/>
              <a:t>2</a:t>
            </a:r>
            <a:r>
              <a:rPr lang="en-US" sz="3400" dirty="0"/>
              <a:t>)</a:t>
            </a:r>
          </a:p>
          <a:p>
            <a:pPr marL="0" indent="0">
              <a:buNone/>
            </a:pPr>
            <a:r>
              <a:rPr lang="en-US" sz="3400" dirty="0" smtClean="0"/>
              <a:t>0.31 </a:t>
            </a:r>
            <a:r>
              <a:rPr lang="en-US" sz="3400" dirty="0"/>
              <a:t>in/day = max pan ET rate recorded in Minnesota (Climate of Minnesota Part XII – The </a:t>
            </a:r>
            <a:r>
              <a:rPr lang="en-US" sz="3400" dirty="0" smtClean="0"/>
              <a:t>Hydrologic </a:t>
            </a:r>
            <a:r>
              <a:rPr lang="en-US" sz="3400" dirty="0"/>
              <a:t>Cycle and Soil Water, 1979)</a:t>
            </a:r>
          </a:p>
          <a:p>
            <a:pPr marL="0" indent="0">
              <a:buNone/>
            </a:pPr>
            <a:r>
              <a:rPr lang="en-US" sz="3400" dirty="0" smtClean="0"/>
              <a:t>0.5 </a:t>
            </a:r>
            <a:r>
              <a:rPr lang="en-US" sz="3400" dirty="0"/>
              <a:t>= correction factor for pan ET rate</a:t>
            </a:r>
          </a:p>
          <a:p>
            <a:pPr marL="0" indent="0">
              <a:buNone/>
            </a:pPr>
            <a:r>
              <a:rPr lang="en-US" sz="3400" dirty="0" smtClean="0"/>
              <a:t>3 </a:t>
            </a:r>
            <a:r>
              <a:rPr lang="en-US" sz="3400" dirty="0"/>
              <a:t>days = typical time period between precipitation events (per MPCA)</a:t>
            </a:r>
          </a:p>
          <a:p>
            <a:pPr marL="0" indent="0">
              <a:buNone/>
            </a:pPr>
            <a:r>
              <a:rPr lang="en-US" sz="3400" dirty="0" smtClean="0"/>
              <a:t>D </a:t>
            </a:r>
            <a:r>
              <a:rPr lang="en-US" sz="3400" dirty="0"/>
              <a:t>= Total media depth of BMP (ft)</a:t>
            </a:r>
          </a:p>
          <a:p>
            <a:pPr marL="0" indent="0">
              <a:buNone/>
            </a:pPr>
            <a:r>
              <a:rPr lang="en-US" sz="3400" dirty="0" smtClean="0"/>
              <a:t>D</a:t>
            </a:r>
            <a:r>
              <a:rPr lang="en-US" sz="3400" baseline="-25000" dirty="0" smtClean="0"/>
              <a:t>O</a:t>
            </a:r>
            <a:r>
              <a:rPr lang="en-US" sz="3400" dirty="0" smtClean="0"/>
              <a:t> </a:t>
            </a:r>
            <a:r>
              <a:rPr lang="en-US" sz="3400" dirty="0"/>
              <a:t>= media depth below underdrain (ft)</a:t>
            </a:r>
          </a:p>
          <a:p>
            <a:pPr marL="0" indent="0">
              <a:buNone/>
            </a:pPr>
            <a:r>
              <a:rPr lang="en-US" sz="3400" dirty="0" smtClean="0"/>
              <a:t>(</a:t>
            </a:r>
            <a:r>
              <a:rPr lang="en-US" sz="3400" dirty="0"/>
              <a:t>FC – WP) = water holding capacity of media (i.e</a:t>
            </a:r>
            <a:r>
              <a:rPr lang="en-US" sz="3400" dirty="0" smtClean="0"/>
              <a:t>., </a:t>
            </a:r>
            <a:r>
              <a:rPr lang="en-US" sz="3400" dirty="0"/>
              <a:t>Field capacity – Wilting point)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3737415"/>
            <a:ext cx="3886200" cy="2292567"/>
          </a:xfrm>
          <a:prstGeom prst="rect">
            <a:avLst/>
          </a:prstGeom>
          <a:blipFill dpi="0" rotWithShape="1">
            <a:blip r:embed="rId3" cstate="print">
              <a:alphaModFix amt="28000"/>
            </a:blip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152400" y="3737415"/>
            <a:ext cx="3886200" cy="1998975"/>
            <a:chOff x="0" y="0"/>
            <a:chExt cx="3088989" cy="2426825"/>
          </a:xfrm>
        </p:grpSpPr>
        <p:grpSp>
          <p:nvGrpSpPr>
            <p:cNvPr id="24" name="Group 26"/>
            <p:cNvGrpSpPr>
              <a:grpSpLocks/>
            </p:cNvGrpSpPr>
            <p:nvPr/>
          </p:nvGrpSpPr>
          <p:grpSpPr bwMode="auto">
            <a:xfrm>
              <a:off x="0" y="0"/>
              <a:ext cx="3088989" cy="2426825"/>
              <a:chOff x="0" y="0"/>
              <a:chExt cx="3094379" cy="1856589"/>
            </a:xfrm>
          </p:grpSpPr>
          <p:grpSp>
            <p:nvGrpSpPr>
              <p:cNvPr id="26" name="Group 28"/>
              <p:cNvGrpSpPr>
                <a:grpSpLocks/>
              </p:cNvGrpSpPr>
              <p:nvPr/>
            </p:nvGrpSpPr>
            <p:grpSpPr bwMode="auto">
              <a:xfrm>
                <a:off x="0" y="0"/>
                <a:ext cx="3094379" cy="1856589"/>
                <a:chOff x="0" y="0"/>
                <a:chExt cx="4196598" cy="2028575"/>
              </a:xfrm>
            </p:grpSpPr>
            <p:grpSp>
              <p:nvGrpSpPr>
                <p:cNvPr id="28" name="Group 30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4196598" cy="2020295"/>
                  <a:chOff x="0" y="0"/>
                  <a:chExt cx="4196598" cy="2020295"/>
                </a:xfrm>
              </p:grpSpPr>
              <p:sp>
                <p:nvSpPr>
                  <p:cNvPr id="30" name="Flowchart: Manual Operation 29"/>
                  <p:cNvSpPr/>
                  <p:nvPr/>
                </p:nvSpPr>
                <p:spPr>
                  <a:xfrm>
                    <a:off x="0" y="0"/>
                    <a:ext cx="4196598" cy="1995455"/>
                  </a:xfrm>
                  <a:prstGeom prst="flowChartManualOperation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31" name="Right Triangle 30"/>
                  <p:cNvSpPr/>
                  <p:nvPr/>
                </p:nvSpPr>
                <p:spPr>
                  <a:xfrm rot="10800000">
                    <a:off x="290853" y="620992"/>
                    <a:ext cx="567856" cy="1399303"/>
                  </a:xfrm>
                  <a:prstGeom prst="rtTriangle">
                    <a:avLst/>
                  </a:prstGeom>
                  <a:blipFill dpi="0" rotWithShape="1">
                    <a:blip r:embed="rId4" cstate="print">
                      <a:alphaModFix amt="77000"/>
                    </a:blip>
                    <a:srcRect/>
                    <a:tile tx="0" ty="0" sx="100000" sy="100000" flip="none" algn="tl"/>
                  </a:blip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32" name="Rectangle 31"/>
                  <p:cNvSpPr/>
                  <p:nvPr/>
                </p:nvSpPr>
                <p:spPr>
                  <a:xfrm>
                    <a:off x="858710" y="620992"/>
                    <a:ext cx="2493028" cy="1374463"/>
                  </a:xfrm>
                  <a:prstGeom prst="rect">
                    <a:avLst/>
                  </a:prstGeom>
                  <a:blipFill dpi="0" rotWithShape="1">
                    <a:blip r:embed="rId4" cstate="print">
                      <a:alphaModFix amt="77000"/>
                    </a:blip>
                    <a:srcRect/>
                    <a:tile tx="0" ty="0" sx="100000" sy="100000" flip="none" algn="tl"/>
                  </a:blip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 dirty="0"/>
                  </a:p>
                </p:txBody>
              </p:sp>
            </p:grpSp>
            <p:sp>
              <p:nvSpPr>
                <p:cNvPr id="29" name="Right Triangle 28"/>
                <p:cNvSpPr/>
                <p:nvPr/>
              </p:nvSpPr>
              <p:spPr>
                <a:xfrm rot="10800000" flipH="1">
                  <a:off x="3351738" y="629272"/>
                  <a:ext cx="540156" cy="1399303"/>
                </a:xfrm>
                <a:prstGeom prst="rtTriangle">
                  <a:avLst/>
                </a:prstGeom>
                <a:blipFill dpi="0" rotWithShape="1">
                  <a:blip r:embed="rId4" cstate="print">
                    <a:alphaModFix amt="77000"/>
                  </a:blip>
                  <a:srcRect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dirty="0"/>
                </a:p>
              </p:txBody>
            </p:sp>
          </p:grpSp>
          <p:sp>
            <p:nvSpPr>
              <p:cNvPr id="27" name="Flowchart: Direct Access Storage 26"/>
              <p:cNvSpPr/>
              <p:nvPr/>
            </p:nvSpPr>
            <p:spPr bwMode="auto">
              <a:xfrm>
                <a:off x="2297805" y="1197311"/>
                <a:ext cx="602536" cy="227337"/>
              </a:xfrm>
              <a:prstGeom prst="flowChartMagneticDrum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</p:grpSp>
        <p:sp>
          <p:nvSpPr>
            <p:cNvPr id="25" name="Rectangle 24"/>
            <p:cNvSpPr/>
            <p:nvPr/>
          </p:nvSpPr>
          <p:spPr>
            <a:xfrm>
              <a:off x="193699" y="653757"/>
              <a:ext cx="2701590" cy="8914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100"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08182" y="3492642"/>
            <a:ext cx="2196151" cy="1006701"/>
            <a:chOff x="1388003" y="2164869"/>
            <a:chExt cx="2725396" cy="1504299"/>
          </a:xfrm>
        </p:grpSpPr>
        <p:cxnSp>
          <p:nvCxnSpPr>
            <p:cNvPr id="9" name="Curved Connector 8"/>
            <p:cNvCxnSpPr/>
            <p:nvPr/>
          </p:nvCxnSpPr>
          <p:spPr>
            <a:xfrm rot="5400000" flipH="1" flipV="1">
              <a:off x="950807" y="2602066"/>
              <a:ext cx="1467589" cy="593197"/>
            </a:xfrm>
            <a:prstGeom prst="curvedConnector3">
              <a:avLst>
                <a:gd name="adj1" fmla="val 50000"/>
              </a:avLst>
            </a:prstGeom>
            <a:ln w="31750">
              <a:solidFill>
                <a:schemeClr val="accent3">
                  <a:lumMod val="40000"/>
                  <a:lumOff val="6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urved Connector 9"/>
            <p:cNvCxnSpPr/>
            <p:nvPr/>
          </p:nvCxnSpPr>
          <p:spPr>
            <a:xfrm rot="5400000" flipH="1" flipV="1">
              <a:off x="2001204" y="2602065"/>
              <a:ext cx="1467589" cy="593197"/>
            </a:xfrm>
            <a:prstGeom prst="curvedConnector3">
              <a:avLst>
                <a:gd name="adj1" fmla="val 50000"/>
              </a:avLst>
            </a:prstGeom>
            <a:ln w="31750">
              <a:solidFill>
                <a:schemeClr val="accent3">
                  <a:lumMod val="40000"/>
                  <a:lumOff val="6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urved Connector 10"/>
            <p:cNvCxnSpPr/>
            <p:nvPr/>
          </p:nvCxnSpPr>
          <p:spPr>
            <a:xfrm rot="5400000" flipH="1" flipV="1">
              <a:off x="3083006" y="2638775"/>
              <a:ext cx="1467589" cy="593197"/>
            </a:xfrm>
            <a:prstGeom prst="curvedConnector3">
              <a:avLst>
                <a:gd name="adj1" fmla="val 50000"/>
              </a:avLst>
            </a:prstGeom>
            <a:ln w="31750">
              <a:solidFill>
                <a:schemeClr val="accent3">
                  <a:lumMod val="40000"/>
                  <a:lumOff val="6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/>
              <p:cNvSpPr txBox="1">
                <a:spLocks/>
              </p:cNvSpPr>
              <p:nvPr/>
            </p:nvSpPr>
            <p:spPr>
              <a:xfrm>
                <a:off x="409088" y="1600200"/>
                <a:ext cx="8657921" cy="1600200"/>
              </a:xfrm>
              <a:prstGeom prst="rect">
                <a:avLst/>
              </a:prstGeom>
            </p:spPr>
            <p:txBody>
              <a:bodyPr vert="horz">
                <a:normAutofit fontScale="55000" lnSpcReduction="20000"/>
              </a:bodyPr>
              <a:lstStyle>
                <a:lvl1pPr marL="320040" indent="-320040" algn="l" rtl="0" eaLnBrk="1" latinLnBrk="0" hangingPunct="1">
                  <a:spcBef>
                    <a:spcPts val="700"/>
                  </a:spcBef>
                  <a:buClr>
                    <a:schemeClr val="bg1"/>
                  </a:buClr>
                  <a:buSzPct val="120000"/>
                  <a:buFont typeface="Arial" pitchFamily="34" charset="0"/>
                  <a:buChar char="•"/>
                  <a:defRPr kumimoji="0" sz="3200" kern="1200" baseline="0">
                    <a:solidFill>
                      <a:schemeClr val="bg1"/>
                    </a:solidFill>
                    <a:latin typeface="Calibri" pitchFamily="34" charset="0"/>
                    <a:ea typeface="+mn-ea"/>
                    <a:cs typeface="Calibri" pitchFamily="34" charset="0"/>
                  </a:defRPr>
                </a:lvl1pPr>
                <a:lvl2pPr marL="640080" indent="-274320" algn="l" rtl="0" eaLnBrk="1" latinLnBrk="0" hangingPunct="1">
                  <a:spcBef>
                    <a:spcPts val="550"/>
                  </a:spcBef>
                  <a:buClr>
                    <a:schemeClr val="bg1"/>
                  </a:buClr>
                  <a:buSzPct val="120000"/>
                  <a:buFont typeface="Arial" pitchFamily="34" charset="0"/>
                  <a:buChar char="•"/>
                  <a:defRPr kumimoji="0" sz="3200" kern="1200" baseline="0">
                    <a:solidFill>
                      <a:schemeClr val="bg1"/>
                    </a:solidFill>
                    <a:latin typeface="Calibri" pitchFamily="34" charset="0"/>
                    <a:ea typeface="+mn-ea"/>
                    <a:cs typeface="Calibri" pitchFamily="34" charset="0"/>
                  </a:defRPr>
                </a:lvl2pPr>
                <a:lvl3pPr marL="914400" indent="-228600" algn="l" rtl="0" eaLnBrk="1" latinLnBrk="0" hangingPunct="1">
                  <a:spcBef>
                    <a:spcPts val="500"/>
                  </a:spcBef>
                  <a:buClr>
                    <a:schemeClr val="bg1"/>
                  </a:buClr>
                  <a:buSzPct val="120000"/>
                  <a:buFont typeface="Arial" pitchFamily="34" charset="0"/>
                  <a:buChar char="•"/>
                  <a:defRPr kumimoji="0" sz="3200" kern="1200" baseline="0">
                    <a:solidFill>
                      <a:schemeClr val="bg1"/>
                    </a:solidFill>
                    <a:latin typeface="Calibri" pitchFamily="34" charset="0"/>
                    <a:ea typeface="+mn-ea"/>
                    <a:cs typeface="Calibri" pitchFamily="34" charset="0"/>
                  </a:defRPr>
                </a:lvl3pPr>
                <a:lvl4pPr marL="1371600" indent="-228600" algn="l" rtl="0" eaLnBrk="1" latinLnBrk="0" hangingPunct="1">
                  <a:spcBef>
                    <a:spcPts val="400"/>
                  </a:spcBef>
                  <a:buClr>
                    <a:schemeClr val="bg1"/>
                  </a:buClr>
                  <a:buSzPct val="120000"/>
                  <a:buFont typeface="Arial" pitchFamily="34" charset="0"/>
                  <a:buChar char="•"/>
                  <a:defRPr kumimoji="0" sz="3200" kern="1200">
                    <a:solidFill>
                      <a:schemeClr val="bg1"/>
                    </a:solidFill>
                    <a:latin typeface="Calibri" pitchFamily="34" charset="0"/>
                    <a:ea typeface="+mn-ea"/>
                    <a:cs typeface="Calibri" pitchFamily="34" charset="0"/>
                  </a:defRPr>
                </a:lvl4pPr>
                <a:lvl5pPr marL="1828800" indent="-228600" algn="l" rtl="0" eaLnBrk="1" latinLnBrk="0" hangingPunct="1">
                  <a:spcBef>
                    <a:spcPts val="400"/>
                  </a:spcBef>
                  <a:buClr>
                    <a:schemeClr val="bg1"/>
                  </a:buClr>
                  <a:buSzPct val="120000"/>
                  <a:buFont typeface="Arial" pitchFamily="34" charset="0"/>
                  <a:buChar char="•"/>
                  <a:defRPr kumimoji="0" sz="3200" kern="1200">
                    <a:solidFill>
                      <a:schemeClr val="bg1"/>
                    </a:solidFill>
                    <a:latin typeface="Calibri" pitchFamily="34" charset="0"/>
                    <a:ea typeface="+mn-ea"/>
                    <a:cs typeface="Calibri" pitchFamily="34" charset="0"/>
                  </a:defRPr>
                </a:lvl5pPr>
                <a:lvl6pPr marL="2103120" indent="-22860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Wingdings"/>
                  <a:buChar char="§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77440" indent="-228600" algn="l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Font typeface="Wingdings"/>
                  <a:buChar char="§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651760" indent="-228600" algn="l" rtl="0" eaLnBrk="1" latinLnBrk="0" hangingPunct="1">
                  <a:spcBef>
                    <a:spcPct val="20000"/>
                  </a:spcBef>
                  <a:buClr>
                    <a:schemeClr val="accent3"/>
                  </a:buClr>
                  <a:buFont typeface="Wingdings"/>
                  <a:buChar char="§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26080" indent="-228600" algn="l" rtl="0" eaLnBrk="1" latinLnBrk="0" hangingPunct="1">
                  <a:spcBef>
                    <a:spcPct val="20000"/>
                  </a:spcBef>
                  <a:buClr>
                    <a:schemeClr val="accent4"/>
                  </a:buClr>
                  <a:buFont typeface="Wingdings"/>
                  <a:buChar char="§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itchFamily="34" charset="0"/>
                  <a:buNone/>
                </a:pPr>
                <a:r>
                  <a:rPr lang="en-US" sz="4200" i="1" dirty="0" smtClean="0"/>
                  <a:t>minimal value between ET rate and the media water holding capacity</a:t>
                </a:r>
              </a:p>
              <a:p>
                <a:pPr marL="0" indent="0">
                  <a:buFont typeface="Arial" pitchFamily="34" charset="0"/>
                  <a:buNone/>
                </a:pPr>
                <a:endParaRPr lang="en-US" i="1" dirty="0" smtClean="0"/>
              </a:p>
              <a:p>
                <a:pPr marL="0" indent="0">
                  <a:buFont typeface="Arial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𝐸𝑇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</a:rPr>
                        <m:t>𝑚𝑖𝑛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𝑀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/>
                                </a:rPr>
                                <m:t>∗0.31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𝑖𝑛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𝑑𝑎𝑦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/>
                                </a:rPr>
                                <m:t>∗0.5∗3 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𝑑𝑎𝑦𝑠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/12 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𝑖𝑛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𝑓𝑡</m:t>
                              </m:r>
                            </m:e>
                          </m:d>
                          <m:r>
                            <a:rPr lang="en-US" i="1">
                              <a:latin typeface="Cambria Math"/>
                            </a:rPr>
                            <m:t> , 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𝐷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𝑂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/>
                                </a:rPr>
                                <m:t>∗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𝐹𝐶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𝑊𝑃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dirty="0" smtClean="0"/>
              </a:p>
              <a:p>
                <a:pPr marL="0" indent="0">
                  <a:buFont typeface="Arial" pitchFamily="34" charset="0"/>
                  <a:buNone/>
                </a:pPr>
                <a:endParaRPr lang="en-US" dirty="0"/>
              </a:p>
              <a:p>
                <a:pPr marL="0" indent="0">
                  <a:buFont typeface="Arial" pitchFamily="34" charset="0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088" y="1600200"/>
                <a:ext cx="8657921" cy="1600200"/>
              </a:xfrm>
              <a:prstGeom prst="rect">
                <a:avLst/>
              </a:prstGeom>
              <a:blipFill rotWithShape="1">
                <a:blip r:embed="rId5"/>
                <a:stretch>
                  <a:fillRect l="-986" t="-64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1600200" y="2207788"/>
            <a:ext cx="4114800" cy="8001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5867400" y="2190774"/>
            <a:ext cx="3048000" cy="8001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3281741" y="1507960"/>
            <a:ext cx="985459" cy="5334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5181600" y="1491897"/>
            <a:ext cx="3581400" cy="5334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rapezoid 33"/>
          <p:cNvSpPr/>
          <p:nvPr/>
        </p:nvSpPr>
        <p:spPr>
          <a:xfrm rot="10800000">
            <a:off x="421738" y="4317141"/>
            <a:ext cx="3352731" cy="729805"/>
          </a:xfrm>
          <a:prstGeom prst="trapezoid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  <p:bldP spid="23" grpId="0" animBg="1"/>
      <p:bldP spid="33" grpId="0" animBg="1"/>
      <p:bldP spid="3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0688"/>
            <a:ext cx="8714713" cy="592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19348" y="1243148"/>
            <a:ext cx="1256211" cy="6096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rapezoid 6"/>
          <p:cNvSpPr/>
          <p:nvPr/>
        </p:nvSpPr>
        <p:spPr>
          <a:xfrm rot="10800000">
            <a:off x="983780" y="2949288"/>
            <a:ext cx="1265208" cy="368111"/>
          </a:xfrm>
          <a:prstGeom prst="trapezoid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705600" y="5029200"/>
            <a:ext cx="1600200" cy="304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97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Opening the MIDS Calculator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26834"/>
            <a:ext cx="62484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934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80" y="228600"/>
            <a:ext cx="8515520" cy="592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642463" y="1483722"/>
            <a:ext cx="1524000" cy="381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42463" y="2667000"/>
            <a:ext cx="1524000" cy="381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668589" y="3352800"/>
            <a:ext cx="1524000" cy="381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93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34" y="186691"/>
            <a:ext cx="8515520" cy="592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814251" y="1358537"/>
            <a:ext cx="468087" cy="381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553200" y="4191000"/>
            <a:ext cx="1676400" cy="381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553200" y="4902926"/>
            <a:ext cx="1676400" cy="381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94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Infiltration through bottom of BMP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419600" y="2671928"/>
            <a:ext cx="4422648" cy="340282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Where</a:t>
            </a:r>
          </a:p>
          <a:p>
            <a:pPr marL="0" indent="0">
              <a:buNone/>
            </a:pPr>
            <a:r>
              <a:rPr lang="en-US" dirty="0" smtClean="0"/>
              <a:t>I</a:t>
            </a:r>
            <a:r>
              <a:rPr lang="en-US" baseline="-25000" dirty="0" smtClean="0"/>
              <a:t>R</a:t>
            </a:r>
            <a:r>
              <a:rPr lang="en-US" dirty="0" smtClean="0"/>
              <a:t> = infiltration rate </a:t>
            </a:r>
          </a:p>
          <a:p>
            <a:pPr marL="0" indent="0">
              <a:buNone/>
            </a:pPr>
            <a:r>
              <a:rPr lang="en-US" dirty="0" smtClean="0"/>
              <a:t>(always 0.06 inches/hour)</a:t>
            </a:r>
          </a:p>
          <a:p>
            <a:pPr marL="0" indent="0">
              <a:buNone/>
            </a:pPr>
            <a:endParaRPr lang="en-US" sz="2100" dirty="0" smtClean="0"/>
          </a:p>
          <a:p>
            <a:pPr marL="0" indent="0">
              <a:buNone/>
            </a:pPr>
            <a:r>
              <a:rPr lang="en-US" dirty="0" smtClean="0"/>
              <a:t>DDT = drawdown time requirement </a:t>
            </a:r>
            <a:r>
              <a:rPr lang="en-US" dirty="0"/>
              <a:t> </a:t>
            </a:r>
            <a:r>
              <a:rPr lang="en-US" dirty="0" smtClean="0"/>
              <a:t>(48 or 24 hours)</a:t>
            </a:r>
          </a:p>
          <a:p>
            <a:pPr marL="0" indent="0">
              <a:buNone/>
            </a:pPr>
            <a:endParaRPr lang="en-US" sz="2100" dirty="0" smtClean="0"/>
          </a:p>
          <a:p>
            <a:pPr marL="0" indent="0">
              <a:buNone/>
            </a:pPr>
            <a:r>
              <a:rPr lang="en-US" dirty="0" smtClean="0"/>
              <a:t>A</a:t>
            </a:r>
            <a:r>
              <a:rPr lang="en-US" baseline="-25000" dirty="0"/>
              <a:t>B</a:t>
            </a:r>
            <a:r>
              <a:rPr lang="en-US" dirty="0" smtClean="0"/>
              <a:t> = surface area at bottom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44691" y="2620869"/>
            <a:ext cx="4050769" cy="3425584"/>
            <a:chOff x="325988" y="2136850"/>
            <a:chExt cx="4822725" cy="3959152"/>
          </a:xfrm>
        </p:grpSpPr>
        <p:sp>
          <p:nvSpPr>
            <p:cNvPr id="5" name="Rectangle 4"/>
            <p:cNvSpPr/>
            <p:nvPr/>
          </p:nvSpPr>
          <p:spPr>
            <a:xfrm>
              <a:off x="325988" y="2136850"/>
              <a:ext cx="4822725" cy="3425750"/>
            </a:xfrm>
            <a:prstGeom prst="rect">
              <a:avLst/>
            </a:prstGeom>
            <a:blipFill dpi="0" rotWithShape="1">
              <a:blip r:embed="rId2">
                <a:alphaModFix amt="28000"/>
              </a:blip>
              <a:srcRect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325988" y="2136850"/>
              <a:ext cx="4822725" cy="2987039"/>
              <a:chOff x="0" y="0"/>
              <a:chExt cx="3088989" cy="2426825"/>
            </a:xfrm>
          </p:grpSpPr>
          <p:grpSp>
            <p:nvGrpSpPr>
              <p:cNvPr id="18" name="Group 17"/>
              <p:cNvGrpSpPr>
                <a:grpSpLocks/>
              </p:cNvGrpSpPr>
              <p:nvPr/>
            </p:nvGrpSpPr>
            <p:grpSpPr bwMode="auto">
              <a:xfrm>
                <a:off x="0" y="0"/>
                <a:ext cx="3088989" cy="2426825"/>
                <a:chOff x="0" y="0"/>
                <a:chExt cx="3094379" cy="1856589"/>
              </a:xfrm>
            </p:grpSpPr>
            <p:grpSp>
              <p:nvGrpSpPr>
                <p:cNvPr id="20" name="Group 1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3094379" cy="1856589"/>
                  <a:chOff x="0" y="0"/>
                  <a:chExt cx="4196598" cy="2028575"/>
                </a:xfrm>
              </p:grpSpPr>
              <p:grpSp>
                <p:nvGrpSpPr>
                  <p:cNvPr id="22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0" y="0"/>
                    <a:ext cx="4196598" cy="2020295"/>
                    <a:chOff x="0" y="0"/>
                    <a:chExt cx="4196598" cy="2020295"/>
                  </a:xfrm>
                </p:grpSpPr>
                <p:sp>
                  <p:nvSpPr>
                    <p:cNvPr id="24" name="Flowchart: Manual Operation 23"/>
                    <p:cNvSpPr/>
                    <p:nvPr/>
                  </p:nvSpPr>
                  <p:spPr>
                    <a:xfrm>
                      <a:off x="0" y="0"/>
                      <a:ext cx="4196598" cy="1995455"/>
                    </a:xfrm>
                    <a:prstGeom prst="flowChartManualOperation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25" name="Right Triangle 24"/>
                    <p:cNvSpPr/>
                    <p:nvPr/>
                  </p:nvSpPr>
                  <p:spPr>
                    <a:xfrm rot="10800000">
                      <a:off x="290853" y="620992"/>
                      <a:ext cx="567856" cy="1399303"/>
                    </a:xfrm>
                    <a:prstGeom prst="rtTriangle">
                      <a:avLst/>
                    </a:prstGeom>
                    <a:blipFill dpi="0" rotWithShape="1">
                      <a:blip r:embed="rId2" cstate="print">
                        <a:alphaModFix amt="77000"/>
                      </a:blip>
                      <a:srcRect/>
                      <a:tile tx="0" ty="0" sx="100000" sy="100000" flip="none" algn="tl"/>
                    </a:blip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26" name="Rectangle 25"/>
                    <p:cNvSpPr/>
                    <p:nvPr/>
                  </p:nvSpPr>
                  <p:spPr>
                    <a:xfrm>
                      <a:off x="858710" y="620992"/>
                      <a:ext cx="2493028" cy="1374463"/>
                    </a:xfrm>
                    <a:prstGeom prst="rect">
                      <a:avLst/>
                    </a:prstGeom>
                    <a:blipFill dpi="0" rotWithShape="1">
                      <a:blip r:embed="rId2" cstate="print">
                        <a:alphaModFix amt="77000"/>
                      </a:blip>
                      <a:srcRect/>
                      <a:tile tx="0" ty="0" sx="100000" sy="100000" flip="none" algn="tl"/>
                    </a:blip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</p:grpSp>
              <p:sp>
                <p:nvSpPr>
                  <p:cNvPr id="23" name="Right Triangle 22"/>
                  <p:cNvSpPr/>
                  <p:nvPr/>
                </p:nvSpPr>
                <p:spPr>
                  <a:xfrm rot="10800000" flipH="1">
                    <a:off x="3351738" y="629272"/>
                    <a:ext cx="540156" cy="1399303"/>
                  </a:xfrm>
                  <a:prstGeom prst="rtTriangle">
                    <a:avLst/>
                  </a:prstGeom>
                  <a:blipFill dpi="0" rotWithShape="1">
                    <a:blip r:embed="rId2" cstate="print">
                      <a:alphaModFix amt="77000"/>
                    </a:blip>
                    <a:srcRect/>
                    <a:tile tx="0" ty="0" sx="100000" sy="100000" flip="none" algn="tl"/>
                  </a:blip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 dirty="0"/>
                  </a:p>
                </p:txBody>
              </p:sp>
            </p:grpSp>
            <p:sp>
              <p:nvSpPr>
                <p:cNvPr id="21" name="Flowchart: Direct Access Storage 20"/>
                <p:cNvSpPr/>
                <p:nvPr/>
              </p:nvSpPr>
              <p:spPr bwMode="auto">
                <a:xfrm>
                  <a:off x="2101417" y="1511094"/>
                  <a:ext cx="774940" cy="305586"/>
                </a:xfrm>
                <a:prstGeom prst="flowChartMagneticDrum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dirty="0"/>
                </a:p>
              </p:txBody>
            </p:sp>
          </p:grpSp>
          <p:sp>
            <p:nvSpPr>
              <p:cNvPr id="19" name="Rectangle 18"/>
              <p:cNvSpPr/>
              <p:nvPr/>
            </p:nvSpPr>
            <p:spPr>
              <a:xfrm>
                <a:off x="193699" y="653757"/>
                <a:ext cx="2701590" cy="89149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100" dirty="0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1455869" y="5059680"/>
              <a:ext cx="2514601" cy="1036322"/>
              <a:chOff x="1828799" y="6243063"/>
              <a:chExt cx="2514601" cy="1036322"/>
            </a:xfrm>
          </p:grpSpPr>
          <p:sp>
            <p:nvSpPr>
              <p:cNvPr id="15" name="Down Arrow 14"/>
              <p:cNvSpPr/>
              <p:nvPr/>
            </p:nvSpPr>
            <p:spPr>
              <a:xfrm>
                <a:off x="1828799" y="6243063"/>
                <a:ext cx="228603" cy="1036321"/>
              </a:xfrm>
              <a:prstGeom prst="downArrow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Down Arrow 15"/>
              <p:cNvSpPr/>
              <p:nvPr/>
            </p:nvSpPr>
            <p:spPr>
              <a:xfrm>
                <a:off x="3048000" y="6267610"/>
                <a:ext cx="228600" cy="1011774"/>
              </a:xfrm>
              <a:prstGeom prst="downArrow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Down Arrow 16"/>
              <p:cNvSpPr/>
              <p:nvPr/>
            </p:nvSpPr>
            <p:spPr>
              <a:xfrm>
                <a:off x="4114800" y="6267611"/>
                <a:ext cx="228600" cy="1011774"/>
              </a:xfrm>
              <a:prstGeom prst="downArrow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ontent Placeholder 2"/>
              <p:cNvSpPr txBox="1">
                <a:spLocks/>
              </p:cNvSpPr>
              <p:nvPr/>
            </p:nvSpPr>
            <p:spPr>
              <a:xfrm>
                <a:off x="699498" y="1552670"/>
                <a:ext cx="8139702" cy="976758"/>
              </a:xfrm>
              <a:prstGeom prst="rect">
                <a:avLst/>
              </a:prstGeom>
            </p:spPr>
            <p:txBody>
              <a:bodyPr vert="horz">
                <a:normAutofit fontScale="85000" lnSpcReduction="10000"/>
              </a:bodyPr>
              <a:lstStyle>
                <a:lvl1pPr marL="320040" indent="-320040" algn="l" rtl="0" eaLnBrk="1" latinLnBrk="0" hangingPunct="1">
                  <a:spcBef>
                    <a:spcPts val="700"/>
                  </a:spcBef>
                  <a:buClr>
                    <a:schemeClr val="bg1"/>
                  </a:buClr>
                  <a:buSzPct val="120000"/>
                  <a:buFont typeface="Arial" pitchFamily="34" charset="0"/>
                  <a:buChar char="•"/>
                  <a:defRPr kumimoji="0" sz="3200" kern="1200" baseline="0">
                    <a:solidFill>
                      <a:schemeClr val="bg1"/>
                    </a:solidFill>
                    <a:latin typeface="Calibri" pitchFamily="34" charset="0"/>
                    <a:ea typeface="+mn-ea"/>
                    <a:cs typeface="Calibri" pitchFamily="34" charset="0"/>
                  </a:defRPr>
                </a:lvl1pPr>
                <a:lvl2pPr marL="640080" indent="-274320" algn="l" rtl="0" eaLnBrk="1" latinLnBrk="0" hangingPunct="1">
                  <a:spcBef>
                    <a:spcPts val="550"/>
                  </a:spcBef>
                  <a:buClr>
                    <a:schemeClr val="bg1"/>
                  </a:buClr>
                  <a:buSzPct val="120000"/>
                  <a:buFont typeface="Arial" pitchFamily="34" charset="0"/>
                  <a:buChar char="•"/>
                  <a:defRPr kumimoji="0" sz="3200" kern="1200" baseline="0">
                    <a:solidFill>
                      <a:schemeClr val="bg1"/>
                    </a:solidFill>
                    <a:latin typeface="Calibri" pitchFamily="34" charset="0"/>
                    <a:ea typeface="+mn-ea"/>
                    <a:cs typeface="Calibri" pitchFamily="34" charset="0"/>
                  </a:defRPr>
                </a:lvl2pPr>
                <a:lvl3pPr marL="914400" indent="-228600" algn="l" rtl="0" eaLnBrk="1" latinLnBrk="0" hangingPunct="1">
                  <a:spcBef>
                    <a:spcPts val="500"/>
                  </a:spcBef>
                  <a:buClr>
                    <a:schemeClr val="bg1"/>
                  </a:buClr>
                  <a:buSzPct val="120000"/>
                  <a:buFont typeface="Arial" pitchFamily="34" charset="0"/>
                  <a:buChar char="•"/>
                  <a:defRPr kumimoji="0" sz="3200" kern="1200" baseline="0">
                    <a:solidFill>
                      <a:schemeClr val="bg1"/>
                    </a:solidFill>
                    <a:latin typeface="Calibri" pitchFamily="34" charset="0"/>
                    <a:ea typeface="+mn-ea"/>
                    <a:cs typeface="Calibri" pitchFamily="34" charset="0"/>
                  </a:defRPr>
                </a:lvl3pPr>
                <a:lvl4pPr marL="1371600" indent="-228600" algn="l" rtl="0" eaLnBrk="1" latinLnBrk="0" hangingPunct="1">
                  <a:spcBef>
                    <a:spcPts val="400"/>
                  </a:spcBef>
                  <a:buClr>
                    <a:schemeClr val="bg1"/>
                  </a:buClr>
                  <a:buSzPct val="120000"/>
                  <a:buFont typeface="Arial" pitchFamily="34" charset="0"/>
                  <a:buChar char="•"/>
                  <a:defRPr kumimoji="0" sz="3200" kern="1200">
                    <a:solidFill>
                      <a:schemeClr val="bg1"/>
                    </a:solidFill>
                    <a:latin typeface="Calibri" pitchFamily="34" charset="0"/>
                    <a:ea typeface="+mn-ea"/>
                    <a:cs typeface="Calibri" pitchFamily="34" charset="0"/>
                  </a:defRPr>
                </a:lvl4pPr>
                <a:lvl5pPr marL="1828800" indent="-228600" algn="l" rtl="0" eaLnBrk="1" latinLnBrk="0" hangingPunct="1">
                  <a:spcBef>
                    <a:spcPts val="400"/>
                  </a:spcBef>
                  <a:buClr>
                    <a:schemeClr val="bg1"/>
                  </a:buClr>
                  <a:buSzPct val="120000"/>
                  <a:buFont typeface="Arial" pitchFamily="34" charset="0"/>
                  <a:buChar char="•"/>
                  <a:defRPr kumimoji="0" sz="3200" kern="1200">
                    <a:solidFill>
                      <a:schemeClr val="bg1"/>
                    </a:solidFill>
                    <a:latin typeface="Calibri" pitchFamily="34" charset="0"/>
                    <a:ea typeface="+mn-ea"/>
                    <a:cs typeface="Calibri" pitchFamily="34" charset="0"/>
                  </a:defRPr>
                </a:lvl5pPr>
                <a:lvl6pPr marL="2103120" indent="-22860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Wingdings"/>
                  <a:buChar char="§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77440" indent="-228600" algn="l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Font typeface="Wingdings"/>
                  <a:buChar char="§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651760" indent="-228600" algn="l" rtl="0" eaLnBrk="1" latinLnBrk="0" hangingPunct="1">
                  <a:spcBef>
                    <a:spcPct val="20000"/>
                  </a:spcBef>
                  <a:buClr>
                    <a:schemeClr val="accent3"/>
                  </a:buClr>
                  <a:buFont typeface="Wingdings"/>
                  <a:buChar char="§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26080" indent="-228600" algn="l" rtl="0" eaLnBrk="1" latinLnBrk="0" hangingPunct="1">
                  <a:spcBef>
                    <a:spcPct val="20000"/>
                  </a:spcBef>
                  <a:buClr>
                    <a:schemeClr val="accent4"/>
                  </a:buClr>
                  <a:buFont typeface="Wingdings"/>
                  <a:buChar char="§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𝐼𝑛𝑓</m:t>
                          </m:r>
                          <m:r>
                            <a:rPr lang="en-US" i="1">
                              <a:latin typeface="Cambria Math"/>
                            </a:rPr>
                            <m:t>_</m:t>
                          </m:r>
                          <m:r>
                            <a:rPr lang="en-US" i="1">
                              <a:latin typeface="Cambria Math"/>
                            </a:rPr>
                            <m:t>𝐵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𝑅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∗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𝐷𝐷𝑇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∗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𝐵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/</m:t>
                      </m:r>
                      <m:r>
                        <a:rPr lang="en-US" i="1" smtClean="0">
                          <a:latin typeface="Cambria Math"/>
                        </a:rPr>
                        <m:t>(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12</m:t>
                          </m:r>
                          <m:r>
                            <a:rPr lang="en-US" i="1">
                              <a:latin typeface="Cambria Math"/>
                            </a:rPr>
                            <m:t>𝑖𝑛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𝑓𝑡</m:t>
                          </m:r>
                        </m:den>
                      </m:f>
                      <m:r>
                        <a:rPr lang="en-US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 smtClean="0"/>
              </a:p>
              <a:p>
                <a:pPr marL="0" indent="0">
                  <a:buFont typeface="Arial" pitchFamily="34" charset="0"/>
                  <a:buNone/>
                </a:pPr>
                <a:endParaRPr lang="en-US" dirty="0"/>
              </a:p>
              <a:p>
                <a:pPr marL="0" indent="0">
                  <a:buFont typeface="Arial" pitchFamily="34" charset="0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498" y="1552670"/>
                <a:ext cx="8139702" cy="97675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383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8246" y="1830272"/>
            <a:ext cx="4822725" cy="3425750"/>
          </a:xfrm>
          <a:prstGeom prst="rect">
            <a:avLst/>
          </a:prstGeom>
          <a:blipFill dpi="0" rotWithShape="1">
            <a:blip r:embed="rId2" cstate="print">
              <a:alphaModFix amt="52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2058246" y="1830272"/>
            <a:ext cx="4822725" cy="2987039"/>
            <a:chOff x="0" y="0"/>
            <a:chExt cx="3088989" cy="2426825"/>
          </a:xfrm>
        </p:grpSpPr>
        <p:grpSp>
          <p:nvGrpSpPr>
            <p:cNvPr id="6" name="Group 26"/>
            <p:cNvGrpSpPr>
              <a:grpSpLocks/>
            </p:cNvGrpSpPr>
            <p:nvPr/>
          </p:nvGrpSpPr>
          <p:grpSpPr bwMode="auto">
            <a:xfrm>
              <a:off x="0" y="0"/>
              <a:ext cx="3088989" cy="2426825"/>
              <a:chOff x="0" y="0"/>
              <a:chExt cx="3094379" cy="1856589"/>
            </a:xfrm>
          </p:grpSpPr>
          <p:grpSp>
            <p:nvGrpSpPr>
              <p:cNvPr id="8" name="Group 28"/>
              <p:cNvGrpSpPr>
                <a:grpSpLocks/>
              </p:cNvGrpSpPr>
              <p:nvPr/>
            </p:nvGrpSpPr>
            <p:grpSpPr bwMode="auto">
              <a:xfrm>
                <a:off x="0" y="0"/>
                <a:ext cx="3094379" cy="1856589"/>
                <a:chOff x="0" y="0"/>
                <a:chExt cx="4196598" cy="2028575"/>
              </a:xfrm>
            </p:grpSpPr>
            <p:grpSp>
              <p:nvGrpSpPr>
                <p:cNvPr id="10" name="Group 30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4196598" cy="2020295"/>
                  <a:chOff x="0" y="0"/>
                  <a:chExt cx="4196598" cy="2020295"/>
                </a:xfrm>
              </p:grpSpPr>
              <p:sp>
                <p:nvSpPr>
                  <p:cNvPr id="12" name="Flowchart: Manual Operation 11"/>
                  <p:cNvSpPr/>
                  <p:nvPr/>
                </p:nvSpPr>
                <p:spPr>
                  <a:xfrm>
                    <a:off x="0" y="0"/>
                    <a:ext cx="4196598" cy="1995455"/>
                  </a:xfrm>
                  <a:prstGeom prst="flowChartManualOperation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13" name="Right Triangle 12"/>
                  <p:cNvSpPr/>
                  <p:nvPr/>
                </p:nvSpPr>
                <p:spPr>
                  <a:xfrm rot="10800000">
                    <a:off x="290853" y="620992"/>
                    <a:ext cx="567856" cy="1399303"/>
                  </a:xfrm>
                  <a:prstGeom prst="rtTriangle">
                    <a:avLst/>
                  </a:prstGeom>
                  <a:blipFill dpi="0" rotWithShape="1">
                    <a:blip r:embed="rId3" cstate="print">
                      <a:alphaModFix amt="77000"/>
                    </a:blip>
                    <a:srcRect/>
                    <a:tile tx="0" ty="0" sx="100000" sy="100000" flip="none" algn="tl"/>
                  </a:blip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14" name="Rectangle 13"/>
                  <p:cNvSpPr/>
                  <p:nvPr/>
                </p:nvSpPr>
                <p:spPr>
                  <a:xfrm>
                    <a:off x="858710" y="620992"/>
                    <a:ext cx="2493028" cy="1374463"/>
                  </a:xfrm>
                  <a:prstGeom prst="rect">
                    <a:avLst/>
                  </a:prstGeom>
                  <a:blipFill dpi="0" rotWithShape="1">
                    <a:blip r:embed="rId3" cstate="print">
                      <a:alphaModFix amt="77000"/>
                    </a:blip>
                    <a:srcRect/>
                    <a:tile tx="0" ty="0" sx="100000" sy="100000" flip="none" algn="tl"/>
                  </a:blip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 dirty="0"/>
                  </a:p>
                </p:txBody>
              </p:sp>
            </p:grpSp>
            <p:sp>
              <p:nvSpPr>
                <p:cNvPr id="11" name="Right Triangle 10"/>
                <p:cNvSpPr/>
                <p:nvPr/>
              </p:nvSpPr>
              <p:spPr>
                <a:xfrm rot="10800000" flipH="1">
                  <a:off x="3351738" y="629272"/>
                  <a:ext cx="540156" cy="1399303"/>
                </a:xfrm>
                <a:prstGeom prst="rtTriangle">
                  <a:avLst/>
                </a:prstGeom>
                <a:blipFill dpi="0" rotWithShape="1">
                  <a:blip r:embed="rId3" cstate="print">
                    <a:alphaModFix amt="77000"/>
                  </a:blip>
                  <a:srcRect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dirty="0"/>
                </a:p>
              </p:txBody>
            </p:sp>
          </p:grpSp>
          <p:sp>
            <p:nvSpPr>
              <p:cNvPr id="9" name="Flowchart: Direct Access Storage 8"/>
              <p:cNvSpPr/>
              <p:nvPr/>
            </p:nvSpPr>
            <p:spPr bwMode="auto">
              <a:xfrm>
                <a:off x="2382103" y="1221449"/>
                <a:ext cx="602536" cy="227337"/>
              </a:xfrm>
              <a:prstGeom prst="flowChartMagneticDrum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193699" y="653757"/>
              <a:ext cx="2701590" cy="8914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100" dirty="0"/>
            </a:p>
          </p:txBody>
        </p:sp>
      </p:grpSp>
      <p:cxnSp>
        <p:nvCxnSpPr>
          <p:cNvPr id="19" name="Straight Connector 18"/>
          <p:cNvCxnSpPr/>
          <p:nvPr/>
        </p:nvCxnSpPr>
        <p:spPr>
          <a:xfrm rot="10800000">
            <a:off x="2799058" y="4176443"/>
            <a:ext cx="3276600" cy="0"/>
          </a:xfrm>
          <a:prstGeom prst="line">
            <a:avLst/>
          </a:prstGeom>
          <a:ln w="15875">
            <a:solidFill>
              <a:srgbClr val="AF7957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Annual Pollutant Load </a:t>
            </a:r>
            <a:r>
              <a:rPr lang="en-US" dirty="0" smtClean="0"/>
              <a:t>Reduction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875257" y="5504735"/>
            <a:ext cx="35775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100% TSS, PP, DP Reduction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(performance curves)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2" name="Right Arrow 31"/>
          <p:cNvSpPr/>
          <p:nvPr/>
        </p:nvSpPr>
        <p:spPr>
          <a:xfrm>
            <a:off x="5386039" y="3731468"/>
            <a:ext cx="2133600" cy="4876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2041858" y="2362832"/>
            <a:ext cx="4839113" cy="3141904"/>
            <a:chOff x="2041858" y="2362832"/>
            <a:chExt cx="4839113" cy="3141904"/>
          </a:xfrm>
        </p:grpSpPr>
        <p:sp>
          <p:nvSpPr>
            <p:cNvPr id="23" name="Trapezoid 22"/>
            <p:cNvSpPr/>
            <p:nvPr/>
          </p:nvSpPr>
          <p:spPr>
            <a:xfrm rot="10800000">
              <a:off x="2875258" y="4189222"/>
              <a:ext cx="3200400" cy="609599"/>
            </a:xfrm>
            <a:prstGeom prst="trapezoid">
              <a:avLst/>
            </a:prstGeom>
            <a:solidFill>
              <a:schemeClr val="accent3">
                <a:lumMod val="40000"/>
                <a:lumOff val="60000"/>
                <a:alpha val="75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ight Arrow 32"/>
            <p:cNvSpPr/>
            <p:nvPr/>
          </p:nvSpPr>
          <p:spPr>
            <a:xfrm rot="5400000">
              <a:off x="2854268" y="4687771"/>
              <a:ext cx="1146249" cy="4876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ight Arrow 33"/>
            <p:cNvSpPr/>
            <p:nvPr/>
          </p:nvSpPr>
          <p:spPr>
            <a:xfrm rot="5400000">
              <a:off x="3847083" y="4687772"/>
              <a:ext cx="1146249" cy="4876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ight Arrow 34"/>
            <p:cNvSpPr/>
            <p:nvPr/>
          </p:nvSpPr>
          <p:spPr>
            <a:xfrm rot="5400000">
              <a:off x="4953893" y="4686435"/>
              <a:ext cx="1146249" cy="4876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ight Arrow 35"/>
            <p:cNvSpPr/>
            <p:nvPr/>
          </p:nvSpPr>
          <p:spPr>
            <a:xfrm rot="5400000">
              <a:off x="1996049" y="2408641"/>
              <a:ext cx="394032" cy="3024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ight Arrow 36"/>
            <p:cNvSpPr/>
            <p:nvPr/>
          </p:nvSpPr>
          <p:spPr>
            <a:xfrm rot="5400000">
              <a:off x="2317324" y="3447224"/>
              <a:ext cx="394032" cy="3024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ight Arrow 37"/>
            <p:cNvSpPr/>
            <p:nvPr/>
          </p:nvSpPr>
          <p:spPr>
            <a:xfrm rot="5400000">
              <a:off x="6532748" y="2408641"/>
              <a:ext cx="394031" cy="3024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ight Arrow 38"/>
            <p:cNvSpPr/>
            <p:nvPr/>
          </p:nvSpPr>
          <p:spPr>
            <a:xfrm rot="5400000">
              <a:off x="6255823" y="3330805"/>
              <a:ext cx="394031" cy="3024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7668126" y="3401415"/>
            <a:ext cx="144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45% PP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0% DP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60% TSS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8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  <p:bldP spid="4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3820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Exercise 2</a:t>
            </a:r>
            <a:r>
              <a:rPr lang="en-US" dirty="0" smtClean="0"/>
              <a:t>: Bioretention Basins with </a:t>
            </a:r>
            <a:r>
              <a:rPr lang="en-US" dirty="0" err="1" smtClean="0"/>
              <a:t>Underdrains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8" t="25025" r="19769" b="12889"/>
          <a:stretch/>
        </p:blipFill>
        <p:spPr bwMode="auto">
          <a:xfrm>
            <a:off x="297180" y="1600200"/>
            <a:ext cx="6629400" cy="5153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3850" y="3138099"/>
            <a:ext cx="136127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Zip Code:  55001</a:t>
            </a:r>
            <a:endParaRPr lang="en-US" sz="1200" dirty="0"/>
          </a:p>
        </p:txBody>
      </p:sp>
      <p:sp>
        <p:nvSpPr>
          <p:cNvPr id="8" name="Rectangle 7"/>
          <p:cNvSpPr/>
          <p:nvPr/>
        </p:nvSpPr>
        <p:spPr>
          <a:xfrm>
            <a:off x="4114800" y="6507657"/>
            <a:ext cx="17988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Source:  Larson Engineering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1829" y="1676400"/>
            <a:ext cx="312297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Bioretention basin with elevated underdrain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977632" y="1932801"/>
            <a:ext cx="344196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Bioretention basin with underdrain at the bottom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0129" y="2237601"/>
            <a:ext cx="93487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Impervious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9117" y="2667000"/>
            <a:ext cx="115448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Drainage area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02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971223"/>
              </p:ext>
            </p:extLst>
          </p:nvPr>
        </p:nvGraphicFramePr>
        <p:xfrm>
          <a:off x="457200" y="1524000"/>
          <a:ext cx="8382001" cy="1905000"/>
        </p:xfrm>
        <a:graphic>
          <a:graphicData uri="http://schemas.openxmlformats.org/drawingml/2006/table">
            <a:tbl>
              <a:tblPr/>
              <a:tblGrid>
                <a:gridCol w="1901651"/>
                <a:gridCol w="1168288"/>
                <a:gridCol w="2482614"/>
                <a:gridCol w="1661160"/>
                <a:gridCol w="1168288"/>
              </a:tblGrid>
              <a:tr h="362858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Drainage Area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Land Cover (acres) - assume all 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‘D' 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Soils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1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Turf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Forest/Open Space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Impervious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WEST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5.95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2.53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8.48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EAST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5.35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2.60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7.95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9142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Total: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11.3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5.13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16.43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3658836"/>
              </p:ext>
            </p:extLst>
          </p:nvPr>
        </p:nvGraphicFramePr>
        <p:xfrm>
          <a:off x="0" y="3528111"/>
          <a:ext cx="9144000" cy="2781249"/>
        </p:xfrm>
        <a:graphic>
          <a:graphicData uri="http://schemas.openxmlformats.org/drawingml/2006/table">
            <a:tbl>
              <a:tblPr/>
              <a:tblGrid>
                <a:gridCol w="685800"/>
                <a:gridCol w="914400"/>
                <a:gridCol w="838200"/>
                <a:gridCol w="685800"/>
                <a:gridCol w="879358"/>
                <a:gridCol w="590689"/>
                <a:gridCol w="525057"/>
                <a:gridCol w="900496"/>
                <a:gridCol w="685800"/>
                <a:gridCol w="685800"/>
                <a:gridCol w="838200"/>
                <a:gridCol w="914400"/>
              </a:tblGrid>
              <a:tr h="22860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Drainage Area</a:t>
                      </a:r>
                    </a:p>
                  </a:txBody>
                  <a:tcPr marL="7603" marR="7603" marT="76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BMP Description</a:t>
                      </a:r>
                    </a:p>
                  </a:txBody>
                  <a:tcPr marL="7603" marR="7603" marT="76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BMP Information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03" marR="7603" marT="76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603" marR="7603" marT="76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603" marR="7603" marT="76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603" marR="7603" marT="76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603" marR="7603" marT="76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603" marR="7603" marT="76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603" marR="7603" marT="76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603" marR="7603" marT="76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603" marR="7603" marT="76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603" marR="7603" marT="76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422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Surface Area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at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Overflow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(ft</a:t>
                      </a:r>
                      <a:r>
                        <a:rPr lang="en-US" sz="1400" b="1" i="0" u="none" strike="noStrike" baseline="30000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7603" marR="7603" marT="76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Area at Media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Surface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(ft</a:t>
                      </a:r>
                      <a:r>
                        <a:rPr lang="en-US" sz="1400" b="1" i="0" u="none" strike="noStrike" baseline="30000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7603" marR="7603" marT="76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Surface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Area at Underdrain (ft</a:t>
                      </a:r>
                      <a:r>
                        <a:rPr lang="en-US" sz="1400" b="1" i="0" u="none" strike="noStrike" baseline="300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03" marR="7603" marT="76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Bottom Surface Area (ft</a:t>
                      </a:r>
                      <a:r>
                        <a:rPr lang="en-US" sz="1400" b="1" i="0" u="none" strike="noStrike" baseline="300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03" marR="7603" marT="76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Total Media Depth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(ft)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03" marR="7603" marT="76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Depth below Underdrain (ft)</a:t>
                      </a:r>
                    </a:p>
                  </a:txBody>
                  <a:tcPr marL="7603" marR="7603" marT="76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 panose="020F0502020204030204" pitchFamily="34" charset="0"/>
                        </a:rPr>
                        <a:t>field</a:t>
                      </a:r>
                      <a:r>
                        <a:rPr lang="en-US" sz="1400" b="1" baseline="0" dirty="0" smtClean="0">
                          <a:latin typeface="Calibri" panose="020F0502020204030204" pitchFamily="34" charset="0"/>
                        </a:rPr>
                        <a:t> capacity – Wilting point (ft</a:t>
                      </a:r>
                      <a:r>
                        <a:rPr lang="en-US" sz="1400" b="1" baseline="30000" dirty="0" smtClean="0"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en-US" sz="1400" b="1" baseline="0" dirty="0" smtClean="0">
                          <a:latin typeface="Calibri" panose="020F0502020204030204" pitchFamily="34" charset="0"/>
                        </a:rPr>
                        <a:t>/ft</a:t>
                      </a:r>
                      <a:r>
                        <a:rPr lang="en-US" sz="1400" b="1" baseline="30000" dirty="0" smtClean="0"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en-US" sz="1400" b="1" baseline="0" dirty="0" smtClean="0">
                          <a:latin typeface="Calibri" panose="020F0502020204030204" pitchFamily="34" charset="0"/>
                        </a:rPr>
                        <a:t>)</a:t>
                      </a:r>
                      <a:endParaRPr lang="en-US" sz="1400" b="1" dirty="0"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Calibri" panose="020F0502020204030204" pitchFamily="34" charset="0"/>
                        </a:rPr>
                        <a:t>Media</a:t>
                      </a:r>
                      <a:r>
                        <a:rPr lang="en-US" sz="1400" b="1" baseline="0" dirty="0" smtClean="0">
                          <a:latin typeface="Calibri" panose="020F0502020204030204" pitchFamily="34" charset="0"/>
                        </a:rPr>
                        <a:t> porosity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latin typeface="Calibri" panose="020F0502020204030204" pitchFamily="34" charset="0"/>
                        </a:rPr>
                        <a:t>(ft</a:t>
                      </a:r>
                      <a:r>
                        <a:rPr lang="en-US" sz="1400" b="1" baseline="30000" dirty="0" smtClean="0"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en-US" sz="1400" b="1" baseline="0" dirty="0" smtClean="0">
                          <a:latin typeface="Calibri" panose="020F0502020204030204" pitchFamily="34" charset="0"/>
                        </a:rPr>
                        <a:t>/ft</a:t>
                      </a:r>
                      <a:r>
                        <a:rPr lang="en-US" sz="1400" b="1" baseline="30000" dirty="0" smtClean="0"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en-US" sz="1400" b="1" baseline="0" dirty="0" smtClean="0">
                          <a:latin typeface="Calibri" panose="020F0502020204030204" pitchFamily="34" charset="0"/>
                        </a:rPr>
                        <a:t>)</a:t>
                      </a:r>
                      <a:endParaRPr lang="en-US" sz="1400" b="1" dirty="0"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 panose="020F0502020204030204" pitchFamily="34" charset="0"/>
                        </a:rPr>
                        <a:t>Underlying Soil</a:t>
                      </a:r>
                      <a:endParaRPr lang="en-US" sz="1400" b="1" dirty="0"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 panose="020F0502020204030204" pitchFamily="34" charset="0"/>
                        </a:rPr>
                        <a:t>Required</a:t>
                      </a:r>
                      <a:r>
                        <a:rPr lang="en-US" sz="1400" b="1" baseline="0" dirty="0" smtClean="0">
                          <a:latin typeface="Calibri" panose="020F0502020204030204" pitchFamily="34" charset="0"/>
                        </a:rPr>
                        <a:t> drawdown time (hours)</a:t>
                      </a:r>
                      <a:endParaRPr lang="en-US" sz="1400" b="1" dirty="0">
                        <a:latin typeface="Calibri" panose="020F0502020204030204" pitchFamily="34" charset="0"/>
                      </a:endParaRPr>
                    </a:p>
                  </a:txBody>
                  <a:tcPr marL="7603" marR="7603" marT="76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304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WEST</a:t>
                      </a:r>
                    </a:p>
                  </a:txBody>
                  <a:tcPr marL="7603" marR="7603" marT="76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Bioretention basin with elevated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underdrain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03" marR="7603" marT="76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14,000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03" marR="7603" marT="76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11,000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03" marR="7603" marT="76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8500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03" marR="7603" marT="76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7875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03" marR="7603" marT="76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03" marR="7603" marT="76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03" marR="7603" marT="76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0.11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03" marR="7603" marT="76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03" marR="7603" marT="76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03" marR="7603" marT="76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03" marR="7603" marT="76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304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EAST</a:t>
                      </a:r>
                    </a:p>
                  </a:txBody>
                  <a:tcPr marL="7603" marR="7603" marT="76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Bioretention basin with underdrain at the bottom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03" marR="7603" marT="76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7,500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03" marR="7603" marT="76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5,000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03" marR="7603" marT="76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2400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03" marR="7603" marT="76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2400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03" marR="7603" marT="76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03" marR="7603" marT="76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NA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03" marR="7603" marT="76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0.11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03" marR="7603" marT="76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03" marR="7603" marT="76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03" marR="7603" marT="76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03" marR="7603" marT="76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2:  Givens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01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What is the annual TP reduction at WEST and EAST?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Exercise 2</a:t>
            </a:r>
            <a:r>
              <a:rPr lang="en-US" dirty="0" smtClean="0"/>
              <a:t>:  Assignment/Questions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06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Swale BMP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3886717" cy="45259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bg1"/>
              </a:buClr>
              <a:buSzPct val="120000"/>
              <a:buFont typeface="Arial" pitchFamily="34" charset="0"/>
              <a:buChar char="•"/>
              <a:defRPr kumimoji="0" sz="3200" kern="1200" baseline="0">
                <a:solidFill>
                  <a:schemeClr val="bg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bg1"/>
              </a:buClr>
              <a:buSzPct val="120000"/>
              <a:buFont typeface="Arial" pitchFamily="34" charset="0"/>
              <a:buChar char="•"/>
              <a:defRPr kumimoji="0" sz="3200" kern="1200" baseline="0">
                <a:solidFill>
                  <a:schemeClr val="bg1"/>
                </a:solidFill>
                <a:latin typeface="Calibri" pitchFamily="34" charset="0"/>
                <a:ea typeface="+mn-ea"/>
                <a:cs typeface="Calibri" pitchFamily="34" charset="0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bg1"/>
              </a:buClr>
              <a:buSzPct val="120000"/>
              <a:buFont typeface="Arial" pitchFamily="34" charset="0"/>
              <a:buChar char="•"/>
              <a:defRPr kumimoji="0" sz="3200" kern="1200" baseline="0">
                <a:solidFill>
                  <a:schemeClr val="bg1"/>
                </a:solidFill>
                <a:latin typeface="Calibri" pitchFamily="34" charset="0"/>
                <a:ea typeface="+mn-ea"/>
                <a:cs typeface="Calibri" pitchFamily="34" charset="0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bg1"/>
              </a:buClr>
              <a:buSzPct val="120000"/>
              <a:buFont typeface="Arial" pitchFamily="34" charset="0"/>
              <a:buChar char="•"/>
              <a:defRPr kumimoji="0" sz="3200" kern="1200">
                <a:solidFill>
                  <a:schemeClr val="bg1"/>
                </a:solidFill>
                <a:latin typeface="Calibri" pitchFamily="34" charset="0"/>
                <a:ea typeface="+mn-ea"/>
                <a:cs typeface="Calibri" pitchFamily="34" charset="0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bg1"/>
              </a:buClr>
              <a:buSzPct val="120000"/>
              <a:buFont typeface="Arial" pitchFamily="34" charset="0"/>
              <a:buChar char="•"/>
              <a:defRPr kumimoji="0" sz="3200" kern="1200">
                <a:solidFill>
                  <a:schemeClr val="bg1"/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S</a:t>
            </a:r>
            <a:r>
              <a:rPr lang="en-US" sz="2800" dirty="0" smtClean="0"/>
              <a:t>wales separated into components </a:t>
            </a:r>
          </a:p>
          <a:p>
            <a:pPr lvl="1"/>
            <a:r>
              <a:rPr lang="en-US" sz="2400" dirty="0" smtClean="0"/>
              <a:t>Side slope</a:t>
            </a:r>
          </a:p>
          <a:p>
            <a:pPr lvl="1"/>
            <a:r>
              <a:rPr lang="en-US" sz="2400" dirty="0" smtClean="0"/>
              <a:t>Dry swale - main channel</a:t>
            </a:r>
          </a:p>
          <a:p>
            <a:pPr lvl="1"/>
            <a:r>
              <a:rPr lang="en-US" sz="2400" dirty="0" smtClean="0"/>
              <a:t>Dry swale with an underdrain - main channel</a:t>
            </a:r>
          </a:p>
          <a:p>
            <a:pPr lvl="1"/>
            <a:r>
              <a:rPr lang="en-US" sz="2400" dirty="0" smtClean="0"/>
              <a:t>Wet swale – main channel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pic>
        <p:nvPicPr>
          <p:cNvPr id="5" name="Content Placeholder 5" descr="Sta4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343917" y="1475130"/>
            <a:ext cx="4775200" cy="3581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0" y="5130842"/>
            <a:ext cx="14205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Photo:  Ray Roemmich</a:t>
            </a:r>
            <a:endParaRPr lang="en-US" sz="1050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6783157" y="3124200"/>
            <a:ext cx="2007289" cy="1065564"/>
          </a:xfrm>
          <a:prstGeom prst="line">
            <a:avLst/>
          </a:prstGeom>
          <a:ln w="920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187620" y="4189764"/>
            <a:ext cx="1595537" cy="0"/>
          </a:xfrm>
          <a:prstGeom prst="line">
            <a:avLst/>
          </a:prstGeom>
          <a:ln w="920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429072" y="3976651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 Slope Reductions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4326739"/>
            <a:ext cx="264511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Bottom/Main Channel Reductions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7956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4" y="12393"/>
            <a:ext cx="9119616" cy="68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ight Arrow 8"/>
          <p:cNvSpPr/>
          <p:nvPr/>
        </p:nvSpPr>
        <p:spPr>
          <a:xfrm rot="10800000">
            <a:off x="2371301" y="3123070"/>
            <a:ext cx="990600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49915" y="3074769"/>
            <a:ext cx="2060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Swale Side </a:t>
            </a:r>
            <a:r>
              <a:rPr lang="en-US" dirty="0"/>
              <a:t>S</a:t>
            </a:r>
            <a:r>
              <a:rPr lang="en-US" dirty="0" smtClean="0"/>
              <a:t>lope</a:t>
            </a:r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 rot="10800000">
            <a:off x="2371301" y="3444101"/>
            <a:ext cx="990600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 rot="10800000">
            <a:off x="2371301" y="3747736"/>
            <a:ext cx="990600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Arrow 12"/>
          <p:cNvSpPr/>
          <p:nvPr/>
        </p:nvSpPr>
        <p:spPr>
          <a:xfrm rot="10800000">
            <a:off x="2371301" y="4036507"/>
            <a:ext cx="990600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379027" y="3391553"/>
            <a:ext cx="2412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Swale </a:t>
            </a:r>
            <a:r>
              <a:rPr lang="en-US" dirty="0"/>
              <a:t>M</a:t>
            </a:r>
            <a:r>
              <a:rPr lang="en-US" dirty="0" smtClean="0"/>
              <a:t>ain </a:t>
            </a:r>
            <a:r>
              <a:rPr lang="en-US" dirty="0"/>
              <a:t>C</a:t>
            </a:r>
            <a:r>
              <a:rPr lang="en-US" dirty="0" smtClean="0"/>
              <a:t>hannel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367043" y="3704372"/>
            <a:ext cx="3948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Swale </a:t>
            </a:r>
            <a:r>
              <a:rPr lang="en-US" dirty="0"/>
              <a:t>M</a:t>
            </a:r>
            <a:r>
              <a:rPr lang="en-US" dirty="0" smtClean="0"/>
              <a:t>ain </a:t>
            </a:r>
            <a:r>
              <a:rPr lang="en-US" dirty="0"/>
              <a:t>C</a:t>
            </a:r>
            <a:r>
              <a:rPr lang="en-US" dirty="0" smtClean="0"/>
              <a:t>hannel with </a:t>
            </a:r>
            <a:r>
              <a:rPr lang="en-US" dirty="0"/>
              <a:t>U</a:t>
            </a:r>
            <a:r>
              <a:rPr lang="en-US" dirty="0" smtClean="0"/>
              <a:t>nderdrain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367043" y="4018052"/>
            <a:ext cx="3948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Wet Swale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24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separate components</a:t>
            </a:r>
            <a:r>
              <a:rPr lang="en-US" dirty="0"/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2971800" y="3105150"/>
            <a:ext cx="2200275" cy="9906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Swale Side Slope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181600" y="2266950"/>
            <a:ext cx="1619250" cy="83820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endCxn id="8" idx="1"/>
          </p:cNvCxnSpPr>
          <p:nvPr/>
        </p:nvCxnSpPr>
        <p:spPr>
          <a:xfrm>
            <a:off x="5172075" y="4095750"/>
            <a:ext cx="1619249" cy="100965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4" idx="3"/>
            <a:endCxn id="10" idx="1"/>
          </p:cNvCxnSpPr>
          <p:nvPr/>
        </p:nvCxnSpPr>
        <p:spPr>
          <a:xfrm>
            <a:off x="5172075" y="3600450"/>
            <a:ext cx="1628774" cy="1905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791324" y="4495800"/>
            <a:ext cx="2124073" cy="1219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Wet Swale – Main Channel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91324" y="1676400"/>
            <a:ext cx="2124075" cy="1143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Dry Swale – Main Channel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00849" y="2971800"/>
            <a:ext cx="2114549" cy="12954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Dry Swale w/ underdrain – Main Channel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3105150"/>
            <a:ext cx="1905000" cy="9906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Watershed Area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>
            <a:endCxn id="4" idx="1"/>
          </p:cNvCxnSpPr>
          <p:nvPr/>
        </p:nvCxnSpPr>
        <p:spPr>
          <a:xfrm>
            <a:off x="2057400" y="3600450"/>
            <a:ext cx="914400" cy="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971800" y="1600200"/>
            <a:ext cx="2133600" cy="9906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BMP overflow</a:t>
            </a: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095875" y="2095500"/>
            <a:ext cx="1695450" cy="114300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65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642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7391400" y="1905001"/>
            <a:ext cx="940338" cy="40386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Swale BMP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76600" y="1740727"/>
            <a:ext cx="2209800" cy="440736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Roadway</a:t>
            </a:r>
          </a:p>
          <a:p>
            <a:pPr algn="ctr"/>
            <a:r>
              <a:rPr lang="en-US" dirty="0" smtClean="0"/>
              <a:t>(0.5 acre)</a:t>
            </a: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5689315" y="3494136"/>
            <a:ext cx="1143000" cy="1066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940" y="1708388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278" y="2464155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968" y="2105811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236" y="2119288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775" y="2766365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062" y="3139235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998" y="3488954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Grass on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465" y="3083681"/>
            <a:ext cx="701339" cy="42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775" y="3656871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998" y="3959081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895" y="4109620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689" y="5280145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790" y="4445929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363" y="4490620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567" y="4795420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118" y="5280145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567" y="4930951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Freeform 35"/>
          <p:cNvSpPr/>
          <p:nvPr/>
        </p:nvSpPr>
        <p:spPr>
          <a:xfrm>
            <a:off x="6832315" y="1623317"/>
            <a:ext cx="554804" cy="4335694"/>
          </a:xfrm>
          <a:custGeom>
            <a:avLst/>
            <a:gdLst>
              <a:gd name="connsiteX0" fmla="*/ 544530 w 554804"/>
              <a:gd name="connsiteY0" fmla="*/ 277402 h 4335694"/>
              <a:gd name="connsiteX1" fmla="*/ 10274 w 554804"/>
              <a:gd name="connsiteY1" fmla="*/ 0 h 4335694"/>
              <a:gd name="connsiteX2" fmla="*/ 0 w 554804"/>
              <a:gd name="connsiteY2" fmla="*/ 3863083 h 4335694"/>
              <a:gd name="connsiteX3" fmla="*/ 554804 w 554804"/>
              <a:gd name="connsiteY3" fmla="*/ 4335694 h 4335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4804" h="4335694">
                <a:moveTo>
                  <a:pt x="544530" y="277402"/>
                </a:moveTo>
                <a:lnTo>
                  <a:pt x="10274" y="0"/>
                </a:lnTo>
                <a:cubicBezTo>
                  <a:pt x="6849" y="1287694"/>
                  <a:pt x="3425" y="2575389"/>
                  <a:pt x="0" y="3863083"/>
                </a:cubicBezTo>
                <a:lnTo>
                  <a:pt x="554804" y="4335694"/>
                </a:lnTo>
              </a:path>
            </a:pathLst>
          </a:cu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7" name="Picture 36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691" y="1674492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ight Arrow 37"/>
          <p:cNvSpPr/>
          <p:nvPr/>
        </p:nvSpPr>
        <p:spPr>
          <a:xfrm rot="16200000">
            <a:off x="7290068" y="2265885"/>
            <a:ext cx="1143000" cy="1066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5486400" y="312724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Sheet Flow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455047" y="3795790"/>
            <a:ext cx="813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Dry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Swale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276600" y="1996812"/>
            <a:ext cx="2209800" cy="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499890" y="1728498"/>
            <a:ext cx="0" cy="4383791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957090" y="1996846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27.2 feet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576090" y="507313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800 feet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2157862"/>
            <a:ext cx="3200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Swale Side slope area:  = 0.367 acres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Swale Main Channel Area: =  0.073 acres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Total Area = 0.94 acres</a:t>
            </a:r>
          </a:p>
        </p:txBody>
      </p:sp>
    </p:spTree>
    <p:extLst>
      <p:ext uri="{BB962C8B-B14F-4D97-AF65-F5344CB8AC3E}">
        <p14:creationId xmlns:p14="http://schemas.microsoft.com/office/powerpoint/2010/main" val="330156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2" y="12032"/>
            <a:ext cx="9119616" cy="68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47740" y="4038600"/>
            <a:ext cx="5905660" cy="20574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0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9616" cy="68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039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80" y="152400"/>
            <a:ext cx="8515520" cy="592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33664" y="1588168"/>
            <a:ext cx="4648200" cy="381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62000" y="2209800"/>
            <a:ext cx="7162800" cy="2590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8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4" y="11026"/>
            <a:ext cx="9119616" cy="68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60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80" y="152400"/>
            <a:ext cx="8515520" cy="592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558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36" y="179474"/>
            <a:ext cx="8515520" cy="592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097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80" y="147006"/>
            <a:ext cx="8515520" cy="592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705600" y="3733800"/>
            <a:ext cx="1600200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038600" y="1676400"/>
            <a:ext cx="4343400" cy="1981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22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6" grpId="1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is swale volume reduction capacity calculated?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55 years of P8 modeling based on multiple configurations of side slope, channel length, flow path length, infiltration rate, and Manning’s </a:t>
            </a:r>
            <a:r>
              <a:rPr lang="en-US" i="1" dirty="0" smtClean="0"/>
              <a:t>n</a:t>
            </a:r>
          </a:p>
          <a:p>
            <a:r>
              <a:rPr lang="en-US" dirty="0" smtClean="0"/>
              <a:t>P8 model results were used to develop relationship between swale parameters and annual volume reductions</a:t>
            </a:r>
          </a:p>
          <a:p>
            <a:r>
              <a:rPr lang="en-US" dirty="0" smtClean="0"/>
              <a:t>Performance curves are used to convert annual reductions to event based reductions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29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3595850"/>
              </p:ext>
            </p:extLst>
          </p:nvPr>
        </p:nvGraphicFramePr>
        <p:xfrm>
          <a:off x="304800" y="1262621"/>
          <a:ext cx="8686800" cy="4976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 up table for type A soils (1.63 in/hr)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95851" y="2405853"/>
            <a:ext cx="36535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Annual Percent Reduction = 24%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95851" y="2761903"/>
            <a:ext cx="26405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Impervious Area = 58%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95851" y="3138428"/>
            <a:ext cx="23109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BMP Volume = 99 ft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77294" y="3796293"/>
            <a:ext cx="2819454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209800" y="3525947"/>
            <a:ext cx="0" cy="2246521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ultiply 11"/>
          <p:cNvSpPr/>
          <p:nvPr/>
        </p:nvSpPr>
        <p:spPr>
          <a:xfrm>
            <a:off x="2057415" y="3634837"/>
            <a:ext cx="304769" cy="30480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94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228600" y="1752600"/>
            <a:ext cx="3429000" cy="4495800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 smtClean="0"/>
              <a:t>File saves as an excel file</a:t>
            </a:r>
          </a:p>
          <a:p>
            <a:endParaRPr lang="en-US" sz="2800" dirty="0" smtClean="0"/>
          </a:p>
          <a:p>
            <a:r>
              <a:rPr lang="en-US" sz="2800" dirty="0" smtClean="0"/>
              <a:t>Excel file contains all of the data and equations used in the calculator</a:t>
            </a:r>
          </a:p>
          <a:p>
            <a:endParaRPr lang="en-US" sz="2800" dirty="0"/>
          </a:p>
          <a:p>
            <a:r>
              <a:rPr lang="en-US" sz="2800" dirty="0" smtClean="0"/>
              <a:t>Excel file can be used as a stand alone calculator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981200"/>
            <a:ext cx="53340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449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Calculator Requirements for Side </a:t>
            </a:r>
            <a:r>
              <a:rPr lang="en-US" dirty="0"/>
              <a:t>S</a:t>
            </a:r>
            <a:r>
              <a:rPr lang="en-US" dirty="0" smtClean="0"/>
              <a:t>lopes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Can only be routed to swale main channel BMPs (swale main channel, swale main channel with an underdrain, wet swale)</a:t>
            </a:r>
          </a:p>
          <a:p>
            <a:r>
              <a:rPr lang="en-US" dirty="0" smtClean="0"/>
              <a:t>Cannot receive runoff from other BMPs</a:t>
            </a:r>
          </a:p>
          <a:p>
            <a:r>
              <a:rPr lang="en-US" dirty="0" smtClean="0"/>
              <a:t>Flow must be sheet flow over entire channel length</a:t>
            </a:r>
            <a:r>
              <a:rPr lang="en-US" dirty="0"/>
              <a:t> </a:t>
            </a:r>
            <a:r>
              <a:rPr lang="en-US" dirty="0" smtClean="0"/>
              <a:t>(if not, channel length should be adjusted to only cover areas where sheet flow occurs)</a:t>
            </a:r>
          </a:p>
          <a:p>
            <a:r>
              <a:rPr lang="en-US" dirty="0" smtClean="0"/>
              <a:t>Only calculates flow from one side slope  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75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Calculator Requirements 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Manning’s </a:t>
            </a:r>
            <a:r>
              <a:rPr lang="en-US" i="1" dirty="0"/>
              <a:t>n</a:t>
            </a:r>
            <a:r>
              <a:rPr lang="en-US" dirty="0"/>
              <a:t> </a:t>
            </a:r>
            <a:r>
              <a:rPr lang="en-US" dirty="0" smtClean="0"/>
              <a:t>cannot </a:t>
            </a:r>
            <a:r>
              <a:rPr lang="en-US" dirty="0"/>
              <a:t>be &gt; 1</a:t>
            </a:r>
          </a:p>
          <a:p>
            <a:r>
              <a:rPr lang="en-US" dirty="0"/>
              <a:t>Infiltration rate </a:t>
            </a:r>
            <a:r>
              <a:rPr lang="en-US" dirty="0" smtClean="0"/>
              <a:t>cannot </a:t>
            </a:r>
            <a:r>
              <a:rPr lang="en-US" dirty="0"/>
              <a:t>be </a:t>
            </a:r>
            <a:r>
              <a:rPr lang="en-US" dirty="0" smtClean="0"/>
              <a:t>&gt; </a:t>
            </a:r>
            <a:r>
              <a:rPr lang="en-US" dirty="0"/>
              <a:t>1.63 </a:t>
            </a:r>
            <a:r>
              <a:rPr lang="en-US" dirty="0" smtClean="0"/>
              <a:t>inches/hour </a:t>
            </a:r>
            <a:r>
              <a:rPr lang="en-US" sz="2800" dirty="0"/>
              <a:t>(might change)</a:t>
            </a:r>
          </a:p>
          <a:p>
            <a:r>
              <a:rPr lang="en-US" dirty="0"/>
              <a:t>Side slopes </a:t>
            </a:r>
            <a:r>
              <a:rPr lang="en-US" dirty="0" smtClean="0"/>
              <a:t>cannot </a:t>
            </a:r>
            <a:r>
              <a:rPr lang="en-US" dirty="0"/>
              <a:t>be </a:t>
            </a:r>
            <a:r>
              <a:rPr lang="en-US" dirty="0" smtClean="0"/>
              <a:t>steeper </a:t>
            </a:r>
            <a:r>
              <a:rPr lang="en-US" dirty="0"/>
              <a:t>than </a:t>
            </a:r>
            <a:r>
              <a:rPr lang="en-US" dirty="0" smtClean="0"/>
              <a:t>3H:1V </a:t>
            </a:r>
            <a:r>
              <a:rPr lang="en-US" dirty="0"/>
              <a:t>or </a:t>
            </a:r>
            <a:r>
              <a:rPr lang="en-US" dirty="0" smtClean="0"/>
              <a:t>flatter </a:t>
            </a:r>
            <a:r>
              <a:rPr lang="en-US" dirty="0"/>
              <a:t>than </a:t>
            </a:r>
            <a:r>
              <a:rPr lang="en-US" dirty="0" smtClean="0"/>
              <a:t>7H:1V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19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26"/>
            <a:ext cx="9119616" cy="68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953000" y="3733800"/>
            <a:ext cx="1828800" cy="1066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5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32" y="191983"/>
            <a:ext cx="8515520" cy="592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09600" y="2209800"/>
            <a:ext cx="7010400" cy="2590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63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24" y="149680"/>
            <a:ext cx="8515520" cy="592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91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62" y="160566"/>
            <a:ext cx="8515520" cy="592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" y="1957136"/>
            <a:ext cx="685800" cy="1066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37840" y="3479715"/>
            <a:ext cx="312136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Calculated with same</a:t>
            </a:r>
          </a:p>
          <a:p>
            <a:pPr algn="ctr"/>
            <a:r>
              <a:rPr lang="en-US" dirty="0" smtClean="0"/>
              <a:t>method used for side slope </a:t>
            </a:r>
          </a:p>
          <a:p>
            <a:pPr algn="ctr"/>
            <a:r>
              <a:rPr lang="en-US" dirty="0" smtClean="0"/>
              <a:t>calculation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858000" y="3636580"/>
            <a:ext cx="1371600" cy="304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858000" y="1523999"/>
            <a:ext cx="1371600" cy="195571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74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7" grpId="1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22" y="280312"/>
            <a:ext cx="8515520" cy="592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62200" y="1219200"/>
            <a:ext cx="1600200" cy="121005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858000" y="4859668"/>
            <a:ext cx="1371600" cy="39813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9120" y="4135404"/>
            <a:ext cx="340349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Calculate the volume of</a:t>
            </a:r>
          </a:p>
          <a:p>
            <a:pPr algn="ctr"/>
            <a:r>
              <a:rPr lang="en-US" dirty="0"/>
              <a:t>w</a:t>
            </a:r>
            <a:r>
              <a:rPr lang="en-US" dirty="0" smtClean="0"/>
              <a:t>ater that can be held behind </a:t>
            </a:r>
          </a:p>
          <a:p>
            <a:pPr algn="ctr"/>
            <a:r>
              <a:rPr lang="en-US" dirty="0"/>
              <a:t>t</a:t>
            </a:r>
            <a:r>
              <a:rPr lang="en-US" dirty="0" smtClean="0"/>
              <a:t>he check dam at any one time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821905" y="3505200"/>
            <a:ext cx="1371600" cy="63020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821905" y="3959394"/>
            <a:ext cx="1371600" cy="99360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39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70" y="106136"/>
            <a:ext cx="8515520" cy="592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7086600" y="4454914"/>
            <a:ext cx="1371600" cy="39813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05659" y="2895600"/>
            <a:ext cx="291618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Total volume reduction</a:t>
            </a:r>
          </a:p>
          <a:p>
            <a:pPr algn="ctr"/>
            <a:r>
              <a:rPr lang="en-US" dirty="0" smtClean="0"/>
              <a:t>capacity equals the sum of</a:t>
            </a:r>
          </a:p>
          <a:p>
            <a:pPr algn="ctr"/>
            <a:r>
              <a:rPr lang="en-US" dirty="0"/>
              <a:t>t</a:t>
            </a:r>
            <a:r>
              <a:rPr lang="en-US" dirty="0" smtClean="0"/>
              <a:t>he two reductions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8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96" y="29934"/>
            <a:ext cx="8515520" cy="592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73775" y="3776001"/>
            <a:ext cx="326243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Bioretention base volume loss</a:t>
            </a:r>
          </a:p>
          <a:p>
            <a:pPr algn="ctr"/>
            <a:r>
              <a:rPr lang="en-US" dirty="0"/>
              <a:t>r</a:t>
            </a:r>
            <a:r>
              <a:rPr lang="en-US" dirty="0" smtClean="0"/>
              <a:t>eplaces channel bottom</a:t>
            </a:r>
          </a:p>
          <a:p>
            <a:pPr algn="ctr"/>
            <a:r>
              <a:rPr lang="en-US" dirty="0" smtClean="0"/>
              <a:t>calculation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7571" y="2362200"/>
            <a:ext cx="3394841" cy="1187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6989380" y="4059620"/>
            <a:ext cx="1371600" cy="39813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999890" y="1115358"/>
            <a:ext cx="1371600" cy="39813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395250" y="2427890"/>
            <a:ext cx="1066800" cy="1219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934200" y="3448024"/>
            <a:ext cx="1371600" cy="32797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934200" y="3665228"/>
            <a:ext cx="1371600" cy="57243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76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8" grpId="0" animBg="1"/>
      <p:bldP spid="8" grpId="1" animBg="1"/>
      <p:bldP spid="12" grpId="0" animBg="1"/>
      <p:bldP spid="12" grpId="1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Annual Pollutant Load Reduction</a:t>
            </a:r>
          </a:p>
        </p:txBody>
      </p: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1853837" y="1876256"/>
            <a:ext cx="4540996" cy="3757599"/>
            <a:chOff x="1619939" y="-21609"/>
            <a:chExt cx="2863434" cy="2780901"/>
          </a:xfrm>
        </p:grpSpPr>
        <p:grpSp>
          <p:nvGrpSpPr>
            <p:cNvPr id="23" name="Group 22"/>
            <p:cNvGrpSpPr>
              <a:grpSpLocks/>
            </p:cNvGrpSpPr>
            <p:nvPr/>
          </p:nvGrpSpPr>
          <p:grpSpPr bwMode="auto">
            <a:xfrm>
              <a:off x="1619939" y="-21609"/>
              <a:ext cx="2863434" cy="2780901"/>
              <a:chOff x="1622042" y="-17932"/>
              <a:chExt cx="2867150" cy="2307755"/>
            </a:xfrm>
          </p:grpSpPr>
          <p:sp>
            <p:nvSpPr>
              <p:cNvPr id="25" name="Freeform 24"/>
              <p:cNvSpPr/>
              <p:nvPr/>
            </p:nvSpPr>
            <p:spPr>
              <a:xfrm>
                <a:off x="1665147" y="-17932"/>
                <a:ext cx="2108656" cy="690733"/>
              </a:xfrm>
              <a:custGeom>
                <a:avLst/>
                <a:gdLst>
                  <a:gd name="connsiteX0" fmla="*/ 0 w 2116666"/>
                  <a:gd name="connsiteY0" fmla="*/ 762000 h 772583"/>
                  <a:gd name="connsiteX1" fmla="*/ 1217083 w 2116666"/>
                  <a:gd name="connsiteY1" fmla="*/ 772583 h 772583"/>
                  <a:gd name="connsiteX2" fmla="*/ 2116666 w 2116666"/>
                  <a:gd name="connsiteY2" fmla="*/ 0 h 772583"/>
                  <a:gd name="connsiteX3" fmla="*/ 0 w 2116666"/>
                  <a:gd name="connsiteY3" fmla="*/ 762000 h 772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16666" h="772583">
                    <a:moveTo>
                      <a:pt x="0" y="762000"/>
                    </a:moveTo>
                    <a:lnTo>
                      <a:pt x="1217083" y="772583"/>
                    </a:lnTo>
                    <a:lnTo>
                      <a:pt x="2116666" y="0"/>
                    </a:lnTo>
                    <a:lnTo>
                      <a:pt x="0" y="7620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6" name="Freeform 25"/>
              <p:cNvSpPr/>
              <p:nvPr/>
            </p:nvSpPr>
            <p:spPr>
              <a:xfrm>
                <a:off x="2833744" y="0"/>
                <a:ext cx="1641126" cy="1570705"/>
              </a:xfrm>
              <a:custGeom>
                <a:avLst/>
                <a:gdLst>
                  <a:gd name="connsiteX0" fmla="*/ 0 w 1640417"/>
                  <a:gd name="connsiteY0" fmla="*/ 751417 h 1778000"/>
                  <a:gd name="connsiteX1" fmla="*/ 423333 w 1640417"/>
                  <a:gd name="connsiteY1" fmla="*/ 762000 h 1778000"/>
                  <a:gd name="connsiteX2" fmla="*/ 116417 w 1640417"/>
                  <a:gd name="connsiteY2" fmla="*/ 1778000 h 1778000"/>
                  <a:gd name="connsiteX3" fmla="*/ 1640417 w 1640417"/>
                  <a:gd name="connsiteY3" fmla="*/ 52917 h 1778000"/>
                  <a:gd name="connsiteX4" fmla="*/ 899583 w 1640417"/>
                  <a:gd name="connsiteY4" fmla="*/ 0 h 1778000"/>
                  <a:gd name="connsiteX5" fmla="*/ 0 w 1640417"/>
                  <a:gd name="connsiteY5" fmla="*/ 751417 h 177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0417" h="1778000">
                    <a:moveTo>
                      <a:pt x="0" y="751417"/>
                    </a:moveTo>
                    <a:lnTo>
                      <a:pt x="423333" y="762000"/>
                    </a:lnTo>
                    <a:lnTo>
                      <a:pt x="116417" y="1778000"/>
                    </a:lnTo>
                    <a:lnTo>
                      <a:pt x="1640417" y="52917"/>
                    </a:lnTo>
                    <a:lnTo>
                      <a:pt x="899583" y="0"/>
                    </a:lnTo>
                    <a:lnTo>
                      <a:pt x="0" y="751417"/>
                    </a:lnTo>
                    <a:close/>
                  </a:path>
                </a:pathLst>
              </a:custGeom>
              <a:blipFill>
                <a:blip r:embed="rId2"/>
                <a:tile tx="0" ty="0" sx="100000" sy="100000" flip="none" algn="tl"/>
              </a:blip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grpSp>
            <p:nvGrpSpPr>
              <p:cNvPr id="38" name="Group 37"/>
              <p:cNvGrpSpPr>
                <a:grpSpLocks/>
              </p:cNvGrpSpPr>
              <p:nvPr/>
            </p:nvGrpSpPr>
            <p:grpSpPr bwMode="auto">
              <a:xfrm>
                <a:off x="1622042" y="0"/>
                <a:ext cx="2824263" cy="1728366"/>
                <a:chOff x="1730234" y="434"/>
                <a:chExt cx="3060991" cy="1380189"/>
              </a:xfrm>
            </p:grpSpPr>
            <p:sp>
              <p:nvSpPr>
                <p:cNvPr id="41" name="Flowchart: Manual Operation 40"/>
                <p:cNvSpPr/>
                <p:nvPr/>
              </p:nvSpPr>
              <p:spPr>
                <a:xfrm>
                  <a:off x="1730234" y="541912"/>
                  <a:ext cx="1789025" cy="838711"/>
                </a:xfrm>
                <a:prstGeom prst="flowChartManualOperation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100"/>
                </a:p>
              </p:txBody>
            </p:sp>
            <p:cxnSp>
              <p:nvCxnSpPr>
                <p:cNvPr id="42" name="Straight Connector 41"/>
                <p:cNvCxnSpPr/>
                <p:nvPr/>
              </p:nvCxnSpPr>
              <p:spPr>
                <a:xfrm flipV="1">
                  <a:off x="3167659" y="60882"/>
                  <a:ext cx="1623566" cy="131473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flipV="1">
                  <a:off x="3508918" y="68438"/>
                  <a:ext cx="1261625" cy="468469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 flipV="1">
                  <a:off x="3053906" y="15546"/>
                  <a:ext cx="961730" cy="513805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flipV="1">
                  <a:off x="1750916" y="434"/>
                  <a:ext cx="2254378" cy="52136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4005295" y="7990"/>
                  <a:ext cx="785930" cy="45336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" name="Freeform 31"/>
              <p:cNvSpPr/>
              <p:nvPr/>
            </p:nvSpPr>
            <p:spPr>
              <a:xfrm>
                <a:off x="2924398" y="18924"/>
                <a:ext cx="1564794" cy="1731561"/>
              </a:xfrm>
              <a:custGeom>
                <a:avLst/>
                <a:gdLst>
                  <a:gd name="connsiteX0" fmla="*/ 306917 w 1534583"/>
                  <a:gd name="connsiteY0" fmla="*/ 698500 h 1703916"/>
                  <a:gd name="connsiteX1" fmla="*/ 0 w 1534583"/>
                  <a:gd name="connsiteY1" fmla="*/ 1703916 h 1703916"/>
                  <a:gd name="connsiteX2" fmla="*/ 1534583 w 1534583"/>
                  <a:gd name="connsiteY2" fmla="*/ 0 h 1703916"/>
                  <a:gd name="connsiteX3" fmla="*/ 306917 w 1534583"/>
                  <a:gd name="connsiteY3" fmla="*/ 698500 h 170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34583" h="1703916">
                    <a:moveTo>
                      <a:pt x="306917" y="698500"/>
                    </a:moveTo>
                    <a:lnTo>
                      <a:pt x="0" y="1703916"/>
                    </a:lnTo>
                    <a:lnTo>
                      <a:pt x="1534583" y="0"/>
                    </a:lnTo>
                    <a:lnTo>
                      <a:pt x="306917" y="6985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1965534" y="1712636"/>
                <a:ext cx="973226" cy="577187"/>
              </a:xfrm>
              <a:prstGeom prst="rect">
                <a:avLst/>
              </a:prstGeom>
              <a:blipFill>
                <a:blip r:embed="rId2"/>
                <a:tile tx="0" ty="0" sx="100000" sy="100000" flip="none" algn="tl"/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17" name="Freeform 16"/>
            <p:cNvSpPr/>
            <p:nvPr/>
          </p:nvSpPr>
          <p:spPr>
            <a:xfrm>
              <a:off x="2925383" y="91216"/>
              <a:ext cx="1553216" cy="2622467"/>
            </a:xfrm>
            <a:custGeom>
              <a:avLst/>
              <a:gdLst>
                <a:gd name="connsiteX0" fmla="*/ 21166 w 1555750"/>
                <a:gd name="connsiteY0" fmla="*/ 2677583 h 2677583"/>
                <a:gd name="connsiteX1" fmla="*/ 0 w 1555750"/>
                <a:gd name="connsiteY1" fmla="*/ 2021416 h 2677583"/>
                <a:gd name="connsiteX2" fmla="*/ 1545166 w 1555750"/>
                <a:gd name="connsiteY2" fmla="*/ 0 h 2677583"/>
                <a:gd name="connsiteX3" fmla="*/ 1555750 w 1555750"/>
                <a:gd name="connsiteY3" fmla="*/ 603250 h 2677583"/>
                <a:gd name="connsiteX4" fmla="*/ 21166 w 1555750"/>
                <a:gd name="connsiteY4" fmla="*/ 2677583 h 267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5750" h="2677583">
                  <a:moveTo>
                    <a:pt x="21166" y="2677583"/>
                  </a:moveTo>
                  <a:lnTo>
                    <a:pt x="0" y="2021416"/>
                  </a:lnTo>
                  <a:lnTo>
                    <a:pt x="1545166" y="0"/>
                  </a:lnTo>
                  <a:lnTo>
                    <a:pt x="1555750" y="603250"/>
                  </a:lnTo>
                  <a:lnTo>
                    <a:pt x="21166" y="2677583"/>
                  </a:ln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64" name="Freeform 63"/>
          <p:cNvSpPr/>
          <p:nvPr/>
        </p:nvSpPr>
        <p:spPr>
          <a:xfrm>
            <a:off x="1883925" y="1913021"/>
            <a:ext cx="4391526" cy="1118937"/>
          </a:xfrm>
          <a:custGeom>
            <a:avLst/>
            <a:gdLst>
              <a:gd name="connsiteX0" fmla="*/ 0 w 4391526"/>
              <a:gd name="connsiteY0" fmla="*/ 1094874 h 1118937"/>
              <a:gd name="connsiteX1" fmla="*/ 2574758 w 4391526"/>
              <a:gd name="connsiteY1" fmla="*/ 1118937 h 1118937"/>
              <a:gd name="connsiteX2" fmla="*/ 4391526 w 4391526"/>
              <a:gd name="connsiteY2" fmla="*/ 84221 h 1118937"/>
              <a:gd name="connsiteX3" fmla="*/ 3296653 w 4391526"/>
              <a:gd name="connsiteY3" fmla="*/ 0 h 1118937"/>
              <a:gd name="connsiteX4" fmla="*/ 0 w 4391526"/>
              <a:gd name="connsiteY4" fmla="*/ 1094874 h 1118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1526" h="1118937">
                <a:moveTo>
                  <a:pt x="0" y="1094874"/>
                </a:moveTo>
                <a:lnTo>
                  <a:pt x="2574758" y="1118937"/>
                </a:lnTo>
                <a:lnTo>
                  <a:pt x="4391526" y="84221"/>
                </a:lnTo>
                <a:lnTo>
                  <a:pt x="3296653" y="0"/>
                </a:lnTo>
                <a:lnTo>
                  <a:pt x="0" y="1094874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/>
          <p:cNvSpPr/>
          <p:nvPr/>
        </p:nvSpPr>
        <p:spPr>
          <a:xfrm>
            <a:off x="2425346" y="2045368"/>
            <a:ext cx="3970421" cy="3597443"/>
          </a:xfrm>
          <a:custGeom>
            <a:avLst/>
            <a:gdLst>
              <a:gd name="connsiteX0" fmla="*/ 0 w 3970421"/>
              <a:gd name="connsiteY0" fmla="*/ 2634916 h 3597443"/>
              <a:gd name="connsiteX1" fmla="*/ 0 w 3970421"/>
              <a:gd name="connsiteY1" fmla="*/ 3597443 h 3597443"/>
              <a:gd name="connsiteX2" fmla="*/ 1528011 w 3970421"/>
              <a:gd name="connsiteY2" fmla="*/ 3573379 h 3597443"/>
              <a:gd name="connsiteX3" fmla="*/ 3970421 w 3970421"/>
              <a:gd name="connsiteY3" fmla="*/ 733927 h 3597443"/>
              <a:gd name="connsiteX4" fmla="*/ 3934326 w 3970421"/>
              <a:gd name="connsiteY4" fmla="*/ 0 h 3597443"/>
              <a:gd name="connsiteX5" fmla="*/ 1491916 w 3970421"/>
              <a:gd name="connsiteY5" fmla="*/ 2658979 h 3597443"/>
              <a:gd name="connsiteX6" fmla="*/ 0 w 3970421"/>
              <a:gd name="connsiteY6" fmla="*/ 2634916 h 3597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70421" h="3597443">
                <a:moveTo>
                  <a:pt x="0" y="2634916"/>
                </a:moveTo>
                <a:lnTo>
                  <a:pt x="0" y="3597443"/>
                </a:lnTo>
                <a:lnTo>
                  <a:pt x="1528011" y="3573379"/>
                </a:lnTo>
                <a:lnTo>
                  <a:pt x="3970421" y="733927"/>
                </a:lnTo>
                <a:lnTo>
                  <a:pt x="3934326" y="0"/>
                </a:lnTo>
                <a:lnTo>
                  <a:pt x="1491916" y="2658979"/>
                </a:lnTo>
                <a:lnTo>
                  <a:pt x="0" y="2634916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ight Arrow 65"/>
          <p:cNvSpPr/>
          <p:nvPr/>
        </p:nvSpPr>
        <p:spPr>
          <a:xfrm rot="5400000">
            <a:off x="2595434" y="5260896"/>
            <a:ext cx="1146249" cy="4876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ight Arrow 66"/>
          <p:cNvSpPr/>
          <p:nvPr/>
        </p:nvSpPr>
        <p:spPr>
          <a:xfrm rot="5400000">
            <a:off x="4117014" y="4450211"/>
            <a:ext cx="1146249" cy="4876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ight Arrow 67"/>
          <p:cNvSpPr/>
          <p:nvPr/>
        </p:nvSpPr>
        <p:spPr>
          <a:xfrm rot="5400000">
            <a:off x="5386128" y="2983503"/>
            <a:ext cx="1146249" cy="4876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ight Arrow 68"/>
          <p:cNvSpPr/>
          <p:nvPr/>
        </p:nvSpPr>
        <p:spPr>
          <a:xfrm rot="9365047">
            <a:off x="1936689" y="2208550"/>
            <a:ext cx="2214646" cy="8913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4236934" y="5369975"/>
            <a:ext cx="35775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100% TSS, PP, DP Reduction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(performance curves)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03290" y="2409397"/>
            <a:ext cx="144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73% PP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0% DP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68% TSS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4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/>
      <p:bldP spid="7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462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Swale bottom width cannot be &lt; 2 feet</a:t>
            </a:r>
          </a:p>
          <a:p>
            <a:r>
              <a:rPr lang="en-US" dirty="0" smtClean="0"/>
              <a:t>Channel slope cannot be &gt; 4%</a:t>
            </a:r>
          </a:p>
          <a:p>
            <a:r>
              <a:rPr lang="en-US" dirty="0" smtClean="0"/>
              <a:t>Manning’s </a:t>
            </a:r>
            <a:r>
              <a:rPr lang="en-US" i="1" dirty="0" smtClean="0"/>
              <a:t>n</a:t>
            </a:r>
            <a:r>
              <a:rPr lang="en-US" dirty="0" smtClean="0"/>
              <a:t> cannot be &gt; 1</a:t>
            </a:r>
          </a:p>
          <a:p>
            <a:r>
              <a:rPr lang="en-US" dirty="0" smtClean="0"/>
              <a:t>Water behind check dam must drain within required drawdown time </a:t>
            </a:r>
            <a:r>
              <a:rPr lang="en-US" sz="2800" dirty="0" smtClean="0"/>
              <a:t>(48 or 24 hours)</a:t>
            </a:r>
          </a:p>
          <a:p>
            <a:r>
              <a:rPr lang="en-US" dirty="0" smtClean="0"/>
              <a:t>Infiltration rate cannot be &gt; 1.63 inches/hour </a:t>
            </a:r>
            <a:r>
              <a:rPr lang="en-US" sz="2800" dirty="0" smtClean="0"/>
              <a:t>(might change)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08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3:  Simple Swale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Rural Section of Highway 5 in Lake Elmo</a:t>
            </a:r>
          </a:p>
          <a:p>
            <a:pPr marL="320040" lvl="1" indent="0">
              <a:buNone/>
            </a:pPr>
            <a:endParaRPr lang="en-US" sz="2800" dirty="0" smtClean="0"/>
          </a:p>
          <a:p>
            <a:pPr marL="320040" lvl="1" indent="0">
              <a:buNone/>
            </a:pPr>
            <a:endParaRPr lang="en-US" sz="2800" dirty="0" smtClean="0"/>
          </a:p>
          <a:p>
            <a:pPr marL="320040" lvl="1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4" t="21744" r="20231" b="16444"/>
          <a:stretch/>
        </p:blipFill>
        <p:spPr bwMode="auto">
          <a:xfrm>
            <a:off x="609600" y="2057400"/>
            <a:ext cx="7162800" cy="3992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4953000" y="5029200"/>
            <a:ext cx="13716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6096000"/>
            <a:ext cx="29835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Source:  Minnesota Department of Transportation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40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</a:t>
            </a:r>
            <a:r>
              <a:rPr lang="en-US" dirty="0"/>
              <a:t>3</a:t>
            </a:r>
            <a:r>
              <a:rPr lang="en-US" dirty="0" smtClean="0"/>
              <a:t>:  Simple Swale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Rural Section of Highway 5 in Lake Elmo, MN (55042)</a:t>
            </a:r>
          </a:p>
          <a:p>
            <a:pPr marL="320040" lvl="1" indent="0">
              <a:buNone/>
            </a:pPr>
            <a:r>
              <a:rPr lang="en-US" sz="2800" dirty="0" smtClean="0"/>
              <a:t>Drainage Area A5:</a:t>
            </a:r>
          </a:p>
          <a:p>
            <a:pPr marL="594360" lvl="2" indent="0">
              <a:buNone/>
            </a:pPr>
            <a:r>
              <a:rPr lang="en-US" sz="2800" dirty="0" smtClean="0"/>
              <a:t>B soils</a:t>
            </a:r>
          </a:p>
          <a:p>
            <a:pPr marL="594360" lvl="2" indent="0">
              <a:buNone/>
            </a:pPr>
            <a:r>
              <a:rPr lang="en-US" sz="2800" dirty="0" smtClean="0"/>
              <a:t>Rectangular drainage area:  450’ by 100’</a:t>
            </a:r>
          </a:p>
          <a:p>
            <a:pPr marL="594360" lvl="2" indent="0">
              <a:buNone/>
            </a:pPr>
            <a:r>
              <a:rPr lang="en-US" sz="2800" dirty="0" smtClean="0"/>
              <a:t>Road/shoulder: 27’ wide</a:t>
            </a:r>
          </a:p>
          <a:p>
            <a:pPr marL="594360" lvl="2" indent="0">
              <a:buNone/>
            </a:pPr>
            <a:r>
              <a:rPr lang="en-US" sz="2800" dirty="0" smtClean="0"/>
              <a:t>Swale side slopes must start no closer than 5 feet from edge of pavement</a:t>
            </a:r>
          </a:p>
          <a:p>
            <a:pPr marL="594360" lvl="2" indent="0">
              <a:buNone/>
            </a:pPr>
            <a:r>
              <a:rPr lang="en-US" sz="2800" dirty="0" smtClean="0"/>
              <a:t>Longitudinal slope is 2%</a:t>
            </a:r>
          </a:p>
          <a:p>
            <a:pPr marL="594360" lvl="2" indent="0">
              <a:buNone/>
            </a:pPr>
            <a:r>
              <a:rPr lang="en-US" sz="2800" dirty="0" smtClean="0"/>
              <a:t>Side slope is 4:1</a:t>
            </a:r>
          </a:p>
          <a:p>
            <a:pPr marL="320040" lvl="1" indent="0">
              <a:buNone/>
            </a:pPr>
            <a:endParaRPr lang="en-US" sz="2800" dirty="0" smtClean="0"/>
          </a:p>
          <a:p>
            <a:pPr marL="320040" lvl="1" indent="0">
              <a:buNone/>
            </a:pPr>
            <a:endParaRPr lang="en-US" sz="2800" dirty="0" smtClean="0"/>
          </a:p>
          <a:p>
            <a:pPr marL="320040" lvl="1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45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" y="1693795"/>
            <a:ext cx="7543800" cy="3692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2209800" y="3761904"/>
            <a:ext cx="1524000" cy="22860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733800" y="3990504"/>
            <a:ext cx="990600" cy="99060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24400" y="4981104"/>
            <a:ext cx="3048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029200" y="3990504"/>
            <a:ext cx="1124625" cy="99060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153825" y="3876204"/>
            <a:ext cx="932775" cy="11430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086600" y="3876204"/>
            <a:ext cx="685800" cy="276225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990600" y="3761904"/>
            <a:ext cx="1219200" cy="17145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209800" y="2261952"/>
            <a:ext cx="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733800" y="2376252"/>
            <a:ext cx="0" cy="57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724400" y="2376252"/>
            <a:ext cx="0" cy="114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029200" y="2376252"/>
            <a:ext cx="0" cy="114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153825" y="2376252"/>
            <a:ext cx="0" cy="114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086600" y="2376252"/>
            <a:ext cx="0" cy="114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895588" y="2273984"/>
            <a:ext cx="457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27’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4038600" y="2278829"/>
            <a:ext cx="457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20’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4685836" y="2281002"/>
            <a:ext cx="343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8’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5362924" y="2281002"/>
            <a:ext cx="457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20’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6391624" y="2268801"/>
            <a:ext cx="457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25’</a:t>
            </a:r>
            <a:endParaRPr lang="en-US" sz="1600" dirty="0"/>
          </a:p>
        </p:txBody>
      </p:sp>
      <p:sp>
        <p:nvSpPr>
          <p:cNvPr id="24" name="Rectangle 23"/>
          <p:cNvSpPr/>
          <p:nvPr/>
        </p:nvSpPr>
        <p:spPr>
          <a:xfrm rot="661548">
            <a:off x="2243780" y="3708302"/>
            <a:ext cx="1524000" cy="2395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 rot="594293">
            <a:off x="2568086" y="3362892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Roadway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209800" y="2033352"/>
            <a:ext cx="4876800" cy="0"/>
          </a:xfrm>
          <a:prstGeom prst="straightConnector1">
            <a:avLst/>
          </a:prstGeom>
          <a:ln w="38100">
            <a:solidFill>
              <a:srgbClr val="166DBC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495776" y="1693795"/>
            <a:ext cx="570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100’</a:t>
            </a:r>
            <a:endParaRPr lang="en-US" sz="1600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2185701" y="2619556"/>
            <a:ext cx="2538699" cy="0"/>
          </a:xfrm>
          <a:prstGeom prst="straightConnector1">
            <a:avLst/>
          </a:prstGeom>
          <a:ln w="38100">
            <a:solidFill>
              <a:srgbClr val="166DBC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4685836" y="2619556"/>
            <a:ext cx="2400764" cy="0"/>
          </a:xfrm>
          <a:prstGeom prst="straightConnector1">
            <a:avLst/>
          </a:prstGeom>
          <a:ln w="38100">
            <a:solidFill>
              <a:srgbClr val="166DBC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492592" y="2636751"/>
            <a:ext cx="17203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Swale side slope</a:t>
            </a:r>
          </a:p>
          <a:p>
            <a:pPr algn="ctr"/>
            <a:r>
              <a:rPr lang="en-US" sz="1600" dirty="0" smtClean="0"/>
              <a:t>watershed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786905" y="2642582"/>
            <a:ext cx="20746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Swale main channel</a:t>
            </a:r>
          </a:p>
          <a:p>
            <a:pPr algn="ctr"/>
            <a:r>
              <a:rPr lang="en-US" sz="1600" dirty="0" smtClean="0"/>
              <a:t>watershed</a:t>
            </a:r>
          </a:p>
        </p:txBody>
      </p:sp>
    </p:spTree>
    <p:extLst>
      <p:ext uri="{BB962C8B-B14F-4D97-AF65-F5344CB8AC3E}">
        <p14:creationId xmlns:p14="http://schemas.microsoft.com/office/powerpoint/2010/main" val="234647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3A:  Assignment/Questions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876800"/>
          </a:xfrm>
          <a:ln>
            <a:noFill/>
          </a:ln>
        </p:spPr>
        <p:txBody>
          <a:bodyPr>
            <a:normAutofit fontScale="55000" lnSpcReduction="20000"/>
          </a:bodyPr>
          <a:lstStyle/>
          <a:p>
            <a:r>
              <a:rPr lang="en-US" sz="5100" dirty="0" smtClean="0"/>
              <a:t>Use given swale cross-section and no check dam or bioretention base</a:t>
            </a:r>
          </a:p>
          <a:p>
            <a:pPr lvl="1"/>
            <a:r>
              <a:rPr lang="en-US" sz="5100" dirty="0" smtClean="0"/>
              <a:t>Determine the volume of runoff lost through the entire swale by the road with mowed turf</a:t>
            </a:r>
          </a:p>
          <a:p>
            <a:pPr lvl="1"/>
            <a:r>
              <a:rPr lang="en-US" sz="5100" dirty="0" smtClean="0"/>
              <a:t>with native (tall) grass </a:t>
            </a:r>
          </a:p>
          <a:p>
            <a:endParaRPr lang="en-US" sz="2900" i="1" dirty="0" smtClean="0"/>
          </a:p>
          <a:p>
            <a:r>
              <a:rPr lang="en-US" sz="5100" i="1" dirty="0" smtClean="0"/>
              <a:t>Extra time?:  </a:t>
            </a:r>
          </a:p>
          <a:p>
            <a:pPr lvl="1"/>
            <a:r>
              <a:rPr lang="en-US" sz="5100" i="1" dirty="0" smtClean="0"/>
              <a:t>Design side slope and bottom swale and determine the effect of</a:t>
            </a:r>
          </a:p>
          <a:p>
            <a:pPr lvl="2"/>
            <a:r>
              <a:rPr lang="en-US" sz="5100" i="1" dirty="0" smtClean="0"/>
              <a:t>Flatter/steeper side slopes</a:t>
            </a:r>
          </a:p>
          <a:p>
            <a:pPr lvl="2"/>
            <a:r>
              <a:rPr lang="en-US" sz="5100" i="1" dirty="0" smtClean="0"/>
              <a:t>Wider/narrower base</a:t>
            </a:r>
          </a:p>
          <a:p>
            <a:pPr lvl="2"/>
            <a:r>
              <a:rPr lang="en-US" sz="5100" i="1" dirty="0" smtClean="0"/>
              <a:t>Changes in other parameters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52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3B:  Add a stormwater pond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Assume an adjacent stormwater pond discharges into the bottom of the swale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7" t="48621" r="17384" b="23556"/>
          <a:stretch/>
        </p:blipFill>
        <p:spPr bwMode="auto">
          <a:xfrm>
            <a:off x="533400" y="2743200"/>
            <a:ext cx="82923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558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3B:  Givens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Stormwater Pond drainage area (designed to </a:t>
            </a:r>
            <a:r>
              <a:rPr lang="en-US" dirty="0" smtClean="0">
                <a:solidFill>
                  <a:srgbClr val="FF0000"/>
                </a:solidFill>
              </a:rPr>
              <a:t>specific standards</a:t>
            </a:r>
            <a:r>
              <a:rPr lang="en-US" dirty="0" smtClean="0"/>
              <a:t>):</a:t>
            </a:r>
          </a:p>
          <a:p>
            <a:pPr lvl="1"/>
            <a:r>
              <a:rPr lang="en-US" dirty="0" smtClean="0"/>
              <a:t>0.45 acres of B soils in turf</a:t>
            </a:r>
          </a:p>
          <a:p>
            <a:pPr lvl="1"/>
            <a:r>
              <a:rPr lang="en-US" dirty="0" smtClean="0"/>
              <a:t>0.25 acres of impervious surface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7" t="48621" r="17384" b="23556"/>
          <a:stretch/>
        </p:blipFill>
        <p:spPr bwMode="auto">
          <a:xfrm>
            <a:off x="685800" y="3769895"/>
            <a:ext cx="7848600" cy="295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00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3B:  Assignment/Questions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Does the example conform to the performance goal?</a:t>
            </a:r>
          </a:p>
          <a:p>
            <a:r>
              <a:rPr lang="en-US" dirty="0" smtClean="0"/>
              <a:t>What percent annual TSS is removed?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17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3C:  Assignment/Question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 check dams and a bioretention base until the example conforms to the performance goal.  What did you do?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51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Exercise 4:  “Individual” vs. “Clumping”</a:t>
            </a:r>
            <a:endParaRPr lang="en-US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 rotWithShape="1">
          <a:blip r:embed="rId2" cstate="print"/>
          <a:srcRect l="2427" t="3306" r="14547" b="4642"/>
          <a:stretch/>
        </p:blipFill>
        <p:spPr bwMode="auto">
          <a:xfrm>
            <a:off x="685799" y="1748790"/>
            <a:ext cx="6096001" cy="4839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85799" y="6629400"/>
            <a:ext cx="59506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Source:  Original from Folz, Freeman, and Erickson and modified for this exercise by Barr Engineering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10398" y="5181600"/>
            <a:ext cx="1752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Site’s zip code:  55042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85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Bioretention</a:t>
            </a:r>
            <a:r>
              <a:rPr lang="en-US" dirty="0"/>
              <a:t> </a:t>
            </a:r>
            <a:r>
              <a:rPr lang="en-US" dirty="0" smtClean="0"/>
              <a:t>Basin Example: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1696155"/>
            <a:ext cx="5331178" cy="4419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0" y="1905000"/>
            <a:ext cx="2438400" cy="39624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Parking Lot</a:t>
            </a:r>
          </a:p>
          <a:p>
            <a:pPr algn="ctr"/>
            <a:r>
              <a:rPr lang="en-US" dirty="0" smtClean="0"/>
              <a:t>(1.4 acres)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71600" y="2229555"/>
            <a:ext cx="1676400" cy="3352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Building</a:t>
            </a:r>
          </a:p>
          <a:p>
            <a:pPr algn="ctr"/>
            <a:r>
              <a:rPr lang="en-US" dirty="0" smtClean="0"/>
              <a:t>(0.8 acres)</a:t>
            </a: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5791200" y="3505200"/>
            <a:ext cx="1143000" cy="1066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7275689" y="2043289"/>
            <a:ext cx="1524000" cy="38100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466" y="2048933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154" y="2362896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642" y="2479768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466" y="2436934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775" y="2766365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908" y="2766365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730" y="2734551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689" y="3092937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110" y="3110116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088" y="3104717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689" y="3434904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998" y="3468511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572" y="3505200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689" y="3841509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815180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754" y="3886200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196180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191000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191000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500980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154" y="4495800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805780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800600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Grass on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554" y="5029200"/>
            <a:ext cx="716446" cy="6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7380111" y="3640912"/>
            <a:ext cx="1479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Bioretention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Basin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14634" y="1693025"/>
            <a:ext cx="12105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Turf Area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(B soils,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0.8 acres)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6115755"/>
            <a:ext cx="3460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Total site area = 3 acres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12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Exercise 4A: “Individual” Givens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8" t="40615" r="20231" b="18260"/>
          <a:stretch/>
        </p:blipFill>
        <p:spPr bwMode="auto">
          <a:xfrm>
            <a:off x="533400" y="1600200"/>
            <a:ext cx="7491288" cy="389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9" t="60444" r="26385" b="25881"/>
          <a:stretch/>
        </p:blipFill>
        <p:spPr bwMode="auto">
          <a:xfrm>
            <a:off x="533400" y="5544429"/>
            <a:ext cx="5158154" cy="1172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268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4B:  “Clumping” Givens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2" t="41025" r="19923" b="14804"/>
          <a:stretch/>
        </p:blipFill>
        <p:spPr bwMode="auto">
          <a:xfrm>
            <a:off x="609600" y="1623646"/>
            <a:ext cx="8030853" cy="4472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849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4:  Assignment/Questions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Determine the results by calculating bioretention basins with individual drainage areas and as one clumped basin.  </a:t>
            </a:r>
          </a:p>
          <a:p>
            <a:pPr marL="0" indent="342900">
              <a:buNone/>
            </a:pPr>
            <a:r>
              <a:rPr lang="en-US" dirty="0" smtClean="0"/>
              <a:t>Are the results different?  Why/why not?</a:t>
            </a:r>
          </a:p>
          <a:p>
            <a:endParaRPr lang="en-US" i="1" dirty="0" smtClean="0"/>
          </a:p>
          <a:p>
            <a:r>
              <a:rPr lang="en-US" i="1" dirty="0" smtClean="0"/>
              <a:t>Extra Time?:</a:t>
            </a:r>
          </a:p>
          <a:p>
            <a:pPr marL="342900" indent="0">
              <a:buNone/>
            </a:pPr>
            <a:r>
              <a:rPr lang="en-US" i="1" dirty="0" smtClean="0"/>
              <a:t>Experiment with the “Individual” routing to optimize the volume retention.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8826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Permeable Pavement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27389" y="1656645"/>
            <a:ext cx="5331178" cy="4419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41989" y="1919451"/>
            <a:ext cx="2438400" cy="363784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Parking Lot</a:t>
            </a:r>
          </a:p>
          <a:p>
            <a:pPr algn="ctr"/>
            <a:r>
              <a:rPr lang="en-US" dirty="0" smtClean="0"/>
              <a:t>(0.8 acres)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057400" y="1933903"/>
            <a:ext cx="2284589" cy="360894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Permeable Pavement</a:t>
            </a:r>
          </a:p>
          <a:p>
            <a:pPr algn="ctr"/>
            <a:r>
              <a:rPr lang="en-US" dirty="0" smtClean="0"/>
              <a:t>(0.8 acres)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61548" y="5614580"/>
            <a:ext cx="3243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Turf Area (B soils,0.4 acres)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15200" y="2907376"/>
            <a:ext cx="1723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Total Area = 2 acres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38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7" y="18288"/>
            <a:ext cx="9119616" cy="68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179165" y="5190874"/>
            <a:ext cx="609600" cy="381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30173" y="5571874"/>
            <a:ext cx="322395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Permeable pavement area </a:t>
            </a:r>
          </a:p>
          <a:p>
            <a:r>
              <a:rPr lang="en-US" dirty="0" smtClean="0"/>
              <a:t>is treated as Impervious area.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16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6" y="24064"/>
            <a:ext cx="9022080" cy="676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438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80" y="246888"/>
            <a:ext cx="8515520" cy="592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09600" y="2286000"/>
            <a:ext cx="6874365" cy="25146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23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50" y="179330"/>
            <a:ext cx="8515520" cy="592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484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60" y="189840"/>
            <a:ext cx="8515520" cy="592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5800" y="1752600"/>
            <a:ext cx="18288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771290" y="3949260"/>
            <a:ext cx="1524000" cy="304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760780" y="4374930"/>
            <a:ext cx="1524000" cy="304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0034" y="3774765"/>
            <a:ext cx="3505200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If BMP reduction capacity is greater than required treatment volume, BMP only receives credit equal to required treatment volume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737132" y="1621220"/>
            <a:ext cx="1524000" cy="304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773228" y="1816768"/>
            <a:ext cx="1684971" cy="227286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06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7" grpId="0" animBg="1"/>
      <p:bldP spid="5" grpId="0" animBg="1"/>
      <p:bldP spid="9" grpId="0" animBg="1"/>
      <p:bldP spid="10" grpId="0" animBg="1"/>
      <p:bldP spid="10" grpId="1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923886" y="2362200"/>
            <a:ext cx="5147733" cy="2505264"/>
            <a:chOff x="0" y="0"/>
            <a:chExt cx="2973896" cy="869820"/>
          </a:xfrm>
        </p:grpSpPr>
        <p:sp>
          <p:nvSpPr>
            <p:cNvPr id="8" name="Flowchart: Manual Operation 7"/>
            <p:cNvSpPr/>
            <p:nvPr/>
          </p:nvSpPr>
          <p:spPr bwMode="auto">
            <a:xfrm>
              <a:off x="0" y="86318"/>
              <a:ext cx="2754664" cy="783502"/>
            </a:xfrm>
            <a:prstGeom prst="flowChartManualOperation">
              <a:avLst/>
            </a:prstGeom>
            <a:blipFill>
              <a:blip r:embed="rId2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12" name="Group 11"/>
            <p:cNvGrpSpPr>
              <a:grpSpLocks/>
            </p:cNvGrpSpPr>
            <p:nvPr/>
          </p:nvGrpSpPr>
          <p:grpSpPr bwMode="auto">
            <a:xfrm>
              <a:off x="0" y="0"/>
              <a:ext cx="2973896" cy="491350"/>
              <a:chOff x="-1090" y="0"/>
              <a:chExt cx="3739899" cy="479206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-1090" y="0"/>
                <a:ext cx="3452213" cy="7770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100"/>
              </a:p>
            </p:txBody>
          </p:sp>
          <p:sp>
            <p:nvSpPr>
              <p:cNvPr id="18" name="Flowchart: Direct Access Storage 17"/>
              <p:cNvSpPr/>
              <p:nvPr/>
            </p:nvSpPr>
            <p:spPr bwMode="auto">
              <a:xfrm>
                <a:off x="2450131" y="317312"/>
                <a:ext cx="1288678" cy="161894"/>
              </a:xfrm>
              <a:prstGeom prst="flowChartMagneticDrum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  <p:sp>
        <p:nvSpPr>
          <p:cNvPr id="20" name="Freeform 19"/>
          <p:cNvSpPr/>
          <p:nvPr/>
        </p:nvSpPr>
        <p:spPr>
          <a:xfrm>
            <a:off x="2406316" y="3777916"/>
            <a:ext cx="3777916" cy="1106905"/>
          </a:xfrm>
          <a:custGeom>
            <a:avLst/>
            <a:gdLst>
              <a:gd name="connsiteX0" fmla="*/ 3320716 w 3777916"/>
              <a:gd name="connsiteY0" fmla="*/ 1082842 h 1106905"/>
              <a:gd name="connsiteX1" fmla="*/ 3777916 w 3777916"/>
              <a:gd name="connsiteY1" fmla="*/ 0 h 1106905"/>
              <a:gd name="connsiteX2" fmla="*/ 0 w 3777916"/>
              <a:gd name="connsiteY2" fmla="*/ 0 h 1106905"/>
              <a:gd name="connsiteX3" fmla="*/ 481263 w 3777916"/>
              <a:gd name="connsiteY3" fmla="*/ 1106905 h 1106905"/>
              <a:gd name="connsiteX4" fmla="*/ 3320716 w 3777916"/>
              <a:gd name="connsiteY4" fmla="*/ 1082842 h 110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7916" h="1106905">
                <a:moveTo>
                  <a:pt x="3320716" y="1082842"/>
                </a:moveTo>
                <a:lnTo>
                  <a:pt x="3777916" y="0"/>
                </a:lnTo>
                <a:lnTo>
                  <a:pt x="0" y="0"/>
                </a:lnTo>
                <a:lnTo>
                  <a:pt x="481263" y="1106905"/>
                </a:lnTo>
                <a:lnTo>
                  <a:pt x="3320716" y="1082842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 rot="5400000">
            <a:off x="2683910" y="4623624"/>
            <a:ext cx="1146249" cy="4876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5400000">
            <a:off x="3691838" y="4640981"/>
            <a:ext cx="1146249" cy="4876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5400000">
            <a:off x="4724711" y="4631646"/>
            <a:ext cx="1146249" cy="4876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6184232" y="3200105"/>
            <a:ext cx="1380142" cy="676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406316" y="5457946"/>
            <a:ext cx="35775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100% TSS, PP, DP Reduction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(performance curves)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564374" y="3030505"/>
            <a:ext cx="144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82% PP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0% DP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74% TSS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Annual Pollutant Load Reduction</a:t>
            </a:r>
          </a:p>
        </p:txBody>
      </p:sp>
    </p:spTree>
    <p:extLst>
      <p:ext uri="{BB962C8B-B14F-4D97-AF65-F5344CB8AC3E}">
        <p14:creationId xmlns:p14="http://schemas.microsoft.com/office/powerpoint/2010/main" val="222298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" y="19050"/>
            <a:ext cx="91186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28800" y="870010"/>
            <a:ext cx="5638800" cy="1600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133600" y="2470210"/>
            <a:ext cx="2743200" cy="141599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133600" y="4038600"/>
            <a:ext cx="5715000" cy="21336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590800" y="533400"/>
            <a:ext cx="762000" cy="33661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99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Ratio between total impervious area and permeable pavement surface area cannot exceed 5:1</a:t>
            </a:r>
          </a:p>
          <a:p>
            <a:r>
              <a:rPr lang="en-US" dirty="0" smtClean="0"/>
              <a:t>Must meet drawdown time requirement      </a:t>
            </a:r>
            <a:r>
              <a:rPr lang="en-US" sz="2800" dirty="0" smtClean="0"/>
              <a:t>(48 or 24 hours)</a:t>
            </a:r>
          </a:p>
          <a:p>
            <a:r>
              <a:rPr lang="en-US" dirty="0" smtClean="0"/>
              <a:t>Infiltration rate cannot &gt; 1.63 inches/hour </a:t>
            </a:r>
            <a:r>
              <a:rPr lang="en-US" sz="2800" dirty="0" smtClean="0"/>
              <a:t>(might be changed)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8053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Green Roof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90599" y="1752600"/>
            <a:ext cx="5637389" cy="459175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43000" y="19812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Roof Area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0.25 acres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09292" y="1838677"/>
            <a:ext cx="2667707" cy="4419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Green roof area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(0.25 acres)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0" y="1985211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Total Area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0.50 acres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00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4" y="12032"/>
            <a:ext cx="9119616" cy="68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292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2" y="36096"/>
            <a:ext cx="9022080" cy="676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568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80" y="170688"/>
            <a:ext cx="8515520" cy="592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553200" y="3910148"/>
            <a:ext cx="838200" cy="304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99011" y="3949337"/>
            <a:ext cx="3505200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Can only enter impervious area into watershed area for green roof</a:t>
            </a:r>
            <a:endParaRPr lang="en-US" dirty="0"/>
          </a:p>
          <a:p>
            <a:r>
              <a:rPr lang="en-US" dirty="0" smtClean="0"/>
              <a:t>Green roof area is included as impervious cover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56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515520" cy="592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691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80" y="170688"/>
            <a:ext cx="8515520" cy="592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134100" y="1905000"/>
            <a:ext cx="2019300" cy="5334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136112" y="2649194"/>
            <a:ext cx="2019300" cy="35982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01576" y="1868904"/>
            <a:ext cx="2019300" cy="35982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9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7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Zero TP load reduction even through volume loss</a:t>
            </a:r>
          </a:p>
          <a:p>
            <a:r>
              <a:rPr lang="en-US" dirty="0" smtClean="0"/>
              <a:t>Outflow TSS EMC (event mean concentration) always equal to 2.25 mg/l.</a:t>
            </a:r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Annual Pollutant Load Reduction</a:t>
            </a:r>
          </a:p>
        </p:txBody>
      </p:sp>
    </p:spTree>
    <p:extLst>
      <p:ext uri="{BB962C8B-B14F-4D97-AF65-F5344CB8AC3E}">
        <p14:creationId xmlns:p14="http://schemas.microsoft.com/office/powerpoint/2010/main" val="132823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302752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Design Requirements &amp; Water Quality Note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Green roof media depth cannot be &gt; 4 inches</a:t>
            </a:r>
          </a:p>
          <a:p>
            <a:r>
              <a:rPr lang="en-US" dirty="0" smtClean="0"/>
              <a:t>Green roof area cannot be greater than the total impervious area routed to the green roof</a:t>
            </a:r>
          </a:p>
          <a:p>
            <a:r>
              <a:rPr lang="en-US" dirty="0" smtClean="0"/>
              <a:t>Total impervious area (other contributing areas + green roof area) to green roof area ratio cannot exceed 2:1</a:t>
            </a:r>
          </a:p>
          <a:p>
            <a:r>
              <a:rPr lang="en-US" dirty="0" smtClean="0"/>
              <a:t>Green roofs do not provide phosphorus load reduction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94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36" y="1702526"/>
            <a:ext cx="8827295" cy="3352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Non-Volume Reduction BMPs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01"/>
          <a:stretch/>
        </p:blipFill>
        <p:spPr bwMode="auto">
          <a:xfrm>
            <a:off x="138113" y="5477774"/>
            <a:ext cx="3609975" cy="3753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6" name="Rectangle 5"/>
          <p:cNvSpPr/>
          <p:nvPr/>
        </p:nvSpPr>
        <p:spPr>
          <a:xfrm>
            <a:off x="2227052" y="2663652"/>
            <a:ext cx="1865376" cy="144780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Calculated from performance </a:t>
            </a:r>
            <a:r>
              <a:rPr lang="en-US" dirty="0">
                <a:solidFill>
                  <a:schemeClr val="tx1"/>
                </a:solidFill>
              </a:rPr>
              <a:t>c</a:t>
            </a:r>
            <a:r>
              <a:rPr lang="en-US" dirty="0" smtClean="0">
                <a:solidFill>
                  <a:schemeClr val="tx1"/>
                </a:solidFill>
              </a:rPr>
              <a:t>urves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8113" y="4077789"/>
            <a:ext cx="8867775" cy="81207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08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plate_Barr_MPCA_CWL_Logos_Tan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Template_Barr_MPCA_CWL_Logos_Tan</Template>
  <TotalTime>2738</TotalTime>
  <Words>2134</Words>
  <Application>Microsoft Office PowerPoint</Application>
  <PresentationFormat>On-screen Show (4:3)</PresentationFormat>
  <Paragraphs>440</Paragraphs>
  <Slides>104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05" baseType="lpstr">
      <vt:lpstr>Template_Barr_MPCA_CWL_Logos_Tan</vt:lpstr>
      <vt:lpstr>MIDS Calculator Introduction</vt:lpstr>
      <vt:lpstr>Outline</vt:lpstr>
      <vt:lpstr>Outline</vt:lpstr>
      <vt:lpstr>Opening the MIDS Calculator</vt:lpstr>
      <vt:lpstr>PowerPoint Presentation</vt:lpstr>
      <vt:lpstr>PowerPoint Presentation</vt:lpstr>
      <vt:lpstr>PowerPoint Presentation</vt:lpstr>
      <vt:lpstr>Bioretention Basin Example: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Design Requirements for Bioretention Basins</vt:lpstr>
      <vt:lpstr>PowerPoint Presentation</vt:lpstr>
      <vt:lpstr>PowerPoint Presentation</vt:lpstr>
      <vt:lpstr>PowerPoint Presentation</vt:lpstr>
      <vt:lpstr>Annual Pollutant Load Reduction Calculations</vt:lpstr>
      <vt:lpstr>Annual Pollutant Load Reduction Calculations</vt:lpstr>
      <vt:lpstr>Performance Curve for Type B soils (0.3 in/hr)</vt:lpstr>
      <vt:lpstr>Annual Pollutant Load Reduction</vt:lpstr>
      <vt:lpstr>Questions?</vt:lpstr>
      <vt:lpstr>Exercise 1:  Simple Bioretention New Project on Site without Restrictions</vt:lpstr>
      <vt:lpstr>PowerPoint Presentation</vt:lpstr>
      <vt:lpstr>Exercise 1:  Calculator Inputs</vt:lpstr>
      <vt:lpstr>Exercise 1: Assignment/Questions</vt:lpstr>
      <vt:lpstr>Lunch</vt:lpstr>
      <vt:lpstr>Bioretention Basin with Underdrain Example:</vt:lpstr>
      <vt:lpstr>PowerPoint Presentation</vt:lpstr>
      <vt:lpstr>Bioretention Basin with an Underdrain</vt:lpstr>
      <vt:lpstr>PowerPoint Presentation</vt:lpstr>
      <vt:lpstr>PowerPoint Presentation</vt:lpstr>
      <vt:lpstr>Infiltration through side of BMP</vt:lpstr>
      <vt:lpstr>PowerPoint Presentation</vt:lpstr>
      <vt:lpstr>Volume losses through Evapotranspiration</vt:lpstr>
      <vt:lpstr>PowerPoint Presentation</vt:lpstr>
      <vt:lpstr>PowerPoint Presentation</vt:lpstr>
      <vt:lpstr>PowerPoint Presentation</vt:lpstr>
      <vt:lpstr>Infiltration through bottom of BMP</vt:lpstr>
      <vt:lpstr>Annual Pollutant Load Reduction</vt:lpstr>
      <vt:lpstr>Exercise 2: Bioretention Basins with Underdrains</vt:lpstr>
      <vt:lpstr>Exercise 2:  Givens</vt:lpstr>
      <vt:lpstr>Exercise 2:  Assignment/Questions</vt:lpstr>
      <vt:lpstr>Swale BMP</vt:lpstr>
      <vt:lpstr>PowerPoint Presentation</vt:lpstr>
      <vt:lpstr>Why separate components?</vt:lpstr>
      <vt:lpstr>Swale BMP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is swale volume reduction capacity calculated?</vt:lpstr>
      <vt:lpstr>Look up table for type A soils (1.63 in/hr)</vt:lpstr>
      <vt:lpstr>Calculator Requirements for Side Slopes</vt:lpstr>
      <vt:lpstr>Calculator Requirements Continued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Annual Pollutant Load Reduction</vt:lpstr>
      <vt:lpstr>Design Requirements</vt:lpstr>
      <vt:lpstr>Exercise 3:  Simple Swale</vt:lpstr>
      <vt:lpstr>Exercise 3:  Simple Swale</vt:lpstr>
      <vt:lpstr>PowerPoint Presentation</vt:lpstr>
      <vt:lpstr>Exercise 3A:  Assignment/Questions</vt:lpstr>
      <vt:lpstr>Exercise 3B:  Add a stormwater pond</vt:lpstr>
      <vt:lpstr>Exercise 3B:  Givens</vt:lpstr>
      <vt:lpstr>Exercise 3B:  Assignment/Questions</vt:lpstr>
      <vt:lpstr>Exercise 3C:  Assignment/Question</vt:lpstr>
      <vt:lpstr>Exercise 4:  “Individual” vs. “Clumping”</vt:lpstr>
      <vt:lpstr>Exercise 4A: “Individual” Givens</vt:lpstr>
      <vt:lpstr>Exercise 4B:  “Clumping” Givens</vt:lpstr>
      <vt:lpstr>Exercise 4:  Assignment/Questions</vt:lpstr>
      <vt:lpstr>Permeable Pavement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Annual Pollutant Load Reduction</vt:lpstr>
      <vt:lpstr>Design Requirements</vt:lpstr>
      <vt:lpstr>Green Roof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Annual Pollutant Load Reduction</vt:lpstr>
      <vt:lpstr>Design Requirements &amp; Water Quality Note</vt:lpstr>
      <vt:lpstr>Non-Volume Reduction BMPs</vt:lpstr>
      <vt:lpstr>Exercise 5: Several BMPs in Series </vt:lpstr>
      <vt:lpstr>Exercise 5:  Givens</vt:lpstr>
      <vt:lpstr>Exercise 5:  Givens</vt:lpstr>
      <vt:lpstr>Exercise Steps</vt:lpstr>
      <vt:lpstr>Exercise 5:  Assignment/Questions</vt:lpstr>
    </vt:vector>
  </TitlesOfParts>
  <Company>Barr Engineering Co.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guidelines for readability</dc:title>
  <dc:creator>John Hanson</dc:creator>
  <cp:lastModifiedBy>Gelbmann, Anne</cp:lastModifiedBy>
  <cp:revision>165</cp:revision>
  <dcterms:created xsi:type="dcterms:W3CDTF">2013-10-22T00:24:35Z</dcterms:created>
  <dcterms:modified xsi:type="dcterms:W3CDTF">2014-09-08T19:06:22Z</dcterms:modified>
</cp:coreProperties>
</file>