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62" r:id="rId6"/>
    <p:sldId id="260" r:id="rId7"/>
    <p:sldId id="264" r:id="rId8"/>
    <p:sldId id="263" r:id="rId9"/>
    <p:sldId id="272" r:id="rId10"/>
    <p:sldId id="271" r:id="rId11"/>
    <p:sldId id="273" r:id="rId12"/>
    <p:sldId id="274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230C-8F8F-43E4-9C26-F2A64DAD4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431CF-E085-4B9F-B389-79D8F85B7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975CC-AB98-407F-A74C-4EB98E8C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88C52-F317-4A30-AB03-268E320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4FC3-A4F3-4FAC-9DF0-779A43CA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48E7-58C3-4DA8-8E85-75C4AFBA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16110-9329-433E-A14A-B9AE2510D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4384-1734-41C1-B8A7-33B4E777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30CF7-E7F6-40A5-9261-4FEA063D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D820E-0F23-4AAE-951D-49DBE40D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E20ED-A1BE-4C77-B13A-BAA70B6F4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AC8EA-429A-4B7B-AA44-8F87AF20F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3FF0-6919-4460-92F4-EFC6CD95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C8028-26FB-4C18-8CFC-ACC3C1F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3A07F-3B0A-4B8E-98A8-387583F9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C4CC-88E5-47F8-85C9-65A7587C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E340F-E77C-4AD5-9BCB-76AF15219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90D4-E4A2-4577-A2A5-2AB5AE7C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F271-9370-46D3-977E-FA20DA08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A330D-F371-4612-8715-59F3915C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3243-864B-4A05-A4EC-3435C448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CE0A1-AF58-4AC6-A71E-27738A7E9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0648-AF36-4565-8B48-9AA017BC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5369-D6BA-4387-A65F-65027671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9B03E-A617-4E8A-A397-5287078B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75BE-0771-4C45-A30A-76307EDC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9900-DAD3-49A6-81FE-28F346EDA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B7093-83DB-4B5E-8DFF-42D034E35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38DA8-0CD0-4056-B0E0-1B562437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7B666-C152-4585-B57C-3C328254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A56DE-4AAE-423A-ACB0-1C9D3B32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7DB8-467B-4BBB-A661-BEDC7BCC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1FFE-8597-4370-868C-6CA09DE9E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D3143-C21B-41F5-9BA3-83DFC17C8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94B56-D94A-4057-986B-9B0B2630E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54D0F-7627-47A0-BEC1-F65D468ED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5CEDE-6936-471F-968C-2FD38EC0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8E200-C052-417F-8A0C-BA0F389A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4348B-7CC4-4470-AAA3-1EC18199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1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5534-7E3F-4CE3-A3E1-628B8CCD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33253-E69D-4F2E-AA69-8B1484C8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64907-9CD1-4B69-AD8E-E963CE5F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83C7B-2B3A-47DD-80A2-F0DE01E8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3E27E-2403-436B-819F-093ACA67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A0939-1A6D-4B28-AABF-77F4E988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88515-40B2-48BF-B27E-95727127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483B-C5F9-48CC-B001-E77EE393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48ECF-EAF2-4AE4-A74E-67FF8C8C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8DBA2-7D0E-44D9-900F-792B111D0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6EF87-F249-42FB-AC4D-0FD64EA8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4EA37-92F9-4026-BE82-13B3A4B0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5820-DA8B-4F64-90DC-3D8BEE77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7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C7C1-2686-40B1-BE4B-B318EE45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9407B-352C-4C58-A8DB-F54921D4E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CB2F4-0E07-48B0-B272-69B2C05FC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00717-6E16-46FB-BC69-00AFF801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15C84-CB3B-47F3-A563-548C140A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6E468-D188-4FF4-8190-25115EA0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A644-5D46-4A50-9AB4-87F5A7EF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8110B-0DCE-4616-8ED6-3ABA3C9D2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0C62-888E-4499-BE03-7E0396123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166F0-0C65-41BC-8D05-3BD7233FA027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6DE32-1093-4AD9-A8AC-6FBE07E54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A1993-65A0-4FFA-A8F3-717387D20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61EE-9986-4D6F-A743-2F7DA2FC2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tormwater.pca.state.mn.us/index.php?title=Stormwater_and_soil,_engineered_(bioretention)_media,_and_media_amendments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trojan@state.mn.us" TargetMode="External"/><Relationship Id="rId2" Type="http://schemas.openxmlformats.org/officeDocument/2006/relationships/hyperlink" Target="https://stormwater.pca.state.mn.us/index.php?title=Street_sweep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1DDE-E7F5-4BF2-BDC6-89C2E3BDC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87363"/>
            <a:ext cx="11963399" cy="1020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Engineered /Bioretention Media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ACD77-8273-40B3-A1BE-F5A093FB0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8488"/>
            <a:ext cx="9144000" cy="1655762"/>
          </a:xfrm>
        </p:spPr>
        <p:txBody>
          <a:bodyPr/>
          <a:lstStyle/>
          <a:p>
            <a:r>
              <a:rPr lang="en-US" dirty="0"/>
              <a:t>Wednesday, May 26, 2021</a:t>
            </a:r>
          </a:p>
          <a:p>
            <a:r>
              <a:rPr lang="en-US" dirty="0"/>
              <a:t>Minnesota Pollution Control Agency</a:t>
            </a:r>
          </a:p>
        </p:txBody>
      </p:sp>
      <p:pic>
        <p:nvPicPr>
          <p:cNvPr id="1026" name="Picture 2" descr="Minnesota Pollution Control Agency">
            <a:extLst>
              <a:ext uri="{FF2B5EF4-FFF2-40B4-BE49-F238E27FC236}">
                <a16:creationId xmlns:a16="http://schemas.microsoft.com/office/drawing/2014/main" id="{69446DDF-07D2-4568-B507-DF2D53B1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54673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466B8A3-C67D-41D4-8086-3A66E011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047951"/>
            <a:ext cx="5067300" cy="381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9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Andy Erickson: University of Minnesota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437A6-4A84-42FB-A9F0-8502A75480B7}"/>
              </a:ext>
            </a:extLst>
          </p:cNvPr>
          <p:cNvSpPr txBox="1"/>
          <p:nvPr/>
        </p:nvSpPr>
        <p:spPr>
          <a:xfrm>
            <a:off x="1232481" y="2939534"/>
            <a:ext cx="4663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Droid Sans"/>
              </a:rPr>
              <a:t>Compost</a:t>
            </a:r>
            <a:endParaRPr lang="en-US" sz="36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60252D2-4E00-4664-948A-7F5901CC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609725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4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D4D8-7967-49F3-83AE-EFA8F708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neat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EA996-1EBA-4BB5-9E99-6CDC3487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5650"/>
          </a:xfrm>
        </p:spPr>
        <p:txBody>
          <a:bodyPr/>
          <a:lstStyle/>
          <a:p>
            <a:r>
              <a:rPr lang="en-US" dirty="0"/>
              <a:t>Amendments to ponds (lime, iron)</a:t>
            </a:r>
          </a:p>
          <a:p>
            <a:r>
              <a:rPr lang="en-US" dirty="0"/>
              <a:t>Iron in ditch checks</a:t>
            </a:r>
          </a:p>
          <a:p>
            <a:r>
              <a:rPr lang="en-US" dirty="0"/>
              <a:t>Coir, wood chips, Al- and Fe- water treatment residuals</a:t>
            </a:r>
          </a:p>
          <a:p>
            <a:r>
              <a:rPr lang="en-US" dirty="0"/>
              <a:t>Etc., etc.</a:t>
            </a:r>
          </a:p>
        </p:txBody>
      </p:sp>
    </p:spTree>
    <p:extLst>
      <p:ext uri="{BB962C8B-B14F-4D97-AF65-F5344CB8AC3E}">
        <p14:creationId xmlns:p14="http://schemas.microsoft.com/office/powerpoint/2010/main" val="170039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66DB-1205-4A5E-9932-3526126E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1" y="365125"/>
            <a:ext cx="11668124" cy="1325563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Droid Sans"/>
                <a:hlinkClick r:id="rId2"/>
              </a:rPr>
              <a:t>Stormwater and soil, engineered (bioretention) media, and media amendments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4D26E-A6C0-462A-BE8F-DCA2C187A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" t="14584" r="2108" b="5324"/>
          <a:stretch/>
        </p:blipFill>
        <p:spPr>
          <a:xfrm>
            <a:off x="1066800" y="1938339"/>
            <a:ext cx="10043604" cy="46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1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1AE2-08A9-4843-A967-D22A1408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69"/>
            <a:ext cx="10622280" cy="832304"/>
          </a:xfrm>
        </p:spPr>
        <p:txBody>
          <a:bodyPr/>
          <a:lstStyle/>
          <a:p>
            <a:pPr algn="ctr"/>
            <a:r>
              <a:rPr lang="en-US" b="1" dirty="0"/>
              <a:t>Some shameless self 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23E0-E1F9-43B4-9C83-74F84CF6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7" y="1012373"/>
            <a:ext cx="10622280" cy="1689100"/>
          </a:xfrm>
        </p:spPr>
        <p:txBody>
          <a:bodyPr/>
          <a:lstStyle/>
          <a:p>
            <a:r>
              <a:rPr lang="en-US" dirty="0"/>
              <a:t>If interested, join our email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D4321-D407-4040-9CF7-4FB8B067E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74" r="2167" b="14370"/>
          <a:stretch/>
        </p:blipFill>
        <p:spPr>
          <a:xfrm>
            <a:off x="785812" y="1972554"/>
            <a:ext cx="9688830" cy="3986119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79F3A92-78B1-4C90-8168-E936BCCE317C}"/>
              </a:ext>
            </a:extLst>
          </p:cNvPr>
          <p:cNvSpPr/>
          <p:nvPr/>
        </p:nvSpPr>
        <p:spPr>
          <a:xfrm>
            <a:off x="10474642" y="5367655"/>
            <a:ext cx="1331278" cy="18288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27F8-CEBF-439A-BFCE-81131B25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5"/>
            <a:ext cx="10515600" cy="1122760"/>
          </a:xfrm>
        </p:spPr>
        <p:txBody>
          <a:bodyPr/>
          <a:lstStyle/>
          <a:p>
            <a:r>
              <a:rPr lang="en-US" b="1" dirty="0">
                <a:hlinkClick r:id="rId2"/>
              </a:rPr>
              <a:t>Stormwater Manual links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4F4B7-D366-4BD9-9F49-6BF26A3B2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1314450"/>
            <a:ext cx="4926300" cy="5257800"/>
          </a:xfrm>
        </p:spPr>
        <p:txBody>
          <a:bodyPr>
            <a:normAutofit/>
          </a:bodyPr>
          <a:lstStyle/>
          <a:p>
            <a:r>
              <a:rPr lang="en-US" dirty="0"/>
              <a:t>Webinar info and </a:t>
            </a:r>
            <a:r>
              <a:rPr lang="en-US" dirty="0" err="1"/>
              <a:t>pdh</a:t>
            </a:r>
            <a:r>
              <a:rPr lang="en-US" dirty="0"/>
              <a:t> certificate located on page called 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Stormwater Manual webinars</a:t>
            </a:r>
          </a:p>
          <a:p>
            <a:r>
              <a:rPr lang="en-US"/>
              <a:t>See </a:t>
            </a:r>
            <a:r>
              <a:rPr lang="en-US" b="1" i="0">
                <a:solidFill>
                  <a:srgbClr val="333333"/>
                </a:solidFill>
                <a:effectLst/>
                <a:latin typeface="Droid Sans"/>
              </a:rPr>
              <a:t>Stormwater 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and soil, engineered (bioretention) media, and media amendments </a:t>
            </a:r>
            <a:r>
              <a:rPr lang="en-US" i="0" dirty="0">
                <a:solidFill>
                  <a:srgbClr val="333333"/>
                </a:solidFill>
                <a:effectLst/>
                <a:latin typeface="Droid Sans"/>
              </a:rPr>
              <a:t>(gradually being populated)</a:t>
            </a:r>
          </a:p>
          <a:p>
            <a:r>
              <a:rPr lang="en-US" dirty="0">
                <a:solidFill>
                  <a:srgbClr val="333333"/>
                </a:solidFill>
                <a:latin typeface="Droid Sans"/>
                <a:hlinkClick r:id="rId3"/>
              </a:rPr>
              <a:t>Mike.trojan@state.mn.us</a:t>
            </a:r>
            <a:endParaRPr lang="en-US" dirty="0">
              <a:solidFill>
                <a:srgbClr val="333333"/>
              </a:solidFill>
              <a:latin typeface="Droid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8D41E-CAC2-4CF8-B449-A2D5031256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4" t="14444" r="1640" b="5325"/>
          <a:stretch/>
        </p:blipFill>
        <p:spPr>
          <a:xfrm>
            <a:off x="5126326" y="2383631"/>
            <a:ext cx="6972844" cy="32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9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D50B-DB5A-481E-B4FC-CF3C3090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CBD1-3024-4086-8F71-7DB09369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825625"/>
            <a:ext cx="11601450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Dr. Andy Erickson (University of Minnesota)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Droid Sans"/>
              </a:rPr>
              <a:t>Research on bioretention media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Compost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Ed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Droid Sans"/>
              </a:rPr>
              <a:t>Matthiesen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Droid Sans"/>
              </a:rPr>
              <a:t>Wenck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 Environmental Consulting and Engineering, now a part of Stantec) - Biochar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Dr. Keith Pilgrim (Barr Engineering) - Spent lime in permeable barriers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Curt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Droid Sans"/>
              </a:rPr>
              <a:t>Coudron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 (Dakota County) - Layered systems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Dr.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Droid Sans"/>
              </a:rPr>
              <a:t>Meijun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 Cai (University of Minnesota Duluth) - Peat, taconite</a:t>
            </a:r>
          </a:p>
        </p:txBody>
      </p:sp>
    </p:spTree>
    <p:extLst>
      <p:ext uri="{BB962C8B-B14F-4D97-AF65-F5344CB8AC3E}">
        <p14:creationId xmlns:p14="http://schemas.microsoft.com/office/powerpoint/2010/main" val="422678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040-B6B0-46EA-908D-52CFBA09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CC99-0C5F-45B0-B9F7-35DE95AD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 is being recorded</a:t>
            </a:r>
          </a:p>
          <a:p>
            <a:r>
              <a:rPr lang="en-US" dirty="0"/>
              <a:t>1.5 PDH offered</a:t>
            </a:r>
          </a:p>
          <a:p>
            <a:r>
              <a:rPr lang="en-US" dirty="0"/>
              <a:t>Please put questions in the chat box; will likely defer questions to the end</a:t>
            </a:r>
          </a:p>
          <a:p>
            <a:r>
              <a:rPr lang="en-US" dirty="0"/>
              <a:t>Everyone is muted; we can unmute if necessary</a:t>
            </a:r>
          </a:p>
          <a:p>
            <a:r>
              <a:rPr lang="en-US" i="0" dirty="0">
                <a:solidFill>
                  <a:srgbClr val="333333"/>
                </a:solidFill>
                <a:effectLst/>
                <a:latin typeface="Droid Sans"/>
              </a:rPr>
              <a:t>Everything will be posted in the Minnesota Stormwater manual on the page called </a:t>
            </a:r>
            <a:r>
              <a:rPr lang="en-US" b="1" i="0" dirty="0">
                <a:solidFill>
                  <a:srgbClr val="333333"/>
                </a:solidFill>
                <a:effectLst/>
                <a:latin typeface="Droid Sans"/>
              </a:rPr>
              <a:t>Stormwater Manual webinars</a:t>
            </a:r>
          </a:p>
          <a:p>
            <a:endParaRPr lang="en-US" dirty="0"/>
          </a:p>
          <a:p>
            <a:endParaRPr lang="en-US" b="1" i="0" dirty="0">
              <a:solidFill>
                <a:srgbClr val="333333"/>
              </a:solidFill>
              <a:effectLst/>
              <a:latin typeface="Droid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1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1176-546D-484B-BFED-ED9ABA93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the focus on engineered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A8903-C42C-4DD5-9739-92443F092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98" y="1825625"/>
            <a:ext cx="6707251" cy="4351338"/>
          </a:xfrm>
        </p:spPr>
        <p:txBody>
          <a:bodyPr/>
          <a:lstStyle/>
          <a:p>
            <a:r>
              <a:rPr lang="en-US" dirty="0"/>
              <a:t>Minnesota – The Land of XXX Impaired Lakes</a:t>
            </a:r>
          </a:p>
          <a:p>
            <a:r>
              <a:rPr lang="en-US" dirty="0"/>
              <a:t>“Traditional” BMPs often can’t get us all the way back to restored water quality</a:t>
            </a:r>
          </a:p>
          <a:p>
            <a:r>
              <a:rPr lang="en-US" dirty="0"/>
              <a:t>We are seeing a wide variety of amendments and designs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5A6CEA-3B6D-43B4-80CF-99D509A8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504950"/>
            <a:ext cx="2878201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EBA43EB-C7B0-4F51-BF90-CAD5AAC21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r="20117"/>
          <a:stretch/>
        </p:blipFill>
        <p:spPr bwMode="auto">
          <a:xfrm>
            <a:off x="9393301" y="3530600"/>
            <a:ext cx="2552701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8EB8DD-C87F-4031-BDF2-541366135801}"/>
              </a:ext>
            </a:extLst>
          </p:cNvPr>
          <p:cNvSpPr txBox="1"/>
          <p:nvPr/>
        </p:nvSpPr>
        <p:spPr>
          <a:xfrm>
            <a:off x="8926575" y="1706563"/>
            <a:ext cx="255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Phosphorus impairments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4C0DE-2D75-42D7-A5F1-8FBDB0157B58}"/>
              </a:ext>
            </a:extLst>
          </p:cNvPr>
          <p:cNvSpPr txBox="1"/>
          <p:nvPr/>
        </p:nvSpPr>
        <p:spPr>
          <a:xfrm>
            <a:off x="9393300" y="6308209"/>
            <a:ext cx="255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Bacteria impairments</a:t>
            </a:r>
          </a:p>
        </p:txBody>
      </p:sp>
    </p:spTree>
    <p:extLst>
      <p:ext uri="{BB962C8B-B14F-4D97-AF65-F5344CB8AC3E}">
        <p14:creationId xmlns:p14="http://schemas.microsoft.com/office/powerpoint/2010/main" val="85995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Andy Erickson: University of Minnesota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437A6-4A84-42FB-A9F0-8502A75480B7}"/>
              </a:ext>
            </a:extLst>
          </p:cNvPr>
          <p:cNvSpPr txBox="1"/>
          <p:nvPr/>
        </p:nvSpPr>
        <p:spPr>
          <a:xfrm>
            <a:off x="1232481" y="2939534"/>
            <a:ext cx="4663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Droid Sans"/>
              </a:rPr>
              <a:t>Research on bioretention media</a:t>
            </a:r>
            <a:endParaRPr lang="en-US" sz="36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60252D2-4E00-4664-948A-7F5901CC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609725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3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10" y="365125"/>
            <a:ext cx="11066290" cy="1325563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Ed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Droid Sans"/>
              </a:rPr>
              <a:t>Matthiesen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Droid Sans"/>
              </a:rPr>
              <a:t>Wenck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 Environmental Consulting and Engineering, now a part of Stantec)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86114-1C84-46AF-91F3-62A173FDB1B6}"/>
              </a:ext>
            </a:extLst>
          </p:cNvPr>
          <p:cNvSpPr txBox="1"/>
          <p:nvPr/>
        </p:nvSpPr>
        <p:spPr>
          <a:xfrm>
            <a:off x="287510" y="2977634"/>
            <a:ext cx="4663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Droid Sans"/>
              </a:rPr>
              <a:t>Biochar</a:t>
            </a:r>
            <a:endParaRPr lang="en-US" sz="3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A31241E-33CD-43C2-94F5-D18F75E4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04" y="1438275"/>
            <a:ext cx="3407759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7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65125"/>
            <a:ext cx="7210425" cy="1787525"/>
          </a:xfrm>
        </p:spPr>
        <p:txBody>
          <a:bodyPr/>
          <a:lstStyle/>
          <a:p>
            <a:r>
              <a:rPr lang="en-US" b="1" dirty="0"/>
              <a:t>Keith Pilgrim: Barr Engineering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8AA5D-5278-4260-AA34-886F7C1D2D8F}"/>
              </a:ext>
            </a:extLst>
          </p:cNvPr>
          <p:cNvSpPr txBox="1"/>
          <p:nvPr/>
        </p:nvSpPr>
        <p:spPr>
          <a:xfrm>
            <a:off x="575256" y="3168134"/>
            <a:ext cx="4663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Droid Sans"/>
              </a:rPr>
              <a:t>Spent lime in permeable barriers</a:t>
            </a:r>
            <a:endParaRPr lang="en-US" sz="3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CF4DEDE-BB0E-4096-983A-22B47CD7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476375"/>
            <a:ext cx="3857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72425" cy="1325563"/>
          </a:xfrm>
        </p:spPr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Curt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Droid Sans"/>
              </a:rPr>
              <a:t>Coudron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 (Dakota County)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D97A8-A6D6-4990-8880-170C96B62C66}"/>
              </a:ext>
            </a:extLst>
          </p:cNvPr>
          <p:cNvSpPr txBox="1"/>
          <p:nvPr/>
        </p:nvSpPr>
        <p:spPr>
          <a:xfrm>
            <a:off x="508581" y="3105834"/>
            <a:ext cx="4663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Droid Sans"/>
              </a:rPr>
              <a:t>Layered systems</a:t>
            </a:r>
            <a:endParaRPr lang="en-US" sz="36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F2E6799-4B8E-4C36-9175-24CF6F69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4699"/>
            <a:ext cx="5930901" cy="44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5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E136-A466-4DBB-9E83-19522D8D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72425" cy="1325563"/>
          </a:xfrm>
        </p:spPr>
        <p:txBody>
          <a:bodyPr>
            <a:normAutofit/>
          </a:bodyPr>
          <a:lstStyle/>
          <a:p>
            <a:pPr algn="l"/>
            <a:r>
              <a:rPr lang="en-US" b="0" i="0" dirty="0" err="1">
                <a:solidFill>
                  <a:srgbClr val="333333"/>
                </a:solidFill>
                <a:effectLst/>
                <a:latin typeface="Droid Sans"/>
              </a:rPr>
              <a:t>Meijun</a:t>
            </a:r>
            <a:r>
              <a:rPr lang="en-US" b="0" i="0" dirty="0">
                <a:solidFill>
                  <a:srgbClr val="333333"/>
                </a:solidFill>
                <a:effectLst/>
                <a:latin typeface="Droid Sans"/>
              </a:rPr>
              <a:t> Cai (University of Minnesota Duluth)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D97A8-A6D6-4990-8880-170C96B62C66}"/>
              </a:ext>
            </a:extLst>
          </p:cNvPr>
          <p:cNvSpPr txBox="1"/>
          <p:nvPr/>
        </p:nvSpPr>
        <p:spPr>
          <a:xfrm>
            <a:off x="508580" y="3105834"/>
            <a:ext cx="5587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333333"/>
                </a:solidFill>
                <a:effectLst/>
                <a:latin typeface="Droid Sans"/>
              </a:rPr>
              <a:t>Peat, taconite</a:t>
            </a:r>
            <a:endParaRPr lang="en-US" sz="36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23B3E45-E5C8-4FB8-BAA9-47DDC6CEB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942415"/>
            <a:ext cx="3128963" cy="46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3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336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Droid Sans</vt:lpstr>
      <vt:lpstr>Office Theme</vt:lpstr>
      <vt:lpstr>Engineered /Bioretention Media Webinar</vt:lpstr>
      <vt:lpstr>Speakers</vt:lpstr>
      <vt:lpstr>Some logistics</vt:lpstr>
      <vt:lpstr>Why the focus on engineered media</vt:lpstr>
      <vt:lpstr>Andy Erickson: University of Minnesota</vt:lpstr>
      <vt:lpstr>Ed Matthiesen (Wenck Environmental Consulting and Engineering, now a part of Stantec)</vt:lpstr>
      <vt:lpstr>Keith Pilgrim: Barr Engineering</vt:lpstr>
      <vt:lpstr>Curt Coudron (Dakota County)</vt:lpstr>
      <vt:lpstr>Meijun Cai (University of Minnesota Duluth)</vt:lpstr>
      <vt:lpstr>Andy Erickson: University of Minnesota</vt:lpstr>
      <vt:lpstr>Other neat stuff</vt:lpstr>
      <vt:lpstr>Stormwater and soil, engineered (bioretention) media, and media amendments</vt:lpstr>
      <vt:lpstr>Some shameless self promotion</vt:lpstr>
      <vt:lpstr>Stormwater Manual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Sweeping Webinar</dc:title>
  <dc:creator>Trojan, Mike (MPCA)</dc:creator>
  <cp:lastModifiedBy>Trojan, Mike (MPCA)</cp:lastModifiedBy>
  <cp:revision>25</cp:revision>
  <dcterms:created xsi:type="dcterms:W3CDTF">2021-05-03T12:37:59Z</dcterms:created>
  <dcterms:modified xsi:type="dcterms:W3CDTF">2021-05-25T14:52:43Z</dcterms:modified>
</cp:coreProperties>
</file>