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77" r:id="rId3"/>
    <p:sldId id="278" r:id="rId4"/>
    <p:sldId id="279" r:id="rId5"/>
    <p:sldId id="280" r:id="rId6"/>
    <p:sldId id="282" r:id="rId7"/>
    <p:sldId id="257" r:id="rId8"/>
    <p:sldId id="258" r:id="rId9"/>
    <p:sldId id="259" r:id="rId10"/>
    <p:sldId id="260" r:id="rId11"/>
    <p:sldId id="288" r:id="rId12"/>
    <p:sldId id="261" r:id="rId13"/>
    <p:sldId id="262" r:id="rId14"/>
    <p:sldId id="267" r:id="rId15"/>
    <p:sldId id="264" r:id="rId16"/>
    <p:sldId id="268" r:id="rId17"/>
    <p:sldId id="263" r:id="rId18"/>
    <p:sldId id="265" r:id="rId19"/>
    <p:sldId id="269" r:id="rId20"/>
    <p:sldId id="270" r:id="rId21"/>
    <p:sldId id="271" r:id="rId22"/>
    <p:sldId id="272" r:id="rId23"/>
    <p:sldId id="273" r:id="rId24"/>
    <p:sldId id="274" r:id="rId25"/>
    <p:sldId id="276" r:id="rId26"/>
    <p:sldId id="285" r:id="rId27"/>
    <p:sldId id="286" r:id="rId28"/>
    <p:sldId id="287" r:id="rId29"/>
    <p:sldId id="281" r:id="rId30"/>
    <p:sldId id="283" r:id="rId31"/>
    <p:sldId id="284" r:id="rId32"/>
    <p:sldId id="275"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C0411E41-27AB-4B5A-8FC3-88CBEBB63307}" type="datetimeFigureOut">
              <a:rPr lang="en-US" smtClean="0"/>
              <a:pPr/>
              <a:t>2/26/2019</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B76146A3-47A8-470E-8A42-C37942EBB799}" type="slidenum">
              <a:rPr lang="en-US" smtClean="0"/>
              <a:pPr/>
              <a:t>‹#›</a:t>
            </a:fld>
            <a:endParaRPr lang="en-US"/>
          </a:p>
        </p:txBody>
      </p:sp>
    </p:spTree>
    <p:extLst>
      <p:ext uri="{BB962C8B-B14F-4D97-AF65-F5344CB8AC3E}">
        <p14:creationId xmlns:p14="http://schemas.microsoft.com/office/powerpoint/2010/main" val="200908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0411E41-27AB-4B5A-8FC3-88CBEBB63307}" type="datetimeFigureOut">
              <a:rPr lang="en-US" smtClean="0"/>
              <a:pPr/>
              <a:t>2/26/2019</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126342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0411E41-27AB-4B5A-8FC3-88CBEBB63307}" type="datetimeFigureOut">
              <a:rPr lang="en-US" smtClean="0"/>
              <a:pPr/>
              <a:t>2/26/2019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283621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0411E41-27AB-4B5A-8FC3-88CBEBB63307}" type="datetimeFigureOut">
              <a:rPr lang="en-US" smtClean="0"/>
              <a:pPr/>
              <a:t>2/26/2019</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55601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411E41-27AB-4B5A-8FC3-88CBEBB63307}" type="datetimeFigureOut">
              <a:rPr lang="en-US" smtClean="0"/>
              <a:pPr/>
              <a:t>2/26/2019</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3486590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0411E41-27AB-4B5A-8FC3-88CBEBB63307}" type="datetimeFigureOut">
              <a:rPr lang="en-US" smtClean="0"/>
              <a:pPr/>
              <a:t>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3438978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0411E41-27AB-4B5A-8FC3-88CBEBB63307}" type="datetimeFigureOut">
              <a:rPr lang="en-US" smtClean="0"/>
              <a:pPr/>
              <a:t>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1145251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411E41-27AB-4B5A-8FC3-88CBEBB63307}" type="datetimeFigureOut">
              <a:rPr lang="en-US" smtClean="0"/>
              <a:pPr/>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3913076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411E41-27AB-4B5A-8FC3-88CBEBB63307}" type="datetimeFigureOut">
              <a:rPr lang="en-US" smtClean="0"/>
              <a:pPr/>
              <a:t>2/26/2019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235365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411E41-27AB-4B5A-8FC3-88CBEBB63307}" type="datetimeFigureOut">
              <a:rPr lang="en-US" smtClean="0"/>
              <a:pPr/>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302538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411E41-27AB-4B5A-8FC3-88CBEBB63307}" type="datetimeFigureOut">
              <a:rPr lang="en-US" smtClean="0"/>
              <a:pPr/>
              <a:t>2/26/2019</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282794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411E41-27AB-4B5A-8FC3-88CBEBB63307}" type="datetimeFigureOut">
              <a:rPr lang="en-US" smtClean="0"/>
              <a:pPr/>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239597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411E41-27AB-4B5A-8FC3-88CBEBB63307}" type="datetimeFigureOut">
              <a:rPr lang="en-US" smtClean="0"/>
              <a:pPr/>
              <a:t>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40747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411E41-27AB-4B5A-8FC3-88CBEBB63307}" type="datetimeFigureOut">
              <a:rPr lang="en-US" smtClean="0"/>
              <a:pPr/>
              <a:t>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125017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11E41-27AB-4B5A-8FC3-88CBEBB63307}" type="datetimeFigureOut">
              <a:rPr lang="en-US" smtClean="0"/>
              <a:pPr/>
              <a:t>2/26/2019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193345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0411E41-27AB-4B5A-8FC3-88CBEBB63307}" type="datetimeFigureOut">
              <a:rPr lang="en-US" smtClean="0"/>
              <a:pPr/>
              <a:t>2/26/2019</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245389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0411E41-27AB-4B5A-8FC3-88CBEBB63307}" type="datetimeFigureOut">
              <a:rPr lang="en-US" smtClean="0"/>
              <a:pPr/>
              <a:t>2/26/2019</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6146A3-47A8-470E-8A42-C37942EBB799}" type="slidenum">
              <a:rPr lang="en-US" smtClean="0"/>
              <a:pPr/>
              <a:t>‹#›</a:t>
            </a:fld>
            <a:endParaRPr lang="en-US"/>
          </a:p>
        </p:txBody>
      </p:sp>
    </p:spTree>
    <p:extLst>
      <p:ext uri="{BB962C8B-B14F-4D97-AF65-F5344CB8AC3E}">
        <p14:creationId xmlns:p14="http://schemas.microsoft.com/office/powerpoint/2010/main" val="368065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cstate="print">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0411E41-27AB-4B5A-8FC3-88CBEBB63307}" type="datetimeFigureOut">
              <a:rPr lang="en-US" smtClean="0"/>
              <a:pPr/>
              <a:t>2/26/2019</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6146A3-47A8-470E-8A42-C37942EBB799}" type="slidenum">
              <a:rPr lang="en-US" smtClean="0"/>
              <a:pPr/>
              <a:t>‹#›</a:t>
            </a:fld>
            <a:endParaRPr lang="en-US"/>
          </a:p>
        </p:txBody>
      </p:sp>
    </p:spTree>
    <p:extLst>
      <p:ext uri="{BB962C8B-B14F-4D97-AF65-F5344CB8AC3E}">
        <p14:creationId xmlns:p14="http://schemas.microsoft.com/office/powerpoint/2010/main" val="248525787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stormwater.pca.state.mn.us/index.php?title=Screening_assessment_for_contamination_at_potential_stormwater_infiltration_sit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tormwater.pca.state.mn.us/index.php?title=Screening_assessment_for_contamination_at_potential_stormwater_infiltration_sit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stormwater.pca.state.mn.us/index.php?title=Stormwater_infiltration_and_contaminated_soils_and_groundwater"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stormwater.pca.state.mn.us/index.php?title=Stormwater_Manual_webinar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ormwater.pca.state.mn.us/index.php?title=Stormwater_Infiltration_and_soil/groundwater_contamination:_A_guide_to_the_Construction_Stormwater_Permit_requirements" TargetMode="External"/><Relationship Id="rId2" Type="http://schemas.openxmlformats.org/officeDocument/2006/relationships/hyperlink" Target="https://stormwater.pca.state.mn.us/index.php?title=File:Contamination_screening_checklist_for_stormwater_infiltration_July_2018.xls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5202" y="744758"/>
            <a:ext cx="8825658" cy="2677648"/>
          </a:xfrm>
        </p:spPr>
        <p:txBody>
          <a:bodyPr/>
          <a:lstStyle/>
          <a:p>
            <a:r>
              <a:rPr lang="en-US" b="1" dirty="0" smtClean="0"/>
              <a:t>Infiltration </a:t>
            </a:r>
            <a:r>
              <a:rPr lang="en-US" b="1" dirty="0"/>
              <a:t>at sites with potential contamination</a:t>
            </a:r>
          </a:p>
        </p:txBody>
      </p:sp>
      <p:sp>
        <p:nvSpPr>
          <p:cNvPr id="3" name="Subtitle 2"/>
          <p:cNvSpPr>
            <a:spLocks noGrp="1"/>
          </p:cNvSpPr>
          <p:nvPr>
            <p:ph type="subTitle" idx="1"/>
          </p:nvPr>
        </p:nvSpPr>
        <p:spPr>
          <a:xfrm>
            <a:off x="1154955" y="4777380"/>
            <a:ext cx="3674740" cy="861420"/>
          </a:xfrm>
        </p:spPr>
        <p:txBody>
          <a:bodyPr>
            <a:noAutofit/>
          </a:bodyPr>
          <a:lstStyle/>
          <a:p>
            <a:r>
              <a:rPr lang="en-US" sz="2400" b="1" dirty="0" smtClean="0"/>
              <a:t>Mike Trojan - MPCA</a:t>
            </a:r>
          </a:p>
          <a:p>
            <a:r>
              <a:rPr lang="en-US" sz="2400" b="1" dirty="0" smtClean="0"/>
              <a:t>February 27, 2019</a:t>
            </a:r>
            <a:endParaRPr lang="en-US"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2386" y="5278582"/>
            <a:ext cx="4294175" cy="728985"/>
          </a:xfrm>
          <a:prstGeom prst="rect">
            <a:avLst/>
          </a:prstGeom>
        </p:spPr>
      </p:pic>
    </p:spTree>
    <p:extLst>
      <p:ext uri="{BB962C8B-B14F-4D97-AF65-F5344CB8AC3E}">
        <p14:creationId xmlns:p14="http://schemas.microsoft.com/office/powerpoint/2010/main" val="3794825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973668"/>
            <a:ext cx="9955763" cy="706964"/>
          </a:xfrm>
        </p:spPr>
        <p:txBody>
          <a:bodyPr/>
          <a:lstStyle/>
          <a:p>
            <a:r>
              <a:rPr lang="en-US" dirty="0"/>
              <a:t>I’m pretty sure my site </a:t>
            </a:r>
            <a:r>
              <a:rPr lang="en-US" dirty="0" smtClean="0"/>
              <a:t>is not contaminated. Do </a:t>
            </a:r>
            <a:r>
              <a:rPr lang="en-US" dirty="0"/>
              <a:t>I have to fill out the checklist?</a:t>
            </a:r>
          </a:p>
        </p:txBody>
      </p:sp>
      <p:sp>
        <p:nvSpPr>
          <p:cNvPr id="3" name="Content Placeholder 2"/>
          <p:cNvSpPr>
            <a:spLocks noGrp="1"/>
          </p:cNvSpPr>
          <p:nvPr>
            <p:ph idx="1"/>
          </p:nvPr>
        </p:nvSpPr>
        <p:spPr>
          <a:xfrm>
            <a:off x="1154955" y="2603500"/>
            <a:ext cx="5880327" cy="3416300"/>
          </a:xfrm>
        </p:spPr>
        <p:txBody>
          <a:bodyPr>
            <a:normAutofit fontScale="92500"/>
          </a:bodyPr>
          <a:lstStyle/>
          <a:p>
            <a:r>
              <a:rPr lang="en-US" sz="2400" dirty="0" smtClean="0"/>
              <a:t>Not if you infiltrate and meet the volume requirement in the permit, but you might want to anyway because of liability concerns.</a:t>
            </a:r>
          </a:p>
          <a:p>
            <a:r>
              <a:rPr lang="en-US" sz="2400" dirty="0" smtClean="0"/>
              <a:t>A </a:t>
            </a:r>
            <a:r>
              <a:rPr lang="en-US" sz="2400" dirty="0"/>
              <a:t>person or party becomes liable </a:t>
            </a:r>
            <a:r>
              <a:rPr lang="en-US" sz="2400" dirty="0" smtClean="0"/>
              <a:t>when </a:t>
            </a:r>
            <a:r>
              <a:rPr lang="en-US" sz="2400" dirty="0"/>
              <a:t>a </a:t>
            </a:r>
            <a:r>
              <a:rPr lang="en-US" sz="2400" dirty="0" smtClean="0"/>
              <a:t>release (MN Stat 115B.03) occurs</a:t>
            </a:r>
          </a:p>
          <a:p>
            <a:r>
              <a:rPr lang="en-US" sz="2400" dirty="0" smtClean="0"/>
              <a:t>If a site is contaminated but no release occurs, liability assurances can be given</a:t>
            </a:r>
            <a:endParaRPr lang="en-US" sz="2400" dirty="0"/>
          </a:p>
        </p:txBody>
      </p:sp>
    </p:spTree>
    <p:extLst>
      <p:ext uri="{BB962C8B-B14F-4D97-AF65-F5344CB8AC3E}">
        <p14:creationId xmlns:p14="http://schemas.microsoft.com/office/powerpoint/2010/main" val="2065250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question we received</a:t>
            </a:r>
            <a:endParaRPr lang="en-US" dirty="0"/>
          </a:p>
        </p:txBody>
      </p:sp>
      <p:sp>
        <p:nvSpPr>
          <p:cNvPr id="3" name="Content Placeholder 2"/>
          <p:cNvSpPr>
            <a:spLocks noGrp="1"/>
          </p:cNvSpPr>
          <p:nvPr>
            <p:ph idx="1"/>
          </p:nvPr>
        </p:nvSpPr>
        <p:spPr/>
        <p:txBody>
          <a:bodyPr/>
          <a:lstStyle/>
          <a:p>
            <a:r>
              <a:rPr lang="en-US" sz="2400" dirty="0">
                <a:latin typeface="Arial" panose="020B0604020202020204" pitchFamily="34" charset="0"/>
                <a:ea typeface="Times New Roman" panose="02020603050405020304" pitchFamily="18" charset="0"/>
                <a:cs typeface="Times New Roman" panose="02020603050405020304" pitchFamily="18" charset="0"/>
              </a:rPr>
              <a:t>What do we do with </a:t>
            </a:r>
            <a:r>
              <a:rPr lang="en-US" sz="2400" dirty="0" err="1">
                <a:latin typeface="Arial" panose="020B0604020202020204" pitchFamily="34" charset="0"/>
                <a:ea typeface="Times New Roman" panose="02020603050405020304" pitchFamily="18" charset="0"/>
                <a:cs typeface="Times New Roman" panose="02020603050405020304" pitchFamily="18" charset="0"/>
              </a:rPr>
              <a:t>geotech</a:t>
            </a:r>
            <a:r>
              <a:rPr lang="en-US" sz="2400" dirty="0">
                <a:latin typeface="Arial" panose="020B0604020202020204" pitchFamily="34" charset="0"/>
                <a:ea typeface="Times New Roman" panose="02020603050405020304" pitchFamily="18" charset="0"/>
                <a:cs typeface="Times New Roman" panose="02020603050405020304" pitchFamily="18" charset="0"/>
              </a:rPr>
              <a:t> reports that focus on construction issues instead of possible contamination</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a:t>
            </a: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r>
              <a:rPr lang="en-US" sz="2400" dirty="0" smtClean="0">
                <a:solidFill>
                  <a:srgbClr val="00B0F0"/>
                </a:solidFill>
                <a:latin typeface="Arial" panose="020B0604020202020204" pitchFamily="34" charset="0"/>
                <a:ea typeface="Calibri" panose="020F0502020204030204" pitchFamily="34" charset="0"/>
                <a:cs typeface="Times New Roman" panose="02020603050405020304" pitchFamily="18" charset="0"/>
              </a:rPr>
              <a:t>Screening assessment should be completed before moving forward on the site</a:t>
            </a:r>
            <a:endParaRPr lang="en-US" sz="24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24752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58460" t="39629" r="17714" b="43333"/>
          <a:stretch/>
        </p:blipFill>
        <p:spPr>
          <a:xfrm>
            <a:off x="40761" y="839762"/>
            <a:ext cx="12108984" cy="2435290"/>
          </a:xfrm>
          <a:prstGeom prst="rect">
            <a:avLst/>
          </a:prstGeom>
        </p:spPr>
      </p:pic>
      <p:pic>
        <p:nvPicPr>
          <p:cNvPr id="3" name="Picture 2"/>
          <p:cNvPicPr>
            <a:picLocks noChangeAspect="1"/>
          </p:cNvPicPr>
          <p:nvPr/>
        </p:nvPicPr>
        <p:blipFill rotWithShape="1">
          <a:blip r:embed="rId2" cstate="print"/>
          <a:srcRect l="58460" t="59357" r="17714" b="21928"/>
          <a:stretch/>
        </p:blipFill>
        <p:spPr>
          <a:xfrm>
            <a:off x="40761" y="3928194"/>
            <a:ext cx="12121878" cy="2677886"/>
          </a:xfrm>
          <a:prstGeom prst="rect">
            <a:avLst/>
          </a:prstGeom>
        </p:spPr>
      </p:pic>
      <p:sp>
        <p:nvSpPr>
          <p:cNvPr id="4" name="TextBox 3"/>
          <p:cNvSpPr txBox="1"/>
          <p:nvPr/>
        </p:nvSpPr>
        <p:spPr>
          <a:xfrm>
            <a:off x="335902" y="317241"/>
            <a:ext cx="5775649" cy="461665"/>
          </a:xfrm>
          <a:prstGeom prst="rect">
            <a:avLst/>
          </a:prstGeom>
          <a:noFill/>
        </p:spPr>
        <p:txBody>
          <a:bodyPr wrap="square" rtlCol="0">
            <a:spAutoFit/>
          </a:bodyPr>
          <a:lstStyle/>
          <a:p>
            <a:r>
              <a:rPr lang="en-US" sz="2400" dirty="0" smtClean="0"/>
              <a:t>Lower risk sites</a:t>
            </a:r>
            <a:endParaRPr lang="en-US" sz="2400" dirty="0"/>
          </a:p>
        </p:txBody>
      </p:sp>
      <p:sp>
        <p:nvSpPr>
          <p:cNvPr id="5" name="TextBox 4"/>
          <p:cNvSpPr txBox="1"/>
          <p:nvPr/>
        </p:nvSpPr>
        <p:spPr>
          <a:xfrm>
            <a:off x="335902" y="3335908"/>
            <a:ext cx="5775649" cy="461665"/>
          </a:xfrm>
          <a:prstGeom prst="rect">
            <a:avLst/>
          </a:prstGeom>
          <a:noFill/>
        </p:spPr>
        <p:txBody>
          <a:bodyPr wrap="square" rtlCol="0">
            <a:spAutoFit/>
          </a:bodyPr>
          <a:lstStyle/>
          <a:p>
            <a:r>
              <a:rPr lang="en-US" sz="2400" dirty="0" smtClean="0"/>
              <a:t>Higher risk sites</a:t>
            </a:r>
            <a:endParaRPr lang="en-US" sz="2400" dirty="0"/>
          </a:p>
        </p:txBody>
      </p:sp>
    </p:spTree>
    <p:extLst>
      <p:ext uri="{BB962C8B-B14F-4D97-AF65-F5344CB8AC3E}">
        <p14:creationId xmlns:p14="http://schemas.microsoft.com/office/powerpoint/2010/main" val="1064247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Contamination screening checklist for </a:t>
            </a:r>
            <a:r>
              <a:rPr lang="en-US" dirty="0" err="1" smtClean="0"/>
              <a:t>stormwater</a:t>
            </a:r>
            <a:r>
              <a:rPr lang="en-US" dirty="0" smtClean="0"/>
              <a:t> infiltration</a:t>
            </a:r>
            <a:endParaRPr lang="en-US" dirty="0"/>
          </a:p>
        </p:txBody>
      </p:sp>
      <p:sp>
        <p:nvSpPr>
          <p:cNvPr id="4" name="Content Placeholder 3"/>
          <p:cNvSpPr>
            <a:spLocks noGrp="1"/>
          </p:cNvSpPr>
          <p:nvPr>
            <p:ph idx="1"/>
          </p:nvPr>
        </p:nvSpPr>
        <p:spPr/>
        <p:txBody>
          <a:bodyPr/>
          <a:lstStyle/>
          <a:p>
            <a:r>
              <a:rPr lang="en-US" sz="2400" b="1" dirty="0" smtClean="0"/>
              <a:t>We attempted to develop a method that does not require rigorous site investigation or sampling but does require some justification for not infiltrating</a:t>
            </a:r>
          </a:p>
          <a:p>
            <a:r>
              <a:rPr lang="en-US" sz="2400" b="1" dirty="0" smtClean="0"/>
              <a:t>Likely provides conservative results (i.e. is more protective of groundwater)</a:t>
            </a:r>
          </a:p>
          <a:p>
            <a:r>
              <a:rPr lang="en-US" sz="2400" b="1" dirty="0" smtClean="0">
                <a:hlinkClick r:id="rId2"/>
              </a:rPr>
              <a:t>https</a:t>
            </a:r>
            <a:r>
              <a:rPr lang="en-US" sz="2400" b="1" dirty="0">
                <a:hlinkClick r:id="rId2"/>
              </a:rPr>
              <a:t>://</a:t>
            </a:r>
            <a:r>
              <a:rPr lang="en-US" sz="2400" b="1" dirty="0" smtClean="0">
                <a:hlinkClick r:id="rId2"/>
              </a:rPr>
              <a:t>stormwater.pca.state.mn.us/index.php?title=Screening_assessment_for_contamination_at_potential_stormwater_infiltration_sites</a:t>
            </a:r>
            <a:r>
              <a:rPr lang="en-US" sz="2400" b="1" dirty="0" smtClean="0"/>
              <a:t> </a:t>
            </a:r>
          </a:p>
          <a:p>
            <a:endParaRPr lang="en-US" b="1" dirty="0"/>
          </a:p>
          <a:p>
            <a:endParaRPr lang="en-US" dirty="0"/>
          </a:p>
        </p:txBody>
      </p:sp>
    </p:spTree>
    <p:extLst>
      <p:ext uri="{BB962C8B-B14F-4D97-AF65-F5344CB8AC3E}">
        <p14:creationId xmlns:p14="http://schemas.microsoft.com/office/powerpoint/2010/main" val="279947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assessment: Boxes 3 through 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7391888" cy="706964"/>
          </a:xfrm>
        </p:spPr>
        <p:txBody>
          <a:bodyPr/>
          <a:lstStyle/>
          <a:p>
            <a:r>
              <a:rPr lang="en-US" dirty="0" smtClean="0"/>
              <a:t>Check the appropriate box if this is present on site</a:t>
            </a:r>
            <a:endParaRPr lang="en-US" dirty="0"/>
          </a:p>
        </p:txBody>
      </p:sp>
      <p:sp>
        <p:nvSpPr>
          <p:cNvPr id="3" name="Content Placeholder 2"/>
          <p:cNvSpPr>
            <a:spLocks noGrp="1"/>
          </p:cNvSpPr>
          <p:nvPr>
            <p:ph idx="1"/>
          </p:nvPr>
        </p:nvSpPr>
        <p:spPr>
          <a:xfrm>
            <a:off x="1154955" y="2603500"/>
            <a:ext cx="5712376" cy="3974582"/>
          </a:xfrm>
        </p:spPr>
        <p:txBody>
          <a:bodyPr>
            <a:normAutofit/>
          </a:bodyPr>
          <a:lstStyle/>
          <a:p>
            <a:pPr>
              <a:buFont typeface="+mj-lt"/>
              <a:buAutoNum type="arabicPeriod" startAt="4"/>
            </a:pPr>
            <a:r>
              <a:rPr lang="en-US" dirty="0" smtClean="0"/>
              <a:t>Underground tank vent/fill port</a:t>
            </a:r>
          </a:p>
          <a:p>
            <a:pPr>
              <a:buFont typeface="+mj-lt"/>
              <a:buAutoNum type="arabicPeriod" startAt="4"/>
            </a:pPr>
            <a:r>
              <a:rPr lang="en-US" dirty="0" smtClean="0"/>
              <a:t>Monitoring well</a:t>
            </a:r>
          </a:p>
          <a:p>
            <a:pPr>
              <a:buFont typeface="+mj-lt"/>
              <a:buAutoNum type="arabicPeriod" startAt="4"/>
            </a:pPr>
            <a:r>
              <a:rPr lang="en-US" dirty="0" smtClean="0"/>
              <a:t>Covered soil piles</a:t>
            </a:r>
          </a:p>
          <a:p>
            <a:pPr>
              <a:buFont typeface="+mj-lt"/>
              <a:buAutoNum type="arabicPeriod" startAt="4"/>
            </a:pPr>
            <a:r>
              <a:rPr lang="en-US" dirty="0" smtClean="0"/>
              <a:t>Stained soil or vegetation</a:t>
            </a:r>
          </a:p>
          <a:p>
            <a:pPr>
              <a:buFont typeface="+mj-lt"/>
              <a:buAutoNum type="arabicPeriod" startAt="4"/>
            </a:pPr>
            <a:r>
              <a:rPr lang="en-US" dirty="0" smtClean="0"/>
              <a:t>Unusual odors</a:t>
            </a:r>
          </a:p>
          <a:p>
            <a:pPr>
              <a:buFont typeface="+mj-lt"/>
              <a:buAutoNum type="arabicPeriod" startAt="4"/>
            </a:pPr>
            <a:r>
              <a:rPr lang="en-US" dirty="0" smtClean="0"/>
              <a:t>Mismanaged drums or containers</a:t>
            </a:r>
          </a:p>
          <a:p>
            <a:pPr>
              <a:buFont typeface="+mj-lt"/>
              <a:buAutoNum type="arabicPeriod" startAt="4"/>
            </a:pPr>
            <a:r>
              <a:rPr lang="en-US" dirty="0" smtClean="0"/>
              <a:t>Excavations not backfilled with clean material</a:t>
            </a:r>
          </a:p>
          <a:p>
            <a:pPr>
              <a:buFont typeface="+mj-lt"/>
              <a:buAutoNum type="arabicPeriod" startAt="4"/>
            </a:pPr>
            <a:r>
              <a:rPr lang="en-US" dirty="0" smtClean="0"/>
              <a:t>Presence of debris that may harbor contaminants</a:t>
            </a:r>
          </a:p>
          <a:p>
            <a:pPr>
              <a:buFont typeface="+mj-lt"/>
              <a:buAutoNum type="arabicPeriod" startAt="4"/>
            </a:pPr>
            <a:r>
              <a:rPr lang="en-US" dirty="0" smtClean="0"/>
              <a:t>Site is a confirmed hotspot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0589" y="213747"/>
            <a:ext cx="2832595" cy="238975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251" y="2745452"/>
            <a:ext cx="3607635" cy="181734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6842" y="4693297"/>
            <a:ext cx="2977378" cy="1983678"/>
          </a:xfrm>
          <a:prstGeom prst="rect">
            <a:avLst/>
          </a:prstGeom>
        </p:spPr>
      </p:pic>
    </p:spTree>
    <p:extLst>
      <p:ext uri="{BB962C8B-B14F-4D97-AF65-F5344CB8AC3E}">
        <p14:creationId xmlns:p14="http://schemas.microsoft.com/office/powerpoint/2010/main" val="1967523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616" y="588935"/>
            <a:ext cx="10179698" cy="1286359"/>
          </a:xfrm>
        </p:spPr>
        <p:txBody>
          <a:bodyPr/>
          <a:lstStyle/>
          <a:p>
            <a:r>
              <a:rPr lang="en-US" dirty="0" smtClean="0"/>
              <a:t>If you checked any </a:t>
            </a:r>
            <a:r>
              <a:rPr lang="en-US" dirty="0" smtClean="0"/>
              <a:t>box 4-12 and can’t clarify if it is a concern, </a:t>
            </a:r>
            <a:r>
              <a:rPr lang="en-US" dirty="0" smtClean="0"/>
              <a:t>determine if you can achieve separation from the feature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separation or an influence zone?</a:t>
            </a:r>
            <a:endParaRPr lang="en-US" dirty="0"/>
          </a:p>
        </p:txBody>
      </p:sp>
      <p:sp>
        <p:nvSpPr>
          <p:cNvPr id="3" name="Content Placeholder 2"/>
          <p:cNvSpPr>
            <a:spLocks noGrp="1"/>
          </p:cNvSpPr>
          <p:nvPr>
            <p:ph idx="1"/>
          </p:nvPr>
        </p:nvSpPr>
        <p:spPr>
          <a:xfrm>
            <a:off x="492481" y="2509935"/>
            <a:ext cx="6393511" cy="3612501"/>
          </a:xfrm>
        </p:spPr>
        <p:txBody>
          <a:bodyPr>
            <a:normAutofit/>
          </a:bodyPr>
          <a:lstStyle/>
          <a:p>
            <a:r>
              <a:rPr lang="en-US" sz="2400" dirty="0" smtClean="0"/>
              <a:t>The </a:t>
            </a:r>
            <a:r>
              <a:rPr lang="en-US" sz="2400" dirty="0"/>
              <a:t>distance from a BMP at which a groundwater plume from the BMP would not intersect contamination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16" y="3889923"/>
            <a:ext cx="4876397" cy="279173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850" y="3763877"/>
            <a:ext cx="6448138" cy="2917783"/>
          </a:xfrm>
          <a:prstGeom prst="rect">
            <a:avLst/>
          </a:prstGeom>
        </p:spPr>
      </p:pic>
    </p:spTree>
    <p:extLst>
      <p:ext uri="{BB962C8B-B14F-4D97-AF65-F5344CB8AC3E}">
        <p14:creationId xmlns:p14="http://schemas.microsoft.com/office/powerpoint/2010/main" val="607064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calculate separation or the influence zone?</a:t>
            </a:r>
            <a:endParaRPr lang="en-US" dirty="0"/>
          </a:p>
        </p:txBody>
      </p:sp>
      <p:sp>
        <p:nvSpPr>
          <p:cNvPr id="3" name="Content Placeholder 2"/>
          <p:cNvSpPr>
            <a:spLocks noGrp="1"/>
          </p:cNvSpPr>
          <p:nvPr>
            <p:ph idx="1"/>
          </p:nvPr>
        </p:nvSpPr>
        <p:spPr>
          <a:xfrm>
            <a:off x="473820" y="2556846"/>
            <a:ext cx="5115216" cy="3815961"/>
          </a:xfrm>
        </p:spPr>
        <p:txBody>
          <a:bodyPr>
            <a:normAutofit/>
          </a:bodyPr>
          <a:lstStyle/>
          <a:p>
            <a:r>
              <a:rPr lang="en-US" sz="2400" dirty="0" smtClean="0"/>
              <a:t>Use the default values in the Minnesota </a:t>
            </a:r>
            <a:r>
              <a:rPr lang="en-US" sz="2400" dirty="0" err="1" smtClean="0"/>
              <a:t>Stormwater</a:t>
            </a:r>
            <a:r>
              <a:rPr lang="en-US" sz="2400" dirty="0" smtClean="0"/>
              <a:t> Manual</a:t>
            </a:r>
          </a:p>
          <a:p>
            <a:r>
              <a:rPr lang="en-US" sz="2400" dirty="0" smtClean="0"/>
              <a:t>Calculate using the USGS mounding calculator referenced in the manual (will go through example later)</a:t>
            </a:r>
          </a:p>
          <a:p>
            <a:r>
              <a:rPr lang="en-US" sz="2400" dirty="0" smtClean="0"/>
              <a:t>Calculate using another acceptable method</a:t>
            </a:r>
            <a:endParaRPr lang="en-US" sz="2400" dirty="0"/>
          </a:p>
        </p:txBody>
      </p:sp>
      <p:pic>
        <p:nvPicPr>
          <p:cNvPr id="4" name="Picture 3"/>
          <p:cNvPicPr>
            <a:picLocks noChangeAspect="1"/>
          </p:cNvPicPr>
          <p:nvPr/>
        </p:nvPicPr>
        <p:blipFill rotWithShape="1">
          <a:blip r:embed="rId2" cstate="print"/>
          <a:srcRect l="88511" t="37800" r="852" b="28277"/>
          <a:stretch/>
        </p:blipFill>
        <p:spPr>
          <a:xfrm>
            <a:off x="6391470" y="1782143"/>
            <a:ext cx="5383764" cy="4828603"/>
          </a:xfrm>
          <a:prstGeom prst="rect">
            <a:avLst/>
          </a:prstGeom>
        </p:spPr>
      </p:pic>
    </p:spTree>
    <p:extLst>
      <p:ext uri="{BB962C8B-B14F-4D97-AF65-F5344CB8AC3E}">
        <p14:creationId xmlns:p14="http://schemas.microsoft.com/office/powerpoint/2010/main" val="3176060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24" y="834183"/>
            <a:ext cx="10771322" cy="706964"/>
          </a:xfrm>
        </p:spPr>
        <p:txBody>
          <a:bodyPr/>
          <a:lstStyle/>
          <a:p>
            <a:r>
              <a:rPr lang="en-US" dirty="0" smtClean="0"/>
              <a:t>If you have no features of concern on the site or can achieve separation, move on to Box 15</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889462"/>
            <a:ext cx="8825660" cy="3303719"/>
          </a:xfrm>
        </p:spPr>
        <p:txBody>
          <a:bodyPr/>
          <a:lstStyle/>
          <a:p>
            <a:r>
              <a:rPr lang="en-US" dirty="0" smtClean="0"/>
              <a:t>Note: this webinar was requested of MPCA by stakeholders. We encourage you to ask questions during the webinar so that we can clarify issues as we go through the material</a:t>
            </a:r>
            <a:endParaRPr lang="en-US" dirty="0"/>
          </a:p>
        </p:txBody>
      </p:sp>
    </p:spTree>
    <p:extLst>
      <p:ext uri="{BB962C8B-B14F-4D97-AF65-F5344CB8AC3E}">
        <p14:creationId xmlns:p14="http://schemas.microsoft.com/office/powerpoint/2010/main" val="724768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Off-site assessment: Boxes 15 through 28</a:t>
            </a:r>
            <a:endParaRPr lang="en-US" dirty="0"/>
          </a:p>
        </p:txBody>
      </p:sp>
      <p:sp>
        <p:nvSpPr>
          <p:cNvPr id="3" name="Content Placeholder 2"/>
          <p:cNvSpPr>
            <a:spLocks noGrp="1"/>
          </p:cNvSpPr>
          <p:nvPr>
            <p:ph idx="1"/>
          </p:nvPr>
        </p:nvSpPr>
        <p:spPr/>
        <p:txBody>
          <a:bodyPr>
            <a:normAutofit/>
          </a:bodyPr>
          <a:lstStyle/>
          <a:p>
            <a:r>
              <a:rPr lang="en-US" sz="2400" dirty="0" smtClean="0"/>
              <a:t>Note: the only concern with an adjacent property will be mobilization of contaminants in groundwater, but the assessment considers the same features as boxes 3-14. The reason is that these features could be sources of groundwater contamination. </a:t>
            </a:r>
            <a:r>
              <a:rPr lang="en-US" sz="2400" b="1" u="sng" dirty="0" smtClean="0"/>
              <a:t>The assumption throughout the checklist is that a feature could be a source of groundwater contamination.</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features of the checklist</a:t>
            </a:r>
            <a:endParaRPr lang="en-US" dirty="0"/>
          </a:p>
        </p:txBody>
      </p:sp>
      <p:sp>
        <p:nvSpPr>
          <p:cNvPr id="3" name="Content Placeholder 2"/>
          <p:cNvSpPr>
            <a:spLocks noGrp="1"/>
          </p:cNvSpPr>
          <p:nvPr>
            <p:ph idx="1"/>
          </p:nvPr>
        </p:nvSpPr>
        <p:spPr/>
        <p:txBody>
          <a:bodyPr>
            <a:normAutofit/>
          </a:bodyPr>
          <a:lstStyle/>
          <a:p>
            <a:r>
              <a:rPr lang="en-US" sz="2400" dirty="0" smtClean="0"/>
              <a:t>You must go through on- and off-site assessments before being able to infiltrate</a:t>
            </a:r>
          </a:p>
          <a:p>
            <a:r>
              <a:rPr lang="en-US" sz="2400" dirty="0" smtClean="0"/>
              <a:t>You may choose not to infiltrate anytime there is a feature that might contribute to groundwater contamination</a:t>
            </a:r>
          </a:p>
          <a:p>
            <a:r>
              <a:rPr lang="en-US" sz="2400" dirty="0" smtClean="0"/>
              <a:t>The decision to infiltrate is based on separation from these features (or features not being present)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929" y="790414"/>
            <a:ext cx="10445857" cy="890218"/>
          </a:xfrm>
        </p:spPr>
        <p:txBody>
          <a:bodyPr/>
          <a:lstStyle/>
          <a:p>
            <a:r>
              <a:rPr lang="en-US" dirty="0" smtClean="0"/>
              <a:t>Calculating a separation distance (influence zone) using the USGS spreadsheet</a:t>
            </a:r>
            <a:endParaRPr lang="en-US" dirty="0"/>
          </a:p>
        </p:txBody>
      </p:sp>
      <p:sp>
        <p:nvSpPr>
          <p:cNvPr id="6" name="Content Placeholder 5"/>
          <p:cNvSpPr>
            <a:spLocks noGrp="1"/>
          </p:cNvSpPr>
          <p:nvPr>
            <p:ph idx="1"/>
          </p:nvPr>
        </p:nvSpPr>
        <p:spPr>
          <a:xfrm>
            <a:off x="1154954" y="2603500"/>
            <a:ext cx="9833343" cy="3416300"/>
          </a:xfrm>
        </p:spPr>
        <p:txBody>
          <a:bodyPr>
            <a:normAutofit fontScale="92500" lnSpcReduction="10000"/>
          </a:bodyPr>
          <a:lstStyle/>
          <a:p>
            <a:r>
              <a:rPr lang="en-US" sz="2400" dirty="0" smtClean="0"/>
              <a:t>Infiltration rate of soil at site</a:t>
            </a:r>
          </a:p>
          <a:p>
            <a:r>
              <a:rPr lang="en-US" sz="2400" dirty="0" smtClean="0"/>
              <a:t>Aquifer specific yield</a:t>
            </a:r>
          </a:p>
          <a:p>
            <a:r>
              <a:rPr lang="en-US" sz="2400" dirty="0" smtClean="0"/>
              <a:t>Aquifer hydraulic conductivity</a:t>
            </a:r>
          </a:p>
          <a:p>
            <a:r>
              <a:rPr lang="en-US" sz="2400" dirty="0" smtClean="0"/>
              <a:t>Length and width of the infiltration BMP basin</a:t>
            </a:r>
          </a:p>
          <a:p>
            <a:r>
              <a:rPr lang="en-US" sz="2400" dirty="0" smtClean="0"/>
              <a:t>Duration of infiltration</a:t>
            </a:r>
          </a:p>
          <a:p>
            <a:r>
              <a:rPr lang="en-US" sz="2400" dirty="0" smtClean="0"/>
              <a:t>Initial thickness of the aquifer </a:t>
            </a:r>
          </a:p>
          <a:p>
            <a:r>
              <a:rPr lang="en-US" sz="2400" b="1" dirty="0" smtClean="0">
                <a:hlinkClick r:id="rId2"/>
              </a:rPr>
              <a:t>https://stormwater.pca.state.mn.us/index.php?title=Screening_assessment_for_contamination_at_potential_stormwater_infiltration_sites</a:t>
            </a:r>
            <a:r>
              <a:rPr lang="en-US" sz="2400" b="1"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my site </a:t>
            </a:r>
            <a:r>
              <a:rPr lang="en-US" dirty="0" smtClean="0"/>
              <a:t>is/was </a:t>
            </a:r>
            <a:r>
              <a:rPr lang="en-US" dirty="0" smtClean="0"/>
              <a:t>contaminated?</a:t>
            </a:r>
            <a:endParaRPr lang="en-US" dirty="0"/>
          </a:p>
        </p:txBody>
      </p:sp>
      <p:sp>
        <p:nvSpPr>
          <p:cNvPr id="3" name="Content Placeholder 2"/>
          <p:cNvSpPr>
            <a:spLocks noGrp="1"/>
          </p:cNvSpPr>
          <p:nvPr>
            <p:ph idx="1"/>
          </p:nvPr>
        </p:nvSpPr>
        <p:spPr/>
        <p:txBody>
          <a:bodyPr>
            <a:normAutofit/>
          </a:bodyPr>
          <a:lstStyle/>
          <a:p>
            <a:r>
              <a:rPr lang="en-US" sz="2400" dirty="0" smtClean="0"/>
              <a:t>Boxes 1 and 2 in the spreadsheet address this situation</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failed the screening assessment – now what?</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You are not required to infiltrate under the CSW permit</a:t>
            </a:r>
          </a:p>
          <a:p>
            <a:r>
              <a:rPr lang="en-US" sz="2400" dirty="0" smtClean="0"/>
              <a:t>Document your decision and keep on record</a:t>
            </a:r>
            <a:endParaRPr lang="en-US" sz="2400" dirty="0" smtClean="0"/>
          </a:p>
          <a:p>
            <a:r>
              <a:rPr lang="en-US" sz="2400" dirty="0" smtClean="0"/>
              <a:t>There </a:t>
            </a:r>
            <a:r>
              <a:rPr lang="en-US" sz="2400" dirty="0" smtClean="0"/>
              <a:t>may be local requirements more stringent than the CSW permit</a:t>
            </a:r>
          </a:p>
          <a:p>
            <a:r>
              <a:rPr lang="en-US" sz="2400" dirty="0" smtClean="0"/>
              <a:t>You may choose to further investigate. Presence of one or more of the features in the checklist does not prove contamination exists.</a:t>
            </a:r>
          </a:p>
          <a:p>
            <a:r>
              <a:rPr lang="en-US" sz="2400" dirty="0" smtClean="0"/>
              <a:t>You may choose to conduct a Phase 2 investigation, which includes sampling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99801" y="2883159"/>
            <a:ext cx="6466115" cy="3844212"/>
          </a:xfrm>
          <a:custGeom>
            <a:avLst/>
            <a:gdLst>
              <a:gd name="connsiteX0" fmla="*/ 4236098 w 6466115"/>
              <a:gd name="connsiteY0" fmla="*/ 18661 h 3844212"/>
              <a:gd name="connsiteX1" fmla="*/ 6466115 w 6466115"/>
              <a:gd name="connsiteY1" fmla="*/ 18661 h 3844212"/>
              <a:gd name="connsiteX2" fmla="*/ 6438123 w 6466115"/>
              <a:gd name="connsiteY2" fmla="*/ 3844212 h 3844212"/>
              <a:gd name="connsiteX3" fmla="*/ 0 w 6466115"/>
              <a:gd name="connsiteY3" fmla="*/ 3797559 h 3844212"/>
              <a:gd name="connsiteX4" fmla="*/ 9331 w 6466115"/>
              <a:gd name="connsiteY4" fmla="*/ 3023119 h 3844212"/>
              <a:gd name="connsiteX5" fmla="*/ 4142792 w 6466115"/>
              <a:gd name="connsiteY5" fmla="*/ 3032449 h 3844212"/>
              <a:gd name="connsiteX6" fmla="*/ 4180115 w 6466115"/>
              <a:gd name="connsiteY6" fmla="*/ 0 h 3844212"/>
              <a:gd name="connsiteX7" fmla="*/ 4236098 w 6466115"/>
              <a:gd name="connsiteY7" fmla="*/ 18661 h 384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6115" h="3844212">
                <a:moveTo>
                  <a:pt x="4236098" y="18661"/>
                </a:moveTo>
                <a:lnTo>
                  <a:pt x="6466115" y="18661"/>
                </a:lnTo>
                <a:lnTo>
                  <a:pt x="6438123" y="3844212"/>
                </a:lnTo>
                <a:lnTo>
                  <a:pt x="0" y="3797559"/>
                </a:lnTo>
                <a:lnTo>
                  <a:pt x="9331" y="3023119"/>
                </a:lnTo>
                <a:lnTo>
                  <a:pt x="4142792" y="3032449"/>
                </a:lnTo>
                <a:lnTo>
                  <a:pt x="4180115" y="0"/>
                </a:lnTo>
                <a:lnTo>
                  <a:pt x="4236098" y="18661"/>
                </a:lnTo>
                <a:close/>
              </a:path>
            </a:pathLst>
          </a:cu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1</a:t>
            </a:r>
            <a:endParaRPr lang="en-US" dirty="0"/>
          </a:p>
        </p:txBody>
      </p:sp>
      <p:sp>
        <p:nvSpPr>
          <p:cNvPr id="11" name="Content Placeholder 10"/>
          <p:cNvSpPr>
            <a:spLocks noGrp="1"/>
          </p:cNvSpPr>
          <p:nvPr>
            <p:ph idx="1"/>
          </p:nvPr>
        </p:nvSpPr>
        <p:spPr>
          <a:xfrm>
            <a:off x="7436497" y="2603499"/>
            <a:ext cx="4394719" cy="3937259"/>
          </a:xfrm>
        </p:spPr>
        <p:txBody>
          <a:bodyPr>
            <a:normAutofit/>
          </a:bodyPr>
          <a:lstStyle/>
          <a:p>
            <a:r>
              <a:rPr lang="en-US" sz="2400" dirty="0" smtClean="0"/>
              <a:t>Two USTs but no documented release</a:t>
            </a:r>
          </a:p>
          <a:p>
            <a:r>
              <a:rPr lang="en-US" sz="2400" dirty="0" smtClean="0"/>
              <a:t>Former structures demolished but uncertain how material was disposed</a:t>
            </a:r>
          </a:p>
          <a:p>
            <a:r>
              <a:rPr lang="en-US" sz="2400" dirty="0" smtClean="0"/>
              <a:t>Fill soils present</a:t>
            </a:r>
          </a:p>
          <a:p>
            <a:r>
              <a:rPr lang="en-US" sz="2400" dirty="0" smtClean="0"/>
              <a:t>Possible wells and/or septic system present</a:t>
            </a:r>
            <a:endParaRPr lang="en-US" sz="2400" dirty="0"/>
          </a:p>
        </p:txBody>
      </p:sp>
      <p:sp>
        <p:nvSpPr>
          <p:cNvPr id="4" name="Freeform 3"/>
          <p:cNvSpPr/>
          <p:nvPr/>
        </p:nvSpPr>
        <p:spPr>
          <a:xfrm>
            <a:off x="1084901" y="2733360"/>
            <a:ext cx="3391593" cy="2892829"/>
          </a:xfrm>
          <a:custGeom>
            <a:avLst/>
            <a:gdLst>
              <a:gd name="connsiteX0" fmla="*/ 0 w 3391593"/>
              <a:gd name="connsiteY0" fmla="*/ 16626 h 2892829"/>
              <a:gd name="connsiteX1" fmla="*/ 1429789 w 3391593"/>
              <a:gd name="connsiteY1" fmla="*/ 0 h 2892829"/>
              <a:gd name="connsiteX2" fmla="*/ 1429789 w 3391593"/>
              <a:gd name="connsiteY2" fmla="*/ 249382 h 2892829"/>
              <a:gd name="connsiteX3" fmla="*/ 2028306 w 3391593"/>
              <a:gd name="connsiteY3" fmla="*/ 249382 h 2892829"/>
              <a:gd name="connsiteX4" fmla="*/ 3391593 w 3391593"/>
              <a:gd name="connsiteY4" fmla="*/ 806335 h 2892829"/>
              <a:gd name="connsiteX5" fmla="*/ 3383280 w 3391593"/>
              <a:gd name="connsiteY5" fmla="*/ 2369128 h 2892829"/>
              <a:gd name="connsiteX6" fmla="*/ 2028306 w 3391593"/>
              <a:gd name="connsiteY6" fmla="*/ 2734888 h 2892829"/>
              <a:gd name="connsiteX7" fmla="*/ 1438102 w 3391593"/>
              <a:gd name="connsiteY7" fmla="*/ 2726575 h 2892829"/>
              <a:gd name="connsiteX8" fmla="*/ 1446415 w 3391593"/>
              <a:gd name="connsiteY8" fmla="*/ 2892829 h 2892829"/>
              <a:gd name="connsiteX9" fmla="*/ 33251 w 3391593"/>
              <a:gd name="connsiteY9" fmla="*/ 2876204 h 2892829"/>
              <a:gd name="connsiteX10" fmla="*/ 0 w 3391593"/>
              <a:gd name="connsiteY10" fmla="*/ 16626 h 289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1593" h="2892829">
                <a:moveTo>
                  <a:pt x="0" y="16626"/>
                </a:moveTo>
                <a:lnTo>
                  <a:pt x="1429789" y="0"/>
                </a:lnTo>
                <a:lnTo>
                  <a:pt x="1429789" y="249382"/>
                </a:lnTo>
                <a:lnTo>
                  <a:pt x="2028306" y="249382"/>
                </a:lnTo>
                <a:lnTo>
                  <a:pt x="3391593" y="806335"/>
                </a:lnTo>
                <a:lnTo>
                  <a:pt x="3383280" y="2369128"/>
                </a:lnTo>
                <a:lnTo>
                  <a:pt x="2028306" y="2734888"/>
                </a:lnTo>
                <a:lnTo>
                  <a:pt x="1438102" y="2726575"/>
                </a:lnTo>
                <a:lnTo>
                  <a:pt x="1446415" y="2892829"/>
                </a:lnTo>
                <a:lnTo>
                  <a:pt x="33251" y="2876204"/>
                </a:lnTo>
                <a:lnTo>
                  <a:pt x="0" y="16626"/>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22512" y="4385388"/>
            <a:ext cx="1838130" cy="523220"/>
          </a:xfrm>
          <a:prstGeom prst="rect">
            <a:avLst/>
          </a:prstGeom>
          <a:noFill/>
        </p:spPr>
        <p:txBody>
          <a:bodyPr wrap="square" rtlCol="0">
            <a:spAutoFit/>
          </a:bodyPr>
          <a:lstStyle/>
          <a:p>
            <a:pPr algn="ctr"/>
            <a:r>
              <a:rPr lang="en-US" sz="2800" b="1" dirty="0" smtClean="0"/>
              <a:t>Parking</a:t>
            </a:r>
            <a:endParaRPr lang="en-US" sz="2800" b="1" dirty="0"/>
          </a:p>
        </p:txBody>
      </p:sp>
      <p:sp>
        <p:nvSpPr>
          <p:cNvPr id="9" name="TextBox 8"/>
          <p:cNvSpPr txBox="1"/>
          <p:nvPr/>
        </p:nvSpPr>
        <p:spPr>
          <a:xfrm>
            <a:off x="277882" y="2640563"/>
            <a:ext cx="692508" cy="461665"/>
          </a:xfrm>
          <a:prstGeom prst="rect">
            <a:avLst/>
          </a:prstGeom>
          <a:noFill/>
          <a:ln w="25400">
            <a:solidFill>
              <a:schemeClr val="tx1"/>
            </a:solidFill>
          </a:ln>
        </p:spPr>
        <p:txBody>
          <a:bodyPr wrap="square" rtlCol="0">
            <a:spAutoFit/>
          </a:bodyPr>
          <a:lstStyle/>
          <a:p>
            <a:pPr algn="ctr"/>
            <a:r>
              <a:rPr lang="en-US" sz="2400" dirty="0" smtClean="0"/>
              <a:t>UST</a:t>
            </a:r>
            <a:endParaRPr lang="en-US" sz="2400" dirty="0"/>
          </a:p>
        </p:txBody>
      </p:sp>
      <p:sp>
        <p:nvSpPr>
          <p:cNvPr id="10" name="TextBox 9"/>
          <p:cNvSpPr txBox="1"/>
          <p:nvPr/>
        </p:nvSpPr>
        <p:spPr>
          <a:xfrm>
            <a:off x="4206409" y="2346594"/>
            <a:ext cx="692508" cy="461665"/>
          </a:xfrm>
          <a:prstGeom prst="rect">
            <a:avLst/>
          </a:prstGeom>
          <a:noFill/>
          <a:ln w="25400">
            <a:solidFill>
              <a:schemeClr val="tx1"/>
            </a:solidFill>
          </a:ln>
        </p:spPr>
        <p:txBody>
          <a:bodyPr wrap="square" rtlCol="0">
            <a:spAutoFit/>
          </a:bodyPr>
          <a:lstStyle/>
          <a:p>
            <a:pPr algn="ctr"/>
            <a:r>
              <a:rPr lang="en-US" sz="2400" dirty="0" smtClean="0"/>
              <a:t>UST</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746"/>
          <a:stretch/>
        </p:blipFill>
        <p:spPr>
          <a:xfrm>
            <a:off x="403638" y="2689318"/>
            <a:ext cx="5523335" cy="3907156"/>
          </a:xfrm>
          <a:prstGeom prst="rect">
            <a:avLst/>
          </a:prstGeom>
        </p:spPr>
      </p:pic>
      <p:sp>
        <p:nvSpPr>
          <p:cNvPr id="4" name="Content Placeholder 10"/>
          <p:cNvSpPr txBox="1">
            <a:spLocks/>
          </p:cNvSpPr>
          <p:nvPr/>
        </p:nvSpPr>
        <p:spPr>
          <a:xfrm>
            <a:off x="6342611" y="2603499"/>
            <a:ext cx="5488605" cy="3937259"/>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smtClean="0"/>
              <a:t>Proposed swale with check dams over B soils</a:t>
            </a:r>
          </a:p>
          <a:p>
            <a:r>
              <a:rPr lang="en-US" sz="2400" dirty="0" smtClean="0"/>
              <a:t>No current or past history of contamination</a:t>
            </a:r>
          </a:p>
          <a:p>
            <a:r>
              <a:rPr lang="en-US" sz="2400" dirty="0" smtClean="0"/>
              <a:t>Aboveground fuel tank nearby</a:t>
            </a:r>
          </a:p>
          <a:p>
            <a:r>
              <a:rPr lang="en-US" sz="2400" dirty="0" smtClean="0"/>
              <a:t>Stained soils along the railroad</a:t>
            </a:r>
          </a:p>
          <a:p>
            <a:r>
              <a:rPr lang="en-US" sz="2400" dirty="0" smtClean="0"/>
              <a:t>Separation distance = 200 feet (including safety factor of 2)</a:t>
            </a:r>
          </a:p>
          <a:p>
            <a:r>
              <a:rPr lang="en-US" sz="2400" dirty="0" smtClean="0"/>
              <a:t>Site fails screening assessment but we want to pursue infiltration</a:t>
            </a:r>
            <a:endParaRPr lang="en-US" sz="2400" dirty="0"/>
          </a:p>
        </p:txBody>
      </p:sp>
      <p:sp>
        <p:nvSpPr>
          <p:cNvPr id="5" name="Oval 4"/>
          <p:cNvSpPr/>
          <p:nvPr/>
        </p:nvSpPr>
        <p:spPr>
          <a:xfrm>
            <a:off x="4911635" y="3057557"/>
            <a:ext cx="324197" cy="29925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94522" y="2453951"/>
            <a:ext cx="1436915" cy="933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7828" y="2103281"/>
            <a:ext cx="1250302" cy="369332"/>
          </a:xfrm>
          <a:prstGeom prst="rect">
            <a:avLst/>
          </a:prstGeom>
          <a:noFill/>
        </p:spPr>
        <p:txBody>
          <a:bodyPr wrap="square" rtlCol="0">
            <a:spAutoFit/>
          </a:bodyPr>
          <a:lstStyle/>
          <a:p>
            <a:pPr algn="ctr"/>
            <a:r>
              <a:rPr lang="en-US" dirty="0" smtClean="0"/>
              <a:t>200 feet</a:t>
            </a:r>
            <a:endParaRPr lang="en-US" dirty="0"/>
          </a:p>
        </p:txBody>
      </p:sp>
      <p:sp>
        <p:nvSpPr>
          <p:cNvPr id="9" name="Freeform 8"/>
          <p:cNvSpPr/>
          <p:nvPr/>
        </p:nvSpPr>
        <p:spPr>
          <a:xfrm>
            <a:off x="914400" y="4905487"/>
            <a:ext cx="4453666" cy="1441525"/>
          </a:xfrm>
          <a:custGeom>
            <a:avLst/>
            <a:gdLst>
              <a:gd name="connsiteX0" fmla="*/ 215153 w 4453666"/>
              <a:gd name="connsiteY0" fmla="*/ 0 h 1441525"/>
              <a:gd name="connsiteX1" fmla="*/ 4453666 w 4453666"/>
              <a:gd name="connsiteY1" fmla="*/ 1183341 h 1441525"/>
              <a:gd name="connsiteX2" fmla="*/ 4410635 w 4453666"/>
              <a:gd name="connsiteY2" fmla="*/ 1441525 h 1441525"/>
              <a:gd name="connsiteX3" fmla="*/ 0 w 4453666"/>
              <a:gd name="connsiteY3" fmla="*/ 279699 h 1441525"/>
              <a:gd name="connsiteX4" fmla="*/ 215153 w 4453666"/>
              <a:gd name="connsiteY4" fmla="*/ 0 h 144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666" h="1441525">
                <a:moveTo>
                  <a:pt x="215153" y="0"/>
                </a:moveTo>
                <a:lnTo>
                  <a:pt x="4453666" y="1183341"/>
                </a:lnTo>
                <a:lnTo>
                  <a:pt x="4410635" y="1441525"/>
                </a:lnTo>
                <a:lnTo>
                  <a:pt x="0" y="279699"/>
                </a:lnTo>
                <a:lnTo>
                  <a:pt x="215153" y="0"/>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67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73331" y="2385752"/>
            <a:ext cx="5821600" cy="4404649"/>
            <a:chOff x="4779769" y="739190"/>
            <a:chExt cx="7076871" cy="5485946"/>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769" y="739190"/>
              <a:ext cx="7076871" cy="5485946"/>
            </a:xfrm>
            <a:prstGeom prst="rect">
              <a:avLst/>
            </a:prstGeom>
          </p:spPr>
        </p:pic>
        <p:sp>
          <p:nvSpPr>
            <p:cNvPr id="6" name="5-Point Star 5"/>
            <p:cNvSpPr/>
            <p:nvPr/>
          </p:nvSpPr>
          <p:spPr>
            <a:xfrm>
              <a:off x="6411432" y="1988289"/>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051695" y="4093081"/>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655440" y="4521223"/>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934353" y="5094313"/>
              <a:ext cx="265814" cy="2500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021032" y="2597889"/>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6106631" y="3024736"/>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7864983" y="3516606"/>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9668539" y="4053322"/>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997890" y="2566254"/>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6976729" y="3916326"/>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5307419" y="3484935"/>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8619460" y="4303414"/>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10409275" y="4733034"/>
              <a:ext cx="265814" cy="2500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10391552" y="3539643"/>
              <a:ext cx="265814" cy="2500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8282764" y="2847981"/>
              <a:ext cx="460741" cy="2010099"/>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6166884" y="2179674"/>
              <a:ext cx="3668232" cy="1679945"/>
            </a:xfrm>
            <a:custGeom>
              <a:avLst/>
              <a:gdLst>
                <a:gd name="connsiteX0" fmla="*/ 53163 w 3668232"/>
                <a:gd name="connsiteY0" fmla="*/ 74428 h 1679945"/>
                <a:gd name="connsiteX1" fmla="*/ 3668232 w 3668232"/>
                <a:gd name="connsiteY1" fmla="*/ 1435396 h 1679945"/>
                <a:gd name="connsiteX2" fmla="*/ 3668232 w 3668232"/>
                <a:gd name="connsiteY2" fmla="*/ 1679945 h 1679945"/>
                <a:gd name="connsiteX3" fmla="*/ 0 w 3668232"/>
                <a:gd name="connsiteY3" fmla="*/ 276447 h 1679945"/>
                <a:gd name="connsiteX4" fmla="*/ 31897 w 3668232"/>
                <a:gd name="connsiteY4" fmla="*/ 0 h 167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232" h="1679945">
                  <a:moveTo>
                    <a:pt x="53163" y="74428"/>
                  </a:moveTo>
                  <a:lnTo>
                    <a:pt x="3668232" y="1435396"/>
                  </a:lnTo>
                  <a:lnTo>
                    <a:pt x="3668232" y="1679945"/>
                  </a:lnTo>
                  <a:lnTo>
                    <a:pt x="0" y="276447"/>
                  </a:lnTo>
                  <a:lnTo>
                    <a:pt x="31897" y="0"/>
                  </a:lnTo>
                </a:path>
              </a:pathLst>
            </a:cu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847385" y="3622431"/>
              <a:ext cx="1688123" cy="808892"/>
            </a:xfrm>
            <a:custGeom>
              <a:avLst/>
              <a:gdLst>
                <a:gd name="connsiteX0" fmla="*/ 8792 w 1688123"/>
                <a:gd name="connsiteY0" fmla="*/ 0 h 808892"/>
                <a:gd name="connsiteX1" fmla="*/ 1688123 w 1688123"/>
                <a:gd name="connsiteY1" fmla="*/ 597877 h 808892"/>
                <a:gd name="connsiteX2" fmla="*/ 1652953 w 1688123"/>
                <a:gd name="connsiteY2" fmla="*/ 808892 h 808892"/>
                <a:gd name="connsiteX3" fmla="*/ 0 w 1688123"/>
                <a:gd name="connsiteY3" fmla="*/ 254977 h 808892"/>
                <a:gd name="connsiteX4" fmla="*/ 8792 w 1688123"/>
                <a:gd name="connsiteY4" fmla="*/ 0 h 80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123" h="808892">
                  <a:moveTo>
                    <a:pt x="8792" y="0"/>
                  </a:moveTo>
                  <a:lnTo>
                    <a:pt x="1688123" y="597877"/>
                  </a:lnTo>
                  <a:lnTo>
                    <a:pt x="1652953" y="808892"/>
                  </a:lnTo>
                  <a:lnTo>
                    <a:pt x="0" y="254977"/>
                  </a:lnTo>
                  <a:lnTo>
                    <a:pt x="8792" y="0"/>
                  </a:ln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5" name="Table 24"/>
          <p:cNvGraphicFramePr>
            <a:graphicFrameLocks noGrp="1"/>
          </p:cNvGraphicFramePr>
          <p:nvPr>
            <p:extLst>
              <p:ext uri="{D42A27DB-BD31-4B8C-83A1-F6EECF244321}">
                <p14:modId xmlns:p14="http://schemas.microsoft.com/office/powerpoint/2010/main" val="1820450007"/>
              </p:ext>
            </p:extLst>
          </p:nvPr>
        </p:nvGraphicFramePr>
        <p:xfrm>
          <a:off x="6982184" y="2682610"/>
          <a:ext cx="4812480" cy="3815384"/>
        </p:xfrm>
        <a:graphic>
          <a:graphicData uri="http://schemas.openxmlformats.org/drawingml/2006/table">
            <a:tbl>
              <a:tblPr firstRow="1" bandRow="1">
                <a:tableStyleId>{5C22544A-7EE6-4342-B048-85BDC9FD1C3A}</a:tableStyleId>
              </a:tblPr>
              <a:tblGrid>
                <a:gridCol w="1839709">
                  <a:extLst>
                    <a:ext uri="{9D8B030D-6E8A-4147-A177-3AD203B41FA5}">
                      <a16:colId xmlns:a16="http://schemas.microsoft.com/office/drawing/2014/main" val="3651145490"/>
                    </a:ext>
                  </a:extLst>
                </a:gridCol>
                <a:gridCol w="1329949">
                  <a:extLst>
                    <a:ext uri="{9D8B030D-6E8A-4147-A177-3AD203B41FA5}">
                      <a16:colId xmlns:a16="http://schemas.microsoft.com/office/drawing/2014/main" val="314957061"/>
                    </a:ext>
                  </a:extLst>
                </a:gridCol>
                <a:gridCol w="1642822">
                  <a:extLst>
                    <a:ext uri="{9D8B030D-6E8A-4147-A177-3AD203B41FA5}">
                      <a16:colId xmlns:a16="http://schemas.microsoft.com/office/drawing/2014/main" val="1079146965"/>
                    </a:ext>
                  </a:extLst>
                </a:gridCol>
              </a:tblGrid>
              <a:tr h="820231">
                <a:tc>
                  <a:txBody>
                    <a:bodyPr/>
                    <a:lstStyle/>
                    <a:p>
                      <a:pPr algn="ctr"/>
                      <a:r>
                        <a:rPr lang="en-US" dirty="0" smtClean="0"/>
                        <a:t>Concentration (mg/kg)</a:t>
                      </a:r>
                      <a:endParaRPr lang="en-US" dirty="0"/>
                    </a:p>
                  </a:txBody>
                  <a:tcPr/>
                </a:tc>
                <a:tc>
                  <a:txBody>
                    <a:bodyPr/>
                    <a:lstStyle/>
                    <a:p>
                      <a:pPr algn="ctr"/>
                      <a:r>
                        <a:rPr lang="en-US" dirty="0" smtClean="0"/>
                        <a:t>DTW (</a:t>
                      </a:r>
                      <a:r>
                        <a:rPr lang="en-US" dirty="0" err="1" smtClean="0"/>
                        <a:t>ft</a:t>
                      </a:r>
                      <a:r>
                        <a:rPr lang="en-US" dirty="0" smtClean="0"/>
                        <a:t>)</a:t>
                      </a:r>
                      <a:endParaRPr lang="en-US" dirty="0"/>
                    </a:p>
                  </a:txBody>
                  <a:tcPr/>
                </a:tc>
                <a:tc>
                  <a:txBody>
                    <a:bodyPr/>
                    <a:lstStyle/>
                    <a:p>
                      <a:pPr algn="ctr"/>
                      <a:r>
                        <a:rPr lang="en-US" dirty="0" smtClean="0"/>
                        <a:t>SLV </a:t>
                      </a:r>
                      <a:r>
                        <a:rPr lang="en-US" dirty="0" smtClean="0"/>
                        <a:t>– Cu</a:t>
                      </a:r>
                    </a:p>
                    <a:p>
                      <a:pPr algn="ctr"/>
                      <a:r>
                        <a:rPr lang="en-US" dirty="0" smtClean="0"/>
                        <a:t>(mg/kg</a:t>
                      </a:r>
                      <a:r>
                        <a:rPr lang="en-US" dirty="0" smtClean="0"/>
                        <a:t>)</a:t>
                      </a:r>
                      <a:endParaRPr lang="en-US" dirty="0"/>
                    </a:p>
                  </a:txBody>
                  <a:tcPr/>
                </a:tc>
                <a:extLst>
                  <a:ext uri="{0D108BD9-81ED-4DB2-BD59-A6C34878D82A}">
                    <a16:rowId xmlns:a16="http://schemas.microsoft.com/office/drawing/2014/main" val="3440077293"/>
                  </a:ext>
                </a:extLst>
              </a:tr>
              <a:tr h="427879">
                <a:tc>
                  <a:txBody>
                    <a:bodyPr/>
                    <a:lstStyle/>
                    <a:p>
                      <a:pPr algn="ctr"/>
                      <a:r>
                        <a:rPr lang="en-US" dirty="0" smtClean="0"/>
                        <a:t>6500</a:t>
                      </a:r>
                      <a:endParaRPr lang="en-US" dirty="0"/>
                    </a:p>
                  </a:txBody>
                  <a:tcPr/>
                </a:tc>
                <a:tc>
                  <a:txBody>
                    <a:bodyPr/>
                    <a:lstStyle/>
                    <a:p>
                      <a:pPr algn="ctr"/>
                      <a:r>
                        <a:rPr lang="en-US" dirty="0" smtClean="0"/>
                        <a:t>3</a:t>
                      </a:r>
                      <a:endParaRPr lang="en-US" dirty="0"/>
                    </a:p>
                  </a:txBody>
                  <a:tcPr/>
                </a:tc>
                <a:tc>
                  <a:txBody>
                    <a:bodyPr/>
                    <a:lstStyle/>
                    <a:p>
                      <a:pPr algn="ctr"/>
                      <a:r>
                        <a:rPr lang="en-US" dirty="0" smtClean="0"/>
                        <a:t>2810</a:t>
                      </a:r>
                      <a:endParaRPr lang="en-US" dirty="0"/>
                    </a:p>
                  </a:txBody>
                  <a:tcPr/>
                </a:tc>
                <a:extLst>
                  <a:ext uri="{0D108BD9-81ED-4DB2-BD59-A6C34878D82A}">
                    <a16:rowId xmlns:a16="http://schemas.microsoft.com/office/drawing/2014/main" val="4117486580"/>
                  </a:ext>
                </a:extLst>
              </a:tr>
              <a:tr h="427879">
                <a:tc>
                  <a:txBody>
                    <a:bodyPr/>
                    <a:lstStyle/>
                    <a:p>
                      <a:pPr algn="ctr"/>
                      <a:r>
                        <a:rPr lang="en-US" dirty="0" smtClean="0"/>
                        <a:t>7951</a:t>
                      </a:r>
                      <a:endParaRPr lang="en-US" dirty="0"/>
                    </a:p>
                  </a:txBody>
                  <a:tcPr/>
                </a:tc>
                <a:tc>
                  <a:txBody>
                    <a:bodyPr/>
                    <a:lstStyle/>
                    <a:p>
                      <a:pPr algn="ctr"/>
                      <a:r>
                        <a:rPr lang="en-US" dirty="0" smtClean="0"/>
                        <a:t>3</a:t>
                      </a:r>
                      <a:endParaRPr lang="en-US" dirty="0"/>
                    </a:p>
                  </a:txBody>
                  <a:tcPr/>
                </a:tc>
                <a:tc>
                  <a:txBody>
                    <a:bodyPr/>
                    <a:lstStyle/>
                    <a:p>
                      <a:pPr algn="ctr"/>
                      <a:r>
                        <a:rPr lang="en-US" dirty="0" smtClean="0"/>
                        <a:t>2810</a:t>
                      </a:r>
                      <a:endParaRPr lang="en-US" dirty="0"/>
                    </a:p>
                  </a:txBody>
                  <a:tcPr/>
                </a:tc>
                <a:extLst>
                  <a:ext uri="{0D108BD9-81ED-4DB2-BD59-A6C34878D82A}">
                    <a16:rowId xmlns:a16="http://schemas.microsoft.com/office/drawing/2014/main" val="986948143"/>
                  </a:ext>
                </a:extLst>
              </a:tr>
              <a:tr h="427879">
                <a:tc>
                  <a:txBody>
                    <a:bodyPr/>
                    <a:lstStyle/>
                    <a:p>
                      <a:pPr algn="ctr"/>
                      <a:r>
                        <a:rPr lang="en-US" dirty="0" smtClean="0"/>
                        <a:t>2684</a:t>
                      </a:r>
                      <a:endParaRPr lang="en-US" dirty="0"/>
                    </a:p>
                  </a:txBody>
                  <a:tcPr/>
                </a:tc>
                <a:tc>
                  <a:txBody>
                    <a:bodyPr/>
                    <a:lstStyle/>
                    <a:p>
                      <a:pPr algn="ctr"/>
                      <a:r>
                        <a:rPr lang="en-US" dirty="0" smtClean="0"/>
                        <a:t>3.5</a:t>
                      </a:r>
                      <a:endParaRPr lang="en-US" dirty="0"/>
                    </a:p>
                  </a:txBody>
                  <a:tcPr/>
                </a:tc>
                <a:tc>
                  <a:txBody>
                    <a:bodyPr/>
                    <a:lstStyle/>
                    <a:p>
                      <a:pPr algn="ctr"/>
                      <a:r>
                        <a:rPr lang="en-US" dirty="0" smtClean="0"/>
                        <a:t>3160</a:t>
                      </a:r>
                      <a:endParaRPr lang="en-US" dirty="0"/>
                    </a:p>
                  </a:txBody>
                  <a:tcPr/>
                </a:tc>
                <a:extLst>
                  <a:ext uri="{0D108BD9-81ED-4DB2-BD59-A6C34878D82A}">
                    <a16:rowId xmlns:a16="http://schemas.microsoft.com/office/drawing/2014/main" val="2453750106"/>
                  </a:ext>
                </a:extLst>
              </a:tr>
              <a:tr h="427879">
                <a:tc>
                  <a:txBody>
                    <a:bodyPr/>
                    <a:lstStyle/>
                    <a:p>
                      <a:pPr algn="ctr"/>
                      <a:r>
                        <a:rPr lang="en-US" dirty="0" smtClean="0"/>
                        <a:t>597</a:t>
                      </a:r>
                      <a:endParaRPr lang="en-US" dirty="0"/>
                    </a:p>
                  </a:txBody>
                  <a:tcPr/>
                </a:tc>
                <a:tc>
                  <a:txBody>
                    <a:bodyPr/>
                    <a:lstStyle/>
                    <a:p>
                      <a:pPr algn="ctr"/>
                      <a:r>
                        <a:rPr lang="en-US" dirty="0" smtClean="0"/>
                        <a:t>3.5</a:t>
                      </a:r>
                      <a:endParaRPr lang="en-US" dirty="0"/>
                    </a:p>
                  </a:txBody>
                  <a:tcPr/>
                </a:tc>
                <a:tc>
                  <a:txBody>
                    <a:bodyPr/>
                    <a:lstStyle/>
                    <a:p>
                      <a:pPr algn="ctr"/>
                      <a:r>
                        <a:rPr lang="en-US" dirty="0" smtClean="0"/>
                        <a:t>3160</a:t>
                      </a:r>
                      <a:endParaRPr lang="en-US" dirty="0"/>
                    </a:p>
                  </a:txBody>
                  <a:tcPr/>
                </a:tc>
                <a:extLst>
                  <a:ext uri="{0D108BD9-81ED-4DB2-BD59-A6C34878D82A}">
                    <a16:rowId xmlns:a16="http://schemas.microsoft.com/office/drawing/2014/main" val="30956107"/>
                  </a:ext>
                </a:extLst>
              </a:tr>
              <a:tr h="427879">
                <a:tc>
                  <a:txBody>
                    <a:bodyPr/>
                    <a:lstStyle/>
                    <a:p>
                      <a:pPr algn="ctr"/>
                      <a:r>
                        <a:rPr lang="en-US" dirty="0" smtClean="0"/>
                        <a:t>58</a:t>
                      </a:r>
                      <a:endParaRPr lang="en-US" dirty="0"/>
                    </a:p>
                  </a:txBody>
                  <a:tcPr/>
                </a:tc>
                <a:tc>
                  <a:txBody>
                    <a:bodyPr/>
                    <a:lstStyle/>
                    <a:p>
                      <a:pPr algn="ctr"/>
                      <a:r>
                        <a:rPr lang="en-US" dirty="0" smtClean="0"/>
                        <a:t>4</a:t>
                      </a:r>
                      <a:endParaRPr lang="en-US" dirty="0"/>
                    </a:p>
                  </a:txBody>
                  <a:tcPr/>
                </a:tc>
                <a:tc>
                  <a:txBody>
                    <a:bodyPr/>
                    <a:lstStyle/>
                    <a:p>
                      <a:pPr algn="ctr"/>
                      <a:r>
                        <a:rPr lang="en-US" dirty="0" smtClean="0"/>
                        <a:t>3510</a:t>
                      </a:r>
                      <a:endParaRPr lang="en-US" dirty="0"/>
                    </a:p>
                  </a:txBody>
                  <a:tcPr/>
                </a:tc>
                <a:extLst>
                  <a:ext uri="{0D108BD9-81ED-4DB2-BD59-A6C34878D82A}">
                    <a16:rowId xmlns:a16="http://schemas.microsoft.com/office/drawing/2014/main" val="3036489288"/>
                  </a:ext>
                </a:extLst>
              </a:tr>
              <a:tr h="427879">
                <a:tc>
                  <a:txBody>
                    <a:bodyPr/>
                    <a:lstStyle/>
                    <a:p>
                      <a:pPr algn="ctr"/>
                      <a:r>
                        <a:rPr lang="en-US" dirty="0" smtClean="0"/>
                        <a:t>29</a:t>
                      </a:r>
                      <a:endParaRPr lang="en-US" dirty="0"/>
                    </a:p>
                  </a:txBody>
                  <a:tcPr/>
                </a:tc>
                <a:tc>
                  <a:txBody>
                    <a:bodyPr/>
                    <a:lstStyle/>
                    <a:p>
                      <a:pPr algn="ctr"/>
                      <a:r>
                        <a:rPr lang="en-US" dirty="0" smtClean="0"/>
                        <a:t>5</a:t>
                      </a:r>
                      <a:endParaRPr lang="en-US" dirty="0"/>
                    </a:p>
                  </a:txBody>
                  <a:tcPr/>
                </a:tc>
                <a:tc>
                  <a:txBody>
                    <a:bodyPr/>
                    <a:lstStyle/>
                    <a:p>
                      <a:pPr algn="ctr"/>
                      <a:r>
                        <a:rPr lang="en-US" dirty="0" smtClean="0"/>
                        <a:t>4210</a:t>
                      </a:r>
                      <a:endParaRPr lang="en-US" dirty="0"/>
                    </a:p>
                  </a:txBody>
                  <a:tcPr/>
                </a:tc>
                <a:extLst>
                  <a:ext uri="{0D108BD9-81ED-4DB2-BD59-A6C34878D82A}">
                    <a16:rowId xmlns:a16="http://schemas.microsoft.com/office/drawing/2014/main" val="1351320293"/>
                  </a:ext>
                </a:extLst>
              </a:tr>
              <a:tr h="427879">
                <a:tc>
                  <a:txBody>
                    <a:bodyPr/>
                    <a:lstStyle/>
                    <a:p>
                      <a:pPr algn="ctr"/>
                      <a:r>
                        <a:rPr lang="en-US" dirty="0" smtClean="0"/>
                        <a:t>104</a:t>
                      </a:r>
                      <a:endParaRPr lang="en-US" dirty="0"/>
                    </a:p>
                  </a:txBody>
                  <a:tcPr/>
                </a:tc>
                <a:tc>
                  <a:txBody>
                    <a:bodyPr/>
                    <a:lstStyle/>
                    <a:p>
                      <a:pPr algn="ctr"/>
                      <a:r>
                        <a:rPr lang="en-US" dirty="0" smtClean="0"/>
                        <a:t>5</a:t>
                      </a:r>
                      <a:endParaRPr lang="en-US" dirty="0"/>
                    </a:p>
                  </a:txBody>
                  <a:tcPr/>
                </a:tc>
                <a:tc>
                  <a:txBody>
                    <a:bodyPr/>
                    <a:lstStyle/>
                    <a:p>
                      <a:pPr algn="ctr"/>
                      <a:r>
                        <a:rPr lang="en-US" dirty="0" smtClean="0"/>
                        <a:t>4210</a:t>
                      </a:r>
                      <a:endParaRPr lang="en-US" dirty="0"/>
                    </a:p>
                  </a:txBody>
                  <a:tcPr/>
                </a:tc>
                <a:extLst>
                  <a:ext uri="{0D108BD9-81ED-4DB2-BD59-A6C34878D82A}">
                    <a16:rowId xmlns:a16="http://schemas.microsoft.com/office/drawing/2014/main" val="354289725"/>
                  </a:ext>
                </a:extLst>
              </a:tr>
            </a:tbl>
          </a:graphicData>
        </a:graphic>
      </p:graphicFrame>
      <p:sp>
        <p:nvSpPr>
          <p:cNvPr id="26" name="Title 1"/>
          <p:cNvSpPr>
            <a:spLocks noGrp="1"/>
          </p:cNvSpPr>
          <p:nvPr>
            <p:ph type="title"/>
          </p:nvPr>
        </p:nvSpPr>
        <p:spPr>
          <a:xfrm>
            <a:off x="751571" y="604235"/>
            <a:ext cx="9661392" cy="1077337"/>
          </a:xfrm>
        </p:spPr>
        <p:txBody>
          <a:bodyPr/>
          <a:lstStyle/>
          <a:p>
            <a:r>
              <a:rPr lang="en-US" dirty="0" smtClean="0"/>
              <a:t>We want to pursue infiltration so we conduct borings</a:t>
            </a:r>
            <a:endParaRPr lang="en-US" dirty="0"/>
          </a:p>
        </p:txBody>
      </p:sp>
    </p:spTree>
    <p:extLst>
      <p:ext uri="{BB962C8B-B14F-4D97-AF65-F5344CB8AC3E}">
        <p14:creationId xmlns:p14="http://schemas.microsoft.com/office/powerpoint/2010/main" val="3760376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79806"/>
          </a:xfrm>
        </p:spPr>
        <p:txBody>
          <a:bodyPr>
            <a:normAutofit/>
          </a:bodyPr>
          <a:lstStyle/>
          <a:p>
            <a:r>
              <a:rPr lang="en-US" b="1" dirty="0" smtClean="0">
                <a:solidFill>
                  <a:schemeClr val="bg1"/>
                </a:solidFill>
              </a:rPr>
              <a:t>Scenario 3: Off-site contamination may be impacted </a:t>
            </a:r>
            <a:endParaRPr lang="en-US" b="1" dirty="0">
              <a:solidFill>
                <a:schemeClr val="bg1"/>
              </a:solidFill>
            </a:endParaRPr>
          </a:p>
        </p:txBody>
      </p:sp>
      <p:sp>
        <p:nvSpPr>
          <p:cNvPr id="3" name="Content Placeholder 2"/>
          <p:cNvSpPr>
            <a:spLocks noGrp="1"/>
          </p:cNvSpPr>
          <p:nvPr>
            <p:ph idx="1"/>
          </p:nvPr>
        </p:nvSpPr>
        <p:spPr>
          <a:xfrm>
            <a:off x="838200" y="2388637"/>
            <a:ext cx="10515600" cy="3788326"/>
          </a:xfrm>
        </p:spPr>
        <p:txBody>
          <a:bodyPr>
            <a:normAutofit/>
          </a:bodyPr>
          <a:lstStyle/>
          <a:p>
            <a:r>
              <a:rPr lang="en-US" sz="2400" dirty="0" smtClean="0"/>
              <a:t>Usually groundwater down-gradient of or very near the site</a:t>
            </a:r>
          </a:p>
          <a:p>
            <a:r>
              <a:rPr lang="en-US" sz="2400" dirty="0" smtClean="0"/>
              <a:t>Could also be contaminated soil near the water table</a:t>
            </a:r>
          </a:p>
          <a:p>
            <a:r>
              <a:rPr lang="en-US" sz="2400" dirty="0" smtClean="0"/>
              <a:t>Need </a:t>
            </a:r>
            <a:r>
              <a:rPr lang="en-US" sz="2400" dirty="0" smtClean="0"/>
              <a:t>to </a:t>
            </a:r>
            <a:r>
              <a:rPr lang="en-US" sz="2400" dirty="0" smtClean="0"/>
              <a:t>build in safety factor or sample </a:t>
            </a:r>
            <a:r>
              <a:rPr lang="en-US" sz="2400" dirty="0" smtClean="0"/>
              <a:t>to determine groundwater flow and location and concentration of contaminants in soil and </a:t>
            </a:r>
            <a:r>
              <a:rPr lang="en-US" sz="2400" dirty="0" smtClean="0"/>
              <a:t>groundwater</a:t>
            </a:r>
            <a:endParaRPr lang="en-US" sz="2400" dirty="0" smtClean="0"/>
          </a:p>
        </p:txBody>
      </p:sp>
      <p:grpSp>
        <p:nvGrpSpPr>
          <p:cNvPr id="4" name="Group 3"/>
          <p:cNvGrpSpPr/>
          <p:nvPr/>
        </p:nvGrpSpPr>
        <p:grpSpPr>
          <a:xfrm>
            <a:off x="2186354" y="4461599"/>
            <a:ext cx="8077200" cy="2214265"/>
            <a:chOff x="762000" y="1219200"/>
            <a:chExt cx="8077200" cy="2214265"/>
          </a:xfrm>
        </p:grpSpPr>
        <p:grpSp>
          <p:nvGrpSpPr>
            <p:cNvPr id="5" name="Group 4"/>
            <p:cNvGrpSpPr/>
            <p:nvPr/>
          </p:nvGrpSpPr>
          <p:grpSpPr>
            <a:xfrm>
              <a:off x="762000" y="1219200"/>
              <a:ext cx="8077200" cy="2214265"/>
              <a:chOff x="762000" y="1138535"/>
              <a:chExt cx="8077200" cy="2214265"/>
            </a:xfrm>
          </p:grpSpPr>
          <p:sp>
            <p:nvSpPr>
              <p:cNvPr id="7" name="Rectangle 6"/>
              <p:cNvSpPr/>
              <p:nvPr/>
            </p:nvSpPr>
            <p:spPr>
              <a:xfrm>
                <a:off x="838200" y="1600200"/>
                <a:ext cx="8001000" cy="1143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2743200"/>
                <a:ext cx="8001000"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erge 8"/>
              <p:cNvSpPr/>
              <p:nvPr/>
            </p:nvSpPr>
            <p:spPr>
              <a:xfrm>
                <a:off x="8534400" y="2590800"/>
                <a:ext cx="152400" cy="13392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81272" y="1347401"/>
                <a:ext cx="1505527" cy="276999"/>
              </a:xfrm>
              <a:prstGeom prst="rect">
                <a:avLst/>
              </a:prstGeom>
              <a:noFill/>
            </p:spPr>
            <p:txBody>
              <a:bodyPr wrap="square" rtlCol="0">
                <a:spAutoFit/>
              </a:bodyPr>
              <a:lstStyle/>
              <a:p>
                <a:pPr algn="ctr"/>
                <a:r>
                  <a:rPr lang="en-US" sz="1200" dirty="0" smtClean="0"/>
                  <a:t>Contaminant</a:t>
                </a:r>
                <a:endParaRPr lang="en-US" sz="1200" dirty="0"/>
              </a:p>
            </p:txBody>
          </p:sp>
          <p:cxnSp>
            <p:nvCxnSpPr>
              <p:cNvPr id="11" name="Straight Arrow Connector 10"/>
              <p:cNvCxnSpPr/>
              <p:nvPr/>
            </p:nvCxnSpPr>
            <p:spPr>
              <a:xfrm>
                <a:off x="1955800" y="1828800"/>
                <a:ext cx="5130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05200" y="1600200"/>
                <a:ext cx="1873392" cy="276999"/>
              </a:xfrm>
              <a:prstGeom prst="rect">
                <a:avLst/>
              </a:prstGeom>
              <a:noFill/>
            </p:spPr>
            <p:txBody>
              <a:bodyPr wrap="square" rtlCol="0">
                <a:spAutoFit/>
              </a:bodyPr>
              <a:lstStyle/>
              <a:p>
                <a:pPr algn="ctr"/>
                <a:r>
                  <a:rPr lang="en-US" sz="1200" dirty="0" smtClean="0"/>
                  <a:t>X</a:t>
                </a:r>
                <a:endParaRPr lang="en-US" sz="1200" dirty="0"/>
              </a:p>
            </p:txBody>
          </p:sp>
          <p:sp>
            <p:nvSpPr>
              <p:cNvPr id="13" name="Rectangle 12"/>
              <p:cNvSpPr/>
              <p:nvPr/>
            </p:nvSpPr>
            <p:spPr>
              <a:xfrm>
                <a:off x="7109691" y="2433935"/>
                <a:ext cx="1295400" cy="304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7848600" y="1571002"/>
                <a:ext cx="0" cy="9435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38201" y="1597890"/>
                <a:ext cx="1117600" cy="435309"/>
              </a:xfrm>
              <a:custGeom>
                <a:avLst/>
                <a:gdLst>
                  <a:gd name="connsiteX0" fmla="*/ 0 w 849745"/>
                  <a:gd name="connsiteY0" fmla="*/ 9236 h 184727"/>
                  <a:gd name="connsiteX1" fmla="*/ 120072 w 849745"/>
                  <a:gd name="connsiteY1" fmla="*/ 184727 h 184727"/>
                  <a:gd name="connsiteX2" fmla="*/ 674254 w 849745"/>
                  <a:gd name="connsiteY2" fmla="*/ 184727 h 184727"/>
                  <a:gd name="connsiteX3" fmla="*/ 849745 w 849745"/>
                  <a:gd name="connsiteY3" fmla="*/ 0 h 184727"/>
                  <a:gd name="connsiteX4" fmla="*/ 0 w 849745"/>
                  <a:gd name="connsiteY4" fmla="*/ 9236 h 18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745" h="184727">
                    <a:moveTo>
                      <a:pt x="0" y="9236"/>
                    </a:moveTo>
                    <a:lnTo>
                      <a:pt x="120072" y="184727"/>
                    </a:lnTo>
                    <a:lnTo>
                      <a:pt x="674254" y="184727"/>
                    </a:lnTo>
                    <a:lnTo>
                      <a:pt x="849745" y="0"/>
                    </a:lnTo>
                    <a:lnTo>
                      <a:pt x="0" y="9236"/>
                    </a:lnTo>
                    <a:close/>
                  </a:path>
                </a:pathLst>
              </a:cu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7098145" y="1919452"/>
                <a:ext cx="0" cy="805275"/>
              </a:xfrm>
              <a:prstGeom prst="straightConnector1">
                <a:avLst/>
              </a:prstGeom>
              <a:ln>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rot="189308">
                <a:off x="1378752" y="2207671"/>
                <a:ext cx="5720246" cy="292894"/>
              </a:xfrm>
              <a:custGeom>
                <a:avLst/>
                <a:gdLst>
                  <a:gd name="connsiteX0" fmla="*/ 0 w 5689600"/>
                  <a:gd name="connsiteY0" fmla="*/ 0 h 581891"/>
                  <a:gd name="connsiteX1" fmla="*/ 812800 w 5689600"/>
                  <a:gd name="connsiteY1" fmla="*/ 221672 h 581891"/>
                  <a:gd name="connsiteX2" fmla="*/ 1330037 w 5689600"/>
                  <a:gd name="connsiteY2" fmla="*/ 498763 h 581891"/>
                  <a:gd name="connsiteX3" fmla="*/ 2161309 w 5689600"/>
                  <a:gd name="connsiteY3" fmla="*/ 581891 h 581891"/>
                  <a:gd name="connsiteX4" fmla="*/ 3583709 w 5689600"/>
                  <a:gd name="connsiteY4" fmla="*/ 554181 h 581891"/>
                  <a:gd name="connsiteX5" fmla="*/ 5421746 w 5689600"/>
                  <a:gd name="connsiteY5" fmla="*/ 508000 h 581891"/>
                  <a:gd name="connsiteX6" fmla="*/ 5421746 w 5689600"/>
                  <a:gd name="connsiteY6" fmla="*/ 508000 h 581891"/>
                  <a:gd name="connsiteX7" fmla="*/ 5689600 w 5689600"/>
                  <a:gd name="connsiteY7" fmla="*/ 498763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9600" h="581891">
                    <a:moveTo>
                      <a:pt x="0" y="0"/>
                    </a:moveTo>
                    <a:cubicBezTo>
                      <a:pt x="295563" y="69272"/>
                      <a:pt x="591127" y="138545"/>
                      <a:pt x="812800" y="221672"/>
                    </a:cubicBezTo>
                    <a:cubicBezTo>
                      <a:pt x="1034473" y="304799"/>
                      <a:pt x="1105286" y="438727"/>
                      <a:pt x="1330037" y="498763"/>
                    </a:cubicBezTo>
                    <a:cubicBezTo>
                      <a:pt x="1554788" y="558799"/>
                      <a:pt x="2161309" y="581891"/>
                      <a:pt x="2161309" y="581891"/>
                    </a:cubicBezTo>
                    <a:lnTo>
                      <a:pt x="3583709" y="554181"/>
                    </a:lnTo>
                    <a:lnTo>
                      <a:pt x="5421746" y="508000"/>
                    </a:lnTo>
                    <a:lnTo>
                      <a:pt x="5421746" y="508000"/>
                    </a:lnTo>
                    <a:lnTo>
                      <a:pt x="5689600" y="4987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7098145" y="2590800"/>
                <a:ext cx="0" cy="152400"/>
              </a:xfrm>
              <a:prstGeom prst="straightConnector1">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86400" y="2909500"/>
                <a:ext cx="1152236" cy="276999"/>
              </a:xfrm>
              <a:prstGeom prst="rect">
                <a:avLst/>
              </a:prstGeom>
              <a:noFill/>
            </p:spPr>
            <p:txBody>
              <a:bodyPr wrap="square" rtlCol="0">
                <a:spAutoFit/>
              </a:bodyPr>
              <a:lstStyle/>
              <a:p>
                <a:pPr algn="r"/>
                <a:r>
                  <a:rPr lang="en-US" sz="1200" u="sng" dirty="0" smtClean="0"/>
                  <a:t>&lt;</a:t>
                </a:r>
                <a:r>
                  <a:rPr lang="en-US" sz="1200" dirty="0" smtClean="0"/>
                  <a:t> 0.25 feet</a:t>
                </a:r>
                <a:endParaRPr lang="en-US" sz="1200" u="sng" dirty="0"/>
              </a:p>
            </p:txBody>
          </p:sp>
          <p:cxnSp>
            <p:nvCxnSpPr>
              <p:cNvPr id="20" name="Straight Arrow Connector 19"/>
              <p:cNvCxnSpPr/>
              <p:nvPr/>
            </p:nvCxnSpPr>
            <p:spPr>
              <a:xfrm flipV="1">
                <a:off x="6615545" y="2667000"/>
                <a:ext cx="471055" cy="3255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 y="1138535"/>
                <a:ext cx="1152236" cy="461665"/>
              </a:xfrm>
              <a:prstGeom prst="rect">
                <a:avLst/>
              </a:prstGeom>
              <a:noFill/>
            </p:spPr>
            <p:txBody>
              <a:bodyPr wrap="square" rtlCol="0">
                <a:spAutoFit/>
              </a:bodyPr>
              <a:lstStyle/>
              <a:p>
                <a:pPr algn="ctr"/>
                <a:r>
                  <a:rPr lang="en-US" sz="1200" dirty="0" smtClean="0"/>
                  <a:t>Infiltration practice</a:t>
                </a:r>
                <a:endParaRPr lang="en-US" sz="1200" dirty="0"/>
              </a:p>
            </p:txBody>
          </p:sp>
          <p:sp>
            <p:nvSpPr>
              <p:cNvPr id="22" name="TextBox 21"/>
              <p:cNvSpPr txBox="1"/>
              <p:nvPr/>
            </p:nvSpPr>
            <p:spPr>
              <a:xfrm>
                <a:off x="3733800" y="2237601"/>
                <a:ext cx="1152236" cy="276999"/>
              </a:xfrm>
              <a:prstGeom prst="rect">
                <a:avLst/>
              </a:prstGeom>
              <a:noFill/>
            </p:spPr>
            <p:txBody>
              <a:bodyPr wrap="square" rtlCol="0">
                <a:spAutoFit/>
              </a:bodyPr>
              <a:lstStyle/>
              <a:p>
                <a:pPr algn="ctr"/>
                <a:r>
                  <a:rPr lang="en-US" sz="1200" dirty="0" smtClean="0"/>
                  <a:t>Mound</a:t>
                </a:r>
                <a:endParaRPr lang="en-US" sz="1200" dirty="0"/>
              </a:p>
            </p:txBody>
          </p:sp>
          <p:sp>
            <p:nvSpPr>
              <p:cNvPr id="23" name="Freeform 22"/>
              <p:cNvSpPr/>
              <p:nvPr/>
            </p:nvSpPr>
            <p:spPr>
              <a:xfrm>
                <a:off x="849746" y="2050473"/>
                <a:ext cx="541402" cy="73891"/>
              </a:xfrm>
              <a:custGeom>
                <a:avLst/>
                <a:gdLst>
                  <a:gd name="connsiteX0" fmla="*/ 563419 w 563419"/>
                  <a:gd name="connsiteY0" fmla="*/ 0 h 73891"/>
                  <a:gd name="connsiteX1" fmla="*/ 0 w 563419"/>
                  <a:gd name="connsiteY1" fmla="*/ 73891 h 73891"/>
                </a:gdLst>
                <a:ahLst/>
                <a:cxnLst>
                  <a:cxn ang="0">
                    <a:pos x="connsiteX0" y="connsiteY0"/>
                  </a:cxn>
                  <a:cxn ang="0">
                    <a:pos x="connsiteX1" y="connsiteY1"/>
                  </a:cxn>
                </a:cxnLst>
                <a:rect l="l" t="t" r="r" b="b"/>
                <a:pathLst>
                  <a:path w="563419" h="73891">
                    <a:moveTo>
                      <a:pt x="563419" y="0"/>
                    </a:moveTo>
                    <a:lnTo>
                      <a:pt x="0" y="7389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7086600" y="2819400"/>
              <a:ext cx="1747112" cy="350982"/>
            </a:xfrm>
            <a:custGeom>
              <a:avLst/>
              <a:gdLst>
                <a:gd name="connsiteX0" fmla="*/ 0 w 1747112"/>
                <a:gd name="connsiteY0" fmla="*/ 0 h 350982"/>
                <a:gd name="connsiteX1" fmla="*/ 0 w 1747112"/>
                <a:gd name="connsiteY1" fmla="*/ 0 h 350982"/>
                <a:gd name="connsiteX2" fmla="*/ 46182 w 1747112"/>
                <a:gd name="connsiteY2" fmla="*/ 64655 h 350982"/>
                <a:gd name="connsiteX3" fmla="*/ 73891 w 1747112"/>
                <a:gd name="connsiteY3" fmla="*/ 73891 h 350982"/>
                <a:gd name="connsiteX4" fmla="*/ 138546 w 1747112"/>
                <a:gd name="connsiteY4" fmla="*/ 101600 h 350982"/>
                <a:gd name="connsiteX5" fmla="*/ 193964 w 1747112"/>
                <a:gd name="connsiteY5" fmla="*/ 138545 h 350982"/>
                <a:gd name="connsiteX6" fmla="*/ 221673 w 1747112"/>
                <a:gd name="connsiteY6" fmla="*/ 147782 h 350982"/>
                <a:gd name="connsiteX7" fmla="*/ 249382 w 1747112"/>
                <a:gd name="connsiteY7" fmla="*/ 166255 h 350982"/>
                <a:gd name="connsiteX8" fmla="*/ 304800 w 1747112"/>
                <a:gd name="connsiteY8" fmla="*/ 184727 h 350982"/>
                <a:gd name="connsiteX9" fmla="*/ 360218 w 1747112"/>
                <a:gd name="connsiteY9" fmla="*/ 221673 h 350982"/>
                <a:gd name="connsiteX10" fmla="*/ 397164 w 1747112"/>
                <a:gd name="connsiteY10" fmla="*/ 230909 h 350982"/>
                <a:gd name="connsiteX11" fmla="*/ 646546 w 1747112"/>
                <a:gd name="connsiteY11" fmla="*/ 249382 h 350982"/>
                <a:gd name="connsiteX12" fmla="*/ 812800 w 1747112"/>
                <a:gd name="connsiteY12" fmla="*/ 267855 h 350982"/>
                <a:gd name="connsiteX13" fmla="*/ 886691 w 1747112"/>
                <a:gd name="connsiteY13" fmla="*/ 286327 h 350982"/>
                <a:gd name="connsiteX14" fmla="*/ 942109 w 1747112"/>
                <a:gd name="connsiteY14" fmla="*/ 295564 h 350982"/>
                <a:gd name="connsiteX15" fmla="*/ 1219200 w 1747112"/>
                <a:gd name="connsiteY15" fmla="*/ 286327 h 350982"/>
                <a:gd name="connsiteX16" fmla="*/ 1274618 w 1747112"/>
                <a:gd name="connsiteY16" fmla="*/ 277091 h 350982"/>
                <a:gd name="connsiteX17" fmla="*/ 1403928 w 1747112"/>
                <a:gd name="connsiteY17" fmla="*/ 286327 h 350982"/>
                <a:gd name="connsiteX18" fmla="*/ 1524000 w 1747112"/>
                <a:gd name="connsiteY18" fmla="*/ 304800 h 350982"/>
                <a:gd name="connsiteX19" fmla="*/ 1551709 w 1747112"/>
                <a:gd name="connsiteY19" fmla="*/ 314036 h 350982"/>
                <a:gd name="connsiteX20" fmla="*/ 1625600 w 1747112"/>
                <a:gd name="connsiteY20" fmla="*/ 332509 h 350982"/>
                <a:gd name="connsiteX21" fmla="*/ 1699491 w 1747112"/>
                <a:gd name="connsiteY21" fmla="*/ 350982 h 350982"/>
                <a:gd name="connsiteX22" fmla="*/ 1736437 w 1747112"/>
                <a:gd name="connsiteY22" fmla="*/ 332509 h 350982"/>
                <a:gd name="connsiteX23" fmla="*/ 1745673 w 1747112"/>
                <a:gd name="connsiteY23" fmla="*/ 9236 h 350982"/>
                <a:gd name="connsiteX24" fmla="*/ 55418 w 1747112"/>
                <a:gd name="connsiteY24" fmla="*/ 18473 h 35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7112" h="350982">
                  <a:moveTo>
                    <a:pt x="0" y="0"/>
                  </a:moveTo>
                  <a:lnTo>
                    <a:pt x="0" y="0"/>
                  </a:lnTo>
                  <a:cubicBezTo>
                    <a:pt x="15394" y="21552"/>
                    <a:pt x="27454" y="45927"/>
                    <a:pt x="46182" y="64655"/>
                  </a:cubicBezTo>
                  <a:cubicBezTo>
                    <a:pt x="53066" y="71539"/>
                    <a:pt x="65183" y="69537"/>
                    <a:pt x="73891" y="73891"/>
                  </a:cubicBezTo>
                  <a:cubicBezTo>
                    <a:pt x="137677" y="105784"/>
                    <a:pt x="61653" y="82378"/>
                    <a:pt x="138546" y="101600"/>
                  </a:cubicBezTo>
                  <a:cubicBezTo>
                    <a:pt x="157019" y="113915"/>
                    <a:pt x="172902" y="131524"/>
                    <a:pt x="193964" y="138545"/>
                  </a:cubicBezTo>
                  <a:cubicBezTo>
                    <a:pt x="203200" y="141624"/>
                    <a:pt x="212965" y="143428"/>
                    <a:pt x="221673" y="147782"/>
                  </a:cubicBezTo>
                  <a:cubicBezTo>
                    <a:pt x="231602" y="152747"/>
                    <a:pt x="239238" y="161747"/>
                    <a:pt x="249382" y="166255"/>
                  </a:cubicBezTo>
                  <a:cubicBezTo>
                    <a:pt x="267176" y="174163"/>
                    <a:pt x="304800" y="184727"/>
                    <a:pt x="304800" y="184727"/>
                  </a:cubicBezTo>
                  <a:cubicBezTo>
                    <a:pt x="323273" y="197042"/>
                    <a:pt x="338679" y="216289"/>
                    <a:pt x="360218" y="221673"/>
                  </a:cubicBezTo>
                  <a:cubicBezTo>
                    <a:pt x="372533" y="224752"/>
                    <a:pt x="384597" y="229114"/>
                    <a:pt x="397164" y="230909"/>
                  </a:cubicBezTo>
                  <a:cubicBezTo>
                    <a:pt x="467980" y="241025"/>
                    <a:pt x="583553" y="245676"/>
                    <a:pt x="646546" y="249382"/>
                  </a:cubicBezTo>
                  <a:cubicBezTo>
                    <a:pt x="784326" y="272344"/>
                    <a:pt x="592648" y="241954"/>
                    <a:pt x="812800" y="267855"/>
                  </a:cubicBezTo>
                  <a:cubicBezTo>
                    <a:pt x="897625" y="277835"/>
                    <a:pt x="826044" y="272850"/>
                    <a:pt x="886691" y="286327"/>
                  </a:cubicBezTo>
                  <a:cubicBezTo>
                    <a:pt x="904973" y="290390"/>
                    <a:pt x="923636" y="292485"/>
                    <a:pt x="942109" y="295564"/>
                  </a:cubicBezTo>
                  <a:cubicBezTo>
                    <a:pt x="1034473" y="292485"/>
                    <a:pt x="1126927" y="291453"/>
                    <a:pt x="1219200" y="286327"/>
                  </a:cubicBezTo>
                  <a:cubicBezTo>
                    <a:pt x="1237899" y="285288"/>
                    <a:pt x="1255891" y="277091"/>
                    <a:pt x="1274618" y="277091"/>
                  </a:cubicBezTo>
                  <a:cubicBezTo>
                    <a:pt x="1317831" y="277091"/>
                    <a:pt x="1360825" y="283248"/>
                    <a:pt x="1403928" y="286327"/>
                  </a:cubicBezTo>
                  <a:cubicBezTo>
                    <a:pt x="1496972" y="309590"/>
                    <a:pt x="1364450" y="278209"/>
                    <a:pt x="1524000" y="304800"/>
                  </a:cubicBezTo>
                  <a:cubicBezTo>
                    <a:pt x="1533603" y="306401"/>
                    <a:pt x="1542316" y="311474"/>
                    <a:pt x="1551709" y="314036"/>
                  </a:cubicBezTo>
                  <a:cubicBezTo>
                    <a:pt x="1576203" y="320716"/>
                    <a:pt x="1600705" y="327530"/>
                    <a:pt x="1625600" y="332509"/>
                  </a:cubicBezTo>
                  <a:cubicBezTo>
                    <a:pt x="1681329" y="343654"/>
                    <a:pt x="1656889" y="336780"/>
                    <a:pt x="1699491" y="350982"/>
                  </a:cubicBezTo>
                  <a:cubicBezTo>
                    <a:pt x="1749942" y="340891"/>
                    <a:pt x="1756774" y="352846"/>
                    <a:pt x="1736437" y="332509"/>
                  </a:cubicBezTo>
                  <a:lnTo>
                    <a:pt x="1745673" y="9236"/>
                  </a:lnTo>
                  <a:lnTo>
                    <a:pt x="55418" y="18473"/>
                  </a:lnTo>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3135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 we’ve received</a:t>
            </a:r>
            <a:endParaRPr lang="en-US" dirty="0"/>
          </a:p>
        </p:txBody>
      </p:sp>
      <p:sp>
        <p:nvSpPr>
          <p:cNvPr id="3" name="Rectangle 2"/>
          <p:cNvSpPr/>
          <p:nvPr/>
        </p:nvSpPr>
        <p:spPr>
          <a:xfrm>
            <a:off x="1221972" y="2377684"/>
            <a:ext cx="9526384" cy="3785652"/>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dirty="0">
                <a:latin typeface="Arial" panose="020B0604020202020204" pitchFamily="34" charset="0"/>
                <a:ea typeface="Times New Roman" panose="02020603050405020304" pitchFamily="18" charset="0"/>
                <a:cs typeface="Times New Roman" panose="02020603050405020304" pitchFamily="18" charset="0"/>
              </a:rPr>
              <a:t>What do we do with </a:t>
            </a:r>
            <a:r>
              <a:rPr lang="en-US" sz="2400" dirty="0" err="1">
                <a:latin typeface="Arial" panose="020B0604020202020204" pitchFamily="34" charset="0"/>
                <a:ea typeface="Times New Roman" panose="02020603050405020304" pitchFamily="18" charset="0"/>
                <a:cs typeface="Times New Roman" panose="02020603050405020304" pitchFamily="18" charset="0"/>
              </a:rPr>
              <a:t>geotech</a:t>
            </a:r>
            <a:r>
              <a:rPr lang="en-US" sz="2400" dirty="0">
                <a:latin typeface="Arial" panose="020B0604020202020204" pitchFamily="34" charset="0"/>
                <a:ea typeface="Times New Roman" panose="02020603050405020304" pitchFamily="18" charset="0"/>
                <a:cs typeface="Times New Roman" panose="02020603050405020304" pitchFamily="18" charset="0"/>
              </a:rPr>
              <a:t> reports that focus on construction issues instead of possible contamination?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smtClean="0">
                <a:latin typeface="Arial" panose="020B0604020202020204" pitchFamily="34" charset="0"/>
                <a:ea typeface="Times New Roman" panose="02020603050405020304" pitchFamily="18" charset="0"/>
                <a:cs typeface="Times New Roman" panose="02020603050405020304" pitchFamily="18" charset="0"/>
              </a:rPr>
              <a:t>How </a:t>
            </a:r>
            <a:r>
              <a:rPr lang="en-US" sz="2400" dirty="0">
                <a:latin typeface="Arial" panose="020B0604020202020204" pitchFamily="34" charset="0"/>
                <a:ea typeface="Times New Roman" panose="02020603050405020304" pitchFamily="18" charset="0"/>
                <a:cs typeface="Times New Roman" panose="02020603050405020304" pitchFamily="18" charset="0"/>
              </a:rPr>
              <a:t>do we address spacing when we have insufficient information about the location of the contamination, the way in which the plume is moving or changing, and groundwater flows</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a:t>
            </a: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latin typeface="Arial" panose="020B0604020202020204" pitchFamily="34" charset="0"/>
                <a:ea typeface="Times New Roman" panose="02020603050405020304" pitchFamily="18" charset="0"/>
                <a:cs typeface="Times New Roman" panose="02020603050405020304" pitchFamily="18" charset="0"/>
              </a:rPr>
              <a:t>How much expense is reasonable to expect or demand for an accurate delineation of a contamination plume</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a:t>
            </a: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latin typeface="Arial" panose="020B0604020202020204" pitchFamily="34" charset="0"/>
                <a:ea typeface="Times New Roman" panose="02020603050405020304" pitchFamily="18" charset="0"/>
                <a:cs typeface="Times New Roman" panose="02020603050405020304" pitchFamily="18" charset="0"/>
              </a:rPr>
              <a:t>How do we balance the prudent urge to avoid any possible contamination with the regulatory pressure to infiltrate </a:t>
            </a:r>
            <a:r>
              <a:rPr lang="en-US" sz="2400" dirty="0" err="1">
                <a:latin typeface="Arial" panose="020B0604020202020204" pitchFamily="34" charset="0"/>
                <a:ea typeface="Times New Roman" panose="02020603050405020304" pitchFamily="18" charset="0"/>
                <a:cs typeface="Times New Roman" panose="02020603050405020304" pitchFamily="18" charset="0"/>
              </a:rPr>
              <a:t>stormwater</a:t>
            </a:r>
            <a:r>
              <a:rPr lang="en-US" sz="2400" dirty="0">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1622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submit questions using text box</a:t>
            </a:r>
            <a:endParaRPr lang="en-US" dirty="0"/>
          </a:p>
        </p:txBody>
      </p:sp>
      <p:sp>
        <p:nvSpPr>
          <p:cNvPr id="3" name="Content Placeholder 2"/>
          <p:cNvSpPr>
            <a:spLocks noGrp="1"/>
          </p:cNvSpPr>
          <p:nvPr>
            <p:ph idx="1"/>
          </p:nvPr>
        </p:nvSpPr>
        <p:spPr/>
        <p:txBody>
          <a:bodyPr>
            <a:normAutofit/>
          </a:bodyPr>
          <a:lstStyle/>
          <a:p>
            <a:r>
              <a:rPr lang="en-US" sz="2400" dirty="0" smtClean="0"/>
              <a:t>If you have joined by phone and have a </a:t>
            </a:r>
            <a:r>
              <a:rPr lang="en-US" sz="2400" dirty="0" smtClean="0"/>
              <a:t>question </a:t>
            </a:r>
            <a:r>
              <a:rPr lang="en-US" sz="2400" dirty="0" smtClean="0"/>
              <a:t>that is </a:t>
            </a:r>
            <a:r>
              <a:rPr lang="en-US" sz="2400" dirty="0" smtClean="0"/>
              <a:t>complicated and/or is likely to require conversation, please request to be unmuted and we can interact via a phone conversation</a:t>
            </a:r>
            <a:endParaRPr lang="en-US" sz="2400" dirty="0"/>
          </a:p>
        </p:txBody>
      </p:sp>
    </p:spTree>
    <p:extLst>
      <p:ext uri="{BB962C8B-B14F-4D97-AF65-F5344CB8AC3E}">
        <p14:creationId xmlns:p14="http://schemas.microsoft.com/office/powerpoint/2010/main" val="1232710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131" y="2196176"/>
            <a:ext cx="11770822" cy="3416300"/>
          </a:xfrm>
        </p:spPr>
        <p:txBody>
          <a:bodyPr>
            <a:noAutofit/>
          </a:bodyPr>
          <a:lstStyle/>
          <a:p>
            <a:pPr lvl="0"/>
            <a:r>
              <a:rPr lang="en-US" sz="2400" dirty="0"/>
              <a:t>The guidance on this page recommends creating a groundwater model if there is known contamination near a desired infiltration site. What about collecting empirical / monitoring data? How does that play into your recommendations?</a:t>
            </a:r>
          </a:p>
          <a:p>
            <a:r>
              <a:rPr lang="en-US" sz="2400" dirty="0" smtClean="0"/>
              <a:t>Do </a:t>
            </a:r>
            <a:r>
              <a:rPr lang="en-US" sz="2400" dirty="0"/>
              <a:t>you have technical guidance on how that modeling or empirical data collection should be done and questions that need to be addressed? Spatial and temporal resolution? Number of years of data collection or analysis required? How should one define baseline conditions (to show they're not making things 'worse')? Should the analysis be performed for a variety of hydrologic regimes? How are those defined</a:t>
            </a:r>
            <a:r>
              <a:rPr lang="en-US" sz="2400" dirty="0" smtClean="0"/>
              <a:t>?</a:t>
            </a:r>
            <a:endParaRPr lang="en-US" sz="2400" dirty="0"/>
          </a:p>
        </p:txBody>
      </p:sp>
      <p:sp>
        <p:nvSpPr>
          <p:cNvPr id="4" name="Title 1"/>
          <p:cNvSpPr>
            <a:spLocks noGrp="1"/>
          </p:cNvSpPr>
          <p:nvPr>
            <p:ph type="title"/>
          </p:nvPr>
        </p:nvSpPr>
        <p:spPr/>
        <p:txBody>
          <a:bodyPr/>
          <a:lstStyle/>
          <a:p>
            <a:r>
              <a:rPr lang="en-US" dirty="0" smtClean="0"/>
              <a:t>Some questions we’ve received</a:t>
            </a:r>
            <a:endParaRPr lang="en-US" dirty="0"/>
          </a:p>
        </p:txBody>
      </p:sp>
    </p:spTree>
    <p:extLst>
      <p:ext uri="{BB962C8B-B14F-4D97-AF65-F5344CB8AC3E}">
        <p14:creationId xmlns:p14="http://schemas.microsoft.com/office/powerpoint/2010/main" val="764424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a:t>If there is no technical guidance available, who can we contact to discuss these topics and gain insight on developing a monitoring / modeling plan?</a:t>
            </a:r>
          </a:p>
          <a:p>
            <a:r>
              <a:rPr lang="en-US" sz="2400" dirty="0"/>
              <a:t>If you follow the guidance on this page and it results in an outcome showing that infiltration practices are not expected to negatively impact contamination are you still liable if something happens?</a:t>
            </a:r>
          </a:p>
          <a:p>
            <a:r>
              <a:rPr lang="en-US" sz="2400" dirty="0"/>
              <a:t>Is this process regulated? Who is the regulatory contact to define what level of analysis is required at a site to ensure things are OK? (City, State or other</a:t>
            </a:r>
            <a:r>
              <a:rPr lang="en-US" sz="2400" dirty="0" smtClean="0"/>
              <a:t>)</a:t>
            </a:r>
            <a:endParaRPr lang="en-US" sz="2400" dirty="0"/>
          </a:p>
        </p:txBody>
      </p:sp>
      <p:sp>
        <p:nvSpPr>
          <p:cNvPr id="4" name="Title 1"/>
          <p:cNvSpPr>
            <a:spLocks noGrp="1"/>
          </p:cNvSpPr>
          <p:nvPr>
            <p:ph type="title"/>
          </p:nvPr>
        </p:nvSpPr>
        <p:spPr/>
        <p:txBody>
          <a:bodyPr/>
          <a:lstStyle/>
          <a:p>
            <a:r>
              <a:rPr lang="en-US" dirty="0" smtClean="0"/>
              <a:t>Some questions we’ve received</a:t>
            </a:r>
            <a:endParaRPr lang="en-US" dirty="0"/>
          </a:p>
        </p:txBody>
      </p:sp>
    </p:spTree>
    <p:extLst>
      <p:ext uri="{BB962C8B-B14F-4D97-AF65-F5344CB8AC3E}">
        <p14:creationId xmlns:p14="http://schemas.microsoft.com/office/powerpoint/2010/main" val="833270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 tour of the guidance in the manual</a:t>
            </a:r>
            <a:endParaRPr lang="en-US" dirty="0"/>
          </a:p>
        </p:txBody>
      </p:sp>
      <p:sp>
        <p:nvSpPr>
          <p:cNvPr id="3" name="Rectangle 2"/>
          <p:cNvSpPr/>
          <p:nvPr/>
        </p:nvSpPr>
        <p:spPr>
          <a:xfrm>
            <a:off x="896471" y="2967334"/>
            <a:ext cx="10130117" cy="1569660"/>
          </a:xfrm>
          <a:prstGeom prst="rect">
            <a:avLst/>
          </a:prstGeom>
        </p:spPr>
        <p:txBody>
          <a:bodyPr wrap="square">
            <a:spAutoFit/>
          </a:bodyPr>
          <a:lstStyle/>
          <a:p>
            <a:r>
              <a:rPr lang="en-US" sz="3200" dirty="0">
                <a:hlinkClick r:id="rId2"/>
              </a:rPr>
              <a:t>https://</a:t>
            </a:r>
            <a:r>
              <a:rPr lang="en-US" sz="3200" dirty="0" smtClean="0">
                <a:hlinkClick r:id="rId2"/>
              </a:rPr>
              <a:t>stormwater.pca.state.mn.us/index.php?title=Stormwater_infiltration_and_contaminated_soils_and_groundwater</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251" y="2323323"/>
            <a:ext cx="8761413" cy="4152122"/>
          </a:xfrm>
        </p:spPr>
        <p:txBody>
          <a:bodyPr/>
          <a:lstStyle/>
          <a:p>
            <a:r>
              <a:rPr lang="en-US" dirty="0" smtClean="0">
                <a:solidFill>
                  <a:schemeClr val="tx1"/>
                </a:solidFill>
              </a:rPr>
              <a:t>mike.trojan@state.mn.us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b="1" dirty="0" err="1">
                <a:solidFill>
                  <a:schemeClr val="tx1"/>
                </a:solidFill>
              </a:rPr>
              <a:t>Stormwater</a:t>
            </a:r>
            <a:r>
              <a:rPr lang="en-US" b="1" dirty="0">
                <a:solidFill>
                  <a:schemeClr val="tx1"/>
                </a:solidFill>
              </a:rPr>
              <a:t> infiltration and contaminated soils and </a:t>
            </a:r>
            <a:r>
              <a:rPr lang="en-US" b="1" dirty="0" smtClean="0">
                <a:solidFill>
                  <a:schemeClr val="tx1"/>
                </a:solidFill>
              </a:rPr>
              <a:t>groundwater</a:t>
            </a:r>
            <a:endParaRPr lang="en-US" dirty="0">
              <a:solidFill>
                <a:schemeClr val="tx1"/>
              </a:solidFill>
            </a:endParaRPr>
          </a:p>
        </p:txBody>
      </p:sp>
    </p:spTree>
    <p:extLst>
      <p:ext uri="{BB962C8B-B14F-4D97-AF65-F5344CB8AC3E}">
        <p14:creationId xmlns:p14="http://schemas.microsoft.com/office/powerpoint/2010/main" val="1938136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22218"/>
            <a:ext cx="8825660" cy="3070963"/>
          </a:xfrm>
        </p:spPr>
        <p:txBody>
          <a:bodyPr/>
          <a:lstStyle/>
          <a:p>
            <a:r>
              <a:rPr lang="en-US" dirty="0" smtClean="0"/>
              <a:t>The presenter is likely to move between </a:t>
            </a:r>
            <a:r>
              <a:rPr lang="en-US" dirty="0" err="1" smtClean="0"/>
              <a:t>Ppoint</a:t>
            </a:r>
            <a:r>
              <a:rPr lang="en-US" dirty="0" smtClean="0"/>
              <a:t>, the internet, an Excel spreadsheet, etc. during the webinar</a:t>
            </a:r>
            <a:endParaRPr lang="en-US" dirty="0"/>
          </a:p>
        </p:txBody>
      </p:sp>
    </p:spTree>
    <p:extLst>
      <p:ext uri="{BB962C8B-B14F-4D97-AF65-F5344CB8AC3E}">
        <p14:creationId xmlns:p14="http://schemas.microsoft.com/office/powerpoint/2010/main" val="3258938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22218"/>
            <a:ext cx="8825660" cy="2635135"/>
          </a:xfrm>
        </p:spPr>
        <p:txBody>
          <a:bodyPr/>
          <a:lstStyle/>
          <a:p>
            <a:r>
              <a:rPr lang="en-US" dirty="0" smtClean="0"/>
              <a:t>We have received some specific questions and we’ll </a:t>
            </a:r>
            <a:r>
              <a:rPr lang="en-US" dirty="0" smtClean="0"/>
              <a:t>address </a:t>
            </a:r>
            <a:r>
              <a:rPr lang="en-US" dirty="0" smtClean="0"/>
              <a:t>those </a:t>
            </a:r>
            <a:r>
              <a:rPr lang="en-US" dirty="0" smtClean="0"/>
              <a:t>sometime during </a:t>
            </a:r>
            <a:r>
              <a:rPr lang="en-US" dirty="0" smtClean="0"/>
              <a:t>the webinar</a:t>
            </a:r>
            <a:endParaRPr lang="en-US" dirty="0"/>
          </a:p>
        </p:txBody>
      </p:sp>
    </p:spTree>
    <p:extLst>
      <p:ext uri="{BB962C8B-B14F-4D97-AF65-F5344CB8AC3E}">
        <p14:creationId xmlns:p14="http://schemas.microsoft.com/office/powerpoint/2010/main" val="3365486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397" y="814647"/>
            <a:ext cx="9626138" cy="3378534"/>
          </a:xfrm>
        </p:spPr>
        <p:txBody>
          <a:bodyPr/>
          <a:lstStyle/>
          <a:p>
            <a:r>
              <a:rPr lang="en-US" dirty="0" smtClean="0"/>
              <a:t>Materials and answers to questions will be posted in the </a:t>
            </a:r>
            <a:r>
              <a:rPr lang="en-US" dirty="0" err="1" smtClean="0"/>
              <a:t>Stormwater</a:t>
            </a:r>
            <a:r>
              <a:rPr lang="en-US" dirty="0" smtClean="0"/>
              <a:t> Manual wiki on the page called</a:t>
            </a:r>
            <a:br>
              <a:rPr lang="en-US" dirty="0" smtClean="0"/>
            </a:br>
            <a:r>
              <a:rPr lang="en-US" dirty="0" smtClean="0"/>
              <a:t/>
            </a:r>
            <a:br>
              <a:rPr lang="en-US" dirty="0" smtClean="0"/>
            </a:br>
            <a:r>
              <a:rPr lang="en-US" b="1" i="1" dirty="0" err="1" smtClean="0"/>
              <a:t>Stormwater</a:t>
            </a:r>
            <a:r>
              <a:rPr lang="en-US" b="1" i="1" dirty="0" smtClean="0"/>
              <a:t> Manual webinars</a:t>
            </a:r>
            <a:r>
              <a:rPr lang="en-US" dirty="0"/>
              <a:t/>
            </a:r>
            <a:br>
              <a:rPr lang="en-US" dirty="0"/>
            </a:br>
            <a:r>
              <a:rPr lang="en-US" sz="1800" dirty="0" smtClean="0"/>
              <a:t>(</a:t>
            </a:r>
            <a:r>
              <a:rPr lang="en-US" sz="1800" dirty="0" smtClean="0">
                <a:hlinkClick r:id="rId2"/>
              </a:rPr>
              <a:t>https</a:t>
            </a:r>
            <a:r>
              <a:rPr lang="en-US" sz="1800" dirty="0">
                <a:hlinkClick r:id="rId2"/>
              </a:rPr>
              <a:t>://</a:t>
            </a:r>
            <a:r>
              <a:rPr lang="en-US" sz="1800" dirty="0" smtClean="0">
                <a:hlinkClick r:id="rId2"/>
              </a:rPr>
              <a:t>stormwater.pca.state.mn.us/index.php?title=Stormwater_Manual_webinars</a:t>
            </a:r>
            <a:r>
              <a:rPr lang="en-US" sz="1800" dirty="0" smtClean="0"/>
              <a:t>) </a:t>
            </a:r>
            <a:endParaRPr lang="en-US" sz="1800" dirty="0"/>
          </a:p>
        </p:txBody>
      </p:sp>
    </p:spTree>
    <p:extLst>
      <p:ext uri="{BB962C8B-B14F-4D97-AF65-F5344CB8AC3E}">
        <p14:creationId xmlns:p14="http://schemas.microsoft.com/office/powerpoint/2010/main" val="3721624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a:t>
            </a:r>
            <a:endParaRPr lang="en-US" b="1" dirty="0"/>
          </a:p>
        </p:txBody>
      </p:sp>
      <p:sp>
        <p:nvSpPr>
          <p:cNvPr id="3" name="Content Placeholder 2"/>
          <p:cNvSpPr>
            <a:spLocks noGrp="1"/>
          </p:cNvSpPr>
          <p:nvPr>
            <p:ph idx="1"/>
          </p:nvPr>
        </p:nvSpPr>
        <p:spPr>
          <a:xfrm>
            <a:off x="1154955" y="2335875"/>
            <a:ext cx="5028869" cy="4251499"/>
          </a:xfrm>
        </p:spPr>
        <p:txBody>
          <a:bodyPr>
            <a:normAutofit lnSpcReduction="10000"/>
          </a:bodyPr>
          <a:lstStyle/>
          <a:p>
            <a:r>
              <a:rPr lang="en-US" sz="2400" dirty="0" smtClean="0"/>
              <a:t>Permit overview</a:t>
            </a:r>
          </a:p>
          <a:p>
            <a:r>
              <a:rPr lang="en-US" sz="2400" dirty="0" smtClean="0"/>
              <a:t>Overview of screening checklist and guidance</a:t>
            </a:r>
          </a:p>
          <a:p>
            <a:r>
              <a:rPr lang="en-US" sz="2400" dirty="0" smtClean="0"/>
              <a:t>Calculating separation distances</a:t>
            </a:r>
          </a:p>
          <a:p>
            <a:r>
              <a:rPr lang="en-US" sz="2400" dirty="0" smtClean="0"/>
              <a:t>Navigating the guidance</a:t>
            </a:r>
          </a:p>
          <a:p>
            <a:r>
              <a:rPr lang="en-US" sz="2400" dirty="0" smtClean="0"/>
              <a:t>Examples</a:t>
            </a:r>
          </a:p>
          <a:p>
            <a:r>
              <a:rPr lang="en-US" sz="2400" dirty="0" smtClean="0"/>
              <a:t>Sites with likely or known contamination</a:t>
            </a:r>
          </a:p>
          <a:p>
            <a:r>
              <a:rPr lang="en-US" sz="2400" dirty="0" smtClean="0"/>
              <a:t>Questions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3141" y="2603500"/>
            <a:ext cx="4793930" cy="3983875"/>
          </a:xfrm>
          <a:prstGeom prst="rect">
            <a:avLst/>
          </a:prstGeom>
        </p:spPr>
      </p:pic>
    </p:spTree>
    <p:extLst>
      <p:ext uri="{BB962C8B-B14F-4D97-AF65-F5344CB8AC3E}">
        <p14:creationId xmlns:p14="http://schemas.microsoft.com/office/powerpoint/2010/main" val="2596263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3889" y="658147"/>
            <a:ext cx="8825658" cy="1117292"/>
          </a:xfrm>
        </p:spPr>
        <p:txBody>
          <a:bodyPr/>
          <a:lstStyle/>
          <a:p>
            <a:r>
              <a:rPr lang="en-US" b="1" dirty="0" smtClean="0"/>
              <a:t>Permit language</a:t>
            </a:r>
            <a:endParaRPr lang="en-US" b="1" dirty="0"/>
          </a:p>
        </p:txBody>
      </p:sp>
      <p:sp>
        <p:nvSpPr>
          <p:cNvPr id="4" name="Rectangle 1"/>
          <p:cNvSpPr>
            <a:spLocks noGrp="1" noChangeArrowheads="1"/>
          </p:cNvSpPr>
          <p:nvPr>
            <p:ph type="subTitle" idx="1"/>
          </p:nvPr>
        </p:nvSpPr>
        <p:spPr bwMode="auto">
          <a:xfrm>
            <a:off x="1213889" y="1775439"/>
            <a:ext cx="816286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FFFF00"/>
                </a:solidFill>
                <a:effectLst/>
                <a:latin typeface="Arial" panose="020B0604020202020204" pitchFamily="34" charset="0"/>
              </a:rPr>
              <a:t>This permit prohibits permittees from constructing infiltration systems where infiltrating </a:t>
            </a:r>
            <a:r>
              <a:rPr kumimoji="0" lang="en-US" altLang="en-US" sz="2400" b="0" i="0" u="none" strike="noStrike" cap="none" normalizeH="0" baseline="0" dirty="0" err="1" smtClean="0">
                <a:ln>
                  <a:noFill/>
                </a:ln>
                <a:solidFill>
                  <a:srgbClr val="FFFF00"/>
                </a:solidFill>
                <a:effectLst/>
                <a:latin typeface="Arial" panose="020B0604020202020204" pitchFamily="34" charset="0"/>
              </a:rPr>
              <a:t>stormwater</a:t>
            </a:r>
            <a:r>
              <a:rPr kumimoji="0" lang="en-US" altLang="en-US" sz="2400" b="0" i="0" u="none" strike="noStrike" cap="none" normalizeH="0" baseline="0" dirty="0" smtClean="0">
                <a:ln>
                  <a:noFill/>
                </a:ln>
                <a:solidFill>
                  <a:srgbClr val="FFFF00"/>
                </a:solidFill>
                <a:effectLst/>
                <a:latin typeface="Arial" panose="020B0604020202020204" pitchFamily="34" charset="0"/>
              </a:rPr>
              <a:t> may mobilize high levels of contaminants in soil or groundwater. Permittees must either complete the </a:t>
            </a:r>
            <a:r>
              <a:rPr kumimoji="0" lang="en-US" altLang="en-US" sz="2400" b="0" i="0" u="none" strike="noStrike" cap="none" normalizeH="0" baseline="0" dirty="0" smtClean="0">
                <a:ln>
                  <a:noFill/>
                </a:ln>
                <a:solidFill>
                  <a:srgbClr val="FFFF00"/>
                </a:solidFill>
                <a:effectLst/>
                <a:latin typeface="Arial" panose="020B0604020202020204" pitchFamily="34" charset="0"/>
                <a:hlinkClick r:id="rId2"/>
              </a:rPr>
              <a:t>MPCA's contamination screening checklist</a:t>
            </a:r>
            <a:r>
              <a:rPr kumimoji="0" lang="en-US" altLang="en-US" sz="2400" b="0" i="0" u="none" strike="noStrike" cap="none" normalizeH="0" baseline="0" dirty="0" smtClean="0">
                <a:ln>
                  <a:noFill/>
                </a:ln>
                <a:solidFill>
                  <a:srgbClr val="FFFF00"/>
                </a:solidFill>
                <a:effectLst/>
                <a:latin typeface="Arial" panose="020B0604020202020204" pitchFamily="34" charset="0"/>
              </a:rPr>
              <a:t> or conduct their own assessment to determine the suitability for infiltration. Permittees must retain the checklist or assessment with the SWPPP.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FFFF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FFFF00"/>
                </a:solidFill>
                <a:effectLst/>
                <a:latin typeface="Arial" panose="020B0604020202020204" pitchFamily="34" charset="0"/>
              </a:rPr>
              <a:t>For more information and to access the MPCA's "contamination screening checklist" </a:t>
            </a:r>
            <a:r>
              <a:rPr kumimoji="0" lang="en-US" altLang="en-US" sz="2400" b="0" i="0" u="none" strike="noStrike" cap="none" normalizeH="0" baseline="0" dirty="0" smtClean="0">
                <a:ln>
                  <a:noFill/>
                </a:ln>
                <a:solidFill>
                  <a:srgbClr val="FFFF00"/>
                </a:solidFill>
                <a:effectLst/>
                <a:latin typeface="Arial" panose="020B0604020202020204" pitchFamily="34" charset="0"/>
                <a:hlinkClick r:id="rId3"/>
              </a:rPr>
              <a:t>see the Minnesota </a:t>
            </a:r>
            <a:r>
              <a:rPr kumimoji="0" lang="en-US" altLang="en-US" sz="2400" b="0" i="0" u="none" strike="noStrike" cap="none" normalizeH="0" baseline="0" dirty="0" err="1" smtClean="0">
                <a:ln>
                  <a:noFill/>
                </a:ln>
                <a:solidFill>
                  <a:srgbClr val="FFFF00"/>
                </a:solidFill>
                <a:effectLst/>
                <a:latin typeface="Arial" panose="020B0604020202020204" pitchFamily="34" charset="0"/>
                <a:hlinkClick r:id="rId3"/>
              </a:rPr>
              <a:t>Stormwater</a:t>
            </a:r>
            <a:r>
              <a:rPr kumimoji="0" lang="en-US" altLang="en-US" sz="2400" b="0" i="0" u="none" strike="noStrike" cap="none" normalizeH="0" baseline="0" dirty="0" smtClean="0">
                <a:ln>
                  <a:noFill/>
                </a:ln>
                <a:solidFill>
                  <a:srgbClr val="FFFF00"/>
                </a:solidFill>
                <a:effectLst/>
                <a:latin typeface="Arial" panose="020B0604020202020204" pitchFamily="34" charset="0"/>
                <a:hlinkClick r:id="rId3"/>
              </a:rPr>
              <a:t> Manual</a:t>
            </a:r>
            <a:r>
              <a:rPr kumimoji="0" lang="en-US" altLang="en-US" sz="2400" b="0" i="0" u="none" strike="noStrike" cap="none" normalizeH="0" baseline="0" dirty="0" smtClean="0">
                <a:ln>
                  <a:noFill/>
                </a:ln>
                <a:solidFill>
                  <a:srgbClr val="FFFF00"/>
                </a:solidFill>
                <a:effectLst/>
                <a:latin typeface="Arial" panose="020B0604020202020204" pitchFamily="34" charset="0"/>
              </a:rPr>
              <a:t>. </a:t>
            </a:r>
          </a:p>
        </p:txBody>
      </p:sp>
    </p:spTree>
    <p:extLst>
      <p:ext uri="{BB962C8B-B14F-4D97-AF65-F5344CB8AC3E}">
        <p14:creationId xmlns:p14="http://schemas.microsoft.com/office/powerpoint/2010/main" val="956524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33" y="973668"/>
            <a:ext cx="10133214" cy="706964"/>
          </a:xfrm>
        </p:spPr>
        <p:txBody>
          <a:bodyPr/>
          <a:lstStyle/>
          <a:p>
            <a:r>
              <a:rPr lang="en-US" dirty="0" smtClean="0"/>
              <a:t>I’m pretty sure my site has contamination. Why do I have to fill out the checklist?</a:t>
            </a:r>
            <a:endParaRPr lang="en-US" dirty="0"/>
          </a:p>
        </p:txBody>
      </p:sp>
      <p:sp>
        <p:nvSpPr>
          <p:cNvPr id="3" name="Content Placeholder 2"/>
          <p:cNvSpPr>
            <a:spLocks noGrp="1"/>
          </p:cNvSpPr>
          <p:nvPr>
            <p:ph idx="1"/>
          </p:nvPr>
        </p:nvSpPr>
        <p:spPr>
          <a:xfrm>
            <a:off x="906983" y="3021822"/>
            <a:ext cx="4614078" cy="3416300"/>
          </a:xfrm>
        </p:spPr>
        <p:txBody>
          <a:bodyPr>
            <a:normAutofit/>
          </a:bodyPr>
          <a:lstStyle/>
          <a:p>
            <a:r>
              <a:rPr lang="en-US" sz="2400" dirty="0" smtClean="0"/>
              <a:t>When feasible, infiltration is the desired treatment practice because of water quality and hydrologic benefits</a:t>
            </a:r>
          </a:p>
          <a:p>
            <a:r>
              <a:rPr lang="en-US" sz="2400" dirty="0" smtClean="0"/>
              <a:t>There are often places at a site with contamination where infiltration is feasible</a:t>
            </a:r>
            <a:endParaRPr lang="en-US" sz="2400" dirty="0"/>
          </a:p>
        </p:txBody>
      </p:sp>
      <p:sp>
        <p:nvSpPr>
          <p:cNvPr id="5" name="Rectangle 4"/>
          <p:cNvSpPr/>
          <p:nvPr/>
        </p:nvSpPr>
        <p:spPr>
          <a:xfrm>
            <a:off x="6650182" y="3100647"/>
            <a:ext cx="5245331" cy="334171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662057" y="3107094"/>
            <a:ext cx="4917233" cy="3331028"/>
          </a:xfrm>
          <a:custGeom>
            <a:avLst/>
            <a:gdLst>
              <a:gd name="connsiteX0" fmla="*/ 0 w 4917233"/>
              <a:gd name="connsiteY0" fmla="*/ 0 h 3331028"/>
              <a:gd name="connsiteX1" fmla="*/ 1334278 w 4917233"/>
              <a:gd name="connsiteY1" fmla="*/ 0 h 3331028"/>
              <a:gd name="connsiteX2" fmla="*/ 1688841 w 4917233"/>
              <a:gd name="connsiteY2" fmla="*/ 401216 h 3331028"/>
              <a:gd name="connsiteX3" fmla="*/ 2425959 w 4917233"/>
              <a:gd name="connsiteY3" fmla="*/ 802433 h 3331028"/>
              <a:gd name="connsiteX4" fmla="*/ 3228392 w 4917233"/>
              <a:gd name="connsiteY4" fmla="*/ 1091682 h 3331028"/>
              <a:gd name="connsiteX5" fmla="*/ 4058816 w 4917233"/>
              <a:gd name="connsiteY5" fmla="*/ 1231641 h 3331028"/>
              <a:gd name="connsiteX6" fmla="*/ 4348065 w 4917233"/>
              <a:gd name="connsiteY6" fmla="*/ 1520890 h 3331028"/>
              <a:gd name="connsiteX7" fmla="*/ 4861249 w 4917233"/>
              <a:gd name="connsiteY7" fmla="*/ 2136710 h 3331028"/>
              <a:gd name="connsiteX8" fmla="*/ 4917233 w 4917233"/>
              <a:gd name="connsiteY8" fmla="*/ 2463282 h 3331028"/>
              <a:gd name="connsiteX9" fmla="*/ 4889241 w 4917233"/>
              <a:gd name="connsiteY9" fmla="*/ 2911151 h 3331028"/>
              <a:gd name="connsiteX10" fmla="*/ 4292082 w 4917233"/>
              <a:gd name="connsiteY10" fmla="*/ 3331028 h 3331028"/>
              <a:gd name="connsiteX11" fmla="*/ 1502229 w 4917233"/>
              <a:gd name="connsiteY11" fmla="*/ 3331028 h 3331028"/>
              <a:gd name="connsiteX12" fmla="*/ 961053 w 4917233"/>
              <a:gd name="connsiteY12" fmla="*/ 3013788 h 3331028"/>
              <a:gd name="connsiteX13" fmla="*/ 550506 w 4917233"/>
              <a:gd name="connsiteY13" fmla="*/ 2621902 h 3331028"/>
              <a:gd name="connsiteX14" fmla="*/ 279919 w 4917233"/>
              <a:gd name="connsiteY14" fmla="*/ 2239347 h 3331028"/>
              <a:gd name="connsiteX15" fmla="*/ 102637 w 4917233"/>
              <a:gd name="connsiteY15" fmla="*/ 2024743 h 3331028"/>
              <a:gd name="connsiteX16" fmla="*/ 0 w 4917233"/>
              <a:gd name="connsiteY16" fmla="*/ 1735494 h 3331028"/>
              <a:gd name="connsiteX17" fmla="*/ 0 w 4917233"/>
              <a:gd name="connsiteY17" fmla="*/ 0 h 333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17233" h="3331028">
                <a:moveTo>
                  <a:pt x="0" y="0"/>
                </a:moveTo>
                <a:lnTo>
                  <a:pt x="1334278" y="0"/>
                </a:lnTo>
                <a:lnTo>
                  <a:pt x="1688841" y="401216"/>
                </a:lnTo>
                <a:lnTo>
                  <a:pt x="2425959" y="802433"/>
                </a:lnTo>
                <a:lnTo>
                  <a:pt x="3228392" y="1091682"/>
                </a:lnTo>
                <a:lnTo>
                  <a:pt x="4058816" y="1231641"/>
                </a:lnTo>
                <a:lnTo>
                  <a:pt x="4348065" y="1520890"/>
                </a:lnTo>
                <a:lnTo>
                  <a:pt x="4861249" y="2136710"/>
                </a:lnTo>
                <a:lnTo>
                  <a:pt x="4917233" y="2463282"/>
                </a:lnTo>
                <a:lnTo>
                  <a:pt x="4889241" y="2911151"/>
                </a:lnTo>
                <a:lnTo>
                  <a:pt x="4292082" y="3331028"/>
                </a:lnTo>
                <a:lnTo>
                  <a:pt x="1502229" y="3331028"/>
                </a:lnTo>
                <a:lnTo>
                  <a:pt x="961053" y="3013788"/>
                </a:lnTo>
                <a:lnTo>
                  <a:pt x="550506" y="2621902"/>
                </a:lnTo>
                <a:lnTo>
                  <a:pt x="279919" y="2239347"/>
                </a:lnTo>
                <a:lnTo>
                  <a:pt x="102637" y="2024743"/>
                </a:lnTo>
                <a:lnTo>
                  <a:pt x="0" y="1735494"/>
                </a:lnTo>
                <a:lnTo>
                  <a:pt x="0" y="0"/>
                </a:lnTo>
                <a:close/>
              </a:path>
            </a:pathLst>
          </a:cu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588139">
            <a:off x="8760935" y="4727270"/>
            <a:ext cx="2976465" cy="830997"/>
          </a:xfrm>
          <a:prstGeom prst="rect">
            <a:avLst/>
          </a:prstGeom>
          <a:noFill/>
        </p:spPr>
        <p:txBody>
          <a:bodyPr wrap="square" rtlCol="0">
            <a:spAutoFit/>
          </a:bodyPr>
          <a:lstStyle/>
          <a:p>
            <a:pPr algn="ctr"/>
            <a:r>
              <a:rPr lang="en-US" sz="2400" dirty="0" smtClean="0"/>
              <a:t>Contaminated soils</a:t>
            </a:r>
            <a:endParaRPr lang="en-US" sz="2400" dirty="0"/>
          </a:p>
        </p:txBody>
      </p:sp>
      <p:sp>
        <p:nvSpPr>
          <p:cNvPr id="8" name="TextBox 7"/>
          <p:cNvSpPr txBox="1"/>
          <p:nvPr/>
        </p:nvSpPr>
        <p:spPr>
          <a:xfrm>
            <a:off x="9162217" y="3474219"/>
            <a:ext cx="2394285" cy="461665"/>
          </a:xfrm>
          <a:prstGeom prst="rect">
            <a:avLst/>
          </a:prstGeom>
          <a:noFill/>
        </p:spPr>
        <p:txBody>
          <a:bodyPr wrap="square" rtlCol="0">
            <a:spAutoFit/>
          </a:bodyPr>
          <a:lstStyle/>
          <a:p>
            <a:pPr algn="ctr"/>
            <a:r>
              <a:rPr lang="en-US" sz="2400" dirty="0" smtClean="0"/>
              <a:t>Clean soils</a:t>
            </a:r>
            <a:endParaRPr lang="en-US" sz="2400" dirty="0"/>
          </a:p>
        </p:txBody>
      </p:sp>
      <p:sp>
        <p:nvSpPr>
          <p:cNvPr id="9" name="Freeform 8"/>
          <p:cNvSpPr/>
          <p:nvPr/>
        </p:nvSpPr>
        <p:spPr>
          <a:xfrm>
            <a:off x="6662057" y="3097763"/>
            <a:ext cx="3816221" cy="3349690"/>
          </a:xfrm>
          <a:custGeom>
            <a:avLst/>
            <a:gdLst>
              <a:gd name="connsiteX0" fmla="*/ 0 w 3816221"/>
              <a:gd name="connsiteY0" fmla="*/ 0 h 3349690"/>
              <a:gd name="connsiteX1" fmla="*/ 699796 w 3816221"/>
              <a:gd name="connsiteY1" fmla="*/ 9331 h 3349690"/>
              <a:gd name="connsiteX2" fmla="*/ 1101012 w 3816221"/>
              <a:gd name="connsiteY2" fmla="*/ 727788 h 3349690"/>
              <a:gd name="connsiteX3" fmla="*/ 1474237 w 3816221"/>
              <a:gd name="connsiteY3" fmla="*/ 1007706 h 3349690"/>
              <a:gd name="connsiteX4" fmla="*/ 1866123 w 3816221"/>
              <a:gd name="connsiteY4" fmla="*/ 1240972 h 3349690"/>
              <a:gd name="connsiteX5" fmla="*/ 2621902 w 3816221"/>
              <a:gd name="connsiteY5" fmla="*/ 1772817 h 3349690"/>
              <a:gd name="connsiteX6" fmla="*/ 2677886 w 3816221"/>
              <a:gd name="connsiteY6" fmla="*/ 1838131 h 3349690"/>
              <a:gd name="connsiteX7" fmla="*/ 2743200 w 3816221"/>
              <a:gd name="connsiteY7" fmla="*/ 1903445 h 3349690"/>
              <a:gd name="connsiteX8" fmla="*/ 3051110 w 3816221"/>
              <a:gd name="connsiteY8" fmla="*/ 2248678 h 3349690"/>
              <a:gd name="connsiteX9" fmla="*/ 3498980 w 3816221"/>
              <a:gd name="connsiteY9" fmla="*/ 2836506 h 3349690"/>
              <a:gd name="connsiteX10" fmla="*/ 3732245 w 3816221"/>
              <a:gd name="connsiteY10" fmla="*/ 3135086 h 3349690"/>
              <a:gd name="connsiteX11" fmla="*/ 3816221 w 3816221"/>
              <a:gd name="connsiteY11" fmla="*/ 3331029 h 3349690"/>
              <a:gd name="connsiteX12" fmla="*/ 2696547 w 3816221"/>
              <a:gd name="connsiteY12" fmla="*/ 3349690 h 3349690"/>
              <a:gd name="connsiteX13" fmla="*/ 2034074 w 3816221"/>
              <a:gd name="connsiteY13" fmla="*/ 3097764 h 3349690"/>
              <a:gd name="connsiteX14" fmla="*/ 1959429 w 3816221"/>
              <a:gd name="connsiteY14" fmla="*/ 3041780 h 3349690"/>
              <a:gd name="connsiteX15" fmla="*/ 1259633 w 3816221"/>
              <a:gd name="connsiteY15" fmla="*/ 2491274 h 3349690"/>
              <a:gd name="connsiteX16" fmla="*/ 1222310 w 3816221"/>
              <a:gd name="connsiteY16" fmla="*/ 2416629 h 3349690"/>
              <a:gd name="connsiteX17" fmla="*/ 1026367 w 3816221"/>
              <a:gd name="connsiteY17" fmla="*/ 2071396 h 3349690"/>
              <a:gd name="connsiteX18" fmla="*/ 961053 w 3816221"/>
              <a:gd name="connsiteY18" fmla="*/ 2006082 h 3349690"/>
              <a:gd name="connsiteX19" fmla="*/ 662474 w 3816221"/>
              <a:gd name="connsiteY19" fmla="*/ 1511559 h 3349690"/>
              <a:gd name="connsiteX20" fmla="*/ 634482 w 3816221"/>
              <a:gd name="connsiteY20" fmla="*/ 1436915 h 3349690"/>
              <a:gd name="connsiteX21" fmla="*/ 513184 w 3816221"/>
              <a:gd name="connsiteY21" fmla="*/ 1045029 h 3349690"/>
              <a:gd name="connsiteX22" fmla="*/ 223935 w 3816221"/>
              <a:gd name="connsiteY22" fmla="*/ 587829 h 3349690"/>
              <a:gd name="connsiteX23" fmla="*/ 0 w 3816221"/>
              <a:gd name="connsiteY23" fmla="*/ 149290 h 3349690"/>
              <a:gd name="connsiteX24" fmla="*/ 0 w 3816221"/>
              <a:gd name="connsiteY24" fmla="*/ 0 h 334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6221" h="3349690">
                <a:moveTo>
                  <a:pt x="0" y="0"/>
                </a:moveTo>
                <a:lnTo>
                  <a:pt x="699796" y="9331"/>
                </a:lnTo>
                <a:lnTo>
                  <a:pt x="1101012" y="727788"/>
                </a:lnTo>
                <a:lnTo>
                  <a:pt x="1474237" y="1007706"/>
                </a:lnTo>
                <a:lnTo>
                  <a:pt x="1866123" y="1240972"/>
                </a:lnTo>
                <a:lnTo>
                  <a:pt x="2621902" y="1772817"/>
                </a:lnTo>
                <a:cubicBezTo>
                  <a:pt x="2640563" y="1794588"/>
                  <a:pt x="2658374" y="1817118"/>
                  <a:pt x="2677886" y="1838131"/>
                </a:cubicBezTo>
                <a:cubicBezTo>
                  <a:pt x="2698837" y="1860693"/>
                  <a:pt x="2743200" y="1903445"/>
                  <a:pt x="2743200" y="1903445"/>
                </a:cubicBezTo>
                <a:lnTo>
                  <a:pt x="3051110" y="2248678"/>
                </a:lnTo>
                <a:lnTo>
                  <a:pt x="3498980" y="2836506"/>
                </a:lnTo>
                <a:lnTo>
                  <a:pt x="3732245" y="3135086"/>
                </a:lnTo>
                <a:lnTo>
                  <a:pt x="3816221" y="3331029"/>
                </a:lnTo>
                <a:lnTo>
                  <a:pt x="2696547" y="3349690"/>
                </a:lnTo>
                <a:lnTo>
                  <a:pt x="2034074" y="3097764"/>
                </a:lnTo>
                <a:lnTo>
                  <a:pt x="1959429" y="3041780"/>
                </a:lnTo>
                <a:lnTo>
                  <a:pt x="1259633" y="2491274"/>
                </a:lnTo>
                <a:lnTo>
                  <a:pt x="1222310" y="2416629"/>
                </a:lnTo>
                <a:lnTo>
                  <a:pt x="1026367" y="2071396"/>
                </a:lnTo>
                <a:lnTo>
                  <a:pt x="961053" y="2006082"/>
                </a:lnTo>
                <a:lnTo>
                  <a:pt x="662474" y="1511559"/>
                </a:lnTo>
                <a:lnTo>
                  <a:pt x="634482" y="1436915"/>
                </a:lnTo>
                <a:lnTo>
                  <a:pt x="513184" y="1045029"/>
                </a:lnTo>
                <a:lnTo>
                  <a:pt x="223935" y="587829"/>
                </a:lnTo>
                <a:lnTo>
                  <a:pt x="0" y="149290"/>
                </a:lnTo>
                <a:lnTo>
                  <a:pt x="0" y="0"/>
                </a:lnTo>
                <a:close/>
              </a:path>
            </a:pathLst>
          </a:custGeom>
          <a:solidFill>
            <a:schemeClr val="accent3">
              <a:lumMod val="40000"/>
              <a:lumOff val="60000"/>
              <a:alpha val="61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2690795">
            <a:off x="6841940" y="4540672"/>
            <a:ext cx="2976465" cy="830997"/>
          </a:xfrm>
          <a:prstGeom prst="rect">
            <a:avLst/>
          </a:prstGeom>
          <a:noFill/>
        </p:spPr>
        <p:txBody>
          <a:bodyPr wrap="square" rtlCol="0">
            <a:spAutoFit/>
          </a:bodyPr>
          <a:lstStyle/>
          <a:p>
            <a:pPr algn="ctr"/>
            <a:r>
              <a:rPr lang="en-US" sz="2400" dirty="0" smtClean="0"/>
              <a:t>Contaminated groundwater</a:t>
            </a:r>
            <a:endParaRPr lang="en-US" sz="2400" dirty="0"/>
          </a:p>
        </p:txBody>
      </p:sp>
      <p:sp>
        <p:nvSpPr>
          <p:cNvPr id="11" name="Right Arrow 10"/>
          <p:cNvSpPr/>
          <p:nvPr/>
        </p:nvSpPr>
        <p:spPr>
          <a:xfrm rot="2914342">
            <a:off x="8925587" y="5914246"/>
            <a:ext cx="821556" cy="27991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515602" y="3097763"/>
            <a:ext cx="1377248" cy="876116"/>
          </a:xfrm>
          <a:prstGeom prst="rect">
            <a:avLst/>
          </a:prstGeom>
          <a:solidFill>
            <a:schemeClr val="accent6">
              <a:lumMod val="75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883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2793</TotalTime>
  <Words>1314</Words>
  <Application>Microsoft Office PowerPoint</Application>
  <PresentationFormat>Widescreen</PresentationFormat>
  <Paragraphs>148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Times New Roman</vt:lpstr>
      <vt:lpstr>Wingdings 3</vt:lpstr>
      <vt:lpstr>Ion Boardroom</vt:lpstr>
      <vt:lpstr>Infiltration at sites with potential contamination</vt:lpstr>
      <vt:lpstr>Note: this webinar was requested of MPCA by stakeholders. We encourage you to ask questions during the webinar so that we can clarify issues as we go through the material</vt:lpstr>
      <vt:lpstr>Please submit questions using text box</vt:lpstr>
      <vt:lpstr>The presenter is likely to move between Ppoint, the internet, an Excel spreadsheet, etc. during the webinar</vt:lpstr>
      <vt:lpstr>We have received some specific questions and we’ll address those sometime during the webinar</vt:lpstr>
      <vt:lpstr>Materials and answers to questions will be posted in the Stormwater Manual wiki on the page called  Stormwater Manual webinars (https://stormwater.pca.state.mn.us/index.php?title=Stormwater_Manual_webinars) </vt:lpstr>
      <vt:lpstr>Content</vt:lpstr>
      <vt:lpstr>Permit language</vt:lpstr>
      <vt:lpstr>I’m pretty sure my site has contamination. Why do I have to fill out the checklist?</vt:lpstr>
      <vt:lpstr>I’m pretty sure my site is not contaminated. Do I have to fill out the checklist?</vt:lpstr>
      <vt:lpstr>A question we received</vt:lpstr>
      <vt:lpstr>PowerPoint Presentation</vt:lpstr>
      <vt:lpstr>Contamination screening checklist for stormwater infiltration</vt:lpstr>
      <vt:lpstr>On-site assessment: Boxes 3 through 14</vt:lpstr>
      <vt:lpstr>Check the appropriate box if this is present on site</vt:lpstr>
      <vt:lpstr>If you checked any box 4-12 and can’t clarify if it is a concern, determine if you can achieve separation from the feature</vt:lpstr>
      <vt:lpstr>What is separation or an influence zone?</vt:lpstr>
      <vt:lpstr>How do I calculate separation or the influence zone?</vt:lpstr>
      <vt:lpstr>If you have no features of concern on the site or can achieve separation, move on to Box 15</vt:lpstr>
      <vt:lpstr>Off-site assessment: Boxes 15 through 28</vt:lpstr>
      <vt:lpstr>Some features of the checklist</vt:lpstr>
      <vt:lpstr>Calculating a separation distance (influence zone) using the USGS spreadsheet</vt:lpstr>
      <vt:lpstr>What if my site is/was contaminated?</vt:lpstr>
      <vt:lpstr>I failed the screening assessment – now what?</vt:lpstr>
      <vt:lpstr>Example 1</vt:lpstr>
      <vt:lpstr>Example 2</vt:lpstr>
      <vt:lpstr>We want to pursue infiltration so we conduct borings</vt:lpstr>
      <vt:lpstr>Scenario 3: Off-site contamination may be impacted </vt:lpstr>
      <vt:lpstr>Some questions we’ve received</vt:lpstr>
      <vt:lpstr>Some questions we’ve received</vt:lpstr>
      <vt:lpstr>Some questions we’ve received</vt:lpstr>
      <vt:lpstr>Taking a tour of the guidance in the manual</vt:lpstr>
      <vt:lpstr>mike.trojan@state.mn.us   Stormwater infiltration and contaminated soils and groundwater</vt:lpstr>
    </vt:vector>
  </TitlesOfParts>
  <Company>PCA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Infiltration at sites with potential contamination</dc:title>
  <dc:creator>Trojan, Mike (MPCA)</dc:creator>
  <cp:lastModifiedBy>Trojan, Mike (MPCA)</cp:lastModifiedBy>
  <cp:revision>62</cp:revision>
  <dcterms:created xsi:type="dcterms:W3CDTF">2019-02-22T16:46:23Z</dcterms:created>
  <dcterms:modified xsi:type="dcterms:W3CDTF">2019-02-26T21:23:26Z</dcterms:modified>
</cp:coreProperties>
</file>