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8" r:id="rId3"/>
    <p:sldId id="262" r:id="rId4"/>
    <p:sldId id="259" r:id="rId5"/>
    <p:sldId id="260" r:id="rId6"/>
    <p:sldId id="265" r:id="rId7"/>
    <p:sldId id="268" r:id="rId8"/>
    <p:sldId id="269" r:id="rId9"/>
    <p:sldId id="270" r:id="rId10"/>
    <p:sldId id="271" r:id="rId11"/>
    <p:sldId id="272" r:id="rId12"/>
    <p:sldId id="276" r:id="rId13"/>
    <p:sldId id="277" r:id="rId14"/>
    <p:sldId id="266" r:id="rId15"/>
    <p:sldId id="261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8D5C4-23E6-4CEE-A72B-FF25F2232EC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10994-2ECF-429B-99E3-C154477E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0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862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01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2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07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983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47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10994-2ECF-429B-99E3-C154477E1F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3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10994-2ECF-429B-99E3-C154477E1F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31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06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5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20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0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0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37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0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3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0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9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1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4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1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5759B-F5D2-4AA8-912E-371AC769C22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1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EF5EC-7374-4FCC-91C7-2EDAB27689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tormwater.pca.state.mn.us/index.php?title=MS4_fact_sheet_-_Residential_Waste_Collection_%26_Clean-up_Programs" TargetMode="External"/><Relationship Id="rId13" Type="http://schemas.openxmlformats.org/officeDocument/2006/relationships/hyperlink" Target="https://stormwater.pca.state.mn.us/index.php?title=Soil_amendments_to_enhance_phosphorus_sorption" TargetMode="External"/><Relationship Id="rId3" Type="http://schemas.openxmlformats.org/officeDocument/2006/relationships/hyperlink" Target="https://stormwater.pca.state.mn.us/index.php?title=Stormwater_ponds" TargetMode="External"/><Relationship Id="rId7" Type="http://schemas.openxmlformats.org/officeDocument/2006/relationships/hyperlink" Target="https://stormwater.pca.state.mn.us/index.php?title=MS4_fact_sheet_-_Street_%26_Parking_Lot_Sweeping" TargetMode="External"/><Relationship Id="rId12" Type="http://schemas.openxmlformats.org/officeDocument/2006/relationships/hyperlink" Target="https://stormwater.pca.state.mn.us/index.php?title=Design_criteria_for_bioretention#Other_media" TargetMode="Externa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tormwater.pca.state.mn.us/index.php?title=Pollution_prevention" TargetMode="External"/><Relationship Id="rId11" Type="http://schemas.openxmlformats.org/officeDocument/2006/relationships/hyperlink" Target="https://stormwater.pca.state.mn.us/index.php?title=Design_criteria_for_bioretention#Addressing_phosphorus_leaching_concerns_with_media_mixes" TargetMode="External"/><Relationship Id="rId5" Type="http://schemas.openxmlformats.org/officeDocument/2006/relationships/hyperlink" Target="https://stormwater.pca.state.mn.us/index.php?title=Street_sweeping_for_trees" TargetMode="External"/><Relationship Id="rId15" Type="http://schemas.microsoft.com/office/2007/relationships/hdphoto" Target="../media/hdphoto1.wdp"/><Relationship Id="rId10" Type="http://schemas.openxmlformats.org/officeDocument/2006/relationships/hyperlink" Target="https://stormwater.pca.state.mn.us/index.php?title=Stormwater_management_for_lake_protection_and_restoration" TargetMode="External"/><Relationship Id="rId4" Type="http://schemas.openxmlformats.org/officeDocument/2006/relationships/hyperlink" Target="https://stormwater.pca.state.mn.us/index.php?title=Bioretention" TargetMode="External"/><Relationship Id="rId9" Type="http://schemas.openxmlformats.org/officeDocument/2006/relationships/hyperlink" Target="https://stormwater.pca.state.mn.us/index.php?title=Phosphorus_in_stormwater" TargetMode="External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mailto:Mike.Trojan@state.mn.us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hyperlink" Target="http://stormwater.pca.state.mn.us/index.php/Main_Page" TargetMode="Externa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mwater.pca.state.mn.us/index.php?title=Stormwater_Manual_webina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mwater.pca.state.mn.us/index.php?title=Stormwater_Manual_webina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804" b="21797"/>
          <a:stretch/>
        </p:blipFill>
        <p:spPr bwMode="auto">
          <a:xfrm>
            <a:off x="0" y="0"/>
            <a:ext cx="12175071" cy="16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4564" y="331236"/>
            <a:ext cx="3928187" cy="1027338"/>
            <a:chOff x="354564" y="331236"/>
            <a:chExt cx="3928187" cy="1027338"/>
          </a:xfrm>
        </p:grpSpPr>
        <p:sp>
          <p:nvSpPr>
            <p:cNvPr id="2" name="Rectangle 1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8615" r="17782" b="10113"/>
          <a:stretch/>
        </p:blipFill>
        <p:spPr>
          <a:xfrm>
            <a:off x="5673019" y="93303"/>
            <a:ext cx="1356704" cy="1520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91" y="545716"/>
            <a:ext cx="3456432" cy="59740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0" y="2335345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70C0"/>
                </a:solidFill>
              </a:rPr>
              <a:t>Maximizing </a:t>
            </a:r>
            <a:r>
              <a:rPr lang="en-US" sz="5400" b="1" dirty="0" err="1" smtClean="0">
                <a:solidFill>
                  <a:srgbClr val="0070C0"/>
                </a:solidFill>
              </a:rPr>
              <a:t>stormwater</a:t>
            </a:r>
            <a:r>
              <a:rPr lang="en-US" sz="5400" b="1" dirty="0" smtClean="0">
                <a:solidFill>
                  <a:srgbClr val="0070C0"/>
                </a:solidFill>
              </a:rPr>
              <a:t> BMPs for Phosphorus Removal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696546" y="4815020"/>
            <a:ext cx="7971453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January 9, 2018</a:t>
            </a:r>
            <a:endParaRPr lang="en-US" dirty="0"/>
          </a:p>
        </p:txBody>
      </p:sp>
      <p:pic>
        <p:nvPicPr>
          <p:cNvPr id="12" name="Picture 6" descr="Image result for clean water land legacy pi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" y="3931813"/>
            <a:ext cx="1368425" cy="26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24" y="3945967"/>
            <a:ext cx="50482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46312" y="5802101"/>
            <a:ext cx="3279828" cy="712206"/>
            <a:chOff x="354564" y="331236"/>
            <a:chExt cx="3928187" cy="1027338"/>
          </a:xfrm>
        </p:grpSpPr>
        <p:sp>
          <p:nvSpPr>
            <p:cNvPr id="10" name="Rectangle 9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70" y="457200"/>
            <a:ext cx="6367244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Extent of River/Stream impairments for Eutrophication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839788" y="2474752"/>
            <a:ext cx="5619735" cy="2525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42 impairments identified on the 2016 impaired waters list</a:t>
            </a:r>
          </a:p>
          <a:p>
            <a:r>
              <a:rPr lang="en-US" dirty="0" smtClean="0"/>
              <a:t>6 additional impairments proposed on the 2018 impaired waters list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6" r="22231"/>
          <a:stretch/>
        </p:blipFill>
        <p:spPr>
          <a:xfrm>
            <a:off x="7103311" y="482804"/>
            <a:ext cx="3952616" cy="46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4" y="79132"/>
            <a:ext cx="10515600" cy="18024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5B9BD5"/>
                </a:solidFill>
              </a:rPr>
              <a:t>Three practices that can be very effective in reducing P are wet ponds, </a:t>
            </a:r>
            <a:r>
              <a:rPr lang="en-US" b="1" dirty="0" err="1" smtClean="0">
                <a:solidFill>
                  <a:srgbClr val="5B9BD5"/>
                </a:solidFill>
              </a:rPr>
              <a:t>biofiltration</a:t>
            </a:r>
            <a:r>
              <a:rPr lang="en-US" b="1" dirty="0" smtClean="0">
                <a:solidFill>
                  <a:srgbClr val="5B9BD5"/>
                </a:solidFill>
              </a:rPr>
              <a:t>, and management of vegetative litter</a:t>
            </a:r>
            <a:endParaRPr lang="en-US" b="1" dirty="0">
              <a:solidFill>
                <a:srgbClr val="5B9BD5"/>
              </a:solidFill>
            </a:endParaRPr>
          </a:p>
        </p:txBody>
      </p:sp>
      <p:pic>
        <p:nvPicPr>
          <p:cNvPr id="15" name="Picture 14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17" name="Rectangle 16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8" y="2013437"/>
            <a:ext cx="2309447" cy="1732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46" y="3338200"/>
            <a:ext cx="2527088" cy="191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3" y="1287373"/>
            <a:ext cx="24384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562" y="2201773"/>
            <a:ext cx="3861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Unfortunately, these practices have not always been as effective as we would like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19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5B9BD5"/>
                </a:solidFill>
              </a:rPr>
              <a:t>Some links in the manual related to today’s presentations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 ponds [</a:t>
            </a:r>
            <a:r>
              <a:rPr lang="en-US" dirty="0" smtClean="0">
                <a:hlinkClick r:id="rId3"/>
              </a:rPr>
              <a:t>1</a:t>
            </a:r>
            <a:r>
              <a:rPr lang="en-US" dirty="0" smtClean="0"/>
              <a:t>]</a:t>
            </a:r>
          </a:p>
          <a:p>
            <a:r>
              <a:rPr lang="en-US" dirty="0" err="1" smtClean="0"/>
              <a:t>Biofiltration</a:t>
            </a:r>
            <a:r>
              <a:rPr lang="en-US" dirty="0" smtClean="0"/>
              <a:t> [</a:t>
            </a:r>
            <a:r>
              <a:rPr lang="en-US" dirty="0" smtClean="0">
                <a:hlinkClick r:id="rId4"/>
              </a:rPr>
              <a:t>1</a:t>
            </a:r>
            <a:r>
              <a:rPr lang="en-US" dirty="0" smtClean="0"/>
              <a:t>]</a:t>
            </a:r>
          </a:p>
          <a:p>
            <a:r>
              <a:rPr lang="en-US" dirty="0" smtClean="0"/>
              <a:t>Trees, street sweeping, yard waste management [</a:t>
            </a:r>
            <a:r>
              <a:rPr lang="en-US" dirty="0" smtClean="0">
                <a:hlinkClick r:id="rId5"/>
              </a:rPr>
              <a:t>1</a:t>
            </a:r>
            <a:r>
              <a:rPr lang="en-US" dirty="0" smtClean="0"/>
              <a:t>], [</a:t>
            </a:r>
            <a:r>
              <a:rPr lang="en-US" dirty="0" smtClean="0">
                <a:hlinkClick r:id="rId6"/>
              </a:rPr>
              <a:t>2</a:t>
            </a:r>
            <a:r>
              <a:rPr lang="en-US" dirty="0" smtClean="0"/>
              <a:t>], [</a:t>
            </a:r>
            <a:r>
              <a:rPr lang="en-US" dirty="0" smtClean="0">
                <a:hlinkClick r:id="rId7"/>
              </a:rPr>
              <a:t>3</a:t>
            </a:r>
            <a:r>
              <a:rPr lang="en-US" dirty="0" smtClean="0"/>
              <a:t>], [</a:t>
            </a:r>
            <a:r>
              <a:rPr lang="en-US" dirty="0" smtClean="0">
                <a:hlinkClick r:id="rId8"/>
              </a:rPr>
              <a:t>4</a:t>
            </a:r>
            <a:r>
              <a:rPr lang="en-US" dirty="0" smtClean="0"/>
              <a:t>]</a:t>
            </a:r>
          </a:p>
          <a:p>
            <a:r>
              <a:rPr lang="en-US" dirty="0" smtClean="0"/>
              <a:t>Phosphorus in </a:t>
            </a:r>
            <a:r>
              <a:rPr lang="en-US" dirty="0" err="1" smtClean="0"/>
              <a:t>stormwater</a:t>
            </a:r>
            <a:r>
              <a:rPr lang="en-US" dirty="0" smtClean="0"/>
              <a:t> and lakes [</a:t>
            </a:r>
            <a:r>
              <a:rPr lang="en-US" dirty="0" smtClean="0">
                <a:hlinkClick r:id="rId9"/>
              </a:rPr>
              <a:t>1</a:t>
            </a:r>
            <a:r>
              <a:rPr lang="en-US" dirty="0" smtClean="0"/>
              <a:t>], [</a:t>
            </a:r>
            <a:r>
              <a:rPr lang="en-US" dirty="0" smtClean="0">
                <a:hlinkClick r:id="rId10"/>
              </a:rPr>
              <a:t>2</a:t>
            </a:r>
            <a:r>
              <a:rPr lang="en-US" dirty="0" smtClean="0"/>
              <a:t>]</a:t>
            </a:r>
          </a:p>
          <a:p>
            <a:r>
              <a:rPr lang="en-US" dirty="0" smtClean="0"/>
              <a:t>Media and amendments to attenuate P [</a:t>
            </a:r>
            <a:r>
              <a:rPr lang="en-US" dirty="0" smtClean="0">
                <a:hlinkClick r:id="rId11"/>
              </a:rPr>
              <a:t>1</a:t>
            </a:r>
            <a:r>
              <a:rPr lang="en-US" dirty="0" smtClean="0"/>
              <a:t>], [</a:t>
            </a:r>
            <a:r>
              <a:rPr lang="en-US" dirty="0" smtClean="0">
                <a:hlinkClick r:id="rId12"/>
              </a:rPr>
              <a:t>2</a:t>
            </a:r>
            <a:r>
              <a:rPr lang="en-US" dirty="0" smtClean="0"/>
              <a:t>], [</a:t>
            </a:r>
            <a:r>
              <a:rPr lang="en-US" dirty="0" smtClean="0">
                <a:hlinkClick r:id="rId13"/>
              </a:rPr>
              <a:t>3</a:t>
            </a:r>
            <a:r>
              <a:rPr lang="en-US" dirty="0" smtClean="0"/>
              <a:t>], </a:t>
            </a:r>
            <a:endParaRPr lang="en-US" dirty="0"/>
          </a:p>
        </p:txBody>
      </p:sp>
      <p:pic>
        <p:nvPicPr>
          <p:cNvPr id="15" name="Picture 14" descr="File:Native landscaping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17" name="Rectangle 16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55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Upcoming webcasts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02940"/>
          </a:xfrm>
        </p:spPr>
        <p:txBody>
          <a:bodyPr/>
          <a:lstStyle/>
          <a:p>
            <a:r>
              <a:rPr lang="en-US" smtClean="0"/>
              <a:t>Spring </a:t>
            </a:r>
            <a:r>
              <a:rPr lang="en-US" dirty="0" smtClean="0"/>
              <a:t>– constraints to infiltrating </a:t>
            </a:r>
            <a:r>
              <a:rPr lang="en-US" dirty="0" err="1" smtClean="0"/>
              <a:t>stormwater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Let us know what topics you are interested in</a:t>
            </a:r>
            <a:endParaRPr lang="en-US" dirty="0"/>
          </a:p>
        </p:txBody>
      </p:sp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07677" y="5802101"/>
            <a:ext cx="3279828" cy="712206"/>
            <a:chOff x="354564" y="331236"/>
            <a:chExt cx="3928187" cy="1027338"/>
          </a:xfrm>
        </p:grpSpPr>
        <p:sp>
          <p:nvSpPr>
            <p:cNvPr id="10" name="Rectangle 9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70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415" t="12222" r="1104"/>
          <a:stretch/>
        </p:blipFill>
        <p:spPr>
          <a:xfrm>
            <a:off x="1519964" y="102418"/>
            <a:ext cx="10348406" cy="5269682"/>
          </a:xfrm>
          <a:prstGeom prst="rect">
            <a:avLst/>
          </a:prstGeom>
        </p:spPr>
      </p:pic>
      <p:pic>
        <p:nvPicPr>
          <p:cNvPr id="11" name="Picture 10" descr="File:Native landscap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13" name="Rectangle 12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ight Arrow 8"/>
          <p:cNvSpPr/>
          <p:nvPr/>
        </p:nvSpPr>
        <p:spPr>
          <a:xfrm>
            <a:off x="683698" y="2253640"/>
            <a:ext cx="978408" cy="242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5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93" y="155697"/>
            <a:ext cx="10515600" cy="1061082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Materials will be posted in the SW Manual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38" y="1824952"/>
            <a:ext cx="3012831" cy="350318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Info on webinar</a:t>
            </a:r>
          </a:p>
          <a:p>
            <a:r>
              <a:rPr lang="en-US" dirty="0" smtClean="0"/>
              <a:t>PowerPoint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Q/A</a:t>
            </a:r>
          </a:p>
          <a:p>
            <a:r>
              <a:rPr lang="en-US" dirty="0" smtClean="0"/>
              <a:t>PDH </a:t>
            </a:r>
            <a:r>
              <a:rPr lang="en-US" dirty="0" smtClean="0"/>
              <a:t>certificate</a:t>
            </a:r>
          </a:p>
          <a:p>
            <a:endParaRPr lang="en-US" dirty="0"/>
          </a:p>
          <a:p>
            <a:r>
              <a:rPr lang="en-US" dirty="0" smtClean="0"/>
              <a:t>Note: past webinars are also posted on this page</a:t>
            </a:r>
            <a:endParaRPr lang="en-US" dirty="0"/>
          </a:p>
        </p:txBody>
      </p:sp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46312" y="5802101"/>
            <a:ext cx="3279828" cy="712206"/>
            <a:chOff x="354564" y="331236"/>
            <a:chExt cx="3928187" cy="1027338"/>
          </a:xfrm>
        </p:grpSpPr>
        <p:sp>
          <p:nvSpPr>
            <p:cNvPr id="10" name="Rectangle 9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0294" t="12571" r="711"/>
          <a:stretch/>
        </p:blipFill>
        <p:spPr>
          <a:xfrm>
            <a:off x="3349869" y="1075338"/>
            <a:ext cx="8390965" cy="42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Presenters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8" y="1825625"/>
            <a:ext cx="7467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Joe Bischoff - Principal Aquatic Ecologist; </a:t>
            </a:r>
            <a:r>
              <a:rPr lang="en-US" dirty="0" err="1"/>
              <a:t>Wenck</a:t>
            </a:r>
            <a:r>
              <a:rPr lang="en-US" dirty="0"/>
              <a:t> Associates, Inc.</a:t>
            </a:r>
          </a:p>
          <a:p>
            <a:r>
              <a:rPr lang="en-US" dirty="0" smtClean="0"/>
              <a:t>Dr. Andy </a:t>
            </a:r>
            <a:r>
              <a:rPr lang="en-US" dirty="0"/>
              <a:t>Erickson - Research Associate; St. Anthony Falls Laboratory; University of Minnesota</a:t>
            </a:r>
          </a:p>
          <a:p>
            <a:r>
              <a:rPr lang="en-US" dirty="0" smtClean="0"/>
              <a:t>Dr. Sarah </a:t>
            </a:r>
            <a:r>
              <a:rPr lang="en-US" dirty="0"/>
              <a:t>Hobbie – Professor; Ecology, Evolution, and Behavior; University of Minnesota</a:t>
            </a:r>
          </a:p>
          <a:p>
            <a:endParaRPr lang="en-US" dirty="0"/>
          </a:p>
          <a:p>
            <a:r>
              <a:rPr lang="en-US" dirty="0" smtClean="0"/>
              <a:t>Anne Gelbmann – moderator</a:t>
            </a:r>
          </a:p>
          <a:p>
            <a:r>
              <a:rPr lang="en-US" dirty="0" smtClean="0"/>
              <a:t>Mike Trojan - Intro</a:t>
            </a:r>
          </a:p>
          <a:p>
            <a:r>
              <a:rPr lang="en-US" dirty="0" smtClean="0"/>
              <a:t>Contact </a:t>
            </a:r>
            <a:r>
              <a:rPr lang="en-US" dirty="0"/>
              <a:t>information</a:t>
            </a:r>
          </a:p>
          <a:p>
            <a:pPr lvl="1"/>
            <a:r>
              <a:rPr lang="en-US" dirty="0">
                <a:hlinkClick r:id="rId3"/>
              </a:rPr>
              <a:t>Mike.Trojan@state.mn.us</a:t>
            </a:r>
            <a:endParaRPr lang="en-US" dirty="0"/>
          </a:p>
          <a:p>
            <a:pPr lvl="1"/>
            <a:r>
              <a:rPr lang="en-US" dirty="0"/>
              <a:t>MN </a:t>
            </a:r>
            <a:r>
              <a:rPr lang="en-US" dirty="0" err="1"/>
              <a:t>Stormwater</a:t>
            </a:r>
            <a:r>
              <a:rPr lang="en-US" dirty="0"/>
              <a:t> Manual – (easier to find with a Google search)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stormwater.pca.state.mn.us/index.php/Main_Page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69" y="4408734"/>
            <a:ext cx="1843993" cy="1672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54" y="2583809"/>
            <a:ext cx="1724928" cy="2141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8" y="232249"/>
            <a:ext cx="1905000" cy="1905000"/>
          </a:xfrm>
          <a:prstGeom prst="rect">
            <a:avLst/>
          </a:prstGeom>
        </p:spPr>
      </p:pic>
      <p:pic>
        <p:nvPicPr>
          <p:cNvPr id="11" name="Picture 4" descr="Mike Troj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28" y="5171659"/>
            <a:ext cx="1534953" cy="153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51" y="1124195"/>
            <a:ext cx="1624043" cy="22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4" y="246885"/>
            <a:ext cx="10515600" cy="8922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5B9BD5"/>
                </a:solidFill>
              </a:rPr>
              <a:t>Questions and other stuff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9734" y="125806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Please use the </a:t>
            </a:r>
            <a:r>
              <a:rPr lang="en-US" b="1" dirty="0" smtClean="0"/>
              <a:t>chat </a:t>
            </a:r>
            <a:r>
              <a:rPr lang="en-US" dirty="0" smtClean="0"/>
              <a:t>box if you have questions.</a:t>
            </a:r>
          </a:p>
          <a:p>
            <a:r>
              <a:rPr lang="en-US" dirty="0" smtClean="0"/>
              <a:t>We will try and answer during the webinar</a:t>
            </a:r>
          </a:p>
          <a:p>
            <a:r>
              <a:rPr lang="en-US" dirty="0" smtClean="0"/>
              <a:t>All Q&amp;A will be posted in the page called </a:t>
            </a:r>
            <a:r>
              <a:rPr lang="en-US" b="1" dirty="0" err="1">
                <a:hlinkClick r:id="rId3"/>
              </a:rPr>
              <a:t>Stormwater</a:t>
            </a:r>
            <a:r>
              <a:rPr lang="en-US" b="1" dirty="0">
                <a:hlinkClick r:id="rId3"/>
              </a:rPr>
              <a:t> Manual </a:t>
            </a:r>
            <a:r>
              <a:rPr lang="en-US" b="1" dirty="0" smtClean="0">
                <a:hlinkClick r:id="rId3"/>
              </a:rPr>
              <a:t>webinars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Webinar is recorded and will be posted in the manual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PPoint</a:t>
            </a:r>
            <a:r>
              <a:rPr lang="en-US" dirty="0" smtClean="0"/>
              <a:t> will be posted in the manual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 descr="File:Native landscap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13" name="Rectangle 12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9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B9BD5"/>
                </a:solidFill>
              </a:rPr>
              <a:t>Professional development hours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43703"/>
          </a:xfrm>
        </p:spPr>
        <p:txBody>
          <a:bodyPr/>
          <a:lstStyle/>
          <a:p>
            <a:r>
              <a:rPr lang="en-US" dirty="0" smtClean="0"/>
              <a:t>2.0 PDHs offered</a:t>
            </a:r>
          </a:p>
          <a:p>
            <a:r>
              <a:rPr lang="en-US" dirty="0" smtClean="0"/>
              <a:t>Access to certificate will be posted on the </a:t>
            </a:r>
            <a:r>
              <a:rPr lang="en-US" dirty="0" err="1" smtClean="0">
                <a:hlinkClick r:id="rId3"/>
              </a:rPr>
              <a:t>Stormwater</a:t>
            </a:r>
            <a:r>
              <a:rPr lang="en-US" dirty="0" smtClean="0">
                <a:hlinkClick r:id="rId3"/>
              </a:rPr>
              <a:t> manual webinars</a:t>
            </a:r>
            <a:r>
              <a:rPr lang="en-US" dirty="0" smtClean="0"/>
              <a:t> page</a:t>
            </a:r>
          </a:p>
        </p:txBody>
      </p:sp>
      <p:pic>
        <p:nvPicPr>
          <p:cNvPr id="11" name="Picture 10" descr="File:Native landscap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13" name="Rectangle 12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28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26" name="Rectangle 25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Topics for today’s webinar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7815"/>
          </a:xfrm>
        </p:spPr>
        <p:txBody>
          <a:bodyPr/>
          <a:lstStyle/>
          <a:p>
            <a:r>
              <a:rPr lang="en-US" dirty="0" smtClean="0"/>
              <a:t>Brief overview of phosphorus impairments in Minnesota</a:t>
            </a:r>
          </a:p>
          <a:p>
            <a:r>
              <a:rPr lang="en-US" dirty="0" smtClean="0"/>
              <a:t>Understanding how 3 BMPs have often not effectively worked for P removal but can be designed to be more effective</a:t>
            </a:r>
          </a:p>
          <a:p>
            <a:pPr lvl="1"/>
            <a:r>
              <a:rPr lang="en-US" dirty="0" smtClean="0"/>
              <a:t>Constructed wet ponds</a:t>
            </a:r>
          </a:p>
          <a:p>
            <a:pPr lvl="1"/>
            <a:r>
              <a:rPr lang="en-US" dirty="0" err="1" smtClean="0"/>
              <a:t>Biofiltration</a:t>
            </a:r>
            <a:r>
              <a:rPr lang="en-US" dirty="0" smtClean="0"/>
              <a:t> (</a:t>
            </a:r>
            <a:r>
              <a:rPr lang="en-US" dirty="0" err="1" smtClean="0"/>
              <a:t>bioretention</a:t>
            </a:r>
            <a:r>
              <a:rPr lang="en-US" dirty="0" smtClean="0"/>
              <a:t> with an underdrain)</a:t>
            </a:r>
          </a:p>
          <a:p>
            <a:pPr lvl="1"/>
            <a:r>
              <a:rPr lang="en-US" dirty="0" smtClean="0"/>
              <a:t>Street sweeping/tree litter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46312" y="5802101"/>
            <a:ext cx="3279828" cy="712206"/>
            <a:chOff x="354564" y="331236"/>
            <a:chExt cx="3928187" cy="1027338"/>
          </a:xfrm>
        </p:grpSpPr>
        <p:sp>
          <p:nvSpPr>
            <p:cNvPr id="10" name="Rectangle 9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511028" y="234949"/>
            <a:ext cx="7282343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Why we care about phosphorus (P) in lakes and streams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176169" y="1968238"/>
            <a:ext cx="8321879" cy="29812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Minnesotans love their lakes and streams</a:t>
            </a:r>
          </a:p>
          <a:p>
            <a:r>
              <a:rPr lang="en-US" dirty="0" smtClean="0"/>
              <a:t>P is the primary driver of algal growth and attached </a:t>
            </a:r>
            <a:r>
              <a:rPr lang="en-US" dirty="0" err="1" smtClean="0"/>
              <a:t>periphyton</a:t>
            </a:r>
            <a:endParaRPr lang="en-US" dirty="0" smtClean="0"/>
          </a:p>
          <a:p>
            <a:r>
              <a:rPr lang="en-US" dirty="0" smtClean="0"/>
              <a:t>Limits recreational opportunities</a:t>
            </a:r>
          </a:p>
          <a:p>
            <a:r>
              <a:rPr lang="en-US" dirty="0" smtClean="0"/>
              <a:t>Contributes to production of blue-green algae</a:t>
            </a:r>
          </a:p>
          <a:p>
            <a:pPr lvl="1"/>
            <a:r>
              <a:rPr lang="en-US" dirty="0" smtClean="0"/>
              <a:t>Potential for increased toxic algal blooms</a:t>
            </a:r>
          </a:p>
          <a:p>
            <a:r>
              <a:rPr lang="en-US" dirty="0" smtClean="0"/>
              <a:t>Swings in oxygen concentrations can lead to fish kills</a:t>
            </a:r>
            <a:endParaRPr lang="en-US" dirty="0"/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64" y="2442822"/>
            <a:ext cx="2207757" cy="2943676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77" y="149272"/>
            <a:ext cx="3330834" cy="22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46312" y="5802101"/>
            <a:ext cx="3279828" cy="712206"/>
            <a:chOff x="354564" y="331236"/>
            <a:chExt cx="3928187" cy="1027338"/>
          </a:xfrm>
        </p:grpSpPr>
        <p:sp>
          <p:nvSpPr>
            <p:cNvPr id="10" name="Rectangle 9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4952" y="112835"/>
            <a:ext cx="4461632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Lake Eutrophication Assessments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60468" t="29503" r="8873" b="15501"/>
          <a:stretch/>
        </p:blipFill>
        <p:spPr>
          <a:xfrm>
            <a:off x="5799691" y="112835"/>
            <a:ext cx="6061655" cy="4434368"/>
          </a:xfrm>
          <a:prstGeom prst="rect">
            <a:avLst/>
          </a:prstGeom>
        </p:spPr>
      </p:pic>
      <p:sp>
        <p:nvSpPr>
          <p:cNvPr id="12" name="Text Placeholder 5"/>
          <p:cNvSpPr txBox="1">
            <a:spLocks/>
          </p:cNvSpPr>
          <p:nvPr/>
        </p:nvSpPr>
        <p:spPr>
          <a:xfrm>
            <a:off x="121648" y="1523198"/>
            <a:ext cx="5515754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Need minimum of 8 samples, collected June through September, spanning a minimum of 2 years</a:t>
            </a:r>
          </a:p>
          <a:p>
            <a:r>
              <a:rPr lang="en-US" sz="2400" dirty="0" smtClean="0"/>
              <a:t>Assessments utilize surface data (3 meters or less in depth)</a:t>
            </a:r>
          </a:p>
          <a:p>
            <a:r>
              <a:rPr lang="en-US" sz="2400" dirty="0" smtClean="0"/>
              <a:t>Phosphorus must exceed AND either </a:t>
            </a:r>
            <a:r>
              <a:rPr lang="en-US" sz="2400" dirty="0" err="1" smtClean="0"/>
              <a:t>Secchi</a:t>
            </a:r>
            <a:r>
              <a:rPr lang="en-US" sz="2400" dirty="0" smtClean="0"/>
              <a:t> or chlorophyll-a must exceed for an impairment to be determined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97031" y="4587307"/>
            <a:ext cx="4924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Typical concentrations of TP in urban </a:t>
            </a:r>
            <a:r>
              <a:rPr lang="en-US" sz="2400" b="1" dirty="0" err="1" smtClean="0">
                <a:solidFill>
                  <a:srgbClr val="FF0000"/>
                </a:solidFill>
              </a:rPr>
              <a:t>stormwater</a:t>
            </a:r>
            <a:r>
              <a:rPr lang="en-US" sz="2400" b="1" dirty="0" smtClean="0">
                <a:solidFill>
                  <a:srgbClr val="FF0000"/>
                </a:solidFill>
              </a:rPr>
              <a:t> are 200 to 300 ppb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46312" y="5802101"/>
            <a:ext cx="3279828" cy="712206"/>
            <a:chOff x="354564" y="331236"/>
            <a:chExt cx="3928187" cy="1027338"/>
          </a:xfrm>
        </p:grpSpPr>
        <p:sp>
          <p:nvSpPr>
            <p:cNvPr id="10" name="Rectangle 9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135113" y="76200"/>
            <a:ext cx="4864726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B0F0"/>
                </a:solidFill>
              </a:rPr>
              <a:t>River Eutrophication Assessments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 rotWithShape="1">
          <a:blip r:embed="rId5"/>
          <a:srcRect l="55118" t="24457" r="5787" b="18529"/>
          <a:stretch/>
        </p:blipFill>
        <p:spPr>
          <a:xfrm>
            <a:off x="5152814" y="267036"/>
            <a:ext cx="6914007" cy="4112018"/>
          </a:xfrm>
          <a:prstGeom prst="rect">
            <a:avLst/>
          </a:prstGeom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101557" y="1486949"/>
            <a:ext cx="4963164" cy="35128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Need minimum of 12 samples, collected June through September, spanning a minimum of 2 years, and 2 separate deployments for continuous DO in separate years</a:t>
            </a:r>
          </a:p>
          <a:p>
            <a:r>
              <a:rPr lang="en-US" sz="2200" dirty="0" smtClean="0"/>
              <a:t>Phosphorus must exceed AND either chlorophyll-a, BOD, dissolved oxygen flux, or pH must exceed</a:t>
            </a:r>
          </a:p>
          <a:p>
            <a:r>
              <a:rPr lang="en-US" sz="2200" dirty="0" smtClean="0"/>
              <a:t>Direct measures of </a:t>
            </a:r>
            <a:r>
              <a:rPr lang="en-US" sz="2200" dirty="0" err="1" smtClean="0"/>
              <a:t>periphyton</a:t>
            </a:r>
            <a:r>
              <a:rPr lang="en-US" sz="2200" dirty="0" smtClean="0"/>
              <a:t> may also be used to determine impairment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087534" y="4514457"/>
            <a:ext cx="4924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Typical concentrations of TP in urban </a:t>
            </a:r>
            <a:r>
              <a:rPr lang="en-US" sz="2400" b="1" dirty="0" err="1" smtClean="0">
                <a:solidFill>
                  <a:srgbClr val="FF0000"/>
                </a:solidFill>
              </a:rPr>
              <a:t>stormwater</a:t>
            </a:r>
            <a:r>
              <a:rPr lang="en-US" sz="2400" b="1" dirty="0" smtClean="0">
                <a:solidFill>
                  <a:srgbClr val="FF0000"/>
                </a:solidFill>
              </a:rPr>
              <a:t> are 200 to 300 ppb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46312" y="5802101"/>
            <a:ext cx="3279828" cy="712206"/>
            <a:chOff x="354564" y="331236"/>
            <a:chExt cx="3928187" cy="1027338"/>
          </a:xfrm>
        </p:grpSpPr>
        <p:sp>
          <p:nvSpPr>
            <p:cNvPr id="10" name="Rectangle 9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503" y="457200"/>
            <a:ext cx="5679347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Extent of Lake Impairments for Eutrophication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93615" y="2231472"/>
            <a:ext cx="5855515" cy="3637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First used for the 2002 Impaired Waters List</a:t>
            </a:r>
          </a:p>
          <a:p>
            <a:r>
              <a:rPr lang="en-US" dirty="0" smtClean="0"/>
              <a:t>596 impairments through the 2016 Impaired Waters List</a:t>
            </a:r>
          </a:p>
          <a:p>
            <a:r>
              <a:rPr lang="en-US" dirty="0" smtClean="0"/>
              <a:t>50 additional eutrophication impairments proposed for the 2018 list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2" r="22479"/>
          <a:stretch/>
        </p:blipFill>
        <p:spPr>
          <a:xfrm>
            <a:off x="7051982" y="201931"/>
            <a:ext cx="4348732" cy="514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596</Words>
  <Application>Microsoft Office PowerPoint</Application>
  <PresentationFormat>Widescreen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Presenters</vt:lpstr>
      <vt:lpstr>Questions and other stuff</vt:lpstr>
      <vt:lpstr>Professional development hours</vt:lpstr>
      <vt:lpstr>Topics for today’s webinar</vt:lpstr>
      <vt:lpstr>Why we care about phosphorus (P) in lakes and streams</vt:lpstr>
      <vt:lpstr>Lake Eutrophication Assessments</vt:lpstr>
      <vt:lpstr>PowerPoint Presentation</vt:lpstr>
      <vt:lpstr>Extent of Lake Impairments for Eutrophication</vt:lpstr>
      <vt:lpstr>Extent of River/Stream impairments for Eutrophication</vt:lpstr>
      <vt:lpstr>Three practices that can be very effective in reducing P are wet ponds, biofiltration, and management of vegetative litter</vt:lpstr>
      <vt:lpstr>Some links in the manual related to today’s presentations</vt:lpstr>
      <vt:lpstr>Upcoming webcasts</vt:lpstr>
      <vt:lpstr>PowerPoint Presentation</vt:lpstr>
      <vt:lpstr>Materials will be posted in the SW Manual</vt:lpstr>
    </vt:vector>
  </TitlesOfParts>
  <Company>PCA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Trojan, Mike (MPCA)</dc:creator>
  <cp:lastModifiedBy>Trojan, Mike (MPCA)</cp:lastModifiedBy>
  <cp:revision>38</cp:revision>
  <dcterms:created xsi:type="dcterms:W3CDTF">2017-05-22T20:24:06Z</dcterms:created>
  <dcterms:modified xsi:type="dcterms:W3CDTF">2018-01-09T15:23:47Z</dcterms:modified>
</cp:coreProperties>
</file>