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7" r:id="rId2"/>
    <p:sldId id="437" r:id="rId3"/>
    <p:sldId id="441" r:id="rId4"/>
    <p:sldId id="439" r:id="rId5"/>
    <p:sldId id="342" r:id="rId6"/>
    <p:sldId id="440" r:id="rId7"/>
    <p:sldId id="329" r:id="rId8"/>
    <p:sldId id="331" r:id="rId9"/>
    <p:sldId id="332" r:id="rId10"/>
    <p:sldId id="333" r:id="rId11"/>
    <p:sldId id="272" r:id="rId12"/>
    <p:sldId id="273" r:id="rId13"/>
    <p:sldId id="265" r:id="rId14"/>
    <p:sldId id="334" r:id="rId15"/>
    <p:sldId id="336" r:id="rId16"/>
    <p:sldId id="309" r:id="rId17"/>
    <p:sldId id="324" r:id="rId18"/>
    <p:sldId id="326" r:id="rId19"/>
    <p:sldId id="325" r:id="rId20"/>
    <p:sldId id="327" r:id="rId21"/>
    <p:sldId id="337" r:id="rId22"/>
    <p:sldId id="313" r:id="rId23"/>
    <p:sldId id="312" r:id="rId24"/>
    <p:sldId id="321" r:id="rId25"/>
    <p:sldId id="316" r:id="rId26"/>
    <p:sldId id="317" r:id="rId27"/>
    <p:sldId id="322" r:id="rId28"/>
    <p:sldId id="338" r:id="rId29"/>
    <p:sldId id="339" r:id="rId30"/>
    <p:sldId id="442" r:id="rId31"/>
    <p:sldId id="340" r:id="rId32"/>
    <p:sldId id="328" r:id="rId3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73895" autoAdjust="0"/>
  </p:normalViewPr>
  <p:slideViewPr>
    <p:cSldViewPr>
      <p:cViewPr varScale="1">
        <p:scale>
          <a:sx n="67" d="100"/>
          <a:sy n="67" d="100"/>
        </p:scale>
        <p:origin x="1260" y="44"/>
      </p:cViewPr>
      <p:guideLst>
        <p:guide orient="horz" pos="2160"/>
        <p:guide pos="2880"/>
      </p:guideLst>
    </p:cSldViewPr>
  </p:slideViewPr>
  <p:notesTextViewPr>
    <p:cViewPr>
      <p:scale>
        <a:sx n="1" d="1"/>
        <a:sy n="1" d="1"/>
      </p:scale>
      <p:origin x="0" y="0"/>
    </p:cViewPr>
  </p:notesTextViewPr>
  <p:notesViewPr>
    <p:cSldViewPr>
      <p:cViewPr varScale="1">
        <p:scale>
          <a:sx n="63" d="100"/>
          <a:sy n="63" d="100"/>
        </p:scale>
        <p:origin x="-2238" y="-1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8140490"/>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E039B281-41FC-4DA2-9FC7-265977DB4C10}" type="slidenum">
              <a:rPr lang="en-US" smtClean="0"/>
              <a:t>‹#›</a:t>
            </a:fld>
            <a:endParaRPr lang="en-US"/>
          </a:p>
        </p:txBody>
      </p:sp>
    </p:spTree>
    <p:extLst>
      <p:ext uri="{BB962C8B-B14F-4D97-AF65-F5344CB8AC3E}">
        <p14:creationId xmlns:p14="http://schemas.microsoft.com/office/powerpoint/2010/main" val="905010879"/>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562760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755302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Tree>
    <p:extLst>
      <p:ext uri="{BB962C8B-B14F-4D97-AF65-F5344CB8AC3E}">
        <p14:creationId xmlns:p14="http://schemas.microsoft.com/office/powerpoint/2010/main" val="36804468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Date Placeholder 3"/>
          <p:cNvSpPr>
            <a:spLocks noGrp="1"/>
          </p:cNvSpPr>
          <p:nvPr>
            <p:ph type="dt" idx="1"/>
          </p:nvPr>
        </p:nvSpPr>
        <p:spPr/>
        <p:txBody>
          <a:bodyPr/>
          <a:lstStyle/>
          <a:p>
            <a:endParaRPr lang="en-US"/>
          </a:p>
        </p:txBody>
      </p:sp>
    </p:spTree>
    <p:extLst>
      <p:ext uri="{BB962C8B-B14F-4D97-AF65-F5344CB8AC3E}">
        <p14:creationId xmlns:p14="http://schemas.microsoft.com/office/powerpoint/2010/main" val="1968743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Tree>
    <p:extLst>
      <p:ext uri="{BB962C8B-B14F-4D97-AF65-F5344CB8AC3E}">
        <p14:creationId xmlns:p14="http://schemas.microsoft.com/office/powerpoint/2010/main" val="24849409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Tree>
    <p:extLst>
      <p:ext uri="{BB962C8B-B14F-4D97-AF65-F5344CB8AC3E}">
        <p14:creationId xmlns:p14="http://schemas.microsoft.com/office/powerpoint/2010/main" val="6944093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Tree>
    <p:extLst>
      <p:ext uri="{BB962C8B-B14F-4D97-AF65-F5344CB8AC3E}">
        <p14:creationId xmlns:p14="http://schemas.microsoft.com/office/powerpoint/2010/main" val="36628277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Tree>
    <p:extLst>
      <p:ext uri="{BB962C8B-B14F-4D97-AF65-F5344CB8AC3E}">
        <p14:creationId xmlns:p14="http://schemas.microsoft.com/office/powerpoint/2010/main" val="738599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3CCC9F3-4BC4-4D29-A02F-742EA5CD0D89}" type="slidenum">
              <a:rPr lang="en-US" smtClean="0"/>
              <a:t>22</a:t>
            </a:fld>
            <a:endParaRPr lang="en-US"/>
          </a:p>
        </p:txBody>
      </p:sp>
    </p:spTree>
    <p:extLst>
      <p:ext uri="{BB962C8B-B14F-4D97-AF65-F5344CB8AC3E}">
        <p14:creationId xmlns:p14="http://schemas.microsoft.com/office/powerpoint/2010/main" val="32912929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CCC9F3-4BC4-4D29-A02F-742EA5CD0D89}" type="slidenum">
              <a:rPr lang="en-US" smtClean="0"/>
              <a:t>23</a:t>
            </a:fld>
            <a:endParaRPr lang="en-US"/>
          </a:p>
        </p:txBody>
      </p:sp>
    </p:spTree>
    <p:extLst>
      <p:ext uri="{BB962C8B-B14F-4D97-AF65-F5344CB8AC3E}">
        <p14:creationId xmlns:p14="http://schemas.microsoft.com/office/powerpoint/2010/main" val="38564513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CCC9F3-4BC4-4D29-A02F-742EA5CD0D89}" type="slidenum">
              <a:rPr lang="en-US" smtClean="0"/>
              <a:t>25</a:t>
            </a:fld>
            <a:endParaRPr lang="en-US"/>
          </a:p>
        </p:txBody>
      </p:sp>
    </p:spTree>
    <p:extLst>
      <p:ext uri="{BB962C8B-B14F-4D97-AF65-F5344CB8AC3E}">
        <p14:creationId xmlns:p14="http://schemas.microsoft.com/office/powerpoint/2010/main" val="716678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Tree>
    <p:extLst>
      <p:ext uri="{BB962C8B-B14F-4D97-AF65-F5344CB8AC3E}">
        <p14:creationId xmlns:p14="http://schemas.microsoft.com/office/powerpoint/2010/main" val="7643148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CCC9F3-4BC4-4D29-A02F-742EA5CD0D89}" type="slidenum">
              <a:rPr lang="en-US" smtClean="0"/>
              <a:t>26</a:t>
            </a:fld>
            <a:endParaRPr lang="en-US"/>
          </a:p>
        </p:txBody>
      </p:sp>
    </p:spTree>
    <p:extLst>
      <p:ext uri="{BB962C8B-B14F-4D97-AF65-F5344CB8AC3E}">
        <p14:creationId xmlns:p14="http://schemas.microsoft.com/office/powerpoint/2010/main" val="29135437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CC9F3-4BC4-4D29-A02F-742EA5CD0D89}" type="slidenum">
              <a:rPr lang="en-US" smtClean="0"/>
              <a:t>27</a:t>
            </a:fld>
            <a:endParaRPr lang="en-US"/>
          </a:p>
        </p:txBody>
      </p:sp>
    </p:spTree>
    <p:extLst>
      <p:ext uri="{BB962C8B-B14F-4D97-AF65-F5344CB8AC3E}">
        <p14:creationId xmlns:p14="http://schemas.microsoft.com/office/powerpoint/2010/main" val="20404770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Tree>
    <p:extLst>
      <p:ext uri="{BB962C8B-B14F-4D97-AF65-F5344CB8AC3E}">
        <p14:creationId xmlns:p14="http://schemas.microsoft.com/office/powerpoint/2010/main" val="17431058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Tree>
    <p:extLst>
      <p:ext uri="{BB962C8B-B14F-4D97-AF65-F5344CB8AC3E}">
        <p14:creationId xmlns:p14="http://schemas.microsoft.com/office/powerpoint/2010/main" val="4050539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Tree>
    <p:extLst>
      <p:ext uri="{BB962C8B-B14F-4D97-AF65-F5344CB8AC3E}">
        <p14:creationId xmlns:p14="http://schemas.microsoft.com/office/powerpoint/2010/main" val="3801899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Tree>
    <p:extLst>
      <p:ext uri="{BB962C8B-B14F-4D97-AF65-F5344CB8AC3E}">
        <p14:creationId xmlns:p14="http://schemas.microsoft.com/office/powerpoint/2010/main" val="720952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Tree>
    <p:extLst>
      <p:ext uri="{BB962C8B-B14F-4D97-AF65-F5344CB8AC3E}">
        <p14:creationId xmlns:p14="http://schemas.microsoft.com/office/powerpoint/2010/main" val="96633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Tree>
    <p:extLst>
      <p:ext uri="{BB962C8B-B14F-4D97-AF65-F5344CB8AC3E}">
        <p14:creationId xmlns:p14="http://schemas.microsoft.com/office/powerpoint/2010/main" val="3053851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1077694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Tree>
    <p:extLst>
      <p:ext uri="{BB962C8B-B14F-4D97-AF65-F5344CB8AC3E}">
        <p14:creationId xmlns:p14="http://schemas.microsoft.com/office/powerpoint/2010/main" val="2252239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012445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a:p>
        </p:txBody>
      </p:sp>
      <p:pic>
        <p:nvPicPr>
          <p:cNvPr id="7" name="Picture 3" descr="G:\BBE\WORKSHOPS\ErosionControl\Logo\EC-LogoWhite.gif"/>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924800" y="6089583"/>
            <a:ext cx="882015" cy="61150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G:\BBE\DEPT\BBE Logos\BBE Logos-from Sara\BBE Logo-white.jpg"/>
          <p:cNvPicPr>
            <a:picLocks noChangeAspect="1" noChangeArrowheads="1"/>
          </p:cNvPicPr>
          <p:nvPr userDrawn="1"/>
        </p:nvPicPr>
        <p:blipFill>
          <a:blip r:embed="rId3" cstate="email">
            <a:clrChange>
              <a:clrFrom>
                <a:srgbClr val="7A0019"/>
              </a:clrFrom>
              <a:clrTo>
                <a:srgbClr val="7A0019">
                  <a:alpha val="0"/>
                </a:srgbClr>
              </a:clrTo>
            </a:clrChange>
            <a:extLst>
              <a:ext uri="{28A0092B-C50C-407E-A947-70E740481C1C}">
                <a14:useLocalDpi xmlns:a14="http://schemas.microsoft.com/office/drawing/2010/main"/>
              </a:ext>
            </a:extLst>
          </a:blip>
          <a:srcRect/>
          <a:stretch>
            <a:fillRect/>
          </a:stretch>
        </p:blipFill>
        <p:spPr bwMode="auto">
          <a:xfrm>
            <a:off x="255328" y="5791200"/>
            <a:ext cx="2087563" cy="8953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userDrawn="1"/>
        </p:nvSpPr>
        <p:spPr>
          <a:xfrm>
            <a:off x="5410200" y="6177868"/>
            <a:ext cx="2699385" cy="523220"/>
          </a:xfrm>
          <a:prstGeom prst="rect">
            <a:avLst/>
          </a:prstGeom>
          <a:noFill/>
        </p:spPr>
        <p:txBody>
          <a:bodyPr wrap="square" rtlCol="0">
            <a:spAutoFit/>
          </a:bodyPr>
          <a:lstStyle/>
          <a:p>
            <a:pPr algn="r"/>
            <a:r>
              <a:rPr lang="en-US" sz="1400" dirty="0">
                <a:latin typeface="Franklin Gothic Medium Cond" pitchFamily="34" charset="0"/>
              </a:rPr>
              <a:t>EROSION</a:t>
            </a:r>
            <a:r>
              <a:rPr lang="en-US" sz="1400" baseline="0" dirty="0">
                <a:latin typeface="Franklin Gothic Medium Cond" pitchFamily="34" charset="0"/>
              </a:rPr>
              <a:t> AND STORMWATER MANAGEMENT PROGRAM</a:t>
            </a:r>
            <a:endParaRPr lang="en-US" sz="1400" dirty="0">
              <a:latin typeface="Franklin Gothic Medium Cond" pitchFamily="34" charset="0"/>
            </a:endParaRPr>
          </a:p>
        </p:txBody>
      </p:sp>
    </p:spTree>
    <p:extLst>
      <p:ext uri="{BB962C8B-B14F-4D97-AF65-F5344CB8AC3E}">
        <p14:creationId xmlns:p14="http://schemas.microsoft.com/office/powerpoint/2010/main" val="3338022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2BE45D-0A62-43E5-BAC8-0248D834FDF9}"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897C47-B6CB-4670-BFF2-278BEB199CE4}" type="slidenum">
              <a:rPr lang="en-US" smtClean="0"/>
              <a:t>‹#›</a:t>
            </a:fld>
            <a:endParaRPr lang="en-US"/>
          </a:p>
        </p:txBody>
      </p:sp>
    </p:spTree>
    <p:extLst>
      <p:ext uri="{BB962C8B-B14F-4D97-AF65-F5344CB8AC3E}">
        <p14:creationId xmlns:p14="http://schemas.microsoft.com/office/powerpoint/2010/main" val="267651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2BE45D-0A62-43E5-BAC8-0248D834FDF9}"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897C47-B6CB-4670-BFF2-278BEB199CE4}" type="slidenum">
              <a:rPr lang="en-US" smtClean="0"/>
              <a:t>‹#›</a:t>
            </a:fld>
            <a:endParaRPr lang="en-US"/>
          </a:p>
        </p:txBody>
      </p:sp>
    </p:spTree>
    <p:extLst>
      <p:ext uri="{BB962C8B-B14F-4D97-AF65-F5344CB8AC3E}">
        <p14:creationId xmlns:p14="http://schemas.microsoft.com/office/powerpoint/2010/main" val="1342527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51575"/>
            <a:ext cx="2133600" cy="476250"/>
          </a:xfrm>
        </p:spPr>
        <p:txBody>
          <a:bodyPr/>
          <a:lstStyle>
            <a:lvl1pPr>
              <a:defRPr/>
            </a:lvl1pPr>
          </a:lstStyle>
          <a:p>
            <a:endParaRPr lang="en-US"/>
          </a:p>
        </p:txBody>
      </p:sp>
      <p:sp>
        <p:nvSpPr>
          <p:cNvPr id="5" name="Slide Number Placeholder 4"/>
          <p:cNvSpPr>
            <a:spLocks noGrp="1"/>
          </p:cNvSpPr>
          <p:nvPr>
            <p:ph type="sldNum" sz="quarter" idx="11"/>
          </p:nvPr>
        </p:nvSpPr>
        <p:spPr>
          <a:xfrm>
            <a:off x="6553200" y="6248400"/>
            <a:ext cx="2133600" cy="476250"/>
          </a:xfrm>
        </p:spPr>
        <p:txBody>
          <a:bodyPr/>
          <a:lstStyle>
            <a:lvl1pPr>
              <a:defRPr/>
            </a:lvl1pPr>
          </a:lstStyle>
          <a:p>
            <a:fld id="{5487999F-45A7-4972-A7C9-DDB4B23D816A}" type="slidenum">
              <a:rPr lang="en-US"/>
              <a:pPr/>
              <a:t>‹#›</a:t>
            </a:fld>
            <a:endParaRPr lang="en-US"/>
          </a:p>
        </p:txBody>
      </p:sp>
      <p:sp>
        <p:nvSpPr>
          <p:cNvPr id="6" name="Footer Placeholder 5"/>
          <p:cNvSpPr>
            <a:spLocks noGrp="1"/>
          </p:cNvSpPr>
          <p:nvPr>
            <p:ph type="ftr" sz="quarter" idx="12"/>
          </p:nvPr>
        </p:nvSpPr>
        <p:spPr>
          <a:xfrm>
            <a:off x="3124200" y="6248400"/>
            <a:ext cx="2895600" cy="476250"/>
          </a:xfrm>
        </p:spPr>
        <p:txBody>
          <a:bodyPr/>
          <a:lstStyle>
            <a:lvl1pPr>
              <a:defRPr/>
            </a:lvl1pPr>
          </a:lstStyle>
          <a:p>
            <a:endParaRPr lang="en-US"/>
          </a:p>
        </p:txBody>
      </p:sp>
    </p:spTree>
    <p:extLst>
      <p:ext uri="{BB962C8B-B14F-4D97-AF65-F5344CB8AC3E}">
        <p14:creationId xmlns:p14="http://schemas.microsoft.com/office/powerpoint/2010/main" val="4140155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2BE45D-0A62-43E5-BAC8-0248D834FDF9}"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897C47-B6CB-4670-BFF2-278BEB199CE4}" type="slidenum">
              <a:rPr lang="en-US" smtClean="0"/>
              <a:t>‹#›</a:t>
            </a:fld>
            <a:endParaRPr lang="en-US"/>
          </a:p>
        </p:txBody>
      </p:sp>
    </p:spTree>
    <p:extLst>
      <p:ext uri="{BB962C8B-B14F-4D97-AF65-F5344CB8AC3E}">
        <p14:creationId xmlns:p14="http://schemas.microsoft.com/office/powerpoint/2010/main" val="122706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2BE45D-0A62-43E5-BAC8-0248D834FDF9}"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897C47-B6CB-4670-BFF2-278BEB199CE4}" type="slidenum">
              <a:rPr lang="en-US" smtClean="0"/>
              <a:t>‹#›</a:t>
            </a:fld>
            <a:endParaRPr lang="en-US"/>
          </a:p>
        </p:txBody>
      </p:sp>
    </p:spTree>
    <p:extLst>
      <p:ext uri="{BB962C8B-B14F-4D97-AF65-F5344CB8AC3E}">
        <p14:creationId xmlns:p14="http://schemas.microsoft.com/office/powerpoint/2010/main" val="195753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2BE45D-0A62-43E5-BAC8-0248D834FDF9}" type="datetimeFigureOut">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897C47-B6CB-4670-BFF2-278BEB199CE4}" type="slidenum">
              <a:rPr lang="en-US" smtClean="0"/>
              <a:t>‹#›</a:t>
            </a:fld>
            <a:endParaRPr lang="en-US"/>
          </a:p>
        </p:txBody>
      </p:sp>
    </p:spTree>
    <p:extLst>
      <p:ext uri="{BB962C8B-B14F-4D97-AF65-F5344CB8AC3E}">
        <p14:creationId xmlns:p14="http://schemas.microsoft.com/office/powerpoint/2010/main" val="739141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2BE45D-0A62-43E5-BAC8-0248D834FDF9}" type="datetimeFigureOut">
              <a:rPr lang="en-US" smtClean="0"/>
              <a:t>1/19/2022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897C47-B6CB-4670-BFF2-278BEB199CE4}" type="slidenum">
              <a:rPr lang="en-US" smtClean="0"/>
              <a:t>‹#›</a:t>
            </a:fld>
            <a:endParaRPr lang="en-US"/>
          </a:p>
        </p:txBody>
      </p:sp>
    </p:spTree>
    <p:extLst>
      <p:ext uri="{BB962C8B-B14F-4D97-AF65-F5344CB8AC3E}">
        <p14:creationId xmlns:p14="http://schemas.microsoft.com/office/powerpoint/2010/main" val="1465704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2BE45D-0A62-43E5-BAC8-0248D834FDF9}" type="datetimeFigureOut">
              <a:rPr lang="en-US" smtClean="0"/>
              <a:t>1/19/2022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897C47-B6CB-4670-BFF2-278BEB199CE4}" type="slidenum">
              <a:rPr lang="en-US" smtClean="0"/>
              <a:t>‹#›</a:t>
            </a:fld>
            <a:endParaRPr lang="en-US"/>
          </a:p>
        </p:txBody>
      </p:sp>
    </p:spTree>
    <p:extLst>
      <p:ext uri="{BB962C8B-B14F-4D97-AF65-F5344CB8AC3E}">
        <p14:creationId xmlns:p14="http://schemas.microsoft.com/office/powerpoint/2010/main" val="1318769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2BE45D-0A62-43E5-BAC8-0248D834FDF9}" type="datetimeFigureOut">
              <a:rPr lang="en-US" smtClean="0"/>
              <a:t>1/19/2022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897C47-B6CB-4670-BFF2-278BEB199CE4}" type="slidenum">
              <a:rPr lang="en-US" smtClean="0"/>
              <a:t>‹#›</a:t>
            </a:fld>
            <a:endParaRPr lang="en-US"/>
          </a:p>
        </p:txBody>
      </p:sp>
    </p:spTree>
    <p:extLst>
      <p:ext uri="{BB962C8B-B14F-4D97-AF65-F5344CB8AC3E}">
        <p14:creationId xmlns:p14="http://schemas.microsoft.com/office/powerpoint/2010/main" val="1427997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02BE45D-0A62-43E5-BAC8-0248D834FDF9}" type="datetimeFigureOut">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897C47-B6CB-4670-BFF2-278BEB199CE4}" type="slidenum">
              <a:rPr lang="en-US" smtClean="0"/>
              <a:t>‹#›</a:t>
            </a:fld>
            <a:endParaRPr lang="en-US"/>
          </a:p>
        </p:txBody>
      </p:sp>
    </p:spTree>
    <p:extLst>
      <p:ext uri="{BB962C8B-B14F-4D97-AF65-F5344CB8AC3E}">
        <p14:creationId xmlns:p14="http://schemas.microsoft.com/office/powerpoint/2010/main" val="3190696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02BE45D-0A62-43E5-BAC8-0248D834FDF9}" type="datetimeFigureOut">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897C47-B6CB-4670-BFF2-278BEB199CE4}" type="slidenum">
              <a:rPr lang="en-US" smtClean="0"/>
              <a:t>‹#›</a:t>
            </a:fld>
            <a:endParaRPr lang="en-US"/>
          </a:p>
        </p:txBody>
      </p:sp>
    </p:spTree>
    <p:extLst>
      <p:ext uri="{BB962C8B-B14F-4D97-AF65-F5344CB8AC3E}">
        <p14:creationId xmlns:p14="http://schemas.microsoft.com/office/powerpoint/2010/main" val="2361220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96000">
              <a:schemeClr val="accent2">
                <a:lumMod val="50000"/>
              </a:schemeClr>
            </a:gs>
            <a:gs pos="100000">
              <a:schemeClr val="accent2">
                <a:lumMod val="5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2BE45D-0A62-43E5-BAC8-0248D834FDF9}" type="datetimeFigureOut">
              <a:rPr lang="en-US" smtClean="0"/>
              <a:t>1/19/2022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897C47-B6CB-4670-BFF2-278BEB199CE4}" type="slidenum">
              <a:rPr lang="en-US" smtClean="0"/>
              <a:t>‹#›</a:t>
            </a:fld>
            <a:endParaRPr lang="en-US"/>
          </a:p>
        </p:txBody>
      </p:sp>
    </p:spTree>
    <p:extLst>
      <p:ext uri="{BB962C8B-B14F-4D97-AF65-F5344CB8AC3E}">
        <p14:creationId xmlns:p14="http://schemas.microsoft.com/office/powerpoint/2010/main" val="4109148835"/>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1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1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2.emf"/><Relationship Id="rId5" Type="http://schemas.openxmlformats.org/officeDocument/2006/relationships/image" Target="../media/image31.emf"/><Relationship Id="rId4" Type="http://schemas.openxmlformats.org/officeDocument/2006/relationships/image" Target="../media/image30.emf"/></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3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tmp"/><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62000" y="2133600"/>
            <a:ext cx="7772400" cy="1470025"/>
          </a:xfrm>
        </p:spPr>
        <p:txBody>
          <a:bodyPr/>
          <a:lstStyle/>
          <a:p>
            <a:pPr eaLnBrk="1" hangingPunct="1"/>
            <a:r>
              <a:rPr lang="en-US" dirty="0"/>
              <a:t>Introduction to the Importance of Stormwater Pretreatment</a:t>
            </a:r>
          </a:p>
        </p:txBody>
      </p:sp>
      <p:sp>
        <p:nvSpPr>
          <p:cNvPr id="2051" name="Rectangle 3"/>
          <p:cNvSpPr>
            <a:spLocks noGrp="1" noChangeArrowheads="1"/>
          </p:cNvSpPr>
          <p:nvPr>
            <p:ph type="subTitle" idx="1"/>
          </p:nvPr>
        </p:nvSpPr>
        <p:spPr/>
        <p:txBody>
          <a:bodyPr/>
          <a:lstStyle/>
          <a:p>
            <a:pPr eaLnBrk="1" hangingPunct="1">
              <a:defRPr/>
            </a:pPr>
            <a:r>
              <a:rPr lang="en-US" dirty="0"/>
              <a:t>John A. Chapman</a:t>
            </a:r>
          </a:p>
          <a:p>
            <a:pPr eaLnBrk="1" hangingPunct="1">
              <a:defRPr/>
            </a:pPr>
            <a:r>
              <a:rPr lang="en-US" dirty="0"/>
              <a:t>January 19, 2022</a:t>
            </a:r>
          </a:p>
        </p:txBody>
      </p:sp>
    </p:spTree>
    <p:extLst>
      <p:ext uri="{BB962C8B-B14F-4D97-AF65-F5344CB8AC3E}">
        <p14:creationId xmlns:p14="http://schemas.microsoft.com/office/powerpoint/2010/main" val="3488926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B7F40A-0D0D-401D-916A-06399C01E7A5}"/>
              </a:ext>
            </a:extLst>
          </p:cNvPr>
          <p:cNvSpPr>
            <a:spLocks noGrp="1"/>
          </p:cNvSpPr>
          <p:nvPr>
            <p:ph type="title"/>
          </p:nvPr>
        </p:nvSpPr>
        <p:spPr>
          <a:xfrm>
            <a:off x="609600" y="1295400"/>
            <a:ext cx="7772400" cy="2862262"/>
          </a:xfrm>
        </p:spPr>
        <p:txBody>
          <a:bodyPr>
            <a:normAutofit/>
          </a:bodyPr>
          <a:lstStyle/>
          <a:p>
            <a:r>
              <a:rPr lang="en-US" dirty="0"/>
              <a:t>What is the proper size for pretreatment?  How do we optimize it?</a:t>
            </a:r>
          </a:p>
        </p:txBody>
      </p:sp>
      <p:sp>
        <p:nvSpPr>
          <p:cNvPr id="5" name="Text Placeholder 4">
            <a:extLst>
              <a:ext uri="{FF2B5EF4-FFF2-40B4-BE49-F238E27FC236}">
                <a16:creationId xmlns:a16="http://schemas.microsoft.com/office/drawing/2014/main" id="{A5ECA0D2-C3C2-4FB4-9716-02A663D23912}"/>
              </a:ext>
            </a:extLst>
          </p:cNvPr>
          <p:cNvSpPr>
            <a:spLocks noGrp="1"/>
          </p:cNvSpPr>
          <p:nvPr>
            <p:ph type="body" idx="1"/>
          </p:nvPr>
        </p:nvSpPr>
        <p:spPr>
          <a:xfrm>
            <a:off x="609600" y="3407568"/>
            <a:ext cx="7772400" cy="1500187"/>
          </a:xfrm>
        </p:spPr>
        <p:txBody>
          <a:bodyPr/>
          <a:lstStyle/>
          <a:p>
            <a:endParaRPr lang="en-US" dirty="0"/>
          </a:p>
        </p:txBody>
      </p:sp>
    </p:spTree>
    <p:extLst>
      <p:ext uri="{BB962C8B-B14F-4D97-AF65-F5344CB8AC3E}">
        <p14:creationId xmlns:p14="http://schemas.microsoft.com/office/powerpoint/2010/main" val="1196282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rrowheads="1"/>
          </p:cNvSpPr>
          <p:nvPr>
            <p:ph type="title"/>
          </p:nvPr>
        </p:nvSpPr>
        <p:spPr>
          <a:xfrm>
            <a:off x="381000" y="0"/>
            <a:ext cx="8229600" cy="1143000"/>
          </a:xfrm>
        </p:spPr>
        <p:txBody>
          <a:bodyPr>
            <a:normAutofit fontScale="90000"/>
          </a:bodyPr>
          <a:lstStyle/>
          <a:p>
            <a:r>
              <a:rPr lang="en-US" dirty="0"/>
              <a:t>Cost Data Range (2007 U of M report)</a:t>
            </a:r>
          </a:p>
        </p:txBody>
      </p:sp>
      <p:graphicFrame>
        <p:nvGraphicFramePr>
          <p:cNvPr id="37891" name="Group 3"/>
          <p:cNvGraphicFramePr>
            <a:graphicFrameLocks noGrp="1"/>
          </p:cNvGraphicFramePr>
          <p:nvPr>
            <p:ph idx="1"/>
          </p:nvPr>
        </p:nvGraphicFramePr>
        <p:xfrm>
          <a:off x="152400" y="914400"/>
          <a:ext cx="8686800" cy="5694046"/>
        </p:xfrm>
        <a:graphic>
          <a:graphicData uri="http://schemas.openxmlformats.org/drawingml/2006/table">
            <a:tbl>
              <a:tblPr/>
              <a:tblGrid>
                <a:gridCol w="20574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5651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rPr>
                        <a:t>Construction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rPr>
                        <a:t>Annual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rPr>
                        <a:t>O &amp; 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651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rPr>
                        <a:t>Low Cost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rPr>
                        <a:t>WQV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rPr>
                        <a:t>High Cost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rPr>
                        <a:t>WQV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667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rPr>
                        <a:t>Dry Detention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rPr>
                        <a:t>$0.30/cf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rPr>
                        <a:t>2 m/cf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rPr>
                        <a:t>$4/cf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rPr>
                        <a:t>3000/cf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rPr>
                        <a:t>(1-3%)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651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rPr>
                        <a:t>Wet Detention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rPr>
                        <a:t>$0.35/cf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rPr>
                        <a:t>4M/cf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rPr>
                        <a:t>$3/cf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rPr>
                        <a:t>11000/cf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rPr>
                        <a:t>2-10%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667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rPr>
                        <a:t>Constructed Wetlands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rPr>
                        <a:t>$0.20/cf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rPr>
                        <a:t>5/cf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rPr>
                        <a:t>$1.10/cf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rPr>
                        <a:t>7000/cf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rPr>
                        <a:t>2-14%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651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rPr>
                        <a:t>Infiltration Trenches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rPr>
                        <a:t>$5/cf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rPr>
                        <a:t>30000/cf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rPr>
                        <a:t>$10.50/cf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rPr>
                        <a:t>400/cf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rPr>
                        <a:t>5-120%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651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rPr>
                        <a:t>Bioinfiltration Filter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rPr>
                        <a:t>$9/cf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rPr>
                        <a:t>900/cf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rPr>
                        <a:t>$10/cf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rPr>
                        <a:t>30000/cf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rPr>
                        <a:t>(1-10%)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667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rPr>
                        <a:t>Sand Filters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rPr>
                        <a:t>$3/cf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rPr>
                        <a:t>200000/cf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rPr>
                        <a:t>$80/cf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rPr>
                        <a:t>100/cf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rPr>
                        <a:t>1-13%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651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rPr>
                        <a:t>Grass Swales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rPr>
                        <a:t>$9/lf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rPr>
                        <a:t>10 ft wide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rPr>
                        <a:t>$25 / lf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rPr>
                        <a:t>22 ft wide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rPr>
                        <a:t>4-178%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322090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rrowheads="1"/>
          </p:cNvSpPr>
          <p:nvPr>
            <p:ph type="title"/>
          </p:nvPr>
        </p:nvSpPr>
        <p:spPr>
          <a:xfrm>
            <a:off x="457200" y="0"/>
            <a:ext cx="8229600" cy="1143000"/>
          </a:xfrm>
        </p:spPr>
        <p:txBody>
          <a:bodyPr/>
          <a:lstStyle/>
          <a:p>
            <a:r>
              <a:rPr lang="en-US" sz="4000"/>
              <a:t>Costs over the Pond Life (MCWD)</a:t>
            </a:r>
          </a:p>
        </p:txBody>
      </p:sp>
      <p:sp>
        <p:nvSpPr>
          <p:cNvPr id="38967" name="Rectangle 55"/>
          <p:cNvSpPr>
            <a:spLocks noGrp="1" noChangeArrowheads="1"/>
          </p:cNvSpPr>
          <p:nvPr>
            <p:ph type="body" idx="1"/>
          </p:nvPr>
        </p:nvSpPr>
        <p:spPr>
          <a:xfrm>
            <a:off x="609600" y="5791200"/>
            <a:ext cx="8229600" cy="914400"/>
          </a:xfrm>
        </p:spPr>
        <p:txBody>
          <a:bodyPr/>
          <a:lstStyle/>
          <a:p>
            <a:pPr>
              <a:lnSpc>
                <a:spcPct val="90000"/>
              </a:lnSpc>
              <a:buFont typeface="Wingdings" pitchFamily="2" charset="2"/>
              <a:buNone/>
            </a:pPr>
            <a:r>
              <a:rPr lang="en-US" sz="2800"/>
              <a:t>2004 Minnehaha Creek Watershed District Presentation by Jim Hafner and Mike Panzer</a:t>
            </a:r>
          </a:p>
          <a:p>
            <a:pPr>
              <a:lnSpc>
                <a:spcPct val="90000"/>
              </a:lnSpc>
            </a:pPr>
            <a:endParaRPr lang="en-US" sz="2800"/>
          </a:p>
        </p:txBody>
      </p:sp>
      <p:graphicFrame>
        <p:nvGraphicFramePr>
          <p:cNvPr id="38971" name="Group 59"/>
          <p:cNvGraphicFramePr>
            <a:graphicFrameLocks noGrp="1"/>
          </p:cNvGraphicFramePr>
          <p:nvPr>
            <p:ph idx="4294967295"/>
          </p:nvPr>
        </p:nvGraphicFramePr>
        <p:xfrm>
          <a:off x="381000" y="914400"/>
          <a:ext cx="8382000" cy="4724400"/>
        </p:xfrm>
        <a:graphic>
          <a:graphicData uri="http://schemas.openxmlformats.org/drawingml/2006/table">
            <a:tbl>
              <a:tblPr/>
              <a:tblGrid>
                <a:gridCol w="2057400">
                  <a:extLst>
                    <a:ext uri="{9D8B030D-6E8A-4147-A177-3AD203B41FA5}">
                      <a16:colId xmlns:a16="http://schemas.microsoft.com/office/drawing/2014/main" val="20000"/>
                    </a:ext>
                  </a:extLst>
                </a:gridCol>
                <a:gridCol w="1296988">
                  <a:extLst>
                    <a:ext uri="{9D8B030D-6E8A-4147-A177-3AD203B41FA5}">
                      <a16:colId xmlns:a16="http://schemas.microsoft.com/office/drawing/2014/main" val="20001"/>
                    </a:ext>
                  </a:extLst>
                </a:gridCol>
                <a:gridCol w="1673225">
                  <a:extLst>
                    <a:ext uri="{9D8B030D-6E8A-4147-A177-3AD203B41FA5}">
                      <a16:colId xmlns:a16="http://schemas.microsoft.com/office/drawing/2014/main" val="20002"/>
                    </a:ext>
                  </a:extLst>
                </a:gridCol>
                <a:gridCol w="1677987">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6477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rPr>
                        <a:t>Long Lake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rPr>
                        <a:t>Twin Lake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rPr>
                        <a:t>Cedar Meadows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rPr>
                        <a:t>SW Calhoun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445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Garamond" pitchFamily="18" charset="0"/>
                        </a:rPr>
                        <a:t>Cost of 1 Maintenance Excavation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Garamond" pitchFamily="18" charset="0"/>
                        </a:rPr>
                        <a:t>$16,578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Garamond" pitchFamily="18" charset="0"/>
                        </a:rPr>
                        <a:t>$19,945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Garamond" pitchFamily="18" charset="0"/>
                        </a:rPr>
                        <a:t>$41,574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Garamond" pitchFamily="18" charset="0"/>
                        </a:rPr>
                        <a:t>$57,417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45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rPr>
                        <a:t>Total Life-Cycle Project Cost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rPr>
                        <a:t>$136,186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rPr>
                        <a:t>$178,497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rPr>
                        <a:t>$701,561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rPr>
                        <a:t>$2,347,381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477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rPr>
                        <a:t>Annualized Project Cost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rPr>
                        <a:t>$11,873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rPr>
                        <a:t>$15,561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rPr>
                        <a:t>$46,626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rPr>
                        <a:t>$156,007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461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rPr>
                        <a:t>Cost per lb of TP Removed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rPr>
                        <a:t>$79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rPr>
                        <a:t>$76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rPr>
                        <a:t>$307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rPr>
                        <a:t>$611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477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rPr>
                        <a:t>Cost per c.y. of Sediment Removed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rPr>
                        <a:t>$79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rPr>
                        <a:t>$117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rPr>
                        <a:t>$168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rPr>
                        <a:t>$268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728237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818630963"/>
              </p:ext>
            </p:extLst>
          </p:nvPr>
        </p:nvGraphicFramePr>
        <p:xfrm>
          <a:off x="762000" y="4800600"/>
          <a:ext cx="8153400" cy="1885950"/>
        </p:xfrm>
        <a:graphic>
          <a:graphicData uri="http://schemas.openxmlformats.org/drawingml/2006/table">
            <a:tbl>
              <a:tblPr>
                <a:tableStyleId>{5C22544A-7EE6-4342-B048-85BDC9FD1C3A}</a:tableStyleId>
              </a:tblPr>
              <a:tblGrid>
                <a:gridCol w="2038350">
                  <a:extLst>
                    <a:ext uri="{9D8B030D-6E8A-4147-A177-3AD203B41FA5}">
                      <a16:colId xmlns:a16="http://schemas.microsoft.com/office/drawing/2014/main" val="20000"/>
                    </a:ext>
                  </a:extLst>
                </a:gridCol>
                <a:gridCol w="2038350">
                  <a:extLst>
                    <a:ext uri="{9D8B030D-6E8A-4147-A177-3AD203B41FA5}">
                      <a16:colId xmlns:a16="http://schemas.microsoft.com/office/drawing/2014/main" val="20001"/>
                    </a:ext>
                  </a:extLst>
                </a:gridCol>
                <a:gridCol w="2038350">
                  <a:extLst>
                    <a:ext uri="{9D8B030D-6E8A-4147-A177-3AD203B41FA5}">
                      <a16:colId xmlns:a16="http://schemas.microsoft.com/office/drawing/2014/main" val="20002"/>
                    </a:ext>
                  </a:extLst>
                </a:gridCol>
                <a:gridCol w="2038350">
                  <a:extLst>
                    <a:ext uri="{9D8B030D-6E8A-4147-A177-3AD203B41FA5}">
                      <a16:colId xmlns:a16="http://schemas.microsoft.com/office/drawing/2014/main" val="20003"/>
                    </a:ext>
                  </a:extLst>
                </a:gridCol>
              </a:tblGrid>
              <a:tr h="177800">
                <a:tc gridSpan="4">
                  <a:txBody>
                    <a:bodyPr/>
                    <a:lstStyle/>
                    <a:p>
                      <a:pPr algn="ctr" fontAlgn="b"/>
                      <a:r>
                        <a:rPr lang="en-US" sz="2000" u="none" strike="noStrike" dirty="0">
                          <a:effectLst/>
                          <a:latin typeface="+mn-lt"/>
                        </a:rPr>
                        <a:t>Projected annual removal per acre</a:t>
                      </a:r>
                      <a:endParaRPr lang="en-US" sz="2000" b="0" i="0" u="none" strike="noStrike" dirty="0">
                        <a:solidFill>
                          <a:srgbClr val="000000"/>
                        </a:solidFill>
                        <a:effectLst/>
                        <a:latin typeface="+mn-lt"/>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77800">
                <a:tc>
                  <a:txBody>
                    <a:bodyPr/>
                    <a:lstStyle/>
                    <a:p>
                      <a:pPr algn="ctr" fontAlgn="b"/>
                      <a:endParaRPr lang="en-US" sz="2000" b="0" i="0" u="none" strike="noStrike" dirty="0">
                        <a:solidFill>
                          <a:srgbClr val="000000"/>
                        </a:solidFill>
                        <a:effectLst/>
                        <a:latin typeface="+mn-lt"/>
                      </a:endParaRPr>
                    </a:p>
                  </a:txBody>
                  <a:tcPr marL="9525" marR="9525" marT="9525" marB="0" anchor="b"/>
                </a:tc>
                <a:tc>
                  <a:txBody>
                    <a:bodyPr/>
                    <a:lstStyle/>
                    <a:p>
                      <a:pPr algn="ctr" fontAlgn="b"/>
                      <a:r>
                        <a:rPr lang="en-US" sz="2000" u="none" strike="noStrike" dirty="0">
                          <a:effectLst/>
                          <a:latin typeface="+mn-lt"/>
                        </a:rPr>
                        <a:t>Volume</a:t>
                      </a:r>
                      <a:endParaRPr lang="en-US" sz="2000" b="0" i="0" u="none" strike="noStrike" dirty="0">
                        <a:solidFill>
                          <a:srgbClr val="000000"/>
                        </a:solidFill>
                        <a:effectLst/>
                        <a:latin typeface="+mn-lt"/>
                      </a:endParaRPr>
                    </a:p>
                  </a:txBody>
                  <a:tcPr marL="9525" marR="9525" marT="9525" marB="0" anchor="b"/>
                </a:tc>
                <a:tc>
                  <a:txBody>
                    <a:bodyPr/>
                    <a:lstStyle/>
                    <a:p>
                      <a:pPr algn="ctr" fontAlgn="b"/>
                      <a:r>
                        <a:rPr lang="en-US" sz="2000" u="none" strike="noStrike" dirty="0">
                          <a:effectLst/>
                          <a:latin typeface="+mn-lt"/>
                        </a:rPr>
                        <a:t>P</a:t>
                      </a:r>
                      <a:endParaRPr lang="en-US" sz="2000" b="0" i="0" u="none" strike="noStrike" dirty="0">
                        <a:solidFill>
                          <a:srgbClr val="000000"/>
                        </a:solidFill>
                        <a:effectLst/>
                        <a:latin typeface="+mn-lt"/>
                      </a:endParaRPr>
                    </a:p>
                  </a:txBody>
                  <a:tcPr marL="9525" marR="9525" marT="9525" marB="0" anchor="b"/>
                </a:tc>
                <a:tc>
                  <a:txBody>
                    <a:bodyPr/>
                    <a:lstStyle/>
                    <a:p>
                      <a:pPr algn="ctr" fontAlgn="b"/>
                      <a:r>
                        <a:rPr lang="en-US" sz="2000" u="none" strike="noStrike">
                          <a:effectLst/>
                          <a:latin typeface="+mn-lt"/>
                        </a:rPr>
                        <a:t>Solids</a:t>
                      </a:r>
                      <a:endParaRPr lang="en-US" sz="2000" b="0" i="0" u="none" strike="noStrike">
                        <a:solidFill>
                          <a:srgbClr val="000000"/>
                        </a:solidFill>
                        <a:effectLst/>
                        <a:latin typeface="+mn-lt"/>
                      </a:endParaRPr>
                    </a:p>
                  </a:txBody>
                  <a:tcPr marL="9525" marR="9525" marT="9525" marB="0" anchor="b"/>
                </a:tc>
                <a:extLst>
                  <a:ext uri="{0D108BD9-81ED-4DB2-BD59-A6C34878D82A}">
                    <a16:rowId xmlns:a16="http://schemas.microsoft.com/office/drawing/2014/main" val="10001"/>
                  </a:ext>
                </a:extLst>
              </a:tr>
              <a:tr h="177800">
                <a:tc>
                  <a:txBody>
                    <a:bodyPr/>
                    <a:lstStyle/>
                    <a:p>
                      <a:pPr algn="ctr" fontAlgn="b"/>
                      <a:r>
                        <a:rPr lang="en-US" sz="2000" u="none" strike="noStrike" dirty="0">
                          <a:effectLst/>
                          <a:latin typeface="+mn-lt"/>
                        </a:rPr>
                        <a:t>UG Vault</a:t>
                      </a:r>
                      <a:endParaRPr lang="en-US" sz="2000" b="0" i="0" u="none" strike="noStrike" dirty="0">
                        <a:solidFill>
                          <a:srgbClr val="000000"/>
                        </a:solidFill>
                        <a:effectLst/>
                        <a:latin typeface="+mn-lt"/>
                      </a:endParaRPr>
                    </a:p>
                  </a:txBody>
                  <a:tcPr marL="9525" marR="9525" marT="9525" marB="0" anchor="b"/>
                </a:tc>
                <a:tc>
                  <a:txBody>
                    <a:bodyPr/>
                    <a:lstStyle/>
                    <a:p>
                      <a:pPr algn="ctr" fontAlgn="b"/>
                      <a:r>
                        <a:rPr lang="en-US" sz="2000" u="none" strike="noStrike" dirty="0">
                          <a:effectLst/>
                          <a:latin typeface="+mn-lt"/>
                        </a:rPr>
                        <a:t>11,322</a:t>
                      </a:r>
                      <a:endParaRPr lang="en-US" sz="2000" b="0" i="0" u="none" strike="noStrike" dirty="0">
                        <a:solidFill>
                          <a:srgbClr val="000000"/>
                        </a:solidFill>
                        <a:effectLst/>
                        <a:latin typeface="+mn-lt"/>
                      </a:endParaRPr>
                    </a:p>
                  </a:txBody>
                  <a:tcPr marL="9525" marR="9525" marT="9525" marB="0" anchor="b"/>
                </a:tc>
                <a:tc>
                  <a:txBody>
                    <a:bodyPr/>
                    <a:lstStyle/>
                    <a:p>
                      <a:pPr algn="ctr" fontAlgn="b"/>
                      <a:r>
                        <a:rPr lang="en-US" sz="2000" u="none" strike="noStrike" dirty="0">
                          <a:effectLst/>
                          <a:latin typeface="+mn-lt"/>
                        </a:rPr>
                        <a:t>0.71</a:t>
                      </a:r>
                      <a:endParaRPr lang="en-US" sz="2000" b="0" i="0" u="none" strike="noStrike" dirty="0">
                        <a:solidFill>
                          <a:srgbClr val="000000"/>
                        </a:solidFill>
                        <a:effectLst/>
                        <a:latin typeface="+mn-lt"/>
                      </a:endParaRPr>
                    </a:p>
                  </a:txBody>
                  <a:tcPr marL="9525" marR="9525" marT="9525" marB="0" anchor="b"/>
                </a:tc>
                <a:tc>
                  <a:txBody>
                    <a:bodyPr/>
                    <a:lstStyle/>
                    <a:p>
                      <a:pPr algn="ctr" fontAlgn="b"/>
                      <a:r>
                        <a:rPr lang="en-US" sz="2000" u="none" strike="noStrike" dirty="0">
                          <a:effectLst/>
                          <a:latin typeface="+mn-lt"/>
                        </a:rPr>
                        <a:t>641</a:t>
                      </a:r>
                      <a:endParaRPr lang="en-US" sz="20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0002"/>
                  </a:ext>
                </a:extLst>
              </a:tr>
              <a:tr h="177800">
                <a:tc>
                  <a:txBody>
                    <a:bodyPr/>
                    <a:lstStyle/>
                    <a:p>
                      <a:pPr algn="ctr" fontAlgn="b"/>
                      <a:r>
                        <a:rPr lang="en-US" sz="2000" u="none" strike="noStrike">
                          <a:effectLst/>
                          <a:latin typeface="+mn-lt"/>
                        </a:rPr>
                        <a:t>pond</a:t>
                      </a:r>
                      <a:endParaRPr lang="en-US" sz="2000" b="0" i="0" u="none" strike="noStrike">
                        <a:solidFill>
                          <a:srgbClr val="000000"/>
                        </a:solidFill>
                        <a:effectLst/>
                        <a:latin typeface="+mn-lt"/>
                      </a:endParaRPr>
                    </a:p>
                  </a:txBody>
                  <a:tcPr marL="9525" marR="9525" marT="9525" marB="0" anchor="b"/>
                </a:tc>
                <a:tc>
                  <a:txBody>
                    <a:bodyPr/>
                    <a:lstStyle/>
                    <a:p>
                      <a:pPr algn="ctr" fontAlgn="b"/>
                      <a:r>
                        <a:rPr lang="en-US" sz="2000" u="none" strike="noStrike" dirty="0">
                          <a:effectLst/>
                          <a:latin typeface="+mn-lt"/>
                        </a:rPr>
                        <a:t>6,846</a:t>
                      </a:r>
                      <a:endParaRPr lang="en-US" sz="2000" b="0" i="0" u="none" strike="noStrike" dirty="0">
                        <a:solidFill>
                          <a:srgbClr val="000000"/>
                        </a:solidFill>
                        <a:effectLst/>
                        <a:latin typeface="+mn-lt"/>
                      </a:endParaRPr>
                    </a:p>
                  </a:txBody>
                  <a:tcPr marL="9525" marR="9525" marT="9525" marB="0" anchor="b"/>
                </a:tc>
                <a:tc>
                  <a:txBody>
                    <a:bodyPr/>
                    <a:lstStyle/>
                    <a:p>
                      <a:pPr algn="ctr" fontAlgn="b"/>
                      <a:r>
                        <a:rPr lang="en-US" sz="2000" u="none" strike="noStrike" dirty="0">
                          <a:effectLst/>
                          <a:latin typeface="+mn-lt"/>
                        </a:rPr>
                        <a:t>0.70</a:t>
                      </a:r>
                      <a:endParaRPr lang="en-US" sz="2000" b="0" i="0" u="none" strike="noStrike" dirty="0">
                        <a:solidFill>
                          <a:srgbClr val="000000"/>
                        </a:solidFill>
                        <a:effectLst/>
                        <a:latin typeface="+mn-lt"/>
                      </a:endParaRPr>
                    </a:p>
                  </a:txBody>
                  <a:tcPr marL="9525" marR="9525" marT="9525" marB="0" anchor="b"/>
                </a:tc>
                <a:tc>
                  <a:txBody>
                    <a:bodyPr/>
                    <a:lstStyle/>
                    <a:p>
                      <a:pPr algn="ctr" fontAlgn="b"/>
                      <a:r>
                        <a:rPr lang="en-US" sz="2000" u="none" strike="noStrike" dirty="0">
                          <a:effectLst/>
                          <a:latin typeface="+mn-lt"/>
                        </a:rPr>
                        <a:t>1234</a:t>
                      </a:r>
                      <a:endParaRPr lang="en-US" sz="20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0003"/>
                  </a:ext>
                </a:extLst>
              </a:tr>
              <a:tr h="177800">
                <a:tc>
                  <a:txBody>
                    <a:bodyPr/>
                    <a:lstStyle/>
                    <a:p>
                      <a:pPr algn="ctr" fontAlgn="b"/>
                      <a:r>
                        <a:rPr lang="en-US" sz="2000" u="none" strike="noStrike">
                          <a:effectLst/>
                          <a:latin typeface="+mn-lt"/>
                        </a:rPr>
                        <a:t>trench</a:t>
                      </a:r>
                      <a:endParaRPr lang="en-US" sz="2000" b="0" i="0" u="none" strike="noStrike">
                        <a:solidFill>
                          <a:srgbClr val="000000"/>
                        </a:solidFill>
                        <a:effectLst/>
                        <a:latin typeface="+mn-lt"/>
                      </a:endParaRPr>
                    </a:p>
                  </a:txBody>
                  <a:tcPr marL="9525" marR="9525" marT="9525" marB="0" anchor="b"/>
                </a:tc>
                <a:tc>
                  <a:txBody>
                    <a:bodyPr/>
                    <a:lstStyle/>
                    <a:p>
                      <a:pPr algn="ctr" fontAlgn="b"/>
                      <a:r>
                        <a:rPr lang="en-US" sz="2000" u="none" strike="noStrike" dirty="0">
                          <a:effectLst/>
                          <a:latin typeface="+mn-lt"/>
                        </a:rPr>
                        <a:t>15,288</a:t>
                      </a:r>
                      <a:endParaRPr lang="en-US" sz="2000" b="0" i="0" u="none" strike="noStrike" dirty="0">
                        <a:solidFill>
                          <a:srgbClr val="000000"/>
                        </a:solidFill>
                        <a:effectLst/>
                        <a:latin typeface="+mn-lt"/>
                      </a:endParaRPr>
                    </a:p>
                  </a:txBody>
                  <a:tcPr marL="9525" marR="9525" marT="9525" marB="0" anchor="b"/>
                </a:tc>
                <a:tc>
                  <a:txBody>
                    <a:bodyPr/>
                    <a:lstStyle/>
                    <a:p>
                      <a:pPr algn="ctr" fontAlgn="b"/>
                      <a:r>
                        <a:rPr lang="en-US" sz="2000" u="none" strike="noStrike" dirty="0">
                          <a:effectLst/>
                          <a:latin typeface="+mn-lt"/>
                        </a:rPr>
                        <a:t>0.80</a:t>
                      </a:r>
                      <a:endParaRPr lang="en-US" sz="2000" b="0" i="0" u="none" strike="noStrike" dirty="0">
                        <a:solidFill>
                          <a:srgbClr val="000000"/>
                        </a:solidFill>
                        <a:effectLst/>
                        <a:latin typeface="+mn-lt"/>
                      </a:endParaRPr>
                    </a:p>
                  </a:txBody>
                  <a:tcPr marL="9525" marR="9525" marT="9525" marB="0" anchor="b"/>
                </a:tc>
                <a:tc>
                  <a:txBody>
                    <a:bodyPr/>
                    <a:lstStyle/>
                    <a:p>
                      <a:pPr algn="ctr" fontAlgn="b"/>
                      <a:r>
                        <a:rPr lang="en-US" sz="2000" u="none" strike="noStrike" dirty="0">
                          <a:effectLst/>
                          <a:latin typeface="+mn-lt"/>
                        </a:rPr>
                        <a:t>1288</a:t>
                      </a:r>
                      <a:endParaRPr lang="en-US" sz="20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0004"/>
                  </a:ext>
                </a:extLst>
              </a:tr>
              <a:tr h="177800">
                <a:tc>
                  <a:txBody>
                    <a:bodyPr/>
                    <a:lstStyle/>
                    <a:p>
                      <a:pPr algn="ctr" fontAlgn="b"/>
                      <a:r>
                        <a:rPr lang="en-US" sz="2000" u="none" strike="noStrike" dirty="0" err="1">
                          <a:effectLst/>
                          <a:latin typeface="+mn-lt"/>
                        </a:rPr>
                        <a:t>bioretention</a:t>
                      </a:r>
                      <a:endParaRPr lang="en-US" sz="2000" b="0" i="0" u="none" strike="noStrike" dirty="0">
                        <a:solidFill>
                          <a:srgbClr val="000000"/>
                        </a:solidFill>
                        <a:effectLst/>
                        <a:latin typeface="+mn-lt"/>
                      </a:endParaRPr>
                    </a:p>
                  </a:txBody>
                  <a:tcPr marL="9525" marR="9525" marT="9525" marB="0" anchor="b"/>
                </a:tc>
                <a:tc>
                  <a:txBody>
                    <a:bodyPr/>
                    <a:lstStyle/>
                    <a:p>
                      <a:pPr algn="ctr" fontAlgn="b"/>
                      <a:r>
                        <a:rPr lang="en-US" sz="2000" u="none" strike="noStrike" dirty="0">
                          <a:effectLst/>
                          <a:latin typeface="+mn-lt"/>
                        </a:rPr>
                        <a:t>17,266</a:t>
                      </a:r>
                      <a:endParaRPr lang="en-US" sz="2000" b="0" i="0" u="none" strike="noStrike" dirty="0">
                        <a:solidFill>
                          <a:srgbClr val="000000"/>
                        </a:solidFill>
                        <a:effectLst/>
                        <a:latin typeface="+mn-lt"/>
                      </a:endParaRPr>
                    </a:p>
                  </a:txBody>
                  <a:tcPr marL="9525" marR="9525" marT="9525" marB="0" anchor="b"/>
                </a:tc>
                <a:tc>
                  <a:txBody>
                    <a:bodyPr/>
                    <a:lstStyle/>
                    <a:p>
                      <a:pPr algn="ctr" fontAlgn="b"/>
                      <a:r>
                        <a:rPr lang="en-US" sz="2000" u="none" strike="noStrike">
                          <a:effectLst/>
                          <a:latin typeface="+mn-lt"/>
                        </a:rPr>
                        <a:t>0.64</a:t>
                      </a:r>
                      <a:endParaRPr lang="en-US" sz="2000" b="0" i="0" u="none" strike="noStrike">
                        <a:solidFill>
                          <a:srgbClr val="000000"/>
                        </a:solidFill>
                        <a:effectLst/>
                        <a:latin typeface="+mn-lt"/>
                      </a:endParaRPr>
                    </a:p>
                  </a:txBody>
                  <a:tcPr marL="9525" marR="9525" marT="9525" marB="0" anchor="b"/>
                </a:tc>
                <a:tc>
                  <a:txBody>
                    <a:bodyPr/>
                    <a:lstStyle/>
                    <a:p>
                      <a:pPr algn="ctr" fontAlgn="b"/>
                      <a:r>
                        <a:rPr lang="en-US" sz="2000" u="none" strike="noStrike" dirty="0">
                          <a:effectLst/>
                          <a:latin typeface="+mn-lt"/>
                        </a:rPr>
                        <a:t>819</a:t>
                      </a:r>
                      <a:endParaRPr lang="en-US" sz="20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0005"/>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222449179"/>
              </p:ext>
            </p:extLst>
          </p:nvPr>
        </p:nvGraphicFramePr>
        <p:xfrm>
          <a:off x="228600" y="4038601"/>
          <a:ext cx="8686800" cy="2647949"/>
        </p:xfrm>
        <a:graphic>
          <a:graphicData uri="http://schemas.openxmlformats.org/drawingml/2006/table">
            <a:tbl>
              <a:tblPr firstRow="1" bandRow="1">
                <a:tableStyleId>{5C22544A-7EE6-4342-B048-85BDC9FD1C3A}</a:tableStyleId>
              </a:tblPr>
              <a:tblGrid>
                <a:gridCol w="1737360">
                  <a:extLst>
                    <a:ext uri="{9D8B030D-6E8A-4147-A177-3AD203B41FA5}">
                      <a16:colId xmlns:a16="http://schemas.microsoft.com/office/drawing/2014/main" val="20000"/>
                    </a:ext>
                  </a:extLst>
                </a:gridCol>
                <a:gridCol w="1737360">
                  <a:extLst>
                    <a:ext uri="{9D8B030D-6E8A-4147-A177-3AD203B41FA5}">
                      <a16:colId xmlns:a16="http://schemas.microsoft.com/office/drawing/2014/main" val="20001"/>
                    </a:ext>
                  </a:extLst>
                </a:gridCol>
                <a:gridCol w="1737360">
                  <a:extLst>
                    <a:ext uri="{9D8B030D-6E8A-4147-A177-3AD203B41FA5}">
                      <a16:colId xmlns:a16="http://schemas.microsoft.com/office/drawing/2014/main" val="20002"/>
                    </a:ext>
                  </a:extLst>
                </a:gridCol>
                <a:gridCol w="1737360">
                  <a:extLst>
                    <a:ext uri="{9D8B030D-6E8A-4147-A177-3AD203B41FA5}">
                      <a16:colId xmlns:a16="http://schemas.microsoft.com/office/drawing/2014/main" val="20003"/>
                    </a:ext>
                  </a:extLst>
                </a:gridCol>
                <a:gridCol w="1737360">
                  <a:extLst>
                    <a:ext uri="{9D8B030D-6E8A-4147-A177-3AD203B41FA5}">
                      <a16:colId xmlns:a16="http://schemas.microsoft.com/office/drawing/2014/main" val="20004"/>
                    </a:ext>
                  </a:extLst>
                </a:gridCol>
              </a:tblGrid>
              <a:tr h="815719">
                <a:tc>
                  <a:txBody>
                    <a:bodyPr/>
                    <a:lstStyle/>
                    <a:p>
                      <a:pPr algn="l" fontAlgn="t"/>
                      <a:endParaRPr lang="en-US" sz="2000" b="0" i="0" u="none" strike="noStrike" dirty="0">
                        <a:solidFill>
                          <a:srgbClr val="000000"/>
                        </a:solidFill>
                        <a:effectLst/>
                        <a:latin typeface="Arial"/>
                      </a:endParaRPr>
                    </a:p>
                  </a:txBody>
                  <a:tcPr marL="9525" marR="9525" marT="9525" marB="0"/>
                </a:tc>
                <a:tc>
                  <a:txBody>
                    <a:bodyPr/>
                    <a:lstStyle/>
                    <a:p>
                      <a:pPr algn="l" rtl="0" fontAlgn="ctr"/>
                      <a:r>
                        <a:rPr lang="en-US" sz="2000" u="none" strike="noStrike">
                          <a:effectLst/>
                        </a:rPr>
                        <a:t>$/CF volume per year</a:t>
                      </a:r>
                      <a:endParaRPr lang="en-US" sz="2000" b="0" i="0" u="none" strike="noStrike">
                        <a:solidFill>
                          <a:srgbClr val="000000"/>
                        </a:solidFill>
                        <a:effectLst/>
                        <a:latin typeface="Calibri"/>
                      </a:endParaRPr>
                    </a:p>
                  </a:txBody>
                  <a:tcPr marL="9525" marR="9525" marT="9525" marB="0" anchor="ctr"/>
                </a:tc>
                <a:tc>
                  <a:txBody>
                    <a:bodyPr/>
                    <a:lstStyle/>
                    <a:p>
                      <a:pPr algn="l" rtl="0" fontAlgn="ctr"/>
                      <a:r>
                        <a:rPr lang="en-US" sz="2000" u="none" strike="noStrike" dirty="0">
                          <a:effectLst/>
                        </a:rPr>
                        <a:t>$/lb. P per year</a:t>
                      </a:r>
                      <a:endParaRPr lang="en-US" sz="2000" b="0" i="0" u="none" strike="noStrike" dirty="0">
                        <a:solidFill>
                          <a:srgbClr val="000000"/>
                        </a:solidFill>
                        <a:effectLst/>
                        <a:latin typeface="Calibri"/>
                      </a:endParaRPr>
                    </a:p>
                  </a:txBody>
                  <a:tcPr marL="9525" marR="9525" marT="9525" marB="0" anchor="ctr"/>
                </a:tc>
                <a:tc>
                  <a:txBody>
                    <a:bodyPr/>
                    <a:lstStyle/>
                    <a:p>
                      <a:pPr algn="l" rtl="0" fontAlgn="ctr"/>
                      <a:r>
                        <a:rPr lang="en-US" sz="2000" u="none" strike="noStrike" dirty="0">
                          <a:effectLst/>
                        </a:rPr>
                        <a:t>$/lb. TSS per year</a:t>
                      </a:r>
                      <a:endParaRPr lang="en-US" sz="2000" b="0" i="0" u="none" strike="noStrike" dirty="0">
                        <a:solidFill>
                          <a:srgbClr val="000000"/>
                        </a:solidFill>
                        <a:effectLst/>
                        <a:latin typeface="Calibri"/>
                      </a:endParaRPr>
                    </a:p>
                  </a:txBody>
                  <a:tcPr marL="9525" marR="9525" marT="9525" marB="0" anchor="ctr"/>
                </a:tc>
                <a:tc>
                  <a:txBody>
                    <a:bodyPr/>
                    <a:lstStyle/>
                    <a:p>
                      <a:pPr algn="l" rtl="0" fontAlgn="ctr"/>
                      <a:r>
                        <a:rPr lang="en-US" sz="2000" u="none" strike="noStrike">
                          <a:effectLst/>
                        </a:rPr>
                        <a:t>$/lb. Solids per year</a:t>
                      </a:r>
                      <a:endParaRPr lang="en-US" sz="2000" b="0" i="0" u="none" strike="noStrike">
                        <a:solidFill>
                          <a:srgbClr val="000000"/>
                        </a:solidFill>
                        <a:effectLst/>
                        <a:latin typeface="Calibri"/>
                      </a:endParaRPr>
                    </a:p>
                  </a:txBody>
                  <a:tcPr marL="9525" marR="9525" marT="9525" marB="0" anchor="ctr"/>
                </a:tc>
                <a:extLst>
                  <a:ext uri="{0D108BD9-81ED-4DB2-BD59-A6C34878D82A}">
                    <a16:rowId xmlns:a16="http://schemas.microsoft.com/office/drawing/2014/main" val="10000"/>
                  </a:ext>
                </a:extLst>
              </a:tr>
              <a:tr h="501981">
                <a:tc>
                  <a:txBody>
                    <a:bodyPr/>
                    <a:lstStyle/>
                    <a:p>
                      <a:pPr algn="l" rtl="0" fontAlgn="ctr"/>
                      <a:r>
                        <a:rPr lang="en-US" sz="2000" u="none" strike="noStrike">
                          <a:effectLst/>
                        </a:rPr>
                        <a:t>U.G. Vault</a:t>
                      </a:r>
                      <a:endParaRPr lang="en-US" sz="2000" b="0" i="0" u="none" strike="noStrike">
                        <a:solidFill>
                          <a:srgbClr val="000000"/>
                        </a:solidFill>
                        <a:effectLst/>
                        <a:latin typeface="Calibri"/>
                      </a:endParaRPr>
                    </a:p>
                  </a:txBody>
                  <a:tcPr marL="9525" marR="9525" marT="9525" marB="0" anchor="ctr"/>
                </a:tc>
                <a:tc>
                  <a:txBody>
                    <a:bodyPr/>
                    <a:lstStyle/>
                    <a:p>
                      <a:pPr algn="l" rtl="0" fontAlgn="ctr"/>
                      <a:r>
                        <a:rPr lang="en-US" sz="2000" u="none" strike="noStrike">
                          <a:effectLst/>
                        </a:rPr>
                        <a:t>$0.05 </a:t>
                      </a:r>
                      <a:endParaRPr lang="en-US" sz="2000" b="0" i="0" u="none" strike="noStrike">
                        <a:solidFill>
                          <a:srgbClr val="000000"/>
                        </a:solidFill>
                        <a:effectLst/>
                        <a:latin typeface="Calibri"/>
                      </a:endParaRPr>
                    </a:p>
                  </a:txBody>
                  <a:tcPr marL="9525" marR="9525" marT="9525" marB="0" anchor="ctr"/>
                </a:tc>
                <a:tc>
                  <a:txBody>
                    <a:bodyPr/>
                    <a:lstStyle/>
                    <a:p>
                      <a:pPr algn="l" rtl="0" fontAlgn="ctr"/>
                      <a:r>
                        <a:rPr lang="en-US" sz="2000" u="none" strike="noStrike" dirty="0">
                          <a:effectLst/>
                        </a:rPr>
                        <a:t>$782 </a:t>
                      </a:r>
                      <a:endParaRPr lang="en-US" sz="2000" b="0" i="0" u="none" strike="noStrike" dirty="0">
                        <a:solidFill>
                          <a:srgbClr val="000000"/>
                        </a:solidFill>
                        <a:effectLst/>
                        <a:latin typeface="Calibri"/>
                      </a:endParaRPr>
                    </a:p>
                  </a:txBody>
                  <a:tcPr marL="9525" marR="9525" marT="9525" marB="0" anchor="ctr"/>
                </a:tc>
                <a:tc>
                  <a:txBody>
                    <a:bodyPr/>
                    <a:lstStyle/>
                    <a:p>
                      <a:pPr algn="l" rtl="0" fontAlgn="ctr"/>
                      <a:r>
                        <a:rPr lang="en-US" sz="2000" u="none" strike="noStrike" dirty="0">
                          <a:effectLst/>
                        </a:rPr>
                        <a:t>$4.29 </a:t>
                      </a:r>
                      <a:endParaRPr lang="en-US" sz="2000" b="0" i="0" u="none" strike="noStrike" dirty="0">
                        <a:solidFill>
                          <a:srgbClr val="000000"/>
                        </a:solidFill>
                        <a:effectLst/>
                        <a:latin typeface="Calibri"/>
                      </a:endParaRPr>
                    </a:p>
                  </a:txBody>
                  <a:tcPr marL="9525" marR="9525" marT="9525" marB="0" anchor="ctr"/>
                </a:tc>
                <a:tc>
                  <a:txBody>
                    <a:bodyPr/>
                    <a:lstStyle/>
                    <a:p>
                      <a:pPr algn="l" rtl="0" fontAlgn="ctr"/>
                      <a:r>
                        <a:rPr lang="en-US" sz="2000" u="none" strike="noStrike">
                          <a:effectLst/>
                        </a:rPr>
                        <a:t>$0.87 </a:t>
                      </a:r>
                      <a:endParaRPr lang="en-US" sz="2000" b="0" i="0" u="none" strike="noStrike">
                        <a:solidFill>
                          <a:srgbClr val="000000"/>
                        </a:solidFill>
                        <a:effectLst/>
                        <a:latin typeface="Calibri"/>
                      </a:endParaRPr>
                    </a:p>
                  </a:txBody>
                  <a:tcPr marL="9525" marR="9525" marT="9525" marB="0" anchor="ctr"/>
                </a:tc>
                <a:extLst>
                  <a:ext uri="{0D108BD9-81ED-4DB2-BD59-A6C34878D82A}">
                    <a16:rowId xmlns:a16="http://schemas.microsoft.com/office/drawing/2014/main" val="10001"/>
                  </a:ext>
                </a:extLst>
              </a:tr>
              <a:tr h="414134">
                <a:tc>
                  <a:txBody>
                    <a:bodyPr/>
                    <a:lstStyle/>
                    <a:p>
                      <a:pPr algn="l" rtl="0" fontAlgn="ctr"/>
                      <a:r>
                        <a:rPr lang="en-US" sz="2000" u="none" strike="noStrike">
                          <a:effectLst/>
                        </a:rPr>
                        <a:t>Pond</a:t>
                      </a:r>
                      <a:endParaRPr lang="en-US" sz="2000" b="0" i="0" u="none" strike="noStrike">
                        <a:solidFill>
                          <a:srgbClr val="000000"/>
                        </a:solidFill>
                        <a:effectLst/>
                        <a:latin typeface="Calibri"/>
                      </a:endParaRPr>
                    </a:p>
                  </a:txBody>
                  <a:tcPr marL="9525" marR="9525" marT="9525" marB="0" anchor="ctr"/>
                </a:tc>
                <a:tc>
                  <a:txBody>
                    <a:bodyPr/>
                    <a:lstStyle/>
                    <a:p>
                      <a:pPr algn="l" rtl="0" fontAlgn="ctr"/>
                      <a:r>
                        <a:rPr lang="en-US" sz="2000" u="none" strike="noStrike">
                          <a:effectLst/>
                        </a:rPr>
                        <a:t>$0.05 </a:t>
                      </a:r>
                      <a:endParaRPr lang="en-US" sz="2000" b="0" i="0" u="none" strike="noStrike">
                        <a:solidFill>
                          <a:srgbClr val="000000"/>
                        </a:solidFill>
                        <a:effectLst/>
                        <a:latin typeface="Calibri"/>
                      </a:endParaRPr>
                    </a:p>
                  </a:txBody>
                  <a:tcPr marL="9525" marR="9525" marT="9525" marB="0" anchor="ctr"/>
                </a:tc>
                <a:tc>
                  <a:txBody>
                    <a:bodyPr/>
                    <a:lstStyle/>
                    <a:p>
                      <a:pPr algn="l" rtl="0" fontAlgn="ctr"/>
                      <a:r>
                        <a:rPr lang="en-US" sz="2000" u="none" strike="noStrike" dirty="0">
                          <a:effectLst/>
                        </a:rPr>
                        <a:t>$504 </a:t>
                      </a:r>
                      <a:endParaRPr lang="en-US" sz="2000" b="0" i="0" u="none" strike="noStrike" dirty="0">
                        <a:solidFill>
                          <a:srgbClr val="000000"/>
                        </a:solidFill>
                        <a:effectLst/>
                        <a:latin typeface="Calibri"/>
                      </a:endParaRPr>
                    </a:p>
                  </a:txBody>
                  <a:tcPr marL="9525" marR="9525" marT="9525" marB="0" anchor="ctr"/>
                </a:tc>
                <a:tc>
                  <a:txBody>
                    <a:bodyPr/>
                    <a:lstStyle/>
                    <a:p>
                      <a:pPr algn="l" rtl="0" fontAlgn="ctr"/>
                      <a:r>
                        <a:rPr lang="en-US" sz="2000" u="none" strike="noStrike">
                          <a:effectLst/>
                        </a:rPr>
                        <a:t>$1.74 </a:t>
                      </a:r>
                      <a:endParaRPr lang="en-US" sz="2000" b="0" i="0" u="none" strike="noStrike">
                        <a:solidFill>
                          <a:srgbClr val="000000"/>
                        </a:solidFill>
                        <a:effectLst/>
                        <a:latin typeface="Calibri"/>
                      </a:endParaRPr>
                    </a:p>
                  </a:txBody>
                  <a:tcPr marL="9525" marR="9525" marT="9525" marB="0" anchor="ctr"/>
                </a:tc>
                <a:tc>
                  <a:txBody>
                    <a:bodyPr/>
                    <a:lstStyle/>
                    <a:p>
                      <a:pPr algn="l" rtl="0" fontAlgn="ctr"/>
                      <a:r>
                        <a:rPr lang="en-US" sz="2000" u="none" strike="noStrike" dirty="0">
                          <a:effectLst/>
                        </a:rPr>
                        <a:t>$0.29 </a:t>
                      </a:r>
                      <a:endParaRPr lang="en-US" sz="20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2"/>
                  </a:ext>
                </a:extLst>
              </a:tr>
              <a:tr h="414134">
                <a:tc>
                  <a:txBody>
                    <a:bodyPr/>
                    <a:lstStyle/>
                    <a:p>
                      <a:pPr algn="l" rtl="0" fontAlgn="ctr"/>
                      <a:r>
                        <a:rPr lang="en-US" sz="2000" u="none" strike="noStrike">
                          <a:effectLst/>
                        </a:rPr>
                        <a:t>Trenches</a:t>
                      </a:r>
                      <a:endParaRPr lang="en-US" sz="2000" b="0" i="0" u="none" strike="noStrike">
                        <a:solidFill>
                          <a:srgbClr val="000000"/>
                        </a:solidFill>
                        <a:effectLst/>
                        <a:latin typeface="Calibri"/>
                      </a:endParaRPr>
                    </a:p>
                  </a:txBody>
                  <a:tcPr marL="9525" marR="9525" marT="9525" marB="0" anchor="ctr"/>
                </a:tc>
                <a:tc>
                  <a:txBody>
                    <a:bodyPr/>
                    <a:lstStyle/>
                    <a:p>
                      <a:pPr algn="l" rtl="0" fontAlgn="ctr"/>
                      <a:r>
                        <a:rPr lang="en-US" sz="2000" u="none" strike="noStrike">
                          <a:effectLst/>
                        </a:rPr>
                        <a:t>$0.07 </a:t>
                      </a:r>
                      <a:endParaRPr lang="en-US" sz="2000" b="0" i="0" u="none" strike="noStrike">
                        <a:solidFill>
                          <a:srgbClr val="000000"/>
                        </a:solidFill>
                        <a:effectLst/>
                        <a:latin typeface="Calibri"/>
                      </a:endParaRPr>
                    </a:p>
                  </a:txBody>
                  <a:tcPr marL="9525" marR="9525" marT="9525" marB="0" anchor="ctr"/>
                </a:tc>
                <a:tc>
                  <a:txBody>
                    <a:bodyPr/>
                    <a:lstStyle/>
                    <a:p>
                      <a:pPr algn="l" rtl="0" fontAlgn="ctr"/>
                      <a:r>
                        <a:rPr lang="en-US" sz="2000" u="none" strike="noStrike" dirty="0">
                          <a:effectLst/>
                        </a:rPr>
                        <a:t>$1,307 </a:t>
                      </a:r>
                      <a:endParaRPr lang="en-US" sz="2000" b="0" i="0" u="none" strike="noStrike" dirty="0">
                        <a:solidFill>
                          <a:srgbClr val="000000"/>
                        </a:solidFill>
                        <a:effectLst/>
                        <a:latin typeface="Calibri"/>
                      </a:endParaRPr>
                    </a:p>
                  </a:txBody>
                  <a:tcPr marL="9525" marR="9525" marT="9525" marB="0" anchor="ctr"/>
                </a:tc>
                <a:tc>
                  <a:txBody>
                    <a:bodyPr/>
                    <a:lstStyle/>
                    <a:p>
                      <a:pPr algn="l" rtl="0" fontAlgn="ctr"/>
                      <a:r>
                        <a:rPr lang="en-US" sz="2000" u="none" strike="noStrike">
                          <a:effectLst/>
                        </a:rPr>
                        <a:t>$7.23 </a:t>
                      </a:r>
                      <a:endParaRPr lang="en-US" sz="2000" b="0" i="0" u="none" strike="noStrike">
                        <a:solidFill>
                          <a:srgbClr val="000000"/>
                        </a:solidFill>
                        <a:effectLst/>
                        <a:latin typeface="Calibri"/>
                      </a:endParaRPr>
                    </a:p>
                  </a:txBody>
                  <a:tcPr marL="9525" marR="9525" marT="9525" marB="0" anchor="ctr"/>
                </a:tc>
                <a:tc>
                  <a:txBody>
                    <a:bodyPr/>
                    <a:lstStyle/>
                    <a:p>
                      <a:pPr algn="l" rtl="0" fontAlgn="ctr"/>
                      <a:r>
                        <a:rPr lang="en-US" sz="2000" u="none" strike="noStrike">
                          <a:effectLst/>
                        </a:rPr>
                        <a:t>$0.82 </a:t>
                      </a:r>
                      <a:endParaRPr lang="en-US" sz="2000" b="0" i="0" u="none" strike="noStrike">
                        <a:solidFill>
                          <a:srgbClr val="000000"/>
                        </a:solidFill>
                        <a:effectLst/>
                        <a:latin typeface="Calibri"/>
                      </a:endParaRPr>
                    </a:p>
                  </a:txBody>
                  <a:tcPr marL="9525" marR="9525" marT="9525" marB="0" anchor="ctr"/>
                </a:tc>
                <a:extLst>
                  <a:ext uri="{0D108BD9-81ED-4DB2-BD59-A6C34878D82A}">
                    <a16:rowId xmlns:a16="http://schemas.microsoft.com/office/drawing/2014/main" val="10003"/>
                  </a:ext>
                </a:extLst>
              </a:tr>
              <a:tr h="501981">
                <a:tc>
                  <a:txBody>
                    <a:bodyPr/>
                    <a:lstStyle/>
                    <a:p>
                      <a:pPr algn="l" rtl="0" fontAlgn="ctr"/>
                      <a:r>
                        <a:rPr lang="en-US" sz="2000" u="none" strike="noStrike">
                          <a:effectLst/>
                        </a:rPr>
                        <a:t>Bioretention</a:t>
                      </a:r>
                      <a:endParaRPr lang="en-US" sz="2000" b="0" i="0" u="none" strike="noStrike">
                        <a:solidFill>
                          <a:srgbClr val="000000"/>
                        </a:solidFill>
                        <a:effectLst/>
                        <a:latin typeface="Calibri"/>
                      </a:endParaRPr>
                    </a:p>
                  </a:txBody>
                  <a:tcPr marL="9525" marR="9525" marT="9525" marB="0" anchor="ctr"/>
                </a:tc>
                <a:tc>
                  <a:txBody>
                    <a:bodyPr/>
                    <a:lstStyle/>
                    <a:p>
                      <a:pPr algn="l" rtl="0" fontAlgn="ctr"/>
                      <a:r>
                        <a:rPr lang="en-US" sz="2000" u="none" strike="noStrike">
                          <a:effectLst/>
                        </a:rPr>
                        <a:t>$0.04 </a:t>
                      </a:r>
                      <a:endParaRPr lang="en-US" sz="2000" b="0" i="0" u="none" strike="noStrike">
                        <a:solidFill>
                          <a:srgbClr val="000000"/>
                        </a:solidFill>
                        <a:effectLst/>
                        <a:latin typeface="Calibri"/>
                      </a:endParaRPr>
                    </a:p>
                  </a:txBody>
                  <a:tcPr marL="9525" marR="9525" marT="9525" marB="0" anchor="ctr"/>
                </a:tc>
                <a:tc>
                  <a:txBody>
                    <a:bodyPr/>
                    <a:lstStyle/>
                    <a:p>
                      <a:pPr algn="l" rtl="0" fontAlgn="ctr"/>
                      <a:r>
                        <a:rPr lang="en-US" sz="2000" u="none" strike="noStrike" dirty="0">
                          <a:effectLst/>
                        </a:rPr>
                        <a:t>$1,129 </a:t>
                      </a:r>
                      <a:endParaRPr lang="en-US" sz="2000" b="0" i="0" u="none" strike="noStrike" dirty="0">
                        <a:solidFill>
                          <a:srgbClr val="000000"/>
                        </a:solidFill>
                        <a:effectLst/>
                        <a:latin typeface="Calibri"/>
                      </a:endParaRPr>
                    </a:p>
                  </a:txBody>
                  <a:tcPr marL="9525" marR="9525" marT="9525" marB="0" anchor="ctr"/>
                </a:tc>
                <a:tc>
                  <a:txBody>
                    <a:bodyPr/>
                    <a:lstStyle/>
                    <a:p>
                      <a:pPr algn="l" rtl="0" fontAlgn="ctr"/>
                      <a:r>
                        <a:rPr lang="en-US" sz="2000" u="none" strike="noStrike">
                          <a:effectLst/>
                        </a:rPr>
                        <a:t>$4.98 </a:t>
                      </a:r>
                      <a:endParaRPr lang="en-US" sz="2000" b="0" i="0" u="none" strike="noStrike">
                        <a:solidFill>
                          <a:srgbClr val="000000"/>
                        </a:solidFill>
                        <a:effectLst/>
                        <a:latin typeface="Calibri"/>
                      </a:endParaRPr>
                    </a:p>
                  </a:txBody>
                  <a:tcPr marL="9525" marR="9525" marT="9525" marB="0" anchor="ctr"/>
                </a:tc>
                <a:tc>
                  <a:txBody>
                    <a:bodyPr/>
                    <a:lstStyle/>
                    <a:p>
                      <a:pPr algn="l" rtl="0" fontAlgn="ctr"/>
                      <a:r>
                        <a:rPr lang="en-US" sz="2000" u="none" strike="noStrike" dirty="0">
                          <a:effectLst/>
                        </a:rPr>
                        <a:t>$0.89 </a:t>
                      </a:r>
                      <a:endParaRPr lang="en-US" sz="20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4"/>
                  </a:ext>
                </a:extLst>
              </a:tr>
            </a:tbl>
          </a:graphicData>
        </a:graphic>
      </p:graphicFrame>
      <p:pic>
        <p:nvPicPr>
          <p:cNvPr id="8" name="Picture 3">
            <a:extLst>
              <a:ext uri="{FF2B5EF4-FFF2-40B4-BE49-F238E27FC236}">
                <a16:creationId xmlns:a16="http://schemas.microsoft.com/office/drawing/2014/main" id="{CAB84BB8-DF19-42A7-8527-40F344B6293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946943">
            <a:off x="474199" y="663532"/>
            <a:ext cx="2531838" cy="3277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204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625" y="228600"/>
            <a:ext cx="4524375"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7625" y="3124200"/>
            <a:ext cx="4676775"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438978" y="228600"/>
            <a:ext cx="4733925"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688449" y="3276600"/>
            <a:ext cx="4550471"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6234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B7F40A-0D0D-401D-916A-06399C01E7A5}"/>
              </a:ext>
            </a:extLst>
          </p:cNvPr>
          <p:cNvSpPr>
            <a:spLocks noGrp="1"/>
          </p:cNvSpPr>
          <p:nvPr>
            <p:ph type="title"/>
          </p:nvPr>
        </p:nvSpPr>
        <p:spPr>
          <a:xfrm>
            <a:off x="609600" y="1295400"/>
            <a:ext cx="7772400" cy="2862262"/>
          </a:xfrm>
        </p:spPr>
        <p:txBody>
          <a:bodyPr>
            <a:normAutofit/>
          </a:bodyPr>
          <a:lstStyle/>
          <a:p>
            <a:r>
              <a:rPr lang="en-US" dirty="0"/>
              <a:t>Do we have numbers on pretreatment?</a:t>
            </a:r>
          </a:p>
        </p:txBody>
      </p:sp>
      <p:sp>
        <p:nvSpPr>
          <p:cNvPr id="5" name="Text Placeholder 4">
            <a:extLst>
              <a:ext uri="{FF2B5EF4-FFF2-40B4-BE49-F238E27FC236}">
                <a16:creationId xmlns:a16="http://schemas.microsoft.com/office/drawing/2014/main" id="{A5ECA0D2-C3C2-4FB4-9716-02A663D23912}"/>
              </a:ext>
            </a:extLst>
          </p:cNvPr>
          <p:cNvSpPr>
            <a:spLocks noGrp="1"/>
          </p:cNvSpPr>
          <p:nvPr>
            <p:ph type="body" idx="1"/>
          </p:nvPr>
        </p:nvSpPr>
        <p:spPr>
          <a:xfrm>
            <a:off x="609600" y="3407568"/>
            <a:ext cx="7772400" cy="1500187"/>
          </a:xfrm>
        </p:spPr>
        <p:txBody>
          <a:bodyPr/>
          <a:lstStyle/>
          <a:p>
            <a:endParaRPr lang="en-US" dirty="0"/>
          </a:p>
        </p:txBody>
      </p:sp>
    </p:spTree>
    <p:extLst>
      <p:ext uri="{BB962C8B-B14F-4D97-AF65-F5344CB8AC3E}">
        <p14:creationId xmlns:p14="http://schemas.microsoft.com/office/powerpoint/2010/main" val="1332235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FB18C-6AC0-4D8D-B245-ECEC853AB286}"/>
              </a:ext>
            </a:extLst>
          </p:cNvPr>
          <p:cNvSpPr>
            <a:spLocks noGrp="1"/>
          </p:cNvSpPr>
          <p:nvPr>
            <p:ph type="title"/>
          </p:nvPr>
        </p:nvSpPr>
        <p:spPr/>
        <p:txBody>
          <a:bodyPr/>
          <a:lstStyle/>
          <a:p>
            <a:r>
              <a:rPr lang="en-US" dirty="0"/>
              <a:t>Pretreatment</a:t>
            </a:r>
          </a:p>
        </p:txBody>
      </p:sp>
      <p:sp>
        <p:nvSpPr>
          <p:cNvPr id="3" name="Content Placeholder 2">
            <a:extLst>
              <a:ext uri="{FF2B5EF4-FFF2-40B4-BE49-F238E27FC236}">
                <a16:creationId xmlns:a16="http://schemas.microsoft.com/office/drawing/2014/main" id="{1D43A2FC-5E62-4032-BF1B-3C013F26DA54}"/>
              </a:ext>
            </a:extLst>
          </p:cNvPr>
          <p:cNvSpPr>
            <a:spLocks noGrp="1"/>
          </p:cNvSpPr>
          <p:nvPr>
            <p:ph idx="1"/>
          </p:nvPr>
        </p:nvSpPr>
        <p:spPr>
          <a:xfrm>
            <a:off x="6323251" y="1752600"/>
            <a:ext cx="2668349" cy="4373563"/>
          </a:xfrm>
        </p:spPr>
        <p:txBody>
          <a:bodyPr/>
          <a:lstStyle/>
          <a:p>
            <a:r>
              <a:rPr lang="en-US" dirty="0"/>
              <a:t>Field monitoring</a:t>
            </a:r>
          </a:p>
          <a:p>
            <a:r>
              <a:rPr lang="en-US" dirty="0"/>
              <a:t>Controlled experiments</a:t>
            </a:r>
          </a:p>
        </p:txBody>
      </p:sp>
      <p:pic>
        <p:nvPicPr>
          <p:cNvPr id="21" name="Picture 20">
            <a:extLst>
              <a:ext uri="{FF2B5EF4-FFF2-40B4-BE49-F238E27FC236}">
                <a16:creationId xmlns:a16="http://schemas.microsoft.com/office/drawing/2014/main" id="{B287E0D2-0C85-4CB8-BB14-56564AB8A7E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1453733"/>
            <a:ext cx="6170851" cy="4981676"/>
          </a:xfrm>
          <a:prstGeom prst="rect">
            <a:avLst/>
          </a:prstGeom>
        </p:spPr>
      </p:pic>
    </p:spTree>
    <p:extLst>
      <p:ext uri="{BB962C8B-B14F-4D97-AF65-F5344CB8AC3E}">
        <p14:creationId xmlns:p14="http://schemas.microsoft.com/office/powerpoint/2010/main" val="1709294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54035-87C0-4C5E-911E-36540792E64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F6CEF3A-797B-4A3F-9618-1D1F658CBA98}"/>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13DB81C3-9CD0-4EF9-851F-6C3452AD70D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152400"/>
            <a:ext cx="5569863" cy="3581400"/>
          </a:xfrm>
          <a:prstGeom prst="rect">
            <a:avLst/>
          </a:prstGeom>
        </p:spPr>
      </p:pic>
      <p:pic>
        <p:nvPicPr>
          <p:cNvPr id="5" name="Picture 4">
            <a:extLst>
              <a:ext uri="{FF2B5EF4-FFF2-40B4-BE49-F238E27FC236}">
                <a16:creationId xmlns:a16="http://schemas.microsoft.com/office/drawing/2014/main" id="{8AACEB38-4B76-4BFD-9C6E-4BBA909979F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38600" y="3483562"/>
            <a:ext cx="4953000" cy="3257777"/>
          </a:xfrm>
          <a:prstGeom prst="rect">
            <a:avLst/>
          </a:prstGeom>
        </p:spPr>
      </p:pic>
    </p:spTree>
    <p:extLst>
      <p:ext uri="{BB962C8B-B14F-4D97-AF65-F5344CB8AC3E}">
        <p14:creationId xmlns:p14="http://schemas.microsoft.com/office/powerpoint/2010/main" val="1694927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FEE71-8D73-4A68-A36D-57CFC5EE167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593ED35-C526-47DC-AEA0-F914E453FCF7}"/>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5E4A76DE-FA8F-41E1-BF1E-F2E38A69D0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152400"/>
            <a:ext cx="5181600" cy="3361872"/>
          </a:xfrm>
          <a:prstGeom prst="rect">
            <a:avLst/>
          </a:prstGeom>
        </p:spPr>
      </p:pic>
      <p:pic>
        <p:nvPicPr>
          <p:cNvPr id="5" name="Picture 4">
            <a:extLst>
              <a:ext uri="{FF2B5EF4-FFF2-40B4-BE49-F238E27FC236}">
                <a16:creationId xmlns:a16="http://schemas.microsoft.com/office/drawing/2014/main" id="{6A311B4D-6C83-4160-BA9D-3334E492386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86200" y="3345593"/>
            <a:ext cx="5125453" cy="3393049"/>
          </a:xfrm>
          <a:prstGeom prst="rect">
            <a:avLst/>
          </a:prstGeom>
        </p:spPr>
      </p:pic>
    </p:spTree>
    <p:extLst>
      <p:ext uri="{BB962C8B-B14F-4D97-AF65-F5344CB8AC3E}">
        <p14:creationId xmlns:p14="http://schemas.microsoft.com/office/powerpoint/2010/main" val="2058919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26061-E531-4FD3-B8C7-8DA8CF1CA30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BCFB641-17CD-4BB8-BD4E-CC9939D3A574}"/>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00404997-9322-4E79-B240-1F99818BF64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3444" y="152400"/>
            <a:ext cx="4753356" cy="3220165"/>
          </a:xfrm>
          <a:prstGeom prst="rect">
            <a:avLst/>
          </a:prstGeom>
        </p:spPr>
      </p:pic>
      <p:pic>
        <p:nvPicPr>
          <p:cNvPr id="5" name="Picture 4">
            <a:extLst>
              <a:ext uri="{FF2B5EF4-FFF2-40B4-BE49-F238E27FC236}">
                <a16:creationId xmlns:a16="http://schemas.microsoft.com/office/drawing/2014/main" id="{F1CC9DD3-DD1E-4F7B-92A8-A042FD5E031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37580" y="274638"/>
            <a:ext cx="4071406" cy="3006313"/>
          </a:xfrm>
          <a:prstGeom prst="rect">
            <a:avLst/>
          </a:prstGeom>
        </p:spPr>
      </p:pic>
      <p:pic>
        <p:nvPicPr>
          <p:cNvPr id="6" name="Picture 5">
            <a:extLst>
              <a:ext uri="{FF2B5EF4-FFF2-40B4-BE49-F238E27FC236}">
                <a16:creationId xmlns:a16="http://schemas.microsoft.com/office/drawing/2014/main" id="{CFE7D4F2-2768-4958-9C35-0DFEFB93145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06252" y="3493353"/>
            <a:ext cx="4753356" cy="3344955"/>
          </a:xfrm>
          <a:prstGeom prst="rect">
            <a:avLst/>
          </a:prstGeom>
        </p:spPr>
      </p:pic>
      <p:pic>
        <p:nvPicPr>
          <p:cNvPr id="7" name="Picture 6">
            <a:extLst>
              <a:ext uri="{FF2B5EF4-FFF2-40B4-BE49-F238E27FC236}">
                <a16:creationId xmlns:a16="http://schemas.microsoft.com/office/drawing/2014/main" id="{D79005AC-DEAA-40B7-B844-C681C1B0EDD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 y="3733800"/>
            <a:ext cx="4191756" cy="2982930"/>
          </a:xfrm>
          <a:prstGeom prst="rect">
            <a:avLst/>
          </a:prstGeom>
        </p:spPr>
      </p:pic>
    </p:spTree>
    <p:extLst>
      <p:ext uri="{BB962C8B-B14F-4D97-AF65-F5344CB8AC3E}">
        <p14:creationId xmlns:p14="http://schemas.microsoft.com/office/powerpoint/2010/main" val="1081441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descr="DSC00780a.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5410200" y="685800"/>
            <a:ext cx="689005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3725" y="2873773"/>
            <a:ext cx="5271525" cy="3984228"/>
          </a:xfrm>
          <a:prstGeom prst="rect">
            <a:avLst/>
          </a:prstGeom>
        </p:spPr>
      </p:pic>
      <p:pic>
        <p:nvPicPr>
          <p:cNvPr id="5" name="Picture 9" descr="Andover RG.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990600" y="-7099"/>
            <a:ext cx="6084499"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80004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41867-C518-4197-9C06-698CAEA7F79A}"/>
              </a:ext>
            </a:extLst>
          </p:cNvPr>
          <p:cNvSpPr>
            <a:spLocks noGrp="1"/>
          </p:cNvSpPr>
          <p:nvPr>
            <p:ph type="title"/>
          </p:nvPr>
        </p:nvSpPr>
        <p:spPr/>
        <p:txBody>
          <a:bodyPr/>
          <a:lstStyle/>
          <a:p>
            <a:r>
              <a:rPr lang="en-US" dirty="0"/>
              <a:t>Conclusions of this study</a:t>
            </a:r>
          </a:p>
        </p:txBody>
      </p:sp>
      <p:sp>
        <p:nvSpPr>
          <p:cNvPr id="3" name="Content Placeholder 2">
            <a:extLst>
              <a:ext uri="{FF2B5EF4-FFF2-40B4-BE49-F238E27FC236}">
                <a16:creationId xmlns:a16="http://schemas.microsoft.com/office/drawing/2014/main" id="{CA60FE94-210A-45D2-98FB-6F069B6CA8D6}"/>
              </a:ext>
            </a:extLst>
          </p:cNvPr>
          <p:cNvSpPr>
            <a:spLocks noGrp="1"/>
          </p:cNvSpPr>
          <p:nvPr>
            <p:ph idx="1"/>
          </p:nvPr>
        </p:nvSpPr>
        <p:spPr/>
        <p:txBody>
          <a:bodyPr>
            <a:normAutofit/>
          </a:bodyPr>
          <a:lstStyle/>
          <a:p>
            <a:r>
              <a:rPr lang="en-US" dirty="0"/>
              <a:t>All of these work, </a:t>
            </a:r>
          </a:p>
          <a:p>
            <a:r>
              <a:rPr lang="en-US" dirty="0"/>
              <a:t>filter boxes and sumps are easier to maintain</a:t>
            </a:r>
          </a:p>
          <a:p>
            <a:r>
              <a:rPr lang="en-US" dirty="0"/>
              <a:t>Sod requires reinstallation (replacement), which is OK.  </a:t>
            </a:r>
          </a:p>
          <a:p>
            <a:r>
              <a:rPr lang="en-US" dirty="0"/>
              <a:t>Rip rap requires reinstallation (or replacement), which is awful.</a:t>
            </a:r>
          </a:p>
          <a:p>
            <a:endParaRPr lang="en-US" dirty="0"/>
          </a:p>
        </p:txBody>
      </p:sp>
    </p:spTree>
    <p:extLst>
      <p:ext uri="{BB962C8B-B14F-4D97-AF65-F5344CB8AC3E}">
        <p14:creationId xmlns:p14="http://schemas.microsoft.com/office/powerpoint/2010/main" val="26677001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BF7FF-8F20-4F34-AA3B-E84F835165B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BCE9033-650C-4204-A85D-EF71B8C39C62}"/>
              </a:ext>
            </a:extLst>
          </p:cNvPr>
          <p:cNvSpPr>
            <a:spLocks noGrp="1"/>
          </p:cNvSpPr>
          <p:nvPr>
            <p:ph idx="1"/>
          </p:nvPr>
        </p:nvSpPr>
        <p:spPr>
          <a:xfrm>
            <a:off x="6172200" y="1600201"/>
            <a:ext cx="2514600" cy="4495800"/>
          </a:xfrm>
        </p:spPr>
        <p:txBody>
          <a:bodyPr/>
          <a:lstStyle/>
          <a:p>
            <a:r>
              <a:rPr lang="en-US" dirty="0"/>
              <a:t>Historical data</a:t>
            </a:r>
          </a:p>
          <a:p>
            <a:r>
              <a:rPr lang="en-US" dirty="0"/>
              <a:t>Field sampling</a:t>
            </a:r>
          </a:p>
          <a:p>
            <a:r>
              <a:rPr lang="en-US" dirty="0"/>
              <a:t>Modeling</a:t>
            </a:r>
          </a:p>
        </p:txBody>
      </p:sp>
      <p:pic>
        <p:nvPicPr>
          <p:cNvPr id="5" name="Picture 4">
            <a:extLst>
              <a:ext uri="{FF2B5EF4-FFF2-40B4-BE49-F238E27FC236}">
                <a16:creationId xmlns:a16="http://schemas.microsoft.com/office/drawing/2014/main" id="{C9EBA987-05B9-47E1-B613-6DD3C8FE271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11340" b="24742"/>
          <a:stretch/>
        </p:blipFill>
        <p:spPr>
          <a:xfrm>
            <a:off x="152400" y="819160"/>
            <a:ext cx="5888583" cy="4724400"/>
          </a:xfrm>
          <a:prstGeom prst="rect">
            <a:avLst/>
          </a:prstGeom>
        </p:spPr>
      </p:pic>
    </p:spTree>
    <p:extLst>
      <p:ext uri="{BB962C8B-B14F-4D97-AF65-F5344CB8AC3E}">
        <p14:creationId xmlns:p14="http://schemas.microsoft.com/office/powerpoint/2010/main" val="13209315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1"/>
            <a:ext cx="9143999" cy="6858000"/>
          </a:xfrm>
        </p:spPr>
      </p:pic>
    </p:spTree>
    <p:extLst>
      <p:ext uri="{BB962C8B-B14F-4D97-AF65-F5344CB8AC3E}">
        <p14:creationId xmlns:p14="http://schemas.microsoft.com/office/powerpoint/2010/main" val="39754666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rot="16200000">
            <a:off x="1429871" y="856130"/>
            <a:ext cx="6849036" cy="5136777"/>
          </a:xfrm>
        </p:spPr>
      </p:pic>
    </p:spTree>
    <p:extLst>
      <p:ext uri="{BB962C8B-B14F-4D97-AF65-F5344CB8AC3E}">
        <p14:creationId xmlns:p14="http://schemas.microsoft.com/office/powerpoint/2010/main" val="6250620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28181-AA1A-47E8-B345-F319C7F87610}"/>
              </a:ext>
            </a:extLst>
          </p:cNvPr>
          <p:cNvSpPr>
            <a:spLocks noGrp="1"/>
          </p:cNvSpPr>
          <p:nvPr>
            <p:ph type="title"/>
          </p:nvPr>
        </p:nvSpPr>
        <p:spPr/>
        <p:txBody>
          <a:bodyPr/>
          <a:lstStyle/>
          <a:p>
            <a:r>
              <a:rPr lang="en-US" dirty="0"/>
              <a:t>Conclusions from this study</a:t>
            </a:r>
          </a:p>
        </p:txBody>
      </p:sp>
      <p:sp>
        <p:nvSpPr>
          <p:cNvPr id="3" name="Content Placeholder 2">
            <a:extLst>
              <a:ext uri="{FF2B5EF4-FFF2-40B4-BE49-F238E27FC236}">
                <a16:creationId xmlns:a16="http://schemas.microsoft.com/office/drawing/2014/main" id="{86794DF7-B98E-4B76-AC01-18A87B84546F}"/>
              </a:ext>
            </a:extLst>
          </p:cNvPr>
          <p:cNvSpPr>
            <a:spLocks noGrp="1"/>
          </p:cNvSpPr>
          <p:nvPr>
            <p:ph idx="1"/>
          </p:nvPr>
        </p:nvSpPr>
        <p:spPr/>
        <p:txBody>
          <a:bodyPr/>
          <a:lstStyle/>
          <a:p>
            <a:r>
              <a:rPr lang="en-US" dirty="0"/>
              <a:t>Inspections and clean out of sumps twice a year will more likely remove sediments captured</a:t>
            </a:r>
          </a:p>
          <a:p>
            <a:r>
              <a:rPr lang="en-US" dirty="0"/>
              <a:t>When modeling, a PSD coarser than NURP50 may be needed to represent your urban site</a:t>
            </a:r>
          </a:p>
          <a:p>
            <a:r>
              <a:rPr lang="en-US" dirty="0"/>
              <a:t>A sediment concentration of 400 mg/l may also better represent urban sites.</a:t>
            </a:r>
          </a:p>
        </p:txBody>
      </p:sp>
    </p:spTree>
    <p:extLst>
      <p:ext uri="{BB962C8B-B14F-4D97-AF65-F5344CB8AC3E}">
        <p14:creationId xmlns:p14="http://schemas.microsoft.com/office/powerpoint/2010/main" val="14853479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E6069-259F-4921-B8DA-43AA3E63966B}"/>
              </a:ext>
            </a:extLst>
          </p:cNvPr>
          <p:cNvSpPr>
            <a:spLocks noGrp="1"/>
          </p:cNvSpPr>
          <p:nvPr>
            <p:ph type="title"/>
          </p:nvPr>
        </p:nvSpPr>
        <p:spPr/>
        <p:txBody>
          <a:bodyPr/>
          <a:lstStyle/>
          <a:p>
            <a:r>
              <a:rPr lang="en-US" dirty="0"/>
              <a:t>Inspection records show</a:t>
            </a:r>
          </a:p>
        </p:txBody>
      </p:sp>
      <p:sp>
        <p:nvSpPr>
          <p:cNvPr id="3" name="Content Placeholder 2">
            <a:extLst>
              <a:ext uri="{FF2B5EF4-FFF2-40B4-BE49-F238E27FC236}">
                <a16:creationId xmlns:a16="http://schemas.microsoft.com/office/drawing/2014/main" id="{468FBAA9-A64F-4671-B0E7-BCD8ACCB5E58}"/>
              </a:ext>
            </a:extLst>
          </p:cNvPr>
          <p:cNvSpPr>
            <a:spLocks noGrp="1"/>
          </p:cNvSpPr>
          <p:nvPr>
            <p:ph idx="1"/>
          </p:nvPr>
        </p:nvSpPr>
        <p:spPr/>
        <p:txBody>
          <a:bodyPr>
            <a:normAutofit fontScale="92500"/>
          </a:bodyPr>
          <a:lstStyle/>
          <a:p>
            <a:pPr marL="0" indent="0">
              <a:buNone/>
            </a:pPr>
            <a:r>
              <a:rPr lang="en-US" dirty="0"/>
              <a:t>Annual inspection with cleaning to follow</a:t>
            </a:r>
          </a:p>
          <a:p>
            <a:r>
              <a:rPr lang="en-US" dirty="0"/>
              <a:t>$140 per structure per year</a:t>
            </a:r>
          </a:p>
          <a:p>
            <a:r>
              <a:rPr lang="en-US" dirty="0"/>
              <a:t>$618 per C.F. sediment removed</a:t>
            </a:r>
          </a:p>
          <a:p>
            <a:r>
              <a:rPr lang="en-US" dirty="0"/>
              <a:t>0.23 C.F. of sediment captured per structure per year</a:t>
            </a:r>
          </a:p>
          <a:p>
            <a:r>
              <a:rPr lang="en-US" dirty="0"/>
              <a:t>1.68 C.F. of sediment captured per acre per year</a:t>
            </a:r>
          </a:p>
          <a:p>
            <a:r>
              <a:rPr lang="en-US" dirty="0"/>
              <a:t>3.08 C.F. of sediment generated per acre per year</a:t>
            </a:r>
          </a:p>
          <a:p>
            <a:r>
              <a:rPr lang="en-US" dirty="0"/>
              <a:t>Half of sediment is lost</a:t>
            </a:r>
          </a:p>
          <a:p>
            <a:endParaRPr lang="en-US" dirty="0"/>
          </a:p>
        </p:txBody>
      </p:sp>
    </p:spTree>
    <p:extLst>
      <p:ext uri="{BB962C8B-B14F-4D97-AF65-F5344CB8AC3E}">
        <p14:creationId xmlns:p14="http://schemas.microsoft.com/office/powerpoint/2010/main" val="21073272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9577F-B220-4E71-BD4D-774E9F56DE30}"/>
              </a:ext>
            </a:extLst>
          </p:cNvPr>
          <p:cNvSpPr>
            <a:spLocks noGrp="1"/>
          </p:cNvSpPr>
          <p:nvPr>
            <p:ph type="title"/>
          </p:nvPr>
        </p:nvSpPr>
        <p:spPr/>
        <p:txBody>
          <a:bodyPr/>
          <a:lstStyle/>
          <a:p>
            <a:r>
              <a:rPr lang="en-US" dirty="0"/>
              <a:t>I would recommend:</a:t>
            </a:r>
          </a:p>
        </p:txBody>
      </p:sp>
      <p:sp>
        <p:nvSpPr>
          <p:cNvPr id="3" name="Content Placeholder 2">
            <a:extLst>
              <a:ext uri="{FF2B5EF4-FFF2-40B4-BE49-F238E27FC236}">
                <a16:creationId xmlns:a16="http://schemas.microsoft.com/office/drawing/2014/main" id="{C887E011-2A22-4E0A-B881-4E3F67154152}"/>
              </a:ext>
            </a:extLst>
          </p:cNvPr>
          <p:cNvSpPr>
            <a:spLocks noGrp="1"/>
          </p:cNvSpPr>
          <p:nvPr>
            <p:ph idx="1"/>
          </p:nvPr>
        </p:nvSpPr>
        <p:spPr/>
        <p:txBody>
          <a:bodyPr/>
          <a:lstStyle/>
          <a:p>
            <a:pPr marL="0" indent="0">
              <a:buNone/>
            </a:pPr>
            <a:r>
              <a:rPr lang="en-US" dirty="0"/>
              <a:t>Inspections and cleanout twice per year</a:t>
            </a:r>
          </a:p>
          <a:p>
            <a:r>
              <a:rPr lang="en-US" dirty="0"/>
              <a:t>Greater chance of full sediment capture</a:t>
            </a:r>
          </a:p>
          <a:p>
            <a:r>
              <a:rPr lang="en-US" dirty="0"/>
              <a:t>With annual inspection goal, 23% of the structures were inspected every other year</a:t>
            </a:r>
          </a:p>
        </p:txBody>
      </p:sp>
    </p:spTree>
    <p:extLst>
      <p:ext uri="{BB962C8B-B14F-4D97-AF65-F5344CB8AC3E}">
        <p14:creationId xmlns:p14="http://schemas.microsoft.com/office/powerpoint/2010/main" val="22384844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9387" y="152423"/>
            <a:ext cx="7772400" cy="1362075"/>
          </a:xfrm>
        </p:spPr>
        <p:txBody>
          <a:bodyPr>
            <a:normAutofit fontScale="90000"/>
          </a:bodyPr>
          <a:lstStyle/>
          <a:p>
            <a:pPr algn="ctr"/>
            <a:br>
              <a:rPr lang="en-US" dirty="0"/>
            </a:br>
            <a:r>
              <a:rPr lang="en-US" sz="3100" dirty="0"/>
              <a:t>Funding provided by</a:t>
            </a:r>
            <a:br>
              <a:rPr lang="en-US" sz="3100" dirty="0"/>
            </a:br>
            <a:r>
              <a:rPr lang="en-US" sz="3100" dirty="0"/>
              <a:t>Minnesota Stormwater Research Council</a:t>
            </a:r>
            <a:br>
              <a:rPr lang="en-US" sz="3100" dirty="0"/>
            </a:br>
            <a:r>
              <a:rPr lang="en-US" sz="3100" dirty="0"/>
              <a:t>University of Minnesota Water Resources Center</a:t>
            </a:r>
            <a:br>
              <a:rPr lang="en-US" sz="3100" dirty="0"/>
            </a:br>
            <a:endParaRPr lang="en-US" sz="3100" dirty="0"/>
          </a:p>
        </p:txBody>
      </p:sp>
      <p:sp>
        <p:nvSpPr>
          <p:cNvPr id="3" name="Text Placeholder 2">
            <a:extLst>
              <a:ext uri="{FF2B5EF4-FFF2-40B4-BE49-F238E27FC236}">
                <a16:creationId xmlns:a16="http://schemas.microsoft.com/office/drawing/2014/main" id="{921B5F32-1336-4987-BDD3-E30C65347EC8}"/>
              </a:ext>
            </a:extLst>
          </p:cNvPr>
          <p:cNvSpPr>
            <a:spLocks noGrp="1"/>
          </p:cNvSpPr>
          <p:nvPr>
            <p:ph type="body" idx="1"/>
          </p:nvPr>
        </p:nvSpPr>
        <p:spPr/>
        <p:txBody>
          <a:bodyPr/>
          <a:lstStyle/>
          <a:p>
            <a:endParaRPr lang="en-US"/>
          </a:p>
        </p:txBody>
      </p:sp>
      <p:pic>
        <p:nvPicPr>
          <p:cNvPr id="5" name="image1.jpg">
            <a:extLst>
              <a:ext uri="{FF2B5EF4-FFF2-40B4-BE49-F238E27FC236}">
                <a16:creationId xmlns:a16="http://schemas.microsoft.com/office/drawing/2014/main" id="{397A3324-BB2F-4848-BAD9-E8F31F96BEAD}"/>
              </a:ext>
            </a:extLst>
          </p:cNvPr>
          <p:cNvPicPr/>
          <p:nvPr/>
        </p:nvPicPr>
        <p:blipFill>
          <a:blip r:embed="rId3" cstate="email">
            <a:extLst>
              <a:ext uri="{28A0092B-C50C-407E-A947-70E740481C1C}">
                <a14:useLocalDpi xmlns:a14="http://schemas.microsoft.com/office/drawing/2010/main"/>
              </a:ext>
            </a:extLst>
          </a:blip>
          <a:srcRect/>
          <a:stretch>
            <a:fillRect/>
          </a:stretch>
        </p:blipFill>
        <p:spPr>
          <a:xfrm>
            <a:off x="7971977" y="814186"/>
            <a:ext cx="1017270" cy="1938020"/>
          </a:xfrm>
          <a:prstGeom prst="rect">
            <a:avLst/>
          </a:prstGeom>
          <a:ln/>
        </p:spPr>
      </p:pic>
      <p:pic>
        <p:nvPicPr>
          <p:cNvPr id="6" name="image2.jpg">
            <a:extLst>
              <a:ext uri="{FF2B5EF4-FFF2-40B4-BE49-F238E27FC236}">
                <a16:creationId xmlns:a16="http://schemas.microsoft.com/office/drawing/2014/main" id="{87DB9BCE-760F-4A24-A400-9DDBCBB4E79E}"/>
              </a:ext>
            </a:extLst>
          </p:cNvPr>
          <p:cNvPicPr/>
          <p:nvPr/>
        </p:nvPicPr>
        <p:blipFill>
          <a:blip r:embed="rId4" cstate="email">
            <a:extLst>
              <a:ext uri="{28A0092B-C50C-407E-A947-70E740481C1C}">
                <a14:useLocalDpi xmlns:a14="http://schemas.microsoft.com/office/drawing/2010/main"/>
              </a:ext>
            </a:extLst>
          </a:blip>
          <a:srcRect/>
          <a:stretch>
            <a:fillRect/>
          </a:stretch>
        </p:blipFill>
        <p:spPr>
          <a:xfrm>
            <a:off x="9372600" y="5105400"/>
            <a:ext cx="2666365" cy="956945"/>
          </a:xfrm>
          <a:prstGeom prst="rect">
            <a:avLst/>
          </a:prstGeom>
          <a:ln/>
        </p:spPr>
      </p:pic>
      <p:sp>
        <p:nvSpPr>
          <p:cNvPr id="2" name="Rectangle 1">
            <a:extLst>
              <a:ext uri="{FF2B5EF4-FFF2-40B4-BE49-F238E27FC236}">
                <a16:creationId xmlns:a16="http://schemas.microsoft.com/office/drawing/2014/main" id="{093B15A1-E403-4CF4-8982-40E71BAA2B3F}"/>
              </a:ext>
            </a:extLst>
          </p:cNvPr>
          <p:cNvSpPr/>
          <p:nvPr/>
        </p:nvSpPr>
        <p:spPr>
          <a:xfrm>
            <a:off x="381000" y="2875700"/>
            <a:ext cx="8382000" cy="2585323"/>
          </a:xfrm>
          <a:prstGeom prst="rect">
            <a:avLst/>
          </a:prstGeom>
        </p:spPr>
        <p:txBody>
          <a:bodyPr wrap="square">
            <a:spAutoFit/>
          </a:bodyPr>
          <a:lstStyle/>
          <a:p>
            <a:pPr marL="114300" indent="0">
              <a:buNone/>
            </a:pPr>
            <a:r>
              <a:rPr lang="en-US" dirty="0"/>
              <a:t>This project was supported by the Minnesota Stormwater Research and Technology Transfer Program administered by the University of Minnesota Water Resources Center through an appropriation from the Clean Water Fund established by Minnesota Clean Water Land and Legacy Amendment and from the Minnesota Stormwater Research Council with financial contributions from: Capitol Region Watershed District, Comfort Lake-Forest Lake Watershed District, Mississippi Watershed Management Organization, Nine Mile Creek Watershed District, Ramsey-Washington Metro Watershed District, South Washington Watershed District, City of Edina, City of Minnetonka, City of Woodbury, and, </a:t>
            </a:r>
            <a:r>
              <a:rPr lang="en-US" dirty="0" err="1"/>
              <a:t>Wenck</a:t>
            </a:r>
            <a:r>
              <a:rPr lang="en-US" dirty="0"/>
              <a:t> Associates, Minnesota Cities Stormwater Coalition</a:t>
            </a:r>
          </a:p>
        </p:txBody>
      </p:sp>
    </p:spTree>
    <p:extLst>
      <p:ext uri="{BB962C8B-B14F-4D97-AF65-F5344CB8AC3E}">
        <p14:creationId xmlns:p14="http://schemas.microsoft.com/office/powerpoint/2010/main" val="40009664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52E57-0BDB-4A60-8857-413968EC8B3F}"/>
              </a:ext>
            </a:extLst>
          </p:cNvPr>
          <p:cNvSpPr>
            <a:spLocks noGrp="1"/>
          </p:cNvSpPr>
          <p:nvPr>
            <p:ph type="title"/>
          </p:nvPr>
        </p:nvSpPr>
        <p:spPr/>
        <p:txBody>
          <a:bodyPr/>
          <a:lstStyle/>
          <a:p>
            <a:r>
              <a:rPr lang="en-US" dirty="0"/>
              <a:t>What do the numbers suggest?</a:t>
            </a:r>
          </a:p>
        </p:txBody>
      </p:sp>
      <p:sp>
        <p:nvSpPr>
          <p:cNvPr id="3" name="Text Placeholder 2">
            <a:extLst>
              <a:ext uri="{FF2B5EF4-FFF2-40B4-BE49-F238E27FC236}">
                <a16:creationId xmlns:a16="http://schemas.microsoft.com/office/drawing/2014/main" id="{BEA7D855-D4FF-4469-B87C-E88C56DA208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677087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C13C979-FA8A-4E39-861C-0D0F9FD41218}"/>
              </a:ext>
            </a:extLst>
          </p:cNvPr>
          <p:cNvSpPr>
            <a:spLocks noGrp="1"/>
          </p:cNvSpPr>
          <p:nvPr>
            <p:ph idx="1"/>
          </p:nvPr>
        </p:nvSpPr>
        <p:spPr>
          <a:xfrm>
            <a:off x="533400" y="381000"/>
            <a:ext cx="8229600" cy="5897563"/>
          </a:xfrm>
        </p:spPr>
        <p:txBody>
          <a:bodyPr>
            <a:normAutofit/>
          </a:bodyPr>
          <a:lstStyle/>
          <a:p>
            <a:pPr marL="0" indent="0">
              <a:buNone/>
            </a:pPr>
            <a:r>
              <a:rPr lang="en-US" dirty="0"/>
              <a:t>Pretreatment</a:t>
            </a:r>
          </a:p>
          <a:p>
            <a:r>
              <a:rPr lang="en-US" dirty="0"/>
              <a:t>Manhole sump $142/</a:t>
            </a:r>
            <a:r>
              <a:rPr lang="en-US" dirty="0" err="1"/>
              <a:t>yr</a:t>
            </a:r>
            <a:r>
              <a:rPr lang="en-US" dirty="0"/>
              <a:t> or $5.15/</a:t>
            </a:r>
            <a:r>
              <a:rPr lang="en-US" dirty="0" err="1"/>
              <a:t>lb</a:t>
            </a:r>
            <a:r>
              <a:rPr lang="en-US" dirty="0"/>
              <a:t>/</a:t>
            </a:r>
            <a:r>
              <a:rPr lang="en-US" dirty="0" err="1"/>
              <a:t>yr</a:t>
            </a:r>
            <a:endParaRPr lang="en-US" dirty="0"/>
          </a:p>
          <a:p>
            <a:r>
              <a:rPr lang="en-US" dirty="0"/>
              <a:t>Sod replacement $0.09/</a:t>
            </a:r>
            <a:r>
              <a:rPr lang="en-US" dirty="0" err="1"/>
              <a:t>lb</a:t>
            </a:r>
            <a:r>
              <a:rPr lang="en-US" dirty="0"/>
              <a:t>/</a:t>
            </a:r>
            <a:r>
              <a:rPr lang="en-US" dirty="0" err="1"/>
              <a:t>yr</a:t>
            </a:r>
            <a:r>
              <a:rPr lang="en-US" dirty="0"/>
              <a:t>*</a:t>
            </a:r>
          </a:p>
          <a:p>
            <a:r>
              <a:rPr lang="en-US" dirty="0"/>
              <a:t>Infiltration shallow sumps $0.36/</a:t>
            </a:r>
            <a:r>
              <a:rPr lang="en-US" dirty="0" err="1"/>
              <a:t>lb</a:t>
            </a:r>
            <a:r>
              <a:rPr lang="en-US" dirty="0"/>
              <a:t>/</a:t>
            </a:r>
            <a:r>
              <a:rPr lang="en-US" dirty="0" err="1"/>
              <a:t>yr</a:t>
            </a:r>
            <a:r>
              <a:rPr lang="en-US" dirty="0"/>
              <a:t>*</a:t>
            </a:r>
          </a:p>
          <a:p>
            <a:endParaRPr lang="en-US" dirty="0"/>
          </a:p>
          <a:p>
            <a:pPr marL="0" indent="0">
              <a:buNone/>
            </a:pPr>
            <a:r>
              <a:rPr lang="en-US" dirty="0"/>
              <a:t>Treatment (from earlier slides)</a:t>
            </a:r>
          </a:p>
          <a:p>
            <a:r>
              <a:rPr lang="en-US" dirty="0"/>
              <a:t>Pond $0.29/</a:t>
            </a:r>
            <a:r>
              <a:rPr lang="en-US" dirty="0" err="1"/>
              <a:t>lb</a:t>
            </a:r>
            <a:r>
              <a:rPr lang="en-US" dirty="0"/>
              <a:t>/</a:t>
            </a:r>
            <a:r>
              <a:rPr lang="en-US" dirty="0" err="1"/>
              <a:t>yr</a:t>
            </a:r>
            <a:endParaRPr lang="en-US" dirty="0"/>
          </a:p>
          <a:p>
            <a:r>
              <a:rPr lang="en-US" dirty="0"/>
              <a:t>Infiltration $0.89/</a:t>
            </a:r>
            <a:r>
              <a:rPr lang="en-US" dirty="0" err="1"/>
              <a:t>lb</a:t>
            </a:r>
            <a:r>
              <a:rPr lang="en-US" dirty="0"/>
              <a:t>/</a:t>
            </a:r>
            <a:r>
              <a:rPr lang="en-US" dirty="0" err="1"/>
              <a:t>yr</a:t>
            </a:r>
            <a:endParaRPr lang="en-US" dirty="0"/>
          </a:p>
          <a:p>
            <a:endParaRPr lang="en-US" dirty="0"/>
          </a:p>
          <a:p>
            <a:pPr marL="0" indent="0">
              <a:buNone/>
            </a:pPr>
            <a:r>
              <a:rPr lang="en-US" dirty="0"/>
              <a:t>* with many assumptions – we need more data</a:t>
            </a:r>
          </a:p>
        </p:txBody>
      </p:sp>
    </p:spTree>
    <p:extLst>
      <p:ext uri="{BB962C8B-B14F-4D97-AF65-F5344CB8AC3E}">
        <p14:creationId xmlns:p14="http://schemas.microsoft.com/office/powerpoint/2010/main" val="3130454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Screen Clippi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72440" y="17040"/>
            <a:ext cx="5741694" cy="3259560"/>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800" y="125709"/>
            <a:ext cx="5664358" cy="3186201"/>
          </a:xfrm>
          <a:prstGeom prst="rect">
            <a:avLst/>
          </a:prstGeom>
        </p:spPr>
      </p:pic>
      <p:pic>
        <p:nvPicPr>
          <p:cNvPr id="10" name="Picture 9" descr="Screen Clippi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276600" y="3663179"/>
            <a:ext cx="6297839" cy="2896701"/>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642" y="3429000"/>
            <a:ext cx="4486747" cy="3365060"/>
          </a:xfrm>
          <a:prstGeom prst="rect">
            <a:avLst/>
          </a:prstGeom>
        </p:spPr>
      </p:pic>
    </p:spTree>
    <p:extLst>
      <p:ext uri="{BB962C8B-B14F-4D97-AF65-F5344CB8AC3E}">
        <p14:creationId xmlns:p14="http://schemas.microsoft.com/office/powerpoint/2010/main" val="16719523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9673C-0509-4C4A-9E08-F84B0A874E0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E5D1B7B-8E50-4E96-AA7C-ED72B8BB9BBE}"/>
              </a:ext>
            </a:extLst>
          </p:cNvPr>
          <p:cNvSpPr>
            <a:spLocks noGrp="1"/>
          </p:cNvSpPr>
          <p:nvPr>
            <p:ph idx="1"/>
          </p:nvPr>
        </p:nvSpPr>
        <p:spPr/>
        <p:txBody>
          <a:bodyPr/>
          <a:lstStyle/>
          <a:p>
            <a:endParaRPr lang="en-US"/>
          </a:p>
        </p:txBody>
      </p:sp>
      <p:pic>
        <p:nvPicPr>
          <p:cNvPr id="4" name="Content Placeholder 3">
            <a:extLst>
              <a:ext uri="{FF2B5EF4-FFF2-40B4-BE49-F238E27FC236}">
                <a16:creationId xmlns:a16="http://schemas.microsoft.com/office/drawing/2014/main" id="{EA36983E-6816-4DC5-BD21-20A52BF946D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3187700" y="873395"/>
            <a:ext cx="6807201" cy="5105400"/>
          </a:xfrm>
          <a:prstGeom prst="rect">
            <a:avLst/>
          </a:prstGeom>
        </p:spPr>
      </p:pic>
      <p:pic>
        <p:nvPicPr>
          <p:cNvPr id="5" name="Picture 7">
            <a:extLst>
              <a:ext uri="{FF2B5EF4-FFF2-40B4-BE49-F238E27FC236}">
                <a16:creationId xmlns:a16="http://schemas.microsoft.com/office/drawing/2014/main" id="{D6B3CCC9-38D7-4E15-A6D0-CB05D222D7E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2400" y="152400"/>
            <a:ext cx="3657600" cy="405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96279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09082-581D-4A08-AB3F-27E5591B7FCB}"/>
              </a:ext>
            </a:extLst>
          </p:cNvPr>
          <p:cNvSpPr>
            <a:spLocks noGrp="1"/>
          </p:cNvSpPr>
          <p:nvPr>
            <p:ph type="title"/>
          </p:nvPr>
        </p:nvSpPr>
        <p:spPr/>
        <p:txBody>
          <a:bodyPr/>
          <a:lstStyle/>
          <a:p>
            <a:r>
              <a:rPr lang="en-US" dirty="0"/>
              <a:t>Why Pretreatment?</a:t>
            </a:r>
          </a:p>
        </p:txBody>
      </p:sp>
      <p:sp>
        <p:nvSpPr>
          <p:cNvPr id="3" name="Content Placeholder 2">
            <a:extLst>
              <a:ext uri="{FF2B5EF4-FFF2-40B4-BE49-F238E27FC236}">
                <a16:creationId xmlns:a16="http://schemas.microsoft.com/office/drawing/2014/main" id="{1E7F3A13-FFF3-49C0-8E43-81559B962A45}"/>
              </a:ext>
            </a:extLst>
          </p:cNvPr>
          <p:cNvSpPr>
            <a:spLocks noGrp="1"/>
          </p:cNvSpPr>
          <p:nvPr>
            <p:ph idx="1"/>
          </p:nvPr>
        </p:nvSpPr>
        <p:spPr/>
        <p:txBody>
          <a:bodyPr/>
          <a:lstStyle/>
          <a:p>
            <a:r>
              <a:rPr lang="en-US" dirty="0"/>
              <a:t>Cheaper</a:t>
            </a:r>
          </a:p>
          <a:p>
            <a:r>
              <a:rPr lang="en-US" dirty="0"/>
              <a:t>Systems work better</a:t>
            </a:r>
          </a:p>
          <a:p>
            <a:r>
              <a:rPr lang="en-US" dirty="0"/>
              <a:t>More maintainable</a:t>
            </a:r>
          </a:p>
          <a:p>
            <a:r>
              <a:rPr lang="en-US" dirty="0"/>
              <a:t>Some systems have “replacement” for maintenance – making pretreatment critical.</a:t>
            </a:r>
          </a:p>
        </p:txBody>
      </p:sp>
    </p:spTree>
    <p:extLst>
      <p:ext uri="{BB962C8B-B14F-4D97-AF65-F5344CB8AC3E}">
        <p14:creationId xmlns:p14="http://schemas.microsoft.com/office/powerpoint/2010/main" val="4289714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31C2B3-0674-43D6-AB3C-545A99996999}"/>
              </a:ext>
            </a:extLst>
          </p:cNvPr>
          <p:cNvSpPr>
            <a:spLocks noGrp="1"/>
          </p:cNvSpPr>
          <p:nvPr>
            <p:ph type="ctrTitle"/>
          </p:nvPr>
        </p:nvSpPr>
        <p:spPr/>
        <p:txBody>
          <a:bodyPr/>
          <a:lstStyle/>
          <a:p>
            <a:r>
              <a:rPr lang="en-US" dirty="0"/>
              <a:t>Thank you</a:t>
            </a:r>
          </a:p>
        </p:txBody>
      </p:sp>
      <p:sp>
        <p:nvSpPr>
          <p:cNvPr id="5" name="Subtitle 4">
            <a:extLst>
              <a:ext uri="{FF2B5EF4-FFF2-40B4-BE49-F238E27FC236}">
                <a16:creationId xmlns:a16="http://schemas.microsoft.com/office/drawing/2014/main" id="{F167A97A-3457-4438-A796-79F390C5A3E6}"/>
              </a:ext>
            </a:extLst>
          </p:cNvPr>
          <p:cNvSpPr>
            <a:spLocks noGrp="1"/>
          </p:cNvSpPr>
          <p:nvPr>
            <p:ph type="subTitle" idx="1"/>
          </p:nvPr>
        </p:nvSpPr>
        <p:spPr/>
        <p:txBody>
          <a:bodyPr/>
          <a:lstStyle/>
          <a:p>
            <a:r>
              <a:rPr lang="en-US" dirty="0"/>
              <a:t>John A. Chapman</a:t>
            </a:r>
          </a:p>
          <a:p>
            <a:r>
              <a:rPr lang="en-US" dirty="0"/>
              <a:t>chapm155@umn.edu</a:t>
            </a:r>
          </a:p>
        </p:txBody>
      </p:sp>
    </p:spTree>
    <p:extLst>
      <p:ext uri="{BB962C8B-B14F-4D97-AF65-F5344CB8AC3E}">
        <p14:creationId xmlns:p14="http://schemas.microsoft.com/office/powerpoint/2010/main" val="2639892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47" y="1219200"/>
            <a:ext cx="9153551" cy="3450183"/>
          </a:xfrm>
          <a:prstGeom prst="rect">
            <a:avLst/>
          </a:prstGeom>
        </p:spPr>
      </p:pic>
    </p:spTree>
    <p:extLst>
      <p:ext uri="{BB962C8B-B14F-4D97-AF65-F5344CB8AC3E}">
        <p14:creationId xmlns:p14="http://schemas.microsoft.com/office/powerpoint/2010/main" val="2246366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4" name="Picture 8" descr="C:\Users\chapm155\Documents\e and s program\EandS photos\2005_09_27 LID tour\IMG_1656.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1"/>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9191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oogle Earth"/>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28601" y="0"/>
            <a:ext cx="10907997" cy="6858000"/>
          </a:xfrm>
          <a:prstGeom prst="rect">
            <a:avLst/>
          </a:prstGeom>
        </p:spPr>
      </p:pic>
      <p:sp>
        <p:nvSpPr>
          <p:cNvPr id="3" name="Content Placeholder 2"/>
          <p:cNvSpPr>
            <a:spLocks noGrp="1"/>
          </p:cNvSpPr>
          <p:nvPr>
            <p:ph idx="1"/>
          </p:nvPr>
        </p:nvSpPr>
        <p:spPr>
          <a:xfrm>
            <a:off x="457200" y="1295400"/>
            <a:ext cx="8229600" cy="4525963"/>
          </a:xfrm>
        </p:spPr>
        <p:txBody>
          <a:bodyPr/>
          <a:lstStyle/>
          <a:p>
            <a:pPr marL="0" indent="0">
              <a:buNone/>
            </a:pPr>
            <a:endParaRPr lang="en-US" dirty="0"/>
          </a:p>
        </p:txBody>
      </p:sp>
      <p:sp>
        <p:nvSpPr>
          <p:cNvPr id="5" name="Title 4">
            <a:extLst>
              <a:ext uri="{FF2B5EF4-FFF2-40B4-BE49-F238E27FC236}">
                <a16:creationId xmlns:a16="http://schemas.microsoft.com/office/drawing/2014/main" id="{E0D586B1-9562-45FD-973C-1297459D5676}"/>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424161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CC23A-3815-4BE4-BA2B-3A3D5CDB4349}"/>
              </a:ext>
            </a:extLst>
          </p:cNvPr>
          <p:cNvSpPr>
            <a:spLocks noGrp="1"/>
          </p:cNvSpPr>
          <p:nvPr>
            <p:ph type="title"/>
          </p:nvPr>
        </p:nvSpPr>
        <p:spPr/>
        <p:txBody>
          <a:bodyPr/>
          <a:lstStyle/>
          <a:p>
            <a:r>
              <a:rPr lang="en-US" dirty="0"/>
              <a:t>Active Treatment WWTP</a:t>
            </a:r>
          </a:p>
        </p:txBody>
      </p:sp>
      <p:pic>
        <p:nvPicPr>
          <p:cNvPr id="5" name="Content Placeholder 4" descr="Diagram&#10;&#10;Description automatically generated">
            <a:extLst>
              <a:ext uri="{FF2B5EF4-FFF2-40B4-BE49-F238E27FC236}">
                <a16:creationId xmlns:a16="http://schemas.microsoft.com/office/drawing/2014/main" id="{0067BCE2-4B7D-446C-B60B-92B2F01C9577}"/>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457200" y="2133600"/>
            <a:ext cx="8048748" cy="4525963"/>
          </a:xfrm>
        </p:spPr>
      </p:pic>
    </p:spTree>
    <p:extLst>
      <p:ext uri="{BB962C8B-B14F-4D97-AF65-F5344CB8AC3E}">
        <p14:creationId xmlns:p14="http://schemas.microsoft.com/office/powerpoint/2010/main" val="3411277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CC23A-3815-4BE4-BA2B-3A3D5CDB4349}"/>
              </a:ext>
            </a:extLst>
          </p:cNvPr>
          <p:cNvSpPr>
            <a:spLocks noGrp="1"/>
          </p:cNvSpPr>
          <p:nvPr>
            <p:ph type="title"/>
          </p:nvPr>
        </p:nvSpPr>
        <p:spPr/>
        <p:txBody>
          <a:bodyPr/>
          <a:lstStyle/>
          <a:p>
            <a:r>
              <a:rPr lang="en-US" dirty="0"/>
              <a:t>Active Treatment WWTP</a:t>
            </a:r>
          </a:p>
        </p:txBody>
      </p:sp>
      <p:pic>
        <p:nvPicPr>
          <p:cNvPr id="5" name="Content Placeholder 4" descr="Diagram&#10;&#10;Description automatically generated">
            <a:extLst>
              <a:ext uri="{FF2B5EF4-FFF2-40B4-BE49-F238E27FC236}">
                <a16:creationId xmlns:a16="http://schemas.microsoft.com/office/drawing/2014/main" id="{0067BCE2-4B7D-446C-B60B-92B2F01C9577}"/>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457200" y="2139679"/>
            <a:ext cx="8048748" cy="4525963"/>
          </a:xfrm>
        </p:spPr>
      </p:pic>
      <p:pic>
        <p:nvPicPr>
          <p:cNvPr id="4" name="Picture 2" descr="C:\Users\chapm155\Documents\e and s program\EandS photos\2008_06_16 Franklin Pond and hwy36 pond\IMG_4785.jpg">
            <a:extLst>
              <a:ext uri="{FF2B5EF4-FFF2-40B4-BE49-F238E27FC236}">
                <a16:creationId xmlns:a16="http://schemas.microsoft.com/office/drawing/2014/main" id="{7F8F2D8C-0B40-429E-ABE1-829745902F3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57600" y="686892"/>
            <a:ext cx="5192428" cy="3894634"/>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3">
            <a:extLst>
              <a:ext uri="{FF2B5EF4-FFF2-40B4-BE49-F238E27FC236}">
                <a16:creationId xmlns:a16="http://schemas.microsoft.com/office/drawing/2014/main" id="{3C201211-3148-45FC-B1D3-2696BD98B83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6200" y="274638"/>
            <a:ext cx="3657601" cy="4306888"/>
          </a:xfrm>
          <a:prstGeom prst="rect">
            <a:avLst/>
          </a:prstGeom>
        </p:spPr>
      </p:pic>
      <p:sp>
        <p:nvSpPr>
          <p:cNvPr id="3" name="Arrow: Up 2">
            <a:extLst>
              <a:ext uri="{FF2B5EF4-FFF2-40B4-BE49-F238E27FC236}">
                <a16:creationId xmlns:a16="http://schemas.microsoft.com/office/drawing/2014/main" id="{59407631-C75D-4547-98D2-D58409808FB8}"/>
              </a:ext>
            </a:extLst>
          </p:cNvPr>
          <p:cNvSpPr/>
          <p:nvPr/>
        </p:nvSpPr>
        <p:spPr>
          <a:xfrm rot="8962705">
            <a:off x="646519" y="3873588"/>
            <a:ext cx="1029880" cy="1295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Up 6">
            <a:extLst>
              <a:ext uri="{FF2B5EF4-FFF2-40B4-BE49-F238E27FC236}">
                <a16:creationId xmlns:a16="http://schemas.microsoft.com/office/drawing/2014/main" id="{ACB8E77C-77D7-45BB-A03D-A9A4005B395C}"/>
              </a:ext>
            </a:extLst>
          </p:cNvPr>
          <p:cNvSpPr/>
          <p:nvPr/>
        </p:nvSpPr>
        <p:spPr>
          <a:xfrm rot="13796694">
            <a:off x="3380572" y="3529243"/>
            <a:ext cx="1029880" cy="17468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1905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F4F39-64AC-4458-B902-9E2678D9F4C7}"/>
              </a:ext>
            </a:extLst>
          </p:cNvPr>
          <p:cNvSpPr>
            <a:spLocks noGrp="1"/>
          </p:cNvSpPr>
          <p:nvPr>
            <p:ph type="title"/>
          </p:nvPr>
        </p:nvSpPr>
        <p:spPr/>
        <p:txBody>
          <a:bodyPr/>
          <a:lstStyle/>
          <a:p>
            <a:endParaRPr lang="en-US"/>
          </a:p>
        </p:txBody>
      </p:sp>
      <p:pic>
        <p:nvPicPr>
          <p:cNvPr id="7" name="Content Placeholder 6" descr="A picture containing grass, ground, outdoor, old&#10;&#10;Description automatically generated">
            <a:extLst>
              <a:ext uri="{FF2B5EF4-FFF2-40B4-BE49-F238E27FC236}">
                <a16:creationId xmlns:a16="http://schemas.microsoft.com/office/drawing/2014/main" id="{D4C41ACB-0A31-4AF7-A264-7E261C22C1BC}"/>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762000" y="28871"/>
            <a:ext cx="5773740" cy="3247729"/>
          </a:xfrm>
        </p:spPr>
      </p:pic>
      <p:pic>
        <p:nvPicPr>
          <p:cNvPr id="5" name="Content Placeholder 4">
            <a:extLst>
              <a:ext uri="{FF2B5EF4-FFF2-40B4-BE49-F238E27FC236}">
                <a16:creationId xmlns:a16="http://schemas.microsoft.com/office/drawing/2014/main" id="{C1C5C56A-BD6D-42F7-99FB-FBD51FA09EC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562600" y="3810000"/>
            <a:ext cx="3648456" cy="3200400"/>
          </a:xfrm>
          <a:prstGeom prst="rect">
            <a:avLst/>
          </a:prstGeom>
        </p:spPr>
      </p:pic>
      <p:pic>
        <p:nvPicPr>
          <p:cNvPr id="9" name="Picture 8" descr="A picture containing outdoor, ground, grass, wooden&#10;&#10;Description automatically generated">
            <a:extLst>
              <a:ext uri="{FF2B5EF4-FFF2-40B4-BE49-F238E27FC236}">
                <a16:creationId xmlns:a16="http://schemas.microsoft.com/office/drawing/2014/main" id="{59528C87-0EE6-4092-8AFD-57922DA953C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12737" y="2274592"/>
            <a:ext cx="4436533" cy="2495550"/>
          </a:xfrm>
          <a:prstGeom prst="rect">
            <a:avLst/>
          </a:prstGeom>
        </p:spPr>
      </p:pic>
    </p:spTree>
    <p:extLst>
      <p:ext uri="{BB962C8B-B14F-4D97-AF65-F5344CB8AC3E}">
        <p14:creationId xmlns:p14="http://schemas.microsoft.com/office/powerpoint/2010/main" val="38512732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2766</TotalTime>
  <Words>797</Words>
  <Application>Microsoft Office PowerPoint</Application>
  <PresentationFormat>On-screen Show (4:3)</PresentationFormat>
  <Paragraphs>185</Paragraphs>
  <Slides>32</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Franklin Gothic Medium Cond</vt:lpstr>
      <vt:lpstr>Garamond</vt:lpstr>
      <vt:lpstr>Wingdings</vt:lpstr>
      <vt:lpstr>Office Theme</vt:lpstr>
      <vt:lpstr>Introduction to the Importance of Stormwater Pretreatment</vt:lpstr>
      <vt:lpstr>PowerPoint Presentation</vt:lpstr>
      <vt:lpstr>PowerPoint Presentation</vt:lpstr>
      <vt:lpstr>PowerPoint Presentation</vt:lpstr>
      <vt:lpstr>PowerPoint Presentation</vt:lpstr>
      <vt:lpstr>PowerPoint Presentation</vt:lpstr>
      <vt:lpstr>Active Treatment WWTP</vt:lpstr>
      <vt:lpstr>Active Treatment WWTP</vt:lpstr>
      <vt:lpstr>PowerPoint Presentation</vt:lpstr>
      <vt:lpstr>What is the proper size for pretreatment?  How do we optimize it?</vt:lpstr>
      <vt:lpstr>Cost Data Range (2007 U of M report)</vt:lpstr>
      <vt:lpstr>Costs over the Pond Life (MCWD)</vt:lpstr>
      <vt:lpstr>PowerPoint Presentation</vt:lpstr>
      <vt:lpstr>PowerPoint Presentation</vt:lpstr>
      <vt:lpstr>Do we have numbers on pretreatment?</vt:lpstr>
      <vt:lpstr>Pretreatment</vt:lpstr>
      <vt:lpstr>PowerPoint Presentation</vt:lpstr>
      <vt:lpstr>PowerPoint Presentation</vt:lpstr>
      <vt:lpstr>PowerPoint Presentation</vt:lpstr>
      <vt:lpstr>Conclusions of this study</vt:lpstr>
      <vt:lpstr>PowerPoint Presentation</vt:lpstr>
      <vt:lpstr>PowerPoint Presentation</vt:lpstr>
      <vt:lpstr>PowerPoint Presentation</vt:lpstr>
      <vt:lpstr>Conclusions from this study</vt:lpstr>
      <vt:lpstr>Inspection records show</vt:lpstr>
      <vt:lpstr>I would recommend:</vt:lpstr>
      <vt:lpstr> Funding provided by Minnesota Stormwater Research Council University of Minnesota Water Resources Center </vt:lpstr>
      <vt:lpstr>What do the numbers suggest?</vt:lpstr>
      <vt:lpstr>PowerPoint Presentation</vt:lpstr>
      <vt:lpstr>PowerPoint Presentation</vt:lpstr>
      <vt:lpstr>Why Pretreatment?</vt:lpstr>
      <vt:lpstr>Thank you</vt:lpstr>
    </vt:vector>
  </TitlesOfParts>
  <Company>University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A Chapman</dc:creator>
  <cp:lastModifiedBy>Trojan, Mike (MPCA)</cp:lastModifiedBy>
  <cp:revision>34</cp:revision>
  <cp:lastPrinted>2015-10-16T17:43:40Z</cp:lastPrinted>
  <dcterms:created xsi:type="dcterms:W3CDTF">2015-10-06T14:58:43Z</dcterms:created>
  <dcterms:modified xsi:type="dcterms:W3CDTF">2022-01-20T15:20:17Z</dcterms:modified>
</cp:coreProperties>
</file>