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handoutMasterIdLst>
    <p:handoutMasterId r:id="rId62"/>
  </p:handoutMasterIdLst>
  <p:sldIdLst>
    <p:sldId id="395" r:id="rId2"/>
    <p:sldId id="263" r:id="rId3"/>
    <p:sldId id="422" r:id="rId4"/>
    <p:sldId id="266" r:id="rId5"/>
    <p:sldId id="404" r:id="rId6"/>
    <p:sldId id="405" r:id="rId7"/>
    <p:sldId id="313" r:id="rId8"/>
    <p:sldId id="406" r:id="rId9"/>
    <p:sldId id="265" r:id="rId10"/>
    <p:sldId id="407" r:id="rId11"/>
    <p:sldId id="273" r:id="rId12"/>
    <p:sldId id="269" r:id="rId13"/>
    <p:sldId id="342" r:id="rId14"/>
    <p:sldId id="270" r:id="rId15"/>
    <p:sldId id="268" r:id="rId16"/>
    <p:sldId id="409" r:id="rId17"/>
    <p:sldId id="338" r:id="rId18"/>
    <p:sldId id="275" r:id="rId19"/>
    <p:sldId id="272" r:id="rId20"/>
    <p:sldId id="345" r:id="rId21"/>
    <p:sldId id="349" r:id="rId22"/>
    <p:sldId id="350" r:id="rId23"/>
    <p:sldId id="340" r:id="rId24"/>
    <p:sldId id="410" r:id="rId25"/>
    <p:sldId id="411" r:id="rId26"/>
    <p:sldId id="412" r:id="rId27"/>
    <p:sldId id="371" r:id="rId28"/>
    <p:sldId id="413" r:id="rId29"/>
    <p:sldId id="372" r:id="rId30"/>
    <p:sldId id="393" r:id="rId31"/>
    <p:sldId id="414" r:id="rId32"/>
    <p:sldId id="314" r:id="rId33"/>
    <p:sldId id="399" r:id="rId34"/>
    <p:sldId id="299" r:id="rId35"/>
    <p:sldId id="300" r:id="rId36"/>
    <p:sldId id="415" r:id="rId37"/>
    <p:sldId id="416" r:id="rId38"/>
    <p:sldId id="307" r:id="rId39"/>
    <p:sldId id="333" r:id="rId40"/>
    <p:sldId id="417" r:id="rId41"/>
    <p:sldId id="401" r:id="rId42"/>
    <p:sldId id="278" r:id="rId43"/>
    <p:sldId id="423" r:id="rId44"/>
    <p:sldId id="322" r:id="rId45"/>
    <p:sldId id="418" r:id="rId46"/>
    <p:sldId id="419" r:id="rId47"/>
    <p:sldId id="282" r:id="rId48"/>
    <p:sldId id="373" r:id="rId49"/>
    <p:sldId id="284" r:id="rId50"/>
    <p:sldId id="403" r:id="rId51"/>
    <p:sldId id="377" r:id="rId52"/>
    <p:sldId id="381" r:id="rId53"/>
    <p:sldId id="396" r:id="rId54"/>
    <p:sldId id="420" r:id="rId55"/>
    <p:sldId id="328" r:id="rId56"/>
    <p:sldId id="264" r:id="rId57"/>
    <p:sldId id="421" r:id="rId58"/>
    <p:sldId id="336" r:id="rId59"/>
    <p:sldId id="337"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3C67"/>
    <a:srgbClr val="0E4374"/>
    <a:srgbClr val="603913"/>
    <a:srgbClr val="082540"/>
    <a:srgbClr val="00529B"/>
    <a:srgbClr val="166DBC"/>
    <a:srgbClr val="7F8E2B"/>
    <a:srgbClr val="362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19" autoAdjust="0"/>
    <p:restoredTop sz="95438" autoAdjust="0"/>
  </p:normalViewPr>
  <p:slideViewPr>
    <p:cSldViewPr>
      <p:cViewPr varScale="1">
        <p:scale>
          <a:sx n="115" d="100"/>
          <a:sy n="115" d="100"/>
        </p:scale>
        <p:origin x="1116" y="102"/>
      </p:cViewPr>
      <p:guideLst>
        <p:guide orient="horz" pos="2160"/>
        <p:guide pos="2880"/>
      </p:guideLst>
    </p:cSldViewPr>
  </p:slideViewPr>
  <p:outlineViewPr>
    <p:cViewPr>
      <p:scale>
        <a:sx n="33" d="100"/>
        <a:sy n="33" d="100"/>
      </p:scale>
      <p:origin x="48" y="11381"/>
    </p:cViewPr>
  </p:outlineViewPr>
  <p:notesTextViewPr>
    <p:cViewPr>
      <p:scale>
        <a:sx n="66" d="100"/>
        <a:sy n="66" d="100"/>
      </p:scale>
      <p:origin x="0" y="0"/>
    </p:cViewPr>
  </p:notesTextViewPr>
  <p:sorterViewPr>
    <p:cViewPr>
      <p:scale>
        <a:sx n="150" d="100"/>
        <a:sy n="150" d="100"/>
      </p:scale>
      <p:origin x="0" y="3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arr.com\projects\Mpls\23%20MN\62\23621050%20MIDS\WorkFiles\Work%20Plan%206\p8%20models%2005132011\RESULTS\BMP_P8_Results_Summar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jmk2.BARR_ENG\Local%20Settings\Temporary%20Internet%20Files\Content.Outlook\0YOE8WWF\Performance%20Curve%2050%25%20impervious%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10201379694796"/>
          <c:y val="0.12761092999059562"/>
          <c:w val="0.80309780967644551"/>
          <c:h val="0.71514207394579465"/>
        </c:manualLayout>
      </c:layout>
      <c:scatterChart>
        <c:scatterStyle val="smoothMarker"/>
        <c:varyColors val="0"/>
        <c:ser>
          <c:idx val="0"/>
          <c:order val="0"/>
          <c:tx>
            <c:strRef>
              <c:f>'B06'!$Q$34</c:f>
              <c:strCache>
                <c:ptCount val="1"/>
                <c:pt idx="0">
                  <c:v>10% Imp</c:v>
                </c:pt>
              </c:strCache>
            </c:strRef>
          </c:tx>
          <c:spPr>
            <a:ln w="38100"/>
          </c:spPr>
          <c:marker>
            <c:symbol val="square"/>
            <c:size val="3"/>
          </c:marker>
          <c:xVal>
            <c:numRef>
              <c:f>'B06'!$P$35:$P$58</c:f>
              <c:numCache>
                <c:formatCode>General</c:formatCode>
                <c:ptCount val="24"/>
                <c:pt idx="0">
                  <c:v>0</c:v>
                </c:pt>
                <c:pt idx="1">
                  <c:v>500</c:v>
                </c:pt>
                <c:pt idx="2">
                  <c:v>1000</c:v>
                </c:pt>
                <c:pt idx="3">
                  <c:v>1500</c:v>
                </c:pt>
                <c:pt idx="4">
                  <c:v>1997</c:v>
                </c:pt>
                <c:pt idx="5">
                  <c:v>3993</c:v>
                </c:pt>
                <c:pt idx="6">
                  <c:v>5990</c:v>
                </c:pt>
                <c:pt idx="7">
                  <c:v>7986</c:v>
                </c:pt>
                <c:pt idx="8">
                  <c:v>9983</c:v>
                </c:pt>
                <c:pt idx="9">
                  <c:v>11979</c:v>
                </c:pt>
                <c:pt idx="10">
                  <c:v>13976</c:v>
                </c:pt>
                <c:pt idx="11">
                  <c:v>15972</c:v>
                </c:pt>
                <c:pt idx="12">
                  <c:v>17969</c:v>
                </c:pt>
                <c:pt idx="13">
                  <c:v>19965</c:v>
                </c:pt>
                <c:pt idx="14">
                  <c:v>21962</c:v>
                </c:pt>
                <c:pt idx="15">
                  <c:v>23958</c:v>
                </c:pt>
                <c:pt idx="16">
                  <c:v>25955</c:v>
                </c:pt>
                <c:pt idx="17">
                  <c:v>27951</c:v>
                </c:pt>
                <c:pt idx="18">
                  <c:v>29948</c:v>
                </c:pt>
                <c:pt idx="19">
                  <c:v>31944</c:v>
                </c:pt>
                <c:pt idx="20">
                  <c:v>35937</c:v>
                </c:pt>
                <c:pt idx="21">
                  <c:v>43560</c:v>
                </c:pt>
                <c:pt idx="22">
                  <c:v>50000</c:v>
                </c:pt>
                <c:pt idx="23">
                  <c:v>65000</c:v>
                </c:pt>
              </c:numCache>
            </c:numRef>
          </c:xVal>
          <c:yVal>
            <c:numRef>
              <c:f>'B06'!$Q$35:$Q$58</c:f>
              <c:numCache>
                <c:formatCode>0%</c:formatCode>
                <c:ptCount val="24"/>
                <c:pt idx="0">
                  <c:v>0</c:v>
                </c:pt>
                <c:pt idx="1">
                  <c:v>0.25457900492072172</c:v>
                </c:pt>
                <c:pt idx="2">
                  <c:v>0.39810005467468618</c:v>
                </c:pt>
                <c:pt idx="3">
                  <c:v>0.49542099507927978</c:v>
                </c:pt>
                <c:pt idx="4">
                  <c:v>0.56608802624385013</c:v>
                </c:pt>
                <c:pt idx="5">
                  <c:v>0.72772006560962366</c:v>
                </c:pt>
                <c:pt idx="6">
                  <c:v>0.80522143247676459</c:v>
                </c:pt>
                <c:pt idx="7">
                  <c:v>0.85299343903772562</c:v>
                </c:pt>
                <c:pt idx="8">
                  <c:v>0.8893521049753953</c:v>
                </c:pt>
                <c:pt idx="9">
                  <c:v>0.9170311645708038</c:v>
                </c:pt>
                <c:pt idx="10">
                  <c:v>0.93671405139420461</c:v>
                </c:pt>
                <c:pt idx="11">
                  <c:v>0.95174958993985781</c:v>
                </c:pt>
                <c:pt idx="12">
                  <c:v>0.96213778020776275</c:v>
                </c:pt>
                <c:pt idx="13">
                  <c:v>0.96863039912520499</c:v>
                </c:pt>
                <c:pt idx="14">
                  <c:v>0.97279934390377432</c:v>
                </c:pt>
                <c:pt idx="15">
                  <c:v>0.97662657189721147</c:v>
                </c:pt>
                <c:pt idx="16">
                  <c:v>0.98038545653362485</c:v>
                </c:pt>
                <c:pt idx="17">
                  <c:v>0.98339256424275379</c:v>
                </c:pt>
                <c:pt idx="18">
                  <c:v>0.98578458173865313</c:v>
                </c:pt>
                <c:pt idx="19">
                  <c:v>0.98783488244942663</c:v>
                </c:pt>
                <c:pt idx="20">
                  <c:v>0.99097867687260799</c:v>
                </c:pt>
                <c:pt idx="21">
                  <c:v>0.99501093493712356</c:v>
                </c:pt>
                <c:pt idx="22">
                  <c:v>0.99617277200656096</c:v>
                </c:pt>
                <c:pt idx="23">
                  <c:v>0.99890650628758892</c:v>
                </c:pt>
              </c:numCache>
            </c:numRef>
          </c:yVal>
          <c:smooth val="1"/>
          <c:extLst>
            <c:ext xmlns:c16="http://schemas.microsoft.com/office/drawing/2014/chart" uri="{C3380CC4-5D6E-409C-BE32-E72D297353CC}">
              <c16:uniqueId val="{00000000-0D6F-4399-8B9D-5A0D578DBF40}"/>
            </c:ext>
          </c:extLst>
        </c:ser>
        <c:ser>
          <c:idx val="1"/>
          <c:order val="1"/>
          <c:tx>
            <c:strRef>
              <c:f>'B06'!$R$34</c:f>
              <c:strCache>
                <c:ptCount val="1"/>
                <c:pt idx="0">
                  <c:v>30% Imp</c:v>
                </c:pt>
              </c:strCache>
            </c:strRef>
          </c:tx>
          <c:spPr>
            <a:ln w="38100"/>
          </c:spPr>
          <c:marker>
            <c:symbol val="square"/>
            <c:size val="3"/>
          </c:marker>
          <c:xVal>
            <c:numRef>
              <c:f>'B06'!$P$35:$P$58</c:f>
              <c:numCache>
                <c:formatCode>General</c:formatCode>
                <c:ptCount val="24"/>
                <c:pt idx="0">
                  <c:v>0</c:v>
                </c:pt>
                <c:pt idx="1">
                  <c:v>500</c:v>
                </c:pt>
                <c:pt idx="2">
                  <c:v>1000</c:v>
                </c:pt>
                <c:pt idx="3">
                  <c:v>1500</c:v>
                </c:pt>
                <c:pt idx="4">
                  <c:v>1997</c:v>
                </c:pt>
                <c:pt idx="5">
                  <c:v>3993</c:v>
                </c:pt>
                <c:pt idx="6">
                  <c:v>5990</c:v>
                </c:pt>
                <c:pt idx="7">
                  <c:v>7986</c:v>
                </c:pt>
                <c:pt idx="8">
                  <c:v>9983</c:v>
                </c:pt>
                <c:pt idx="9">
                  <c:v>11979</c:v>
                </c:pt>
                <c:pt idx="10">
                  <c:v>13976</c:v>
                </c:pt>
                <c:pt idx="11">
                  <c:v>15972</c:v>
                </c:pt>
                <c:pt idx="12">
                  <c:v>17969</c:v>
                </c:pt>
                <c:pt idx="13">
                  <c:v>19965</c:v>
                </c:pt>
                <c:pt idx="14">
                  <c:v>21962</c:v>
                </c:pt>
                <c:pt idx="15">
                  <c:v>23958</c:v>
                </c:pt>
                <c:pt idx="16">
                  <c:v>25955</c:v>
                </c:pt>
                <c:pt idx="17">
                  <c:v>27951</c:v>
                </c:pt>
                <c:pt idx="18">
                  <c:v>29948</c:v>
                </c:pt>
                <c:pt idx="19">
                  <c:v>31944</c:v>
                </c:pt>
                <c:pt idx="20">
                  <c:v>35937</c:v>
                </c:pt>
                <c:pt idx="21">
                  <c:v>43560</c:v>
                </c:pt>
                <c:pt idx="22">
                  <c:v>50000</c:v>
                </c:pt>
                <c:pt idx="23">
                  <c:v>65000</c:v>
                </c:pt>
              </c:numCache>
            </c:numRef>
          </c:xVal>
          <c:yVal>
            <c:numRef>
              <c:f>'B06'!$R$35:$R$58</c:f>
              <c:numCache>
                <c:formatCode>0%</c:formatCode>
                <c:ptCount val="24"/>
                <c:pt idx="0">
                  <c:v>0</c:v>
                </c:pt>
                <c:pt idx="1">
                  <c:v>0.13065550409690058</c:v>
                </c:pt>
                <c:pt idx="2">
                  <c:v>0.2290998693741835</c:v>
                </c:pt>
                <c:pt idx="3">
                  <c:v>0.31222538890868123</c:v>
                </c:pt>
                <c:pt idx="4">
                  <c:v>0.38389146182163703</c:v>
                </c:pt>
                <c:pt idx="5">
                  <c:v>0.58814273839211451</c:v>
                </c:pt>
                <c:pt idx="6">
                  <c:v>0.7128607053794086</c:v>
                </c:pt>
                <c:pt idx="7">
                  <c:v>0.79595653722835769</c:v>
                </c:pt>
                <c:pt idx="8">
                  <c:v>0.85337252107825656</c:v>
                </c:pt>
                <c:pt idx="9">
                  <c:v>0.89244151525947168</c:v>
                </c:pt>
                <c:pt idx="10">
                  <c:v>0.91933855836598977</c:v>
                </c:pt>
                <c:pt idx="11">
                  <c:v>0.93997149982187511</c:v>
                </c:pt>
                <c:pt idx="12">
                  <c:v>0.95466690416815114</c:v>
                </c:pt>
                <c:pt idx="13">
                  <c:v>0.96479040494003165</c:v>
                </c:pt>
                <c:pt idx="14">
                  <c:v>0.97158888493053064</c:v>
                </c:pt>
                <c:pt idx="15">
                  <c:v>0.97663579147369795</c:v>
                </c:pt>
                <c:pt idx="16">
                  <c:v>0.98070300439377855</c:v>
                </c:pt>
                <c:pt idx="17">
                  <c:v>0.98402802517515731</c:v>
                </c:pt>
                <c:pt idx="18">
                  <c:v>0.98637335233345214</c:v>
                </c:pt>
                <c:pt idx="19">
                  <c:v>0.98842180263626667</c:v>
                </c:pt>
                <c:pt idx="20">
                  <c:v>0.99156869730435826</c:v>
                </c:pt>
                <c:pt idx="21">
                  <c:v>0.99453746585916025</c:v>
                </c:pt>
                <c:pt idx="22">
                  <c:v>0.99557653485334141</c:v>
                </c:pt>
                <c:pt idx="23">
                  <c:v>0.99685310533190707</c:v>
                </c:pt>
              </c:numCache>
            </c:numRef>
          </c:yVal>
          <c:smooth val="1"/>
          <c:extLst>
            <c:ext xmlns:c16="http://schemas.microsoft.com/office/drawing/2014/chart" uri="{C3380CC4-5D6E-409C-BE32-E72D297353CC}">
              <c16:uniqueId val="{00000001-0D6F-4399-8B9D-5A0D578DBF40}"/>
            </c:ext>
          </c:extLst>
        </c:ser>
        <c:dLbls>
          <c:showLegendKey val="0"/>
          <c:showVal val="0"/>
          <c:showCatName val="0"/>
          <c:showSerName val="0"/>
          <c:showPercent val="0"/>
          <c:showBubbleSize val="0"/>
        </c:dLbls>
        <c:axId val="45337600"/>
        <c:axId val="45622400"/>
      </c:scatterChart>
      <c:valAx>
        <c:axId val="45337600"/>
        <c:scaling>
          <c:orientation val="minMax"/>
          <c:max val="25000"/>
          <c:min val="0"/>
        </c:scaling>
        <c:delete val="0"/>
        <c:axPos val="b"/>
        <c:title>
          <c:tx>
            <c:rich>
              <a:bodyPr/>
              <a:lstStyle/>
              <a:p>
                <a:pPr>
                  <a:defRPr sz="2400">
                    <a:solidFill>
                      <a:schemeClr val="bg1"/>
                    </a:solidFill>
                  </a:defRPr>
                </a:pPr>
                <a:r>
                  <a:rPr lang="en-US" sz="2400" dirty="0">
                    <a:solidFill>
                      <a:schemeClr val="bg1"/>
                    </a:solidFill>
                  </a:rPr>
                  <a:t>BMP Volume (cubic</a:t>
                </a:r>
                <a:r>
                  <a:rPr lang="en-US" sz="2400" baseline="0" dirty="0">
                    <a:solidFill>
                      <a:schemeClr val="bg1"/>
                    </a:solidFill>
                  </a:rPr>
                  <a:t> feet)</a:t>
                </a:r>
                <a:endParaRPr lang="en-US" sz="2400" dirty="0">
                  <a:solidFill>
                    <a:schemeClr val="bg1"/>
                  </a:solidFill>
                </a:endParaRPr>
              </a:p>
            </c:rich>
          </c:tx>
          <c:layout/>
          <c:overlay val="0"/>
        </c:title>
        <c:numFmt formatCode="#,##0" sourceLinked="0"/>
        <c:majorTickMark val="out"/>
        <c:minorTickMark val="none"/>
        <c:tickLblPos val="nextTo"/>
        <c:spPr>
          <a:ln>
            <a:solidFill>
              <a:prstClr val="white"/>
            </a:solidFill>
          </a:ln>
        </c:spPr>
        <c:txPr>
          <a:bodyPr/>
          <a:lstStyle/>
          <a:p>
            <a:pPr>
              <a:defRPr sz="1800">
                <a:solidFill>
                  <a:schemeClr val="bg1"/>
                </a:solidFill>
              </a:defRPr>
            </a:pPr>
            <a:endParaRPr lang="en-US"/>
          </a:p>
        </c:txPr>
        <c:crossAx val="45622400"/>
        <c:crosses val="autoZero"/>
        <c:crossBetween val="midCat"/>
        <c:majorUnit val="5000"/>
      </c:valAx>
      <c:valAx>
        <c:axId val="45622400"/>
        <c:scaling>
          <c:orientation val="minMax"/>
          <c:max val="1"/>
        </c:scaling>
        <c:delete val="0"/>
        <c:axPos val="l"/>
        <c:majorGridlines>
          <c:spPr>
            <a:ln w="19050">
              <a:solidFill>
                <a:schemeClr val="bg1"/>
              </a:solidFill>
            </a:ln>
          </c:spPr>
        </c:majorGridlines>
        <c:title>
          <c:tx>
            <c:rich>
              <a:bodyPr rot="-5400000" vert="horz"/>
              <a:lstStyle/>
              <a:p>
                <a:pPr>
                  <a:defRPr sz="2400">
                    <a:solidFill>
                      <a:schemeClr val="bg1"/>
                    </a:solidFill>
                  </a:defRPr>
                </a:pPr>
                <a:r>
                  <a:rPr lang="en-US" sz="2400" dirty="0">
                    <a:solidFill>
                      <a:schemeClr val="bg1"/>
                    </a:solidFill>
                  </a:rPr>
                  <a:t>Percent Volume Reduction</a:t>
                </a:r>
              </a:p>
            </c:rich>
          </c:tx>
          <c:layout>
            <c:manualLayout>
              <c:xMode val="edge"/>
              <c:yMode val="edge"/>
              <c:x val="8.4792000557452531E-3"/>
              <c:y val="0.21002866596521014"/>
            </c:manualLayout>
          </c:layout>
          <c:overlay val="0"/>
        </c:title>
        <c:numFmt formatCode="0%" sourceLinked="1"/>
        <c:majorTickMark val="out"/>
        <c:minorTickMark val="none"/>
        <c:tickLblPos val="nextTo"/>
        <c:spPr>
          <a:ln w="15875"/>
        </c:spPr>
        <c:txPr>
          <a:bodyPr/>
          <a:lstStyle/>
          <a:p>
            <a:pPr>
              <a:defRPr sz="1800" b="1">
                <a:solidFill>
                  <a:schemeClr val="bg1"/>
                </a:solidFill>
              </a:defRPr>
            </a:pPr>
            <a:endParaRPr lang="en-US"/>
          </a:p>
        </c:txPr>
        <c:crossAx val="45337600"/>
        <c:crosses val="autoZero"/>
        <c:crossBetween val="midCat"/>
        <c:majorUnit val="0.1"/>
      </c:valAx>
      <c:spPr>
        <a:solidFill>
          <a:srgbClr val="323232">
            <a:lumMod val="50000"/>
            <a:lumOff val="50000"/>
          </a:srgbClr>
        </a:solidFill>
        <a:ln>
          <a:solidFill>
            <a:schemeClr val="bg1"/>
          </a:solidFill>
        </a:ln>
      </c:spPr>
    </c:plotArea>
    <c:legend>
      <c:legendPos val="r"/>
      <c:legendEntry>
        <c:idx val="0"/>
        <c:txPr>
          <a:bodyPr/>
          <a:lstStyle/>
          <a:p>
            <a:pPr>
              <a:defRPr sz="1600">
                <a:solidFill>
                  <a:schemeClr val="bg1"/>
                </a:solidFill>
              </a:defRPr>
            </a:pPr>
            <a:endParaRPr lang="en-US"/>
          </a:p>
        </c:txPr>
      </c:legendEntry>
      <c:legendEntry>
        <c:idx val="1"/>
        <c:txPr>
          <a:bodyPr/>
          <a:lstStyle/>
          <a:p>
            <a:pPr>
              <a:defRPr sz="1600">
                <a:solidFill>
                  <a:schemeClr val="bg1"/>
                </a:solidFill>
              </a:defRPr>
            </a:pPr>
            <a:endParaRPr lang="en-US"/>
          </a:p>
        </c:txPr>
      </c:legendEntry>
      <c:layout>
        <c:manualLayout>
          <c:xMode val="edge"/>
          <c:yMode val="edge"/>
          <c:x val="0.78785324889122366"/>
          <c:y val="0.22124405722174645"/>
          <c:w val="0.15751451508358147"/>
          <c:h val="0.13699062094851724"/>
        </c:manualLayout>
      </c:layout>
      <c:overlay val="0"/>
      <c:txPr>
        <a:bodyPr/>
        <a:lstStyle/>
        <a:p>
          <a:pPr>
            <a:defRPr sz="1600"/>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87385041436751"/>
          <c:y val="3.2932942939464034E-2"/>
          <c:w val="0.84274095659302428"/>
          <c:h val="0.8298577503895842"/>
        </c:manualLayout>
      </c:layout>
      <c:scatterChart>
        <c:scatterStyle val="smoothMarker"/>
        <c:varyColors val="0"/>
        <c:ser>
          <c:idx val="0"/>
          <c:order val="0"/>
          <c:tx>
            <c:strRef>
              <c:f>'50% impervious'!$C$2</c:f>
              <c:strCache>
                <c:ptCount val="1"/>
                <c:pt idx="0">
                  <c:v>A soils</c:v>
                </c:pt>
              </c:strCache>
            </c:strRef>
          </c:tx>
          <c:marker>
            <c:symbol val="square"/>
            <c:size val="4"/>
          </c:marker>
          <c:xVal>
            <c:numRef>
              <c:f>'50% impervious'!$B$3:$B$27</c:f>
              <c:numCache>
                <c:formatCode>0</c:formatCode>
                <c:ptCount val="25"/>
                <c:pt idx="0">
                  <c:v>0</c:v>
                </c:pt>
                <c:pt idx="1">
                  <c:v>499.99999999999994</c:v>
                </c:pt>
                <c:pt idx="2">
                  <c:v>999.99999999999989</c:v>
                </c:pt>
                <c:pt idx="3">
                  <c:v>1500</c:v>
                </c:pt>
                <c:pt idx="4">
                  <c:v>1997</c:v>
                </c:pt>
                <c:pt idx="5">
                  <c:v>3993.0000000000005</c:v>
                </c:pt>
                <c:pt idx="6">
                  <c:v>5990</c:v>
                </c:pt>
                <c:pt idx="7">
                  <c:v>7986.0000000000009</c:v>
                </c:pt>
                <c:pt idx="8">
                  <c:v>9983</c:v>
                </c:pt>
                <c:pt idx="9">
                  <c:v>11979.000000000002</c:v>
                </c:pt>
                <c:pt idx="10">
                  <c:v>13976</c:v>
                </c:pt>
                <c:pt idx="11">
                  <c:v>15972.000000000002</c:v>
                </c:pt>
                <c:pt idx="12">
                  <c:v>17969</c:v>
                </c:pt>
                <c:pt idx="13">
                  <c:v>19965</c:v>
                </c:pt>
                <c:pt idx="14">
                  <c:v>21962</c:v>
                </c:pt>
                <c:pt idx="15">
                  <c:v>23958.000000000004</c:v>
                </c:pt>
                <c:pt idx="16">
                  <c:v>25955</c:v>
                </c:pt>
                <c:pt idx="17">
                  <c:v>27951.000000000007</c:v>
                </c:pt>
                <c:pt idx="18">
                  <c:v>29948</c:v>
                </c:pt>
                <c:pt idx="19">
                  <c:v>31944.000000000004</c:v>
                </c:pt>
                <c:pt idx="20">
                  <c:v>35937</c:v>
                </c:pt>
                <c:pt idx="21">
                  <c:v>43560</c:v>
                </c:pt>
                <c:pt idx="22">
                  <c:v>49999.999999999993</c:v>
                </c:pt>
                <c:pt idx="23">
                  <c:v>65000</c:v>
                </c:pt>
                <c:pt idx="24">
                  <c:v>87120</c:v>
                </c:pt>
              </c:numCache>
            </c:numRef>
          </c:xVal>
          <c:yVal>
            <c:numRef>
              <c:f>'50% impervious'!$C$3:$C$27</c:f>
              <c:numCache>
                <c:formatCode>0.0%</c:formatCode>
                <c:ptCount val="25"/>
                <c:pt idx="0">
                  <c:v>0</c:v>
                </c:pt>
                <c:pt idx="1">
                  <c:v>0.14506621605690256</c:v>
                </c:pt>
                <c:pt idx="2">
                  <c:v>0.24757338782567689</c:v>
                </c:pt>
                <c:pt idx="3">
                  <c:v>0.33190552913899479</c:v>
                </c:pt>
                <c:pt idx="4">
                  <c:v>0.40209061971941679</c:v>
                </c:pt>
                <c:pt idx="5">
                  <c:v>0.60468817542342912</c:v>
                </c:pt>
                <c:pt idx="6">
                  <c:v>0.72711911030769838</c:v>
                </c:pt>
                <c:pt idx="7">
                  <c:v>0.80583172869100483</c:v>
                </c:pt>
                <c:pt idx="8">
                  <c:v>0.86041576610209447</c:v>
                </c:pt>
                <c:pt idx="9">
                  <c:v>0.89833772153888469</c:v>
                </c:pt>
                <c:pt idx="10">
                  <c:v>0.9244901167131685</c:v>
                </c:pt>
                <c:pt idx="11">
                  <c:v>0.94299917475537398</c:v>
                </c:pt>
                <c:pt idx="12">
                  <c:v>0.95651746767791879</c:v>
                </c:pt>
                <c:pt idx="13">
                  <c:v>0.96647934923566625</c:v>
                </c:pt>
                <c:pt idx="14">
                  <c:v>0.97359217196526116</c:v>
                </c:pt>
                <c:pt idx="15">
                  <c:v>0.97954572248202143</c:v>
                </c:pt>
                <c:pt idx="16">
                  <c:v>0.98380948638346366</c:v>
                </c:pt>
                <c:pt idx="17">
                  <c:v>0.98665854521161622</c:v>
                </c:pt>
                <c:pt idx="18">
                  <c:v>0.98885919754784446</c:v>
                </c:pt>
                <c:pt idx="19">
                  <c:v>0.99045074075529527</c:v>
                </c:pt>
                <c:pt idx="20">
                  <c:v>0.9931622588124337</c:v>
                </c:pt>
                <c:pt idx="21">
                  <c:v>0.9963060478641883</c:v>
                </c:pt>
                <c:pt idx="22">
                  <c:v>0.99705269776398009</c:v>
                </c:pt>
                <c:pt idx="23">
                  <c:v>0.9981726726136676</c:v>
                </c:pt>
                <c:pt idx="24">
                  <c:v>1</c:v>
                </c:pt>
              </c:numCache>
            </c:numRef>
          </c:yVal>
          <c:smooth val="1"/>
          <c:extLst>
            <c:ext xmlns:c16="http://schemas.microsoft.com/office/drawing/2014/chart" uri="{C3380CC4-5D6E-409C-BE32-E72D297353CC}">
              <c16:uniqueId val="{00000000-57E8-4FCE-B46F-DED5127E591F}"/>
            </c:ext>
          </c:extLst>
        </c:ser>
        <c:ser>
          <c:idx val="1"/>
          <c:order val="1"/>
          <c:tx>
            <c:strRef>
              <c:f>'50% impervious'!$D$2</c:f>
              <c:strCache>
                <c:ptCount val="1"/>
                <c:pt idx="0">
                  <c:v>B Soils</c:v>
                </c:pt>
              </c:strCache>
            </c:strRef>
          </c:tx>
          <c:marker>
            <c:symbol val="square"/>
            <c:size val="4"/>
          </c:marker>
          <c:xVal>
            <c:numRef>
              <c:f>'50% impervious'!$B$3:$B$27</c:f>
              <c:numCache>
                <c:formatCode>0</c:formatCode>
                <c:ptCount val="25"/>
                <c:pt idx="0">
                  <c:v>0</c:v>
                </c:pt>
                <c:pt idx="1">
                  <c:v>499.99999999999994</c:v>
                </c:pt>
                <c:pt idx="2">
                  <c:v>999.99999999999989</c:v>
                </c:pt>
                <c:pt idx="3">
                  <c:v>1500</c:v>
                </c:pt>
                <c:pt idx="4">
                  <c:v>1997</c:v>
                </c:pt>
                <c:pt idx="5">
                  <c:v>3993.0000000000005</c:v>
                </c:pt>
                <c:pt idx="6">
                  <c:v>5990</c:v>
                </c:pt>
                <c:pt idx="7">
                  <c:v>7986.0000000000009</c:v>
                </c:pt>
                <c:pt idx="8">
                  <c:v>9983</c:v>
                </c:pt>
                <c:pt idx="9">
                  <c:v>11979.000000000002</c:v>
                </c:pt>
                <c:pt idx="10">
                  <c:v>13976</c:v>
                </c:pt>
                <c:pt idx="11">
                  <c:v>15972.000000000002</c:v>
                </c:pt>
                <c:pt idx="12">
                  <c:v>17969</c:v>
                </c:pt>
                <c:pt idx="13">
                  <c:v>19965</c:v>
                </c:pt>
                <c:pt idx="14">
                  <c:v>21962</c:v>
                </c:pt>
                <c:pt idx="15">
                  <c:v>23958.000000000004</c:v>
                </c:pt>
                <c:pt idx="16">
                  <c:v>25955</c:v>
                </c:pt>
                <c:pt idx="17">
                  <c:v>27951.000000000007</c:v>
                </c:pt>
                <c:pt idx="18">
                  <c:v>29948</c:v>
                </c:pt>
                <c:pt idx="19">
                  <c:v>31944.000000000004</c:v>
                </c:pt>
                <c:pt idx="20">
                  <c:v>35937</c:v>
                </c:pt>
                <c:pt idx="21">
                  <c:v>43560</c:v>
                </c:pt>
                <c:pt idx="22">
                  <c:v>49999.999999999993</c:v>
                </c:pt>
                <c:pt idx="23">
                  <c:v>65000</c:v>
                </c:pt>
                <c:pt idx="24">
                  <c:v>87120</c:v>
                </c:pt>
              </c:numCache>
            </c:numRef>
          </c:xVal>
          <c:yVal>
            <c:numRef>
              <c:f>'50% impervious'!$D$3:$D$27</c:f>
              <c:numCache>
                <c:formatCode>0.0%</c:formatCode>
                <c:ptCount val="25"/>
                <c:pt idx="0">
                  <c:v>0</c:v>
                </c:pt>
                <c:pt idx="1">
                  <c:v>8.6220300737622588E-2</c:v>
                </c:pt>
                <c:pt idx="2">
                  <c:v>0.15615222708914051</c:v>
                </c:pt>
                <c:pt idx="3">
                  <c:v>0.21821491552420499</c:v>
                </c:pt>
                <c:pt idx="4">
                  <c:v>0.27432352996947118</c:v>
                </c:pt>
                <c:pt idx="5">
                  <c:v>0.45673815347858243</c:v>
                </c:pt>
                <c:pt idx="6">
                  <c:v>0.58478866829740028</c:v>
                </c:pt>
                <c:pt idx="7">
                  <c:v>0.67794906801676236</c:v>
                </c:pt>
                <c:pt idx="8">
                  <c:v>0.74833608282609931</c:v>
                </c:pt>
                <c:pt idx="9">
                  <c:v>0.80268122949731691</c:v>
                </c:pt>
                <c:pt idx="10">
                  <c:v>0.84517511424616498</c:v>
                </c:pt>
                <c:pt idx="11">
                  <c:v>0.87871892599123957</c:v>
                </c:pt>
                <c:pt idx="12">
                  <c:v>0.90374879117128393</c:v>
                </c:pt>
                <c:pt idx="13">
                  <c:v>0.92284354438060567</c:v>
                </c:pt>
                <c:pt idx="14">
                  <c:v>0.93727364089728282</c:v>
                </c:pt>
                <c:pt idx="15">
                  <c:v>0.94861292830460586</c:v>
                </c:pt>
                <c:pt idx="16">
                  <c:v>0.95799912774712259</c:v>
                </c:pt>
                <c:pt idx="17">
                  <c:v>0.96565978345374215</c:v>
                </c:pt>
                <c:pt idx="18">
                  <c:v>0.97167074350076788</c:v>
                </c:pt>
                <c:pt idx="19">
                  <c:v>0.9760699319263515</c:v>
                </c:pt>
                <c:pt idx="20">
                  <c:v>0.98274456264102994</c:v>
                </c:pt>
                <c:pt idx="21">
                  <c:v>0.99019663613781606</c:v>
                </c:pt>
                <c:pt idx="22">
                  <c:v>0.99355291351423103</c:v>
                </c:pt>
                <c:pt idx="23">
                  <c:v>0.99626448224206909</c:v>
                </c:pt>
                <c:pt idx="24">
                  <c:v>1</c:v>
                </c:pt>
              </c:numCache>
            </c:numRef>
          </c:yVal>
          <c:smooth val="1"/>
          <c:extLst>
            <c:ext xmlns:c16="http://schemas.microsoft.com/office/drawing/2014/chart" uri="{C3380CC4-5D6E-409C-BE32-E72D297353CC}">
              <c16:uniqueId val="{00000001-57E8-4FCE-B46F-DED5127E591F}"/>
            </c:ext>
          </c:extLst>
        </c:ser>
        <c:ser>
          <c:idx val="2"/>
          <c:order val="2"/>
          <c:tx>
            <c:strRef>
              <c:f>'50% impervious'!$E$2</c:f>
              <c:strCache>
                <c:ptCount val="1"/>
                <c:pt idx="0">
                  <c:v>C Soils</c:v>
                </c:pt>
              </c:strCache>
            </c:strRef>
          </c:tx>
          <c:marker>
            <c:symbol val="triangle"/>
            <c:size val="4"/>
          </c:marker>
          <c:xVal>
            <c:numRef>
              <c:f>'50% impervious'!$B$3:$B$27</c:f>
              <c:numCache>
                <c:formatCode>0</c:formatCode>
                <c:ptCount val="25"/>
                <c:pt idx="0">
                  <c:v>0</c:v>
                </c:pt>
                <c:pt idx="1">
                  <c:v>499.99999999999994</c:v>
                </c:pt>
                <c:pt idx="2">
                  <c:v>999.99999999999989</c:v>
                </c:pt>
                <c:pt idx="3">
                  <c:v>1500</c:v>
                </c:pt>
                <c:pt idx="4">
                  <c:v>1997</c:v>
                </c:pt>
                <c:pt idx="5">
                  <c:v>3993.0000000000005</c:v>
                </c:pt>
                <c:pt idx="6">
                  <c:v>5990</c:v>
                </c:pt>
                <c:pt idx="7">
                  <c:v>7986.0000000000009</c:v>
                </c:pt>
                <c:pt idx="8">
                  <c:v>9983</c:v>
                </c:pt>
                <c:pt idx="9">
                  <c:v>11979.000000000002</c:v>
                </c:pt>
                <c:pt idx="10">
                  <c:v>13976</c:v>
                </c:pt>
                <c:pt idx="11">
                  <c:v>15972.000000000002</c:v>
                </c:pt>
                <c:pt idx="12">
                  <c:v>17969</c:v>
                </c:pt>
                <c:pt idx="13">
                  <c:v>19965</c:v>
                </c:pt>
                <c:pt idx="14">
                  <c:v>21962</c:v>
                </c:pt>
                <c:pt idx="15">
                  <c:v>23958.000000000004</c:v>
                </c:pt>
                <c:pt idx="16">
                  <c:v>25955</c:v>
                </c:pt>
                <c:pt idx="17">
                  <c:v>27951.000000000007</c:v>
                </c:pt>
                <c:pt idx="18">
                  <c:v>29948</c:v>
                </c:pt>
                <c:pt idx="19">
                  <c:v>31944.000000000004</c:v>
                </c:pt>
                <c:pt idx="20">
                  <c:v>35937</c:v>
                </c:pt>
                <c:pt idx="21">
                  <c:v>43560</c:v>
                </c:pt>
                <c:pt idx="22">
                  <c:v>49999.999999999993</c:v>
                </c:pt>
                <c:pt idx="23">
                  <c:v>65000</c:v>
                </c:pt>
                <c:pt idx="24">
                  <c:v>87120</c:v>
                </c:pt>
              </c:numCache>
            </c:numRef>
          </c:xVal>
          <c:yVal>
            <c:numRef>
              <c:f>'50% impervious'!$E$3:$E$27</c:f>
              <c:numCache>
                <c:formatCode>0.0%</c:formatCode>
                <c:ptCount val="25"/>
                <c:pt idx="0">
                  <c:v>0</c:v>
                </c:pt>
                <c:pt idx="1">
                  <c:v>6.13826954773505E-2</c:v>
                </c:pt>
                <c:pt idx="2">
                  <c:v>0.11669775950444659</c:v>
                </c:pt>
                <c:pt idx="3">
                  <c:v>0.16761152668852225</c:v>
                </c:pt>
                <c:pt idx="4">
                  <c:v>0.21466736701019731</c:v>
                </c:pt>
                <c:pt idx="5">
                  <c:v>0.37512452228722537</c:v>
                </c:pt>
                <c:pt idx="6">
                  <c:v>0.49732843092861934</c:v>
                </c:pt>
                <c:pt idx="7">
                  <c:v>0.59147633623734397</c:v>
                </c:pt>
                <c:pt idx="8">
                  <c:v>0.66454148629802023</c:v>
                </c:pt>
                <c:pt idx="9">
                  <c:v>0.72393182517976495</c:v>
                </c:pt>
                <c:pt idx="10">
                  <c:v>0.77225552878955284</c:v>
                </c:pt>
                <c:pt idx="11">
                  <c:v>0.81150495372299003</c:v>
                </c:pt>
                <c:pt idx="12">
                  <c:v>0.84341888391805986</c:v>
                </c:pt>
                <c:pt idx="13">
                  <c:v>0.86942819365706103</c:v>
                </c:pt>
                <c:pt idx="14">
                  <c:v>0.8904022749089856</c:v>
                </c:pt>
                <c:pt idx="15">
                  <c:v>0.9073916429696981</c:v>
                </c:pt>
                <c:pt idx="16">
                  <c:v>0.92180905978881023</c:v>
                </c:pt>
                <c:pt idx="17">
                  <c:v>0.93405299668544317</c:v>
                </c:pt>
                <c:pt idx="18">
                  <c:v>0.94454003731140534</c:v>
                </c:pt>
                <c:pt idx="19">
                  <c:v>0.95327018166669697</c:v>
                </c:pt>
                <c:pt idx="20">
                  <c:v>0.96565901722482828</c:v>
                </c:pt>
                <c:pt idx="21">
                  <c:v>0.9794606147325714</c:v>
                </c:pt>
                <c:pt idx="22">
                  <c:v>0.98627085182300622</c:v>
                </c:pt>
                <c:pt idx="23">
                  <c:v>0.99411349187661879</c:v>
                </c:pt>
                <c:pt idx="24">
                  <c:v>1</c:v>
                </c:pt>
              </c:numCache>
            </c:numRef>
          </c:yVal>
          <c:smooth val="1"/>
          <c:extLst>
            <c:ext xmlns:c16="http://schemas.microsoft.com/office/drawing/2014/chart" uri="{C3380CC4-5D6E-409C-BE32-E72D297353CC}">
              <c16:uniqueId val="{00000002-57E8-4FCE-B46F-DED5127E591F}"/>
            </c:ext>
          </c:extLst>
        </c:ser>
        <c:dLbls>
          <c:showLegendKey val="0"/>
          <c:showVal val="0"/>
          <c:showCatName val="0"/>
          <c:showSerName val="0"/>
          <c:showPercent val="0"/>
          <c:showBubbleSize val="0"/>
        </c:dLbls>
        <c:axId val="47546368"/>
        <c:axId val="47548288"/>
      </c:scatterChart>
      <c:valAx>
        <c:axId val="47546368"/>
        <c:scaling>
          <c:orientation val="minMax"/>
          <c:max val="40000"/>
        </c:scaling>
        <c:delete val="0"/>
        <c:axPos val="b"/>
        <c:title>
          <c:tx>
            <c:rich>
              <a:bodyPr/>
              <a:lstStyle/>
              <a:p>
                <a:pPr>
                  <a:defRPr sz="1600">
                    <a:latin typeface="Calibri" panose="020F0502020204030204" pitchFamily="34" charset="0"/>
                    <a:cs typeface="Calibri" panose="020F0502020204030204" pitchFamily="34" charset="0"/>
                  </a:defRPr>
                </a:pPr>
                <a:r>
                  <a:rPr lang="en-US" sz="1600" dirty="0">
                    <a:latin typeface="Calibri" panose="020F0502020204030204" pitchFamily="34" charset="0"/>
                    <a:cs typeface="Calibri" panose="020F0502020204030204" pitchFamily="34" charset="0"/>
                  </a:rPr>
                  <a:t>BMP Volume [feet</a:t>
                </a:r>
                <a:r>
                  <a:rPr lang="en-US" sz="1600" baseline="30000" dirty="0">
                    <a:latin typeface="Calibri" panose="020F0502020204030204" pitchFamily="34" charset="0"/>
                    <a:cs typeface="Calibri" panose="020F0502020204030204" pitchFamily="34" charset="0"/>
                  </a:rPr>
                  <a:t>3</a:t>
                </a:r>
                <a:r>
                  <a:rPr lang="en-US" sz="1600" dirty="0">
                    <a:latin typeface="Calibri" panose="020F0502020204030204" pitchFamily="34" charset="0"/>
                    <a:cs typeface="Calibri" panose="020F0502020204030204" pitchFamily="34" charset="0"/>
                  </a:rPr>
                  <a:t>]</a:t>
                </a:r>
              </a:p>
            </c:rich>
          </c:tx>
          <c:layout/>
          <c:overlay val="0"/>
        </c:title>
        <c:numFmt formatCode="#,##0" sourceLinked="0"/>
        <c:majorTickMark val="out"/>
        <c:minorTickMark val="none"/>
        <c:tickLblPos val="nextTo"/>
        <c:spPr>
          <a:ln>
            <a:solidFill>
              <a:schemeClr val="tx1"/>
            </a:solidFill>
          </a:ln>
        </c:spPr>
        <c:txPr>
          <a:bodyPr/>
          <a:lstStyle/>
          <a:p>
            <a:pPr>
              <a:defRPr sz="1400">
                <a:latin typeface="Calibri" panose="020F0502020204030204" pitchFamily="34" charset="0"/>
                <a:cs typeface="Calibri" panose="020F0502020204030204" pitchFamily="34" charset="0"/>
              </a:defRPr>
            </a:pPr>
            <a:endParaRPr lang="en-US"/>
          </a:p>
        </c:txPr>
        <c:crossAx val="47548288"/>
        <c:crosses val="autoZero"/>
        <c:crossBetween val="midCat"/>
        <c:majorUnit val="5000"/>
        <c:minorUnit val="200"/>
      </c:valAx>
      <c:valAx>
        <c:axId val="47548288"/>
        <c:scaling>
          <c:orientation val="minMax"/>
          <c:max val="1"/>
        </c:scaling>
        <c:delete val="0"/>
        <c:axPos val="l"/>
        <c:majorGridlines/>
        <c:title>
          <c:tx>
            <c:rich>
              <a:bodyPr rot="-5400000" vert="horz"/>
              <a:lstStyle/>
              <a:p>
                <a:pPr>
                  <a:defRPr sz="1600"/>
                </a:pPr>
                <a:r>
                  <a:rPr lang="en-US" sz="1600" dirty="0"/>
                  <a:t>Annual Percent</a:t>
                </a:r>
                <a:r>
                  <a:rPr lang="en-US" sz="1600" baseline="0" dirty="0"/>
                  <a:t> Volume Reduction</a:t>
                </a:r>
                <a:endParaRPr lang="en-US" sz="1600" dirty="0"/>
              </a:p>
            </c:rich>
          </c:tx>
          <c:layout/>
          <c:overlay val="0"/>
        </c:title>
        <c:numFmt formatCode="0%" sourceLinked="0"/>
        <c:majorTickMark val="out"/>
        <c:minorTickMark val="none"/>
        <c:tickLblPos val="nextTo"/>
        <c:spPr>
          <a:ln>
            <a:solidFill>
              <a:schemeClr val="tx1"/>
            </a:solidFill>
          </a:ln>
        </c:spPr>
        <c:txPr>
          <a:bodyPr/>
          <a:lstStyle/>
          <a:p>
            <a:pPr>
              <a:defRPr sz="1400"/>
            </a:pPr>
            <a:endParaRPr lang="en-US"/>
          </a:p>
        </c:txPr>
        <c:crossAx val="47546368"/>
        <c:crosses val="autoZero"/>
        <c:crossBetween val="midCat"/>
        <c:majorUnit val="0.1"/>
      </c:valAx>
      <c:spPr>
        <a:ln>
          <a:solidFill>
            <a:schemeClr val="tx1"/>
          </a:solidFill>
        </a:ln>
      </c:spPr>
    </c:plotArea>
    <c:legend>
      <c:legendPos val="r"/>
      <c:layout>
        <c:manualLayout>
          <c:xMode val="edge"/>
          <c:yMode val="edge"/>
          <c:x val="0.50468913826716544"/>
          <c:y val="0.65980892624246523"/>
          <c:w val="0.4253196106392213"/>
          <c:h val="0.14015197520114503"/>
        </c:manualLayout>
      </c:layout>
      <c:overlay val="0"/>
      <c:txPr>
        <a:bodyPr/>
        <a:lstStyle/>
        <a:p>
          <a:pPr>
            <a:defRPr sz="1800"/>
          </a:pPr>
          <a:endParaRPr lang="en-US"/>
        </a:p>
      </c:txPr>
    </c:legend>
    <c:plotVisOnly val="1"/>
    <c:dispBlanksAs val="gap"/>
    <c:showDLblsOverMax val="0"/>
  </c:chart>
  <c:spPr>
    <a:solidFill>
      <a:schemeClr val="bg1">
        <a:lumMod val="85000"/>
      </a:schemeClr>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0.61078</cdr:x>
      <cdr:y>0</cdr:y>
    </cdr:from>
    <cdr:to>
      <cdr:x>1</cdr:x>
      <cdr:y>0</cdr:y>
    </cdr:to>
    <cdr:sp macro="" textlink="">
      <cdr:nvSpPr>
        <cdr:cNvPr id="6" name="Straight Connector 5"/>
        <cdr:cNvSpPr/>
      </cdr:nvSpPr>
      <cdr:spPr>
        <a:xfrm xmlns:a="http://schemas.openxmlformats.org/drawingml/2006/main" rot="10800000">
          <a:off x="5259182" y="-7620000"/>
          <a:ext cx="3351418" cy="0"/>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1</cdr:x>
      <cdr:y>0</cdr:y>
    </cdr:from>
    <cdr:to>
      <cdr:x>1</cdr:x>
      <cdr:y>0.63522</cdr:y>
    </cdr:to>
    <cdr:sp macro="" textlink="">
      <cdr:nvSpPr>
        <cdr:cNvPr id="3" name="Straight Connector 2"/>
        <cdr:cNvSpPr/>
      </cdr:nvSpPr>
      <cdr:spPr>
        <a:xfrm xmlns:a="http://schemas.openxmlformats.org/drawingml/2006/main" rot="5400000" flipV="1">
          <a:off x="6858014" y="-5867414"/>
          <a:ext cx="3505171" cy="0"/>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0.00211</cdr:x>
      <cdr:y>0</cdr:y>
    </cdr:from>
    <cdr:to>
      <cdr:x>0.19672</cdr:x>
      <cdr:y>0</cdr:y>
    </cdr:to>
    <cdr:sp macro="" textlink="">
      <cdr:nvSpPr>
        <cdr:cNvPr id="4" name="Straight Connector 3"/>
        <cdr:cNvSpPr/>
      </cdr:nvSpPr>
      <cdr:spPr>
        <a:xfrm xmlns:a="http://schemas.openxmlformats.org/drawingml/2006/main" rot="10800000">
          <a:off x="18143" y="-7620000"/>
          <a:ext cx="1675709"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0.10989</cdr:x>
      <cdr:y>0.10448</cdr:y>
    </cdr:from>
    <cdr:to>
      <cdr:x>0.44295</cdr:x>
      <cdr:y>0.10448</cdr:y>
    </cdr:to>
    <cdr:sp macro="" textlink="">
      <cdr:nvSpPr>
        <cdr:cNvPr id="2" name="Straight Connector 1"/>
        <cdr:cNvSpPr/>
      </cdr:nvSpPr>
      <cdr:spPr>
        <a:xfrm xmlns:a="http://schemas.openxmlformats.org/drawingml/2006/main" rot="10800000">
          <a:off x="968950" y="533400"/>
          <a:ext cx="2936817" cy="0"/>
        </a:xfrm>
        <a:prstGeom xmlns:a="http://schemas.openxmlformats.org/drawingml/2006/main" prst="line">
          <a:avLst/>
        </a:prstGeom>
        <a:noFill xmlns:a="http://schemas.openxmlformats.org/drawingml/2006/main"/>
        <a:ln xmlns:a="http://schemas.openxmlformats.org/drawingml/2006/main" w="28575" cap="flat" cmpd="sng" algn="ctr">
          <a:no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54EBCBC-87B1-4522-A999-BBA3380A3752}" type="datetimeFigureOut">
              <a:rPr lang="en-US" smtClean="0"/>
              <a:pPr/>
              <a:t>6/7/2017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B0B8C8-CAD8-4C2C-B014-5F723399E0C2}" type="slidenum">
              <a:rPr lang="en-US" smtClean="0"/>
              <a:pPr/>
              <a:t>‹#›</a:t>
            </a:fld>
            <a:endParaRPr lang="en-US" dirty="0"/>
          </a:p>
        </p:txBody>
      </p:sp>
    </p:spTree>
    <p:extLst>
      <p:ext uri="{BB962C8B-B14F-4D97-AF65-F5344CB8AC3E}">
        <p14:creationId xmlns:p14="http://schemas.microsoft.com/office/powerpoint/2010/main" val="136350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CF84D8-51B5-4930-8C84-DBB2083B5D16}" type="datetimeFigureOut">
              <a:rPr lang="en-US" smtClean="0"/>
              <a:pPr/>
              <a:t>6/7/2017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DD3B4D-89DD-4DC2-9EF0-FCA0542F9EF2}" type="slidenum">
              <a:rPr lang="en-US" smtClean="0"/>
              <a:pPr/>
              <a:t>‹#›</a:t>
            </a:fld>
            <a:endParaRPr lang="en-US" dirty="0"/>
          </a:p>
        </p:txBody>
      </p:sp>
    </p:spTree>
    <p:extLst>
      <p:ext uri="{BB962C8B-B14F-4D97-AF65-F5344CB8AC3E}">
        <p14:creationId xmlns:p14="http://schemas.microsoft.com/office/powerpoint/2010/main" val="173049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Calculator can be used for other goals</a:t>
            </a:r>
            <a:r>
              <a:rPr lang="en-US" baseline="0" dirty="0" smtClean="0"/>
              <a:t> as well. For example, a more strict local goal or a less strict goal for projects not requiring a permit.  Or perhaps a TMDL application. Doesn’t need to be restricted to the “1.1” goal.</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Required volume retention calculated in cubic feet. So, for</a:t>
            </a:r>
            <a:r>
              <a:rPr lang="en-US" baseline="0" dirty="0" smtClean="0"/>
              <a:t> most BMPs, </a:t>
            </a:r>
            <a:r>
              <a:rPr lang="en-US" dirty="0" smtClean="0"/>
              <a:t>this represents the volume of water that needs to be captured by BMP.</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Details on the calculation</a:t>
            </a:r>
            <a:r>
              <a:rPr lang="en-US" baseline="0" dirty="0" smtClean="0"/>
              <a:t> of volume reduction in later slides</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dirty="0" smtClean="0"/>
              <a:t>For 10-acre site with 50% impervious, </a:t>
            </a:r>
          </a:p>
          <a:p>
            <a:pPr algn="l">
              <a:lnSpc>
                <a:spcPct val="150000"/>
              </a:lnSpc>
            </a:pPr>
            <a:r>
              <a:rPr lang="en-US" dirty="0" smtClean="0"/>
              <a:t>Required volume retention = 19,965 ft</a:t>
            </a:r>
            <a:r>
              <a:rPr lang="en-US" baseline="30000" dirty="0" smtClean="0"/>
              <a:t>3</a:t>
            </a:r>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18</a:t>
            </a:fld>
            <a:endParaRPr lang="en-US" dirty="0"/>
          </a:p>
        </p:txBody>
      </p:sp>
    </p:spTree>
    <p:extLst>
      <p:ext uri="{BB962C8B-B14F-4D97-AF65-F5344CB8AC3E}">
        <p14:creationId xmlns:p14="http://schemas.microsoft.com/office/powerpoint/2010/main" val="401252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19</a:t>
            </a:fld>
            <a:endParaRPr lang="en-US" dirty="0"/>
          </a:p>
        </p:txBody>
      </p:sp>
    </p:spTree>
    <p:extLst>
      <p:ext uri="{BB962C8B-B14F-4D97-AF65-F5344CB8AC3E}">
        <p14:creationId xmlns:p14="http://schemas.microsoft.com/office/powerpoint/2010/main" val="133324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indicates whether 24-</a:t>
            </a:r>
            <a:r>
              <a:rPr lang="en-US" baseline="0" dirty="0" smtClean="0"/>
              <a:t> or 48-hour drawdown time is applicable</a:t>
            </a:r>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23</a:t>
            </a:fld>
            <a:endParaRPr lang="en-US" dirty="0"/>
          </a:p>
        </p:txBody>
      </p:sp>
    </p:spTree>
    <p:extLst>
      <p:ext uri="{BB962C8B-B14F-4D97-AF65-F5344CB8AC3E}">
        <p14:creationId xmlns:p14="http://schemas.microsoft.com/office/powerpoint/2010/main" val="294554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Site:</a:t>
            </a:r>
          </a:p>
          <a:p>
            <a:pPr lvl="0"/>
            <a:r>
              <a:rPr lang="en-US" sz="1200" kern="1200" dirty="0" smtClean="0">
                <a:solidFill>
                  <a:schemeClr val="tx1"/>
                </a:solidFill>
                <a:effectLst/>
                <a:latin typeface="+mn-lt"/>
                <a:ea typeface="+mn-ea"/>
                <a:cs typeface="+mn-cs"/>
              </a:rPr>
              <a:t>10 acres</a:t>
            </a:r>
          </a:p>
          <a:p>
            <a:pPr lvl="0"/>
            <a:r>
              <a:rPr lang="en-US" sz="1200" kern="1200" dirty="0" smtClean="0">
                <a:solidFill>
                  <a:schemeClr val="tx1"/>
                </a:solidFill>
                <a:effectLst/>
                <a:latin typeface="+mn-lt"/>
                <a:ea typeface="+mn-ea"/>
                <a:cs typeface="+mn-cs"/>
              </a:rPr>
              <a:t>D soils (assume underlying soils have infiltration rate of 0.06 in/hr)</a:t>
            </a:r>
          </a:p>
          <a:p>
            <a:pPr lvl="0"/>
            <a:r>
              <a:rPr lang="en-US" sz="1200" kern="1200" dirty="0" smtClean="0">
                <a:solidFill>
                  <a:schemeClr val="tx1"/>
                </a:solidFill>
                <a:effectLst/>
                <a:latin typeface="+mn-lt"/>
                <a:ea typeface="+mn-ea"/>
                <a:cs typeface="+mn-cs"/>
              </a:rPr>
              <a:t>50% impervious</a:t>
            </a:r>
          </a:p>
          <a:p>
            <a:pPr lvl="0"/>
            <a:r>
              <a:rPr lang="en-US" sz="1200" kern="1200" dirty="0" smtClean="0">
                <a:solidFill>
                  <a:schemeClr val="tx1"/>
                </a:solidFill>
                <a:effectLst/>
                <a:latin typeface="+mn-lt"/>
                <a:ea typeface="+mn-ea"/>
                <a:cs typeface="+mn-cs"/>
              </a:rPr>
              <a:t>Performance Goal:</a:t>
            </a:r>
          </a:p>
          <a:p>
            <a:pPr lvl="1"/>
            <a:r>
              <a:rPr lang="en-US" sz="1200" kern="1200" dirty="0" smtClean="0">
                <a:solidFill>
                  <a:schemeClr val="tx1"/>
                </a:solidFill>
                <a:effectLst/>
                <a:latin typeface="+mn-lt"/>
                <a:ea typeface="+mn-ea"/>
                <a:cs typeface="+mn-cs"/>
              </a:rPr>
              <a:t> inches * 10 acres * 50% impervious = 19,965 ft</a:t>
            </a:r>
            <a:r>
              <a:rPr lang="en-US" sz="1200" kern="1200" baseline="30000" dirty="0" smtClean="0">
                <a:solidFill>
                  <a:schemeClr val="tx1"/>
                </a:solidFill>
                <a:effectLst/>
                <a:latin typeface="+mn-lt"/>
                <a:ea typeface="+mn-ea"/>
                <a:cs typeface="+mn-cs"/>
              </a:rPr>
              <a:t>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BMP: Filtration basin (drain tile at the bottom)</a:t>
            </a:r>
          </a:p>
          <a:p>
            <a:pPr lvl="0"/>
            <a:r>
              <a:rPr lang="en-US" sz="1200" kern="1200" dirty="0" smtClean="0">
                <a:solidFill>
                  <a:schemeClr val="tx1"/>
                </a:solidFill>
                <a:effectLst/>
                <a:latin typeface="+mn-lt"/>
                <a:ea typeface="+mn-ea"/>
                <a:cs typeface="+mn-cs"/>
              </a:rPr>
              <a:t>Live storage: 1.5 feet deep </a:t>
            </a:r>
          </a:p>
          <a:p>
            <a:pPr lvl="0"/>
            <a:r>
              <a:rPr lang="en-US" sz="1200" kern="1200" dirty="0" smtClean="0">
                <a:solidFill>
                  <a:schemeClr val="tx1"/>
                </a:solidFill>
                <a:effectLst/>
                <a:latin typeface="+mn-lt"/>
                <a:ea typeface="+mn-ea"/>
                <a:cs typeface="+mn-cs"/>
              </a:rPr>
              <a:t>4H:1V side slopes</a:t>
            </a:r>
          </a:p>
          <a:p>
            <a:pPr lvl="0"/>
            <a:r>
              <a:rPr lang="en-US" sz="1200" kern="1200" dirty="0" smtClean="0">
                <a:solidFill>
                  <a:schemeClr val="tx1"/>
                </a:solidFill>
                <a:effectLst/>
                <a:latin typeface="+mn-lt"/>
                <a:ea typeface="+mn-ea"/>
                <a:cs typeface="+mn-cs"/>
              </a:rPr>
              <a:t>Media depth: 3 feet </a:t>
            </a:r>
          </a:p>
          <a:p>
            <a:pPr lvl="0"/>
            <a:r>
              <a:rPr lang="en-US" sz="1200" kern="1200" dirty="0" smtClean="0">
                <a:solidFill>
                  <a:schemeClr val="tx1"/>
                </a:solidFill>
                <a:effectLst/>
                <a:latin typeface="+mn-lt"/>
                <a:ea typeface="+mn-ea"/>
                <a:cs typeface="+mn-cs"/>
              </a:rPr>
              <a:t>Square basin with top (at overflow) of 121 feet x 121 feet</a:t>
            </a:r>
          </a:p>
          <a:p>
            <a:pPr lvl="0"/>
            <a:r>
              <a:rPr lang="en-US" sz="1200" kern="1200" dirty="0" smtClean="0">
                <a:solidFill>
                  <a:schemeClr val="tx1"/>
                </a:solidFill>
                <a:effectLst/>
                <a:latin typeface="+mn-lt"/>
                <a:ea typeface="+mn-ea"/>
                <a:cs typeface="+mn-cs"/>
              </a:rPr>
              <a:t>Vegetation line 1.5 feet below overflow (109 feet x 109 feet)</a:t>
            </a:r>
          </a:p>
          <a:p>
            <a:pPr lvl="0"/>
            <a:r>
              <a:rPr lang="en-US" sz="1200" kern="1200" dirty="0" smtClean="0">
                <a:solidFill>
                  <a:schemeClr val="tx1"/>
                </a:solidFill>
                <a:effectLst/>
                <a:latin typeface="+mn-lt"/>
                <a:ea typeface="+mn-ea"/>
                <a:cs typeface="+mn-cs"/>
              </a:rPr>
              <a:t>Bottom of basin 3 feet below vegetation line (85 feet by 85 feet)</a:t>
            </a:r>
          </a:p>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3084/19965= 15%</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erformance</a:t>
            </a:r>
            <a:r>
              <a:rPr lang="en-US" sz="1200" kern="1200" baseline="0" dirty="0" smtClean="0">
                <a:solidFill>
                  <a:schemeClr val="tx1"/>
                </a:solidFill>
                <a:effectLst/>
                <a:latin typeface="+mn-lt"/>
                <a:ea typeface="+mn-ea"/>
                <a:cs typeface="+mn-cs"/>
              </a:rPr>
              <a:t> goal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Calculator can be used for other goals</a:t>
            </a:r>
            <a:r>
              <a:rPr lang="en-US" baseline="0" dirty="0" smtClean="0"/>
              <a:t> as well. For example, a more strict local goal or a less strict goal for projects not requiring a permit.  Or perhaps a TMDL application. Doesn’t need to be restricted to the “1.1” goal.</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need to check numbers with Eric</a:t>
            </a:r>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78D4BE-AF43-47F5-895D-071E80D461F5}"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Volume Reduction</a:t>
            </a:r>
            <a:r>
              <a:rPr lang="en-US" baseline="0" dirty="0" smtClean="0"/>
              <a:t> conformance addresses primary MIDS goal (1.1” from impervious surfaces) and a portion of FTO #2. Other FTOs require calculation of pollutant removals.  </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Mike T didn’t understand the word ”retained”. Maybe say “retained on site”</a:t>
            </a:r>
          </a:p>
        </p:txBody>
      </p:sp>
      <p:sp>
        <p:nvSpPr>
          <p:cNvPr id="4" name="Slide Number Placeholder 3"/>
          <p:cNvSpPr>
            <a:spLocks noGrp="1"/>
          </p:cNvSpPr>
          <p:nvPr>
            <p:ph type="sldNum" sz="quarter" idx="10"/>
          </p:nvPr>
        </p:nvSpPr>
        <p:spPr/>
        <p:txBody>
          <a:bodyPr/>
          <a:lstStyle/>
          <a:p>
            <a:fld id="{FADD3B4D-89DD-4DC2-9EF0-FCA0542F9EF2}"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40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r>
              <a:rPr lang="en-US" dirty="0" smtClean="0"/>
              <a:t>Often use the term ‘pollutant loading’ </a:t>
            </a:r>
          </a:p>
          <a:p>
            <a:pPr>
              <a:spcBef>
                <a:spcPct val="0"/>
              </a:spcBef>
              <a:buFontTx/>
              <a:buChar char="-"/>
            </a:pPr>
            <a:endParaRPr lang="en-US" dirty="0" smtClean="0"/>
          </a:p>
          <a:p>
            <a:pPr>
              <a:spcBef>
                <a:spcPct val="0"/>
              </a:spcBef>
              <a:buFontTx/>
              <a:buChar char="-"/>
            </a:pPr>
            <a:r>
              <a:rPr lang="en-US" dirty="0" smtClean="0"/>
              <a:t>Pollutant Loading is a measurement of the amount (or mass) of pollutant generated over a given period of time. </a:t>
            </a:r>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Calculator can be used for other goals</a:t>
            </a:r>
            <a:r>
              <a:rPr lang="en-US" baseline="0" dirty="0" smtClean="0"/>
              <a:t> as well. For example, a more strict local goal or a less strict goal for projects not requiring a permit.  Or perhaps a TMDL application. Doesn’t need to be restricted to the “1.1” goal.</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confusing for us.  Maybe just make the last point a #3.  It feels like the third step in the process</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48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confusing for us.  Maybe just make the last point a #3.  It feels like the third step in the process</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51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Allows</a:t>
            </a:r>
            <a:r>
              <a:rPr lang="en-US" baseline="0" dirty="0" smtClean="0"/>
              <a:t> up to 10 </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54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Allows</a:t>
            </a:r>
            <a:r>
              <a:rPr lang="en-US" baseline="0" dirty="0" smtClean="0"/>
              <a:t> up to 10 </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55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Calculator can be used for other goals</a:t>
            </a:r>
            <a:r>
              <a:rPr lang="en-US" baseline="0" dirty="0" smtClean="0"/>
              <a:t> as well. For example, a more strict local goal or a less strict goal for projects not requiring a permit.  Or perhaps a TMDL application. Doesn’t need to be restricted to the “1.1” goal.</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SW Manual definition of Credit:</a:t>
            </a:r>
            <a:r>
              <a:rPr lang="en-US" baseline="0" dirty="0" smtClean="0"/>
              <a:t> </a:t>
            </a:r>
          </a:p>
          <a:p>
            <a:pPr rtl="0"/>
            <a:r>
              <a:rPr lang="en-US" dirty="0" smtClean="0"/>
              <a:t>There is no universal definition for the term stormwater credit. As used in this manual, credit refers to the quantity of stormwater or pollutant reduction achieved either by an individual BMP or cumulatively with multiple BMPs. Examples include the following. </a:t>
            </a:r>
          </a:p>
          <a:p>
            <a:pPr rtl="0"/>
            <a:r>
              <a:rPr lang="en-US" dirty="0" smtClean="0"/>
              <a:t>A rain garden infiltrates 50,000 cubic feet of water per year. The rain garden receives a credit of 50,000 cubic feet to be applied toward runoff reduction (volume control). </a:t>
            </a:r>
          </a:p>
          <a:p>
            <a:pPr rtl="0"/>
            <a:r>
              <a:rPr lang="en-US" dirty="0" smtClean="0"/>
              <a:t>A rain garden results in the removal of 10 pounds of phosphorus per year from stormwater runoff. The rain garden receives a credit of 10 pounds to be applied toward pollutant load reduction. </a:t>
            </a:r>
          </a:p>
          <a:p>
            <a:pPr rtl="0"/>
            <a:r>
              <a:rPr lang="en-US" dirty="0" smtClean="0"/>
              <a:t>Three rain gardens each remove 10 pounds of phosphorus per year. Each rain garden receives a credit of 10 pounds, resulting in a total credit of 30 pounds. </a:t>
            </a:r>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Note from MPCA: This is for most of the BMPs in the calculator but make some mention of the non volume BMPs like swales</a:t>
            </a:r>
            <a:r>
              <a:rPr lang="en-US" baseline="0" dirty="0" smtClean="0"/>
              <a:t> and how a different approach was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goal may seem simple, but there is detailed hydrologic and hydraulic analysis behind it (35-year continuous simulation using 15-minute precipitation data)</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10</a:t>
            </a:fld>
            <a:endParaRPr lang="en-US" dirty="0"/>
          </a:p>
        </p:txBody>
      </p:sp>
    </p:spTree>
    <p:extLst>
      <p:ext uri="{BB962C8B-B14F-4D97-AF65-F5344CB8AC3E}">
        <p14:creationId xmlns:p14="http://schemas.microsoft.com/office/powerpoint/2010/main" val="292006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is not time dependent. Have to be ready for rain to happen instantaneously. Assume all stormwater runs off at once. </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11</a:t>
            </a:fld>
            <a:endParaRPr lang="en-US" dirty="0"/>
          </a:p>
        </p:txBody>
      </p:sp>
    </p:spTree>
    <p:extLst>
      <p:ext uri="{BB962C8B-B14F-4D97-AF65-F5344CB8AC3E}">
        <p14:creationId xmlns:p14="http://schemas.microsoft.com/office/powerpoint/2010/main" val="292006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Required volume retention calculated in cubic feet. So, for</a:t>
            </a:r>
            <a:r>
              <a:rPr lang="en-US" baseline="0" dirty="0" smtClean="0"/>
              <a:t> most BMPs, </a:t>
            </a:r>
            <a:r>
              <a:rPr lang="en-US" dirty="0" smtClean="0"/>
              <a:t>this represents the volume of water that needs to be captured by BMP.</a:t>
            </a:r>
            <a:endParaRPr lang="en-US" dirty="0"/>
          </a:p>
        </p:txBody>
      </p:sp>
      <p:sp>
        <p:nvSpPr>
          <p:cNvPr id="4" name="Slide Number Placeholder 3"/>
          <p:cNvSpPr>
            <a:spLocks noGrp="1"/>
          </p:cNvSpPr>
          <p:nvPr>
            <p:ph type="sldNum" sz="quarter" idx="10"/>
          </p:nvPr>
        </p:nvSpPr>
        <p:spPr/>
        <p:txBody>
          <a:bodyPr/>
          <a:lstStyle/>
          <a:p>
            <a:fld id="{FADD3B4D-89DD-4DC2-9EF0-FCA0542F9EF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8" name="Title 7"/>
          <p:cNvSpPr>
            <a:spLocks noGrp="1"/>
          </p:cNvSpPr>
          <p:nvPr>
            <p:ph type="ctrTitle" hasCustomPrompt="1"/>
          </p:nvPr>
        </p:nvSpPr>
        <p:spPr>
          <a:xfrm>
            <a:off x="2362200" y="4038600"/>
            <a:ext cx="6477000" cy="1828800"/>
          </a:xfrm>
        </p:spPr>
        <p:txBody>
          <a:bodyPr anchor="b">
            <a:normAutofit/>
          </a:bodyPr>
          <a:lstStyle>
            <a:lvl1pPr>
              <a:defRPr sz="3200" b="0" cap="none" baseline="0">
                <a:solidFill>
                  <a:schemeClr val="tx1"/>
                </a:solidFill>
                <a:latin typeface="Century Gothic"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a:solidFill>
            <a:srgbClr val="7F8E2B">
              <a:alpha val="74902"/>
            </a:srgbClr>
          </a:solidFill>
        </p:spPr>
        <p:txBody>
          <a:bodyPr anchor="ctr">
            <a:normAutofit/>
          </a:bodyPr>
          <a:lstStyle>
            <a:lvl1pPr marL="0" indent="0" algn="l">
              <a:buNone/>
              <a:defRPr sz="3200">
                <a:solidFill>
                  <a:srgbClr val="FFFFFF"/>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latin typeface="Calibri" pitchFamily="34" charset="0"/>
                <a:cs typeface="Calibri" pitchFamily="34" charset="0"/>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4724400" y="6248400"/>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4" name="Footer Placeholder 3"/>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grpSp>
        <p:nvGrpSpPr>
          <p:cNvPr id="8" name="Group 7"/>
          <p:cNvGrpSpPr/>
          <p:nvPr userDrawn="1"/>
        </p:nvGrpSpPr>
        <p:grpSpPr>
          <a:xfrm>
            <a:off x="7010400" y="6133193"/>
            <a:ext cx="1752600" cy="639103"/>
            <a:chOff x="7010400" y="6133193"/>
            <a:chExt cx="1752600" cy="639103"/>
          </a:xfrm>
        </p:grpSpPr>
        <p:grpSp>
          <p:nvGrpSpPr>
            <p:cNvPr id="9" name="Group 8"/>
            <p:cNvGrpSpPr/>
            <p:nvPr userDrawn="1"/>
          </p:nvGrpSpPr>
          <p:grpSpPr>
            <a:xfrm>
              <a:off x="7010400" y="6133193"/>
              <a:ext cx="1752600" cy="639103"/>
              <a:chOff x="7010400" y="6133193"/>
              <a:chExt cx="1752600" cy="639103"/>
            </a:xfrm>
          </p:grpSpPr>
          <p:pic>
            <p:nvPicPr>
              <p:cNvPr id="11"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4" name="Footer Placeholder 3"/>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Tree>
    <p:extLst>
      <p:ext uri="{BB962C8B-B14F-4D97-AF65-F5344CB8AC3E}">
        <p14:creationId xmlns:p14="http://schemas.microsoft.com/office/powerpoint/2010/main" val="12685798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48200" y="6248400"/>
            <a:ext cx="22860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3" name="Footer Placeholder 2"/>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grpSp>
        <p:nvGrpSpPr>
          <p:cNvPr id="7" name="Group 6"/>
          <p:cNvGrpSpPr/>
          <p:nvPr userDrawn="1"/>
        </p:nvGrpSpPr>
        <p:grpSpPr>
          <a:xfrm>
            <a:off x="7010400" y="6133193"/>
            <a:ext cx="1752600" cy="639103"/>
            <a:chOff x="7010400" y="6133193"/>
            <a:chExt cx="1752600" cy="639103"/>
          </a:xfrm>
        </p:grpSpPr>
        <p:grpSp>
          <p:nvGrpSpPr>
            <p:cNvPr id="8" name="Group 7"/>
            <p:cNvGrpSpPr/>
            <p:nvPr userDrawn="1"/>
          </p:nvGrpSpPr>
          <p:grpSpPr>
            <a:xfrm>
              <a:off x="7010400" y="6133193"/>
              <a:ext cx="1752600" cy="639103"/>
              <a:chOff x="7010400" y="6133193"/>
              <a:chExt cx="1752600" cy="639103"/>
            </a:xfrm>
          </p:grpSpPr>
          <p:pic>
            <p:nvPicPr>
              <p:cNvPr id="10"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3" name="Footer Placeholder 2"/>
          <p:cNvSpPr>
            <a:spLocks noGrp="1"/>
          </p:cNvSpPr>
          <p:nvPr>
            <p:ph type="ftr" sz="quarter" idx="11"/>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latin typeface="Calibri" pitchFamily="34" charset="0"/>
                <a:cs typeface="Calibri" pitchFamily="34" charset="0"/>
              </a:defRPr>
            </a:lvl1pPr>
          </a:lstStyle>
          <a:p>
            <a:fld id="{13912A68-2BD8-4E45-A51D-185725DE3A61}" type="slidenum">
              <a:rPr lang="en-US" smtClean="0"/>
              <a:pPr/>
              <a:t>‹#›</a:t>
            </a:fld>
            <a:endParaRPr lang="en-US" dirty="0"/>
          </a:p>
        </p:txBody>
      </p:sp>
    </p:spTree>
    <p:extLst>
      <p:ext uri="{BB962C8B-B14F-4D97-AF65-F5344CB8AC3E}">
        <p14:creationId xmlns:p14="http://schemas.microsoft.com/office/powerpoint/2010/main" val="5110769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normAutofit/>
          </a:bodyPr>
          <a:lstStyle>
            <a:lvl1pPr algn="l">
              <a:buNone/>
              <a:defRPr sz="3200" b="0">
                <a:latin typeface="Calibri" pitchFamily="34" charset="0"/>
                <a:cs typeface="Calibri" pitchFamily="34" charset="0"/>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4648200" y="6248400"/>
            <a:ext cx="2286000" cy="365125"/>
          </a:xfrm>
        </p:spPr>
        <p:txBody>
          <a:bodyPr/>
          <a:lstStyle/>
          <a:p>
            <a:fld id="{DE56183E-B4FD-48CF-85DE-BFC7334D7D85}" type="datetimeFigureOut">
              <a:rPr lang="en-US" smtClean="0"/>
              <a:pPr/>
              <a:t>6/7/2017</a:t>
            </a:fld>
            <a:endParaRPr lang="en-US" dirty="0"/>
          </a:p>
        </p:txBody>
      </p:sp>
      <p:sp>
        <p:nvSpPr>
          <p:cNvPr id="6" name="Footer Placeholder 5"/>
          <p:cNvSpPr>
            <a:spLocks noGrp="1"/>
          </p:cNvSpPr>
          <p:nvPr>
            <p:ph type="ftr" sz="quarter" idx="11"/>
          </p:nvPr>
        </p:nvSpPr>
        <p:spPr>
          <a:xfrm>
            <a:off x="609601" y="6248206"/>
            <a:ext cx="3962400" cy="365125"/>
          </a:xfrm>
        </p:spPr>
        <p:txBody>
          <a:bodyPr/>
          <a:lstStyle/>
          <a:p>
            <a:endParaRPr lang="en-US" dirty="0"/>
          </a:p>
        </p:txBody>
      </p:sp>
      <p:sp>
        <p:nvSpPr>
          <p:cNvPr id="7" name="Slide Number Placeholder 6"/>
          <p:cNvSpPr>
            <a:spLocks noGrp="1"/>
          </p:cNvSpPr>
          <p:nvPr>
            <p:ph type="sldNum" sz="quarter" idx="12"/>
          </p:nvPr>
        </p:nvSpPr>
        <p:spPr/>
        <p:txBody>
          <a:bodyPr/>
          <a:lstStyle>
            <a:lvl1pPr>
              <a:defRPr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3" name="Text Placeholder 2"/>
          <p:cNvSpPr>
            <a:spLocks noGrp="1"/>
          </p:cNvSpPr>
          <p:nvPr>
            <p:ph type="body" idx="2" hasCustomPrompt="1"/>
          </p:nvPr>
        </p:nvSpPr>
        <p:spPr>
          <a:xfrm>
            <a:off x="609600" y="1752600"/>
            <a:ext cx="1600200" cy="4343400"/>
          </a:xfrm>
          <a:solidFill>
            <a:schemeClr val="accent5">
              <a:lumMod val="60000"/>
              <a:lumOff val="40000"/>
            </a:schemeClr>
          </a:solidFill>
          <a:ln w="50800" cap="sq" cmpd="dbl" algn="ctr">
            <a:solidFill>
              <a:srgbClr val="362F2D"/>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itchFamily="34" charset="0"/>
                <a:cs typeface="Calibri"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hasCustomPrompt="1"/>
          </p:nvPr>
        </p:nvSpPr>
        <p:spPr>
          <a:xfrm>
            <a:off x="2362200" y="1752601"/>
            <a:ext cx="6400800" cy="42672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11" name="Group 10"/>
          <p:cNvGrpSpPr/>
          <p:nvPr userDrawn="1"/>
        </p:nvGrpSpPr>
        <p:grpSpPr>
          <a:xfrm>
            <a:off x="7010400" y="6133193"/>
            <a:ext cx="1752600" cy="639103"/>
            <a:chOff x="7010400" y="6133193"/>
            <a:chExt cx="1752600" cy="639103"/>
          </a:xfrm>
        </p:grpSpPr>
        <p:grpSp>
          <p:nvGrpSpPr>
            <p:cNvPr id="12" name="Group 11"/>
            <p:cNvGrpSpPr/>
            <p:nvPr userDrawn="1"/>
          </p:nvGrpSpPr>
          <p:grpSpPr>
            <a:xfrm>
              <a:off x="7010400" y="6133193"/>
              <a:ext cx="1752600" cy="639103"/>
              <a:chOff x="7010400" y="6133193"/>
              <a:chExt cx="1752600" cy="639103"/>
            </a:xfrm>
          </p:grpSpPr>
          <p:pic>
            <p:nvPicPr>
              <p:cNvPr id="14"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600200" y="5486400"/>
            <a:ext cx="7315200" cy="685800"/>
          </a:xfrm>
        </p:spPr>
        <p:txBody>
          <a:bodyPr/>
          <a:lstStyle>
            <a:lvl1pPr marL="0" indent="0">
              <a:buFontTx/>
              <a:buNone/>
              <a:defRPr sz="1700">
                <a:latin typeface="Calibri" pitchFamily="34" charset="0"/>
                <a:cs typeface="Calibri" pitchFamily="34" charset="0"/>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userDrawn="1"/>
        </p:nvSpPr>
        <p:spPr>
          <a:xfrm>
            <a:off x="-9144" y="4663440"/>
            <a:ext cx="1463040" cy="713232"/>
          </a:xfrm>
          <a:prstGeom prst="rect">
            <a:avLst/>
          </a:prstGeom>
          <a:solidFill>
            <a:srgbClr val="00529B"/>
          </a:solidFill>
          <a:ln w="50800" cap="rnd" cmpd="dbl" algn="ctr">
            <a:solidFill>
              <a:srgbClr val="00529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200" dirty="0">
              <a:latin typeface="Century Gothic" pitchFamily="34" charset="0"/>
            </a:endParaRPr>
          </a:p>
        </p:txBody>
      </p:sp>
      <p:sp>
        <p:nvSpPr>
          <p:cNvPr id="2" name="Title 1"/>
          <p:cNvSpPr>
            <a:spLocks noGrp="1"/>
          </p:cNvSpPr>
          <p:nvPr>
            <p:ph type="title" hasCustomPrompt="1"/>
          </p:nvPr>
        </p:nvSpPr>
        <p:spPr>
          <a:xfrm>
            <a:off x="1600200" y="4648200"/>
            <a:ext cx="7315200" cy="685800"/>
          </a:xfrm>
        </p:spPr>
        <p:txBody>
          <a:bodyPr anchor="ctr">
            <a:normAutofit/>
          </a:bodyPr>
          <a:lstStyle>
            <a:lvl1pPr algn="l">
              <a:buNone/>
              <a:defRPr sz="3200" b="0">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4724400" y="6248400"/>
            <a:ext cx="22098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3" name="Slide Number Placeholder 12"/>
          <p:cNvSpPr>
            <a:spLocks noGrp="1"/>
          </p:cNvSpPr>
          <p:nvPr>
            <p:ph type="sldNum" sz="quarter" idx="11"/>
          </p:nvPr>
        </p:nvSpPr>
        <p:spPr>
          <a:xfrm>
            <a:off x="0" y="4672584"/>
            <a:ext cx="1447800" cy="663578"/>
          </a:xfrm>
          <a:noFill/>
        </p:spPr>
        <p:txBody>
          <a:bodyPr rtlCol="0"/>
          <a:lstStyle>
            <a:lvl1pPr>
              <a:defRPr sz="2800"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1600200" y="6248206"/>
            <a:ext cx="2962656" cy="365125"/>
          </a:xfrm>
        </p:spPr>
        <p:txBody>
          <a:bodyPr rtlCol="0"/>
          <a:lstStyle>
            <a:lvl1pPr>
              <a:defRPr>
                <a:latin typeface="Calibri" pitchFamily="34" charset="0"/>
                <a:cs typeface="Calibri" pitchFamily="34" charset="0"/>
              </a:defRPr>
            </a:lvl1pPr>
          </a:lstStyle>
          <a:p>
            <a:endParaRPr lang="en-US" dirty="0"/>
          </a:p>
        </p:txBody>
      </p:sp>
      <p:sp>
        <p:nvSpPr>
          <p:cNvPr id="3" name="Picture Placeholder 2"/>
          <p:cNvSpPr>
            <a:spLocks noGrp="1"/>
          </p:cNvSpPr>
          <p:nvPr>
            <p:ph type="pic" idx="1"/>
          </p:nvPr>
        </p:nvSpPr>
        <p:spPr>
          <a:xfrm>
            <a:off x="1560576" y="0"/>
            <a:ext cx="7583424" cy="4568952"/>
          </a:xfrm>
          <a:solidFill>
            <a:schemeClr val="accent3">
              <a:lumMod val="60000"/>
              <a:lumOff val="40000"/>
            </a:schemeClr>
          </a:solidFill>
          <a:ln>
            <a:noFill/>
          </a:ln>
        </p:spPr>
        <p:txBody>
          <a:bodyPr/>
          <a:lstStyle>
            <a:lvl1pPr marL="0" indent="0">
              <a:buNone/>
              <a:defRPr sz="3200">
                <a:solidFill>
                  <a:schemeClr val="tx1"/>
                </a:solidFill>
              </a:defRPr>
            </a:lvl1pPr>
          </a:lstStyle>
          <a:p>
            <a:r>
              <a:rPr kumimoji="0" lang="en-US" dirty="0" smtClean="0"/>
              <a:t>Click icon to add picture</a:t>
            </a:r>
            <a:endParaRPr kumimoji="0" lang="en-US" dirty="0"/>
          </a:p>
        </p:txBody>
      </p:sp>
      <p:grpSp>
        <p:nvGrpSpPr>
          <p:cNvPr id="15" name="Group 14"/>
          <p:cNvGrpSpPr/>
          <p:nvPr userDrawn="1"/>
        </p:nvGrpSpPr>
        <p:grpSpPr>
          <a:xfrm>
            <a:off x="7010400" y="6133193"/>
            <a:ext cx="1752600" cy="639103"/>
            <a:chOff x="7010400" y="6133193"/>
            <a:chExt cx="1752600" cy="639103"/>
          </a:xfrm>
        </p:grpSpPr>
        <p:grpSp>
          <p:nvGrpSpPr>
            <p:cNvPr id="17" name="Group 16"/>
            <p:cNvGrpSpPr/>
            <p:nvPr userDrawn="1"/>
          </p:nvGrpSpPr>
          <p:grpSpPr>
            <a:xfrm>
              <a:off x="7010400" y="6133193"/>
              <a:ext cx="1752600" cy="639103"/>
              <a:chOff x="7010400" y="6133193"/>
              <a:chExt cx="1752600" cy="639103"/>
            </a:xfrm>
          </p:grpSpPr>
          <p:pic>
            <p:nvPicPr>
              <p:cNvPr id="19"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724400" y="6248400"/>
            <a:ext cx="3429000" cy="365125"/>
          </a:xfrm>
        </p:spPr>
        <p:txBody>
          <a:bodyPr/>
          <a:lstStyle/>
          <a:p>
            <a:fld id="{DE56183E-B4FD-48CF-85DE-BFC7334D7D85}" type="datetimeFigureOut">
              <a:rPr lang="en-US" smtClean="0"/>
              <a:pPr/>
              <a:t>6/7/2017</a:t>
            </a:fld>
            <a:endParaRPr lang="en-US" dirty="0"/>
          </a:p>
        </p:txBody>
      </p:sp>
      <p:sp>
        <p:nvSpPr>
          <p:cNvPr id="5" name="Footer Placeholder 4"/>
          <p:cNvSpPr>
            <a:spLocks noGrp="1"/>
          </p:cNvSpPr>
          <p:nvPr>
            <p:ph type="ftr" sz="quarter" idx="11"/>
          </p:nvPr>
        </p:nvSpPr>
        <p:spPr>
          <a:xfrm>
            <a:off x="609601" y="6248206"/>
            <a:ext cx="3962400"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53200" y="609600"/>
            <a:ext cx="2057400" cy="5516563"/>
          </a:xfrm>
        </p:spPr>
        <p:txBody>
          <a:bodyPr vert="eaVert">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hasCustomPrompt="1"/>
          </p:nvPr>
        </p:nvSpPr>
        <p:spPr>
          <a:xfrm>
            <a:off x="457200" y="609600"/>
            <a:ext cx="5562600" cy="5516564"/>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lvl1pPr>
              <a:defRPr>
                <a:latin typeface="Calibri" pitchFamily="34" charset="0"/>
                <a:cs typeface="Calibri" pitchFamily="34" charset="0"/>
              </a:defRPr>
            </a:lvl1p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rgbClr val="7F8E2B">
              <a:alpha val="74902"/>
            </a:srgbClr>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00529B"/>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b="0" dirty="0">
              <a:latin typeface="Calibri" pitchFamily="34" charset="0"/>
              <a:cs typeface="Calibri" pitchFamily="34" charset="0"/>
            </a:endParaRPr>
          </a:p>
        </p:txBody>
      </p:sp>
      <p:sp>
        <p:nvSpPr>
          <p:cNvPr id="6" name="Slide Number Placeholder 5"/>
          <p:cNvSpPr>
            <a:spLocks noGrp="1"/>
          </p:cNvSpPr>
          <p:nvPr>
            <p:ph type="sldNum" sz="quarter" idx="12"/>
          </p:nvPr>
        </p:nvSpPr>
        <p:spPr>
          <a:xfrm rot="5400000">
            <a:off x="5989638" y="144462"/>
            <a:ext cx="533400" cy="244476"/>
          </a:xfrm>
        </p:spPr>
        <p:txBody>
          <a:bodyPr/>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3200" b="0" i="0" baseline="0">
                <a:solidFill>
                  <a:schemeClr val="bg1"/>
                </a:solidFill>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4724400" y="6248400"/>
            <a:ext cx="2209800" cy="365125"/>
          </a:xfrm>
        </p:spPr>
        <p:txBody>
          <a:bodyPr/>
          <a:lstStyle/>
          <a:p>
            <a:fld id="{DE56183E-B4FD-48CF-85DE-BFC7334D7D85}" type="datetimeFigureOut">
              <a:rPr lang="en-US" smtClean="0"/>
              <a:pPr/>
              <a:t>6/7/2017</a:t>
            </a:fld>
            <a:endParaRPr lang="en-US" dirty="0"/>
          </a:p>
        </p:txBody>
      </p:sp>
      <p:sp>
        <p:nvSpPr>
          <p:cNvPr id="5" name="Footer Placeholder 4"/>
          <p:cNvSpPr>
            <a:spLocks noGrp="1"/>
          </p:cNvSpPr>
          <p:nvPr>
            <p:ph type="ftr" sz="quarter" idx="11"/>
          </p:nvPr>
        </p:nvSpPr>
        <p:spPr>
          <a:xfrm>
            <a:off x="609600" y="6248206"/>
            <a:ext cx="396239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912A68-2BD8-4E45-A51D-185725DE3A61}" type="slidenum">
              <a:rPr lang="en-US" smtClean="0"/>
              <a:pPr/>
              <a:t>‹#›</a:t>
            </a:fld>
            <a:endParaRPr lang="en-US" dirty="0"/>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buClr>
                <a:schemeClr val="bg1"/>
              </a:buClr>
              <a:defRPr sz="3200" baseline="0">
                <a:solidFill>
                  <a:schemeClr val="bg1"/>
                </a:solidFill>
                <a:latin typeface="Calibri" pitchFamily="34" charset="0"/>
                <a:cs typeface="Calibri" pitchFamily="34" charset="0"/>
              </a:defRPr>
            </a:lvl1pPr>
            <a:lvl2pPr>
              <a:buClr>
                <a:schemeClr val="bg1"/>
              </a:buClr>
              <a:defRPr sz="3200" baseline="0">
                <a:solidFill>
                  <a:schemeClr val="bg1"/>
                </a:solidFill>
                <a:latin typeface="Calibri" pitchFamily="34" charset="0"/>
                <a:cs typeface="Calibri" pitchFamily="34" charset="0"/>
              </a:defRPr>
            </a:lvl2pPr>
            <a:lvl3pPr>
              <a:buClr>
                <a:schemeClr val="bg1"/>
              </a:buClr>
              <a:defRPr sz="3200" baseline="0">
                <a:solidFill>
                  <a:schemeClr val="bg1"/>
                </a:solidFill>
                <a:latin typeface="Calibri" pitchFamily="34" charset="0"/>
                <a:cs typeface="Calibri" pitchFamily="34" charset="0"/>
              </a:defRPr>
            </a:lvl3pPr>
            <a:lvl4pPr>
              <a:buClr>
                <a:schemeClr val="bg1"/>
              </a:buClr>
              <a:defRPr sz="3200">
                <a:solidFill>
                  <a:schemeClr val="bg1"/>
                </a:solidFill>
                <a:latin typeface="Calibri" pitchFamily="34" charset="0"/>
                <a:cs typeface="Calibri" pitchFamily="34" charset="0"/>
              </a:defRPr>
            </a:lvl4pPr>
            <a:lvl5pPr>
              <a:buClr>
                <a:schemeClr val="bg1"/>
              </a:buClr>
              <a:defRPr sz="3200">
                <a:solidFill>
                  <a:schemeClr val="bg1"/>
                </a:solidFill>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grpSp>
        <p:nvGrpSpPr>
          <p:cNvPr id="11" name="Group 10"/>
          <p:cNvGrpSpPr/>
          <p:nvPr userDrawn="1"/>
        </p:nvGrpSpPr>
        <p:grpSpPr>
          <a:xfrm>
            <a:off x="7010400" y="6133193"/>
            <a:ext cx="1752600" cy="639103"/>
            <a:chOff x="7010400" y="6133193"/>
            <a:chExt cx="1752600" cy="639103"/>
          </a:xfrm>
        </p:grpSpPr>
        <p:grpSp>
          <p:nvGrpSpPr>
            <p:cNvPr id="10" name="Group 9"/>
            <p:cNvGrpSpPr/>
            <p:nvPr userDrawn="1"/>
          </p:nvGrpSpPr>
          <p:grpSpPr>
            <a:xfrm>
              <a:off x="7010400" y="6133193"/>
              <a:ext cx="1752600" cy="639103"/>
              <a:chOff x="7010400" y="6133193"/>
              <a:chExt cx="1752600" cy="639103"/>
            </a:xfrm>
          </p:grpSpPr>
          <p:pic>
            <p:nvPicPr>
              <p:cNvPr id="9"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DE56183E-B4FD-48CF-85DE-BFC7334D7D85}" type="datetimeFigureOut">
              <a:rPr lang="en-US" smtClean="0"/>
              <a:pPr/>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3912A68-2BD8-4E45-A51D-185725DE3A61}" type="slidenum">
              <a:rPr lang="en-US" smtClean="0"/>
              <a:pPr/>
              <a:t>‹#›</a:t>
            </a:fld>
            <a:endParaRPr lang="en-US" dirty="0"/>
          </a:p>
        </p:txBody>
      </p:sp>
      <p:sp>
        <p:nvSpPr>
          <p:cNvPr id="8" name="Content Placeholder 7"/>
          <p:cNvSpPr>
            <a:spLocks noGrp="1"/>
          </p:cNvSpPr>
          <p:nvPr>
            <p:ph sz="quarter" idx="1" hasCustomPrompt="1"/>
          </p:nvPr>
        </p:nvSpPr>
        <p:spPr>
          <a:xfrm>
            <a:off x="612648" y="1600200"/>
            <a:ext cx="8153400" cy="4495800"/>
          </a:xfrm>
        </p:spPr>
        <p:txBody>
          <a:bodyPr>
            <a:normAutofit/>
          </a:bodyPr>
          <a:lstStyle>
            <a:lvl1pPr>
              <a:defRPr sz="3200">
                <a:latin typeface="Calibri" pitchFamily="34" charset="0"/>
                <a:cs typeface="Calibri" pitchFamily="34" charset="0"/>
              </a:defRPr>
            </a:lvl1pPr>
            <a:lvl2pPr>
              <a:defRPr sz="3200">
                <a:latin typeface="Calibri" pitchFamily="34" charset="0"/>
                <a:cs typeface="Calibri" pitchFamily="34" charset="0"/>
              </a:defRPr>
            </a:lvl2pPr>
            <a:lvl3pPr>
              <a:defRPr sz="3200">
                <a:latin typeface="Calibri" pitchFamily="34" charset="0"/>
                <a:cs typeface="Calibri" pitchFamily="34" charset="0"/>
              </a:defRPr>
            </a:lvl3pPr>
            <a:lvl4pPr>
              <a:defRPr sz="3200">
                <a:latin typeface="Calibri" pitchFamily="34" charset="0"/>
                <a:cs typeface="Calibri" pitchFamily="34" charset="0"/>
              </a:defRPr>
            </a:lvl4pPr>
            <a:lvl5pPr>
              <a:defRPr sz="3200">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bg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a:xfrm>
            <a:off x="4724400" y="6248400"/>
            <a:ext cx="22098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grpSp>
        <p:nvGrpSpPr>
          <p:cNvPr id="15" name="Group 14"/>
          <p:cNvGrpSpPr/>
          <p:nvPr userDrawn="1"/>
        </p:nvGrpSpPr>
        <p:grpSpPr>
          <a:xfrm>
            <a:off x="7010400" y="6133193"/>
            <a:ext cx="1752600" cy="639103"/>
            <a:chOff x="7010400" y="6133193"/>
            <a:chExt cx="1752600" cy="639103"/>
          </a:xfrm>
        </p:grpSpPr>
        <p:grpSp>
          <p:nvGrpSpPr>
            <p:cNvPr id="16" name="Group 15"/>
            <p:cNvGrpSpPr/>
            <p:nvPr userDrawn="1"/>
          </p:nvGrpSpPr>
          <p:grpSpPr>
            <a:xfrm>
              <a:off x="7010400" y="6133193"/>
              <a:ext cx="1752600" cy="639103"/>
              <a:chOff x="7010400" y="6133193"/>
              <a:chExt cx="1752600" cy="639103"/>
            </a:xfrm>
          </p:grpSpPr>
          <p:pic>
            <p:nvPicPr>
              <p:cNvPr id="18"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NO logo">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371600" y="2743200"/>
            <a:ext cx="7123113" cy="1673225"/>
          </a:xfrm>
        </p:spPr>
        <p:txBody>
          <a:bodyPr anchor="t">
            <a:normAutofit/>
          </a:bodyPr>
          <a:lstStyle>
            <a:lvl1pPr marL="0" indent="0">
              <a:buNone/>
              <a:defRPr sz="3200">
                <a:solidFill>
                  <a:schemeClr val="bg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cs typeface="Calibri" pitchFamily="34" charset="0"/>
            </a:endParaRPr>
          </a:p>
        </p:txBody>
      </p:sp>
      <p:sp>
        <p:nvSpPr>
          <p:cNvPr id="9" name="Rectangle 8"/>
          <p:cNvSpPr/>
          <p:nvPr/>
        </p:nvSpPr>
        <p:spPr>
          <a:xfrm>
            <a:off x="1371600" y="1600200"/>
            <a:ext cx="7772400" cy="990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entury Gothic" pitchFamily="34" charset="0"/>
            </a:endParaRPr>
          </a:p>
        </p:txBody>
      </p:sp>
      <p:sp>
        <p:nvSpPr>
          <p:cNvPr id="2" name="Title 1"/>
          <p:cNvSpPr>
            <a:spLocks noGrp="1"/>
          </p:cNvSpPr>
          <p:nvPr>
            <p:ph type="title" hasCustomPrompt="1"/>
          </p:nvPr>
        </p:nvSpPr>
        <p:spPr>
          <a:xfrm>
            <a:off x="1371600" y="1600200"/>
            <a:ext cx="7620000" cy="990600"/>
          </a:xfrm>
        </p:spPr>
        <p:txBody>
          <a:bodyPr>
            <a:normAutofit/>
          </a:bodyPr>
          <a:lstStyle>
            <a:lvl1pPr algn="l">
              <a:buNone/>
              <a:defRPr sz="3200" b="0" cap="none">
                <a:solidFill>
                  <a:srgbClr val="FFFFFF"/>
                </a:solidFill>
                <a:latin typeface="Century Gothic" pitchFamily="34" charset="0"/>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a:xfrm>
            <a:off x="4648200" y="6248400"/>
            <a:ext cx="3505200" cy="365125"/>
          </a:xfrm>
        </p:spPr>
        <p:txBody>
          <a:bodyPr/>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2"/>
          </p:nvPr>
        </p:nvSpPr>
        <p:spPr>
          <a:xfrm>
            <a:off x="609601" y="6248206"/>
            <a:ext cx="3962400" cy="365125"/>
          </a:xfrm>
        </p:spPr>
        <p:txBody>
          <a:bodyPr/>
          <a:lstStyle>
            <a:lvl1pPr>
              <a:defRPr>
                <a:latin typeface="Calibri" pitchFamily="34" charset="0"/>
                <a:cs typeface="Calibri"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a:xfrm>
            <a:off x="4724400" y="6248400"/>
            <a:ext cx="22098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2" name="Footer Placeholder 11"/>
          <p:cNvSpPr>
            <a:spLocks noGrp="1"/>
          </p:cNvSpPr>
          <p:nvPr>
            <p:ph type="ftr" sz="quarter" idx="17"/>
          </p:nvPr>
        </p:nvSpPr>
        <p:spPr>
          <a:xfrm>
            <a:off x="609601" y="6248206"/>
            <a:ext cx="3962400" cy="365125"/>
          </a:xfrm>
        </p:spPr>
        <p:txBody>
          <a:bodyPr rtlCol="0"/>
          <a:lstStyle>
            <a:lvl1pPr>
              <a:defRPr>
                <a:latin typeface="Calibri" pitchFamily="34" charset="0"/>
                <a:cs typeface="Calibri" pitchFamily="34" charset="0"/>
              </a:defRPr>
            </a:lvl1pPr>
          </a:lstStyle>
          <a:p>
            <a:endParaRPr lang="en-US" dirty="0"/>
          </a:p>
        </p:txBody>
      </p:sp>
      <p:grpSp>
        <p:nvGrpSpPr>
          <p:cNvPr id="13" name="Group 12"/>
          <p:cNvGrpSpPr/>
          <p:nvPr userDrawn="1"/>
        </p:nvGrpSpPr>
        <p:grpSpPr>
          <a:xfrm>
            <a:off x="7010400" y="6133193"/>
            <a:ext cx="1752600" cy="639103"/>
            <a:chOff x="7010400" y="6133193"/>
            <a:chExt cx="1752600" cy="639103"/>
          </a:xfrm>
        </p:grpSpPr>
        <p:grpSp>
          <p:nvGrpSpPr>
            <p:cNvPr id="15" name="Group 14"/>
            <p:cNvGrpSpPr/>
            <p:nvPr userDrawn="1"/>
          </p:nvGrpSpPr>
          <p:grpSpPr>
            <a:xfrm>
              <a:off x="7010400" y="6133193"/>
              <a:ext cx="1752600" cy="639103"/>
              <a:chOff x="7010400" y="6133193"/>
              <a:chExt cx="1752600" cy="639103"/>
            </a:xfrm>
          </p:grpSpPr>
          <p:pic>
            <p:nvPicPr>
              <p:cNvPr id="17"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9" name="Content Placeholder 8"/>
          <p:cNvSpPr>
            <a:spLocks noGrp="1"/>
          </p:cNvSpPr>
          <p:nvPr>
            <p:ph sz="quarter" idx="1" hasCustomPrompt="1"/>
          </p:nvPr>
        </p:nvSpPr>
        <p:spPr>
          <a:xfrm>
            <a:off x="609600"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hasCustomPrompt="1"/>
          </p:nvPr>
        </p:nvSpPr>
        <p:spPr>
          <a:xfrm>
            <a:off x="4844901" y="1589567"/>
            <a:ext cx="3886200" cy="4430233"/>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a:xfrm>
            <a:off x="4724400" y="6248400"/>
            <a:ext cx="3429000" cy="365125"/>
          </a:xfrm>
        </p:spPr>
        <p:txBody>
          <a:bodyPr rtlCol="0"/>
          <a:lstStyle>
            <a:lvl1pPr>
              <a:defRPr>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10" name="Slide Number Placeholder 9"/>
          <p:cNvSpPr>
            <a:spLocks noGrp="1"/>
          </p:cNvSpPr>
          <p:nvPr>
            <p:ph type="sldNum" sz="quarter" idx="16"/>
          </p:nvPr>
        </p:nvSpPr>
        <p:spPr/>
        <p:txBody>
          <a:bodyPr rtlCol="0"/>
          <a:lstStyle>
            <a:lvl1pPr>
              <a:defRPr b="0">
                <a:latin typeface="Calibri" pitchFamily="34" charset="0"/>
                <a:cs typeface="Calibri" pitchFamily="34" charset="0"/>
              </a:defRPr>
            </a:lvl1pPr>
          </a:lstStyle>
          <a:p>
            <a:fld id="{13912A68-2BD8-4E45-A51D-185725DE3A61}" type="slidenum">
              <a:rPr lang="en-US" smtClean="0"/>
              <a:pPr/>
              <a:t>‹#›</a:t>
            </a:fld>
            <a:endParaRPr lang="en-US" dirty="0"/>
          </a:p>
        </p:txBody>
      </p:sp>
      <p:sp>
        <p:nvSpPr>
          <p:cNvPr id="12" name="Footer Placeholder 11"/>
          <p:cNvSpPr>
            <a:spLocks noGrp="1"/>
          </p:cNvSpPr>
          <p:nvPr>
            <p:ph type="ftr" sz="quarter" idx="17"/>
          </p:nvPr>
        </p:nvSpPr>
        <p:spPr>
          <a:xfrm>
            <a:off x="609601" y="6248206"/>
            <a:ext cx="3962400" cy="365125"/>
          </a:xfrm>
        </p:spPr>
        <p:txBody>
          <a:bodyPr rtlCol="0"/>
          <a:lstStyle>
            <a:lvl1pPr>
              <a:defRPr>
                <a:latin typeface="Calibri" pitchFamily="34" charset="0"/>
                <a:cs typeface="Calibri" pitchFamily="34" charset="0"/>
              </a:defRPr>
            </a:lvl1pPr>
          </a:lstStyle>
          <a:p>
            <a:endParaRPr lang="en-US" dirty="0"/>
          </a:p>
        </p:txBody>
      </p:sp>
    </p:spTree>
    <p:extLst>
      <p:ext uri="{BB962C8B-B14F-4D97-AF65-F5344CB8AC3E}">
        <p14:creationId xmlns:p14="http://schemas.microsoft.com/office/powerpoint/2010/main" val="1659098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a:xfrm>
            <a:off x="4724400" y="6248400"/>
            <a:ext cx="2209800" cy="365125"/>
          </a:xfrm>
        </p:spPr>
        <p:txBody>
          <a:bodyPr rtlCol="0"/>
          <a:lstStyle/>
          <a:p>
            <a:fld id="{DE56183E-B4FD-48CF-85DE-BFC7334D7D85}" type="datetimeFigureOut">
              <a:rPr lang="en-US" smtClean="0"/>
              <a:pPr/>
              <a:t>6/7/2017</a:t>
            </a:fld>
            <a:endParaRPr lang="en-US" dirty="0"/>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7"/>
          </p:nvPr>
        </p:nvSpPr>
        <p:spPr>
          <a:xfrm>
            <a:off x="609601" y="6248206"/>
            <a:ext cx="3962400" cy="365125"/>
          </a:xfrm>
        </p:spPr>
        <p:txBody>
          <a:bodyPr rtlCol="0"/>
          <a:lstStyle/>
          <a:p>
            <a:endParaRPr lang="en-US" dirty="0"/>
          </a:p>
        </p:txBody>
      </p:sp>
      <p:sp>
        <p:nvSpPr>
          <p:cNvPr id="16" name="Text Placeholder 15"/>
          <p:cNvSpPr>
            <a:spLocks noGrp="1"/>
          </p:cNvSpPr>
          <p:nvPr>
            <p:ph type="body" sz="quarter" idx="1" hasCustomPrompt="1"/>
          </p:nvPr>
        </p:nvSpPr>
        <p:spPr>
          <a:xfrm>
            <a:off x="609600" y="1752600"/>
            <a:ext cx="3886200" cy="640080"/>
          </a:xfrm>
          <a:solidFill>
            <a:schemeClr val="accent3">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chemeClr val="accent5">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grpSp>
        <p:nvGrpSpPr>
          <p:cNvPr id="17" name="Group 16"/>
          <p:cNvGrpSpPr/>
          <p:nvPr userDrawn="1"/>
        </p:nvGrpSpPr>
        <p:grpSpPr>
          <a:xfrm>
            <a:off x="7010400" y="6133193"/>
            <a:ext cx="1752600" cy="639103"/>
            <a:chOff x="7010400" y="6133193"/>
            <a:chExt cx="1752600" cy="639103"/>
          </a:xfrm>
        </p:grpSpPr>
        <p:grpSp>
          <p:nvGrpSpPr>
            <p:cNvPr id="19" name="Group 18"/>
            <p:cNvGrpSpPr/>
            <p:nvPr userDrawn="1"/>
          </p:nvGrpSpPr>
          <p:grpSpPr>
            <a:xfrm>
              <a:off x="7010400" y="6133193"/>
              <a:ext cx="1752600" cy="639103"/>
              <a:chOff x="7010400" y="6133193"/>
              <a:chExt cx="1752600" cy="639103"/>
            </a:xfrm>
          </p:grpSpPr>
          <p:pic>
            <p:nvPicPr>
              <p:cNvPr id="21" name="Picture 2" descr="C:\Users\evn\Desktop\MIDS Calculator GUI\DiagramDesigner\Resources\Images\MIDS_Background2.bmp"/>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9405" t="76917" r="3872"/>
              <a:stretch/>
            </p:blipFill>
            <p:spPr bwMode="auto">
              <a:xfrm>
                <a:off x="7010400" y="6133193"/>
                <a:ext cx="1058594" cy="63910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068994" y="6133193"/>
                <a:ext cx="694006" cy="63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53400" y="6183129"/>
              <a:ext cx="539973" cy="539230"/>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73050"/>
            <a:ext cx="8153400" cy="869950"/>
          </a:xfrm>
        </p:spPr>
        <p:txBody>
          <a:bodyPr anchor="ctr">
            <a:normAutofit/>
          </a:bodyPr>
          <a:lstStyle>
            <a:lvl1pPr>
              <a:defRPr sz="3200" b="0">
                <a:latin typeface="Century Gothic" pitchFamily="34" charset="0"/>
              </a:defRPr>
            </a:lvl1pPr>
          </a:lstStyle>
          <a:p>
            <a:r>
              <a:rPr kumimoji="0" lang="en-US" dirty="0" smtClean="0"/>
              <a:t>click to edit master title style</a:t>
            </a:r>
            <a:endParaRPr kumimoji="0" lang="en-US" dirty="0"/>
          </a:p>
        </p:txBody>
      </p:sp>
      <p:sp>
        <p:nvSpPr>
          <p:cNvPr id="11" name="Content Placeholder 10"/>
          <p:cNvSpPr>
            <a:spLocks noGrp="1"/>
          </p:cNvSpPr>
          <p:nvPr>
            <p:ph sz="quarter" idx="2" hasCustomPrompt="1"/>
          </p:nvPr>
        </p:nvSpPr>
        <p:spPr>
          <a:xfrm>
            <a:off x="609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hasCustomPrompt="1"/>
          </p:nvPr>
        </p:nvSpPr>
        <p:spPr>
          <a:xfrm>
            <a:off x="4800600" y="2438400"/>
            <a:ext cx="3886200" cy="35814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a:xfrm>
            <a:off x="4648200" y="6248400"/>
            <a:ext cx="3505200" cy="365125"/>
          </a:xfrm>
        </p:spPr>
        <p:txBody>
          <a:bodyPr rtlCol="0"/>
          <a:lstStyle/>
          <a:p>
            <a:fld id="{DE56183E-B4FD-48CF-85DE-BFC7334D7D85}" type="datetimeFigureOut">
              <a:rPr lang="en-US" smtClean="0"/>
              <a:pPr/>
              <a:t>6/7/2017</a:t>
            </a:fld>
            <a:endParaRPr lang="en-US" dirty="0"/>
          </a:p>
        </p:txBody>
      </p:sp>
      <p:sp>
        <p:nvSpPr>
          <p:cNvPr id="12" name="Slide Number Placeholder 11"/>
          <p:cNvSpPr>
            <a:spLocks noGrp="1"/>
          </p:cNvSpPr>
          <p:nvPr>
            <p:ph type="sldNum" sz="quarter" idx="16"/>
          </p:nvPr>
        </p:nvSpPr>
        <p:spPr/>
        <p:txBody>
          <a:bodyPr rtlCol="0"/>
          <a:lstStyle>
            <a:lvl1pPr>
              <a:defRPr b="1">
                <a:latin typeface="Calibri" pitchFamily="34" charset="0"/>
                <a:cs typeface="Calibri" pitchFamily="34" charset="0"/>
              </a:defRPr>
            </a:lvl1pPr>
          </a:lstStyle>
          <a:p>
            <a:fld id="{13912A68-2BD8-4E45-A51D-185725DE3A61}" type="slidenum">
              <a:rPr lang="en-US" smtClean="0"/>
              <a:pPr/>
              <a:t>‹#›</a:t>
            </a:fld>
            <a:endParaRPr lang="en-US" dirty="0"/>
          </a:p>
        </p:txBody>
      </p:sp>
      <p:sp>
        <p:nvSpPr>
          <p:cNvPr id="14" name="Footer Placeholder 13"/>
          <p:cNvSpPr>
            <a:spLocks noGrp="1"/>
          </p:cNvSpPr>
          <p:nvPr>
            <p:ph type="ftr" sz="quarter" idx="17"/>
          </p:nvPr>
        </p:nvSpPr>
        <p:spPr>
          <a:xfrm>
            <a:off x="609601" y="6248206"/>
            <a:ext cx="3962400" cy="365125"/>
          </a:xfrm>
        </p:spPr>
        <p:txBody>
          <a:bodyPr rtlCol="0"/>
          <a:lstStyle/>
          <a:p>
            <a:endParaRPr lang="en-US" dirty="0"/>
          </a:p>
        </p:txBody>
      </p:sp>
      <p:sp>
        <p:nvSpPr>
          <p:cNvPr id="16" name="Text Placeholder 15"/>
          <p:cNvSpPr>
            <a:spLocks noGrp="1"/>
          </p:cNvSpPr>
          <p:nvPr>
            <p:ph type="body" sz="quarter" idx="1" hasCustomPrompt="1"/>
          </p:nvPr>
        </p:nvSpPr>
        <p:spPr>
          <a:xfrm>
            <a:off x="609600" y="1752600"/>
            <a:ext cx="3886200" cy="640080"/>
          </a:xfrm>
          <a:solidFill>
            <a:schemeClr val="accent3">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hasCustomPrompt="1"/>
          </p:nvPr>
        </p:nvSpPr>
        <p:spPr>
          <a:xfrm>
            <a:off x="4800600" y="1752600"/>
            <a:ext cx="3886200" cy="640080"/>
          </a:xfrm>
          <a:solidFill>
            <a:schemeClr val="accent5">
              <a:lumMod val="60000"/>
              <a:lumOff val="40000"/>
            </a:schemeClr>
          </a:solidFill>
        </p:spPr>
        <p:txBody>
          <a:bodyPr rtlCol="0" anchor="ctr"/>
          <a:lstStyle>
            <a:lvl1pPr marL="0" indent="0">
              <a:buFontTx/>
              <a:buNone/>
              <a:defRPr sz="2000" b="0">
                <a:solidFill>
                  <a:srgbClr val="FFFFFF"/>
                </a:solidFill>
                <a:latin typeface="Century Gothic" pitchFamily="34" charset="0"/>
              </a:defRPr>
            </a:lvl1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646560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3C67"/>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057400" cy="365125"/>
          </a:xfrm>
          <a:prstGeom prst="rect">
            <a:avLst/>
          </a:prstGeom>
        </p:spPr>
        <p:txBody>
          <a:bodyPr vert="horz" anchor="ctr" anchorCtr="0"/>
          <a:lstStyle>
            <a:lvl1pPr algn="l" eaLnBrk="1" latinLnBrk="0" hangingPunct="1">
              <a:defRPr kumimoji="0" sz="1400">
                <a:solidFill>
                  <a:schemeClr val="tx2">
                    <a:lumMod val="75000"/>
                    <a:lumOff val="25000"/>
                  </a:schemeClr>
                </a:solidFill>
                <a:latin typeface="Calibri" pitchFamily="34" charset="0"/>
                <a:cs typeface="Calibri" pitchFamily="34" charset="0"/>
              </a:defRPr>
            </a:lvl1pPr>
          </a:lstStyle>
          <a:p>
            <a:fld id="{DE56183E-B4FD-48CF-85DE-BFC7334D7D85}" type="datetimeFigureOut">
              <a:rPr lang="en-US" smtClean="0"/>
              <a:pPr/>
              <a:t>6/7/2017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lumMod val="75000"/>
                    <a:lumOff val="25000"/>
                  </a:schemeClr>
                </a:solidFill>
                <a:latin typeface="Calibri" pitchFamily="34" charset="0"/>
                <a:cs typeface="Calibri" pitchFamily="34" charset="0"/>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00529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7F8E2B">
              <a:alpha val="74902"/>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0">
                <a:solidFill>
                  <a:srgbClr val="FFFFFF"/>
                </a:solidFill>
                <a:latin typeface="Calibri" pitchFamily="34" charset="0"/>
                <a:cs typeface="Calibri" pitchFamily="34" charset="0"/>
              </a:defRPr>
            </a:lvl1pPr>
          </a:lstStyle>
          <a:p>
            <a:fld id="{13912A68-2BD8-4E45-A51D-185725DE3A6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8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81" r:id="rId15"/>
    <p:sldLayoutId id="2147483682" r:id="rId16"/>
    <p:sldLayoutId id="2147483683" r:id="rId17"/>
  </p:sldLayoutIdLst>
  <p:timing>
    <p:tnLst>
      <p:par>
        <p:cTn id="1" dur="indefinite" restart="never" nodeType="tmRoot"/>
      </p:par>
    </p:tnLst>
  </p:timing>
  <p:txStyles>
    <p:titleStyle>
      <a:lvl1pPr algn="l" rtl="0" eaLnBrk="1" latinLnBrk="0" hangingPunct="1">
        <a:spcBef>
          <a:spcPct val="0"/>
        </a:spcBef>
        <a:buNone/>
        <a:defRPr kumimoji="0" sz="3200" b="0" kern="1200" baseline="0">
          <a:solidFill>
            <a:schemeClr val="bg1"/>
          </a:solidFill>
          <a:latin typeface="Century Gothic" pitchFamily="34" charset="0"/>
          <a:ea typeface="+mj-ea"/>
          <a:cs typeface="+mj-cs"/>
        </a:defRPr>
      </a:lvl1pPr>
    </p:titleStyle>
    <p:bodyStyle>
      <a:lvl1pPr marL="320040" indent="-320040" algn="l" rtl="0" eaLnBrk="1" latinLnBrk="0" hangingPunct="1">
        <a:spcBef>
          <a:spcPts val="7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1pPr>
      <a:lvl2pPr marL="640080" indent="-274320" algn="l" rtl="0" eaLnBrk="1" latinLnBrk="0" hangingPunct="1">
        <a:spcBef>
          <a:spcPts val="55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2pPr>
      <a:lvl3pPr marL="914400" indent="-228600" algn="l" rtl="0" eaLnBrk="1" latinLnBrk="0" hangingPunct="1">
        <a:spcBef>
          <a:spcPts val="5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3pPr>
      <a:lvl4pPr marL="1371600" indent="-228600" algn="l" rtl="0" eaLnBrk="1" latinLnBrk="0" hangingPunct="1">
        <a:spcBef>
          <a:spcPts val="4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4pPr>
      <a:lvl5pPr marL="1828800" indent="-228600" algn="l" rtl="0" eaLnBrk="1" latinLnBrk="0" hangingPunct="1">
        <a:spcBef>
          <a:spcPts val="400"/>
        </a:spcBef>
        <a:buClr>
          <a:schemeClr val="bg1"/>
        </a:buClr>
        <a:buSzPct val="120000"/>
        <a:buFont typeface="Arial" pitchFamily="34" charset="0"/>
        <a:buChar char="•"/>
        <a:defRPr kumimoji="0" sz="3200" kern="1200">
          <a:solidFill>
            <a:schemeClr val="bg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MIDS Calculator Fundamentals</a:t>
            </a:r>
            <a:endParaRPr lang="en-US" dirty="0"/>
          </a:p>
        </p:txBody>
      </p:sp>
    </p:spTree>
    <p:extLst>
      <p:ext uri="{BB962C8B-B14F-4D97-AF65-F5344CB8AC3E}">
        <p14:creationId xmlns:p14="http://schemas.microsoft.com/office/powerpoint/2010/main" val="2747345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46237"/>
            <a:ext cx="8686800" cy="4525963"/>
          </a:xfrm>
        </p:spPr>
        <p:txBody>
          <a:bodyPr rtlCol="0">
            <a:normAutofit lnSpcReduction="10000"/>
          </a:bodyPr>
          <a:lstStyle/>
          <a:p>
            <a:pPr fontAlgn="auto">
              <a:spcAft>
                <a:spcPts val="1200"/>
              </a:spcAft>
              <a:defRPr/>
            </a:pPr>
            <a:r>
              <a:rPr lang="en-US" dirty="0"/>
              <a:t>C</a:t>
            </a:r>
            <a:r>
              <a:rPr lang="en-US" dirty="0" smtClean="0"/>
              <a:t>ontinuous modeling analysis completed to establish 1.1-inch performance goal</a:t>
            </a:r>
          </a:p>
          <a:p>
            <a:pPr marL="365760" lvl="1" indent="0">
              <a:spcAft>
                <a:spcPts val="1200"/>
              </a:spcAft>
              <a:buNone/>
              <a:defRPr/>
            </a:pPr>
            <a:r>
              <a:rPr lang="en-US" dirty="0" smtClean="0"/>
              <a:t>- Simulated 35-years using 15-minute </a:t>
            </a:r>
            <a:r>
              <a:rPr lang="en-US" dirty="0"/>
              <a:t>precipitation data</a:t>
            </a:r>
            <a:endParaRPr lang="en-US" dirty="0" smtClean="0"/>
          </a:p>
          <a:p>
            <a:pPr fontAlgn="auto">
              <a:spcAft>
                <a:spcPts val="1200"/>
              </a:spcAft>
              <a:defRPr/>
            </a:pPr>
            <a:r>
              <a:rPr lang="en-US" dirty="0" smtClean="0"/>
              <a:t>Modeling used to compare average annual runoff volumes from “native” conditions to runoff from developed conditions with infiltration BMPs of varying size</a:t>
            </a:r>
            <a:endParaRPr lang="en-US" dirty="0"/>
          </a:p>
          <a:p>
            <a:pPr fontAlgn="auto">
              <a:spcAft>
                <a:spcPts val="1200"/>
              </a:spcAft>
              <a:defRPr/>
            </a:pPr>
            <a:endParaRPr lang="en-US" dirty="0" smtClean="0"/>
          </a:p>
        </p:txBody>
      </p:sp>
      <p:sp>
        <p:nvSpPr>
          <p:cNvPr id="11" name="Title 10"/>
          <p:cNvSpPr>
            <a:spLocks noGrp="1"/>
          </p:cNvSpPr>
          <p:nvPr>
            <p:ph type="title"/>
          </p:nvPr>
        </p:nvSpPr>
        <p:spPr>
          <a:xfrm>
            <a:off x="612648" y="228600"/>
            <a:ext cx="8378952" cy="990600"/>
          </a:xfrm>
        </p:spPr>
        <p:txBody>
          <a:bodyPr>
            <a:normAutofit/>
          </a:bodyPr>
          <a:lstStyle/>
          <a:p>
            <a:r>
              <a:rPr lang="en-US" dirty="0" smtClean="0"/>
              <a:t>Development of performance goal</a:t>
            </a:r>
            <a:endParaRPr lang="en-US" dirty="0"/>
          </a:p>
        </p:txBody>
      </p:sp>
    </p:spTree>
    <p:extLst>
      <p:ext uri="{BB962C8B-B14F-4D97-AF65-F5344CB8AC3E}">
        <p14:creationId xmlns:p14="http://schemas.microsoft.com/office/powerpoint/2010/main" val="394996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686800" cy="4906963"/>
          </a:xfrm>
        </p:spPr>
        <p:txBody>
          <a:bodyPr rtlCol="0">
            <a:normAutofit/>
          </a:bodyPr>
          <a:lstStyle/>
          <a:p>
            <a:pPr marL="320040" lvl="1" indent="-320040">
              <a:spcBef>
                <a:spcPts val="700"/>
              </a:spcBef>
              <a:spcAft>
                <a:spcPts val="1200"/>
              </a:spcAft>
              <a:defRPr/>
            </a:pPr>
            <a:r>
              <a:rPr lang="en-US" dirty="0" smtClean="0"/>
              <a:t>Goal </a:t>
            </a:r>
            <a:r>
              <a:rPr lang="en-US" dirty="0"/>
              <a:t>not time dependent (</a:t>
            </a:r>
            <a:r>
              <a:rPr lang="en-US" dirty="0" smtClean="0"/>
              <a:t>instantaneous versus continuous or event-based)</a:t>
            </a:r>
          </a:p>
          <a:p>
            <a:pPr marL="320040" lvl="1" indent="-320040">
              <a:spcBef>
                <a:spcPts val="700"/>
              </a:spcBef>
              <a:spcAft>
                <a:spcPts val="1200"/>
              </a:spcAft>
              <a:defRPr/>
            </a:pPr>
            <a:r>
              <a:rPr lang="en-US" dirty="0" smtClean="0"/>
              <a:t>“Kerplunk” method </a:t>
            </a:r>
            <a:r>
              <a:rPr lang="en-US" sz="2400" dirty="0" smtClean="0"/>
              <a:t>(Andy Reese terminology)</a:t>
            </a:r>
          </a:p>
          <a:p>
            <a:pPr fontAlgn="auto">
              <a:spcAft>
                <a:spcPts val="1200"/>
              </a:spcAft>
              <a:defRPr/>
            </a:pPr>
            <a:endParaRPr lang="en-US" dirty="0" smtClean="0"/>
          </a:p>
        </p:txBody>
      </p:sp>
      <p:sp>
        <p:nvSpPr>
          <p:cNvPr id="11" name="Title 10"/>
          <p:cNvSpPr>
            <a:spLocks noGrp="1"/>
          </p:cNvSpPr>
          <p:nvPr>
            <p:ph type="title"/>
          </p:nvPr>
        </p:nvSpPr>
        <p:spPr/>
        <p:txBody>
          <a:bodyPr>
            <a:normAutofit/>
          </a:bodyPr>
          <a:lstStyle/>
          <a:p>
            <a:r>
              <a:rPr lang="en-US" dirty="0" smtClean="0"/>
              <a:t>Development of performance goal</a:t>
            </a:r>
            <a:endParaRPr lang="en-US" dirty="0"/>
          </a:p>
        </p:txBody>
      </p:sp>
      <p:pic>
        <p:nvPicPr>
          <p:cNvPr id="14" name="Picture 7" descr="InfiltrationBasin2_Color"/>
          <p:cNvPicPr>
            <a:picLocks noChangeAspect="1" noChangeArrowheads="1"/>
          </p:cNvPicPr>
          <p:nvPr/>
        </p:nvPicPr>
        <p:blipFill>
          <a:blip r:embed="rId3" cstate="print"/>
          <a:srcRect/>
          <a:stretch>
            <a:fillRect/>
          </a:stretch>
        </p:blipFill>
        <p:spPr bwMode="auto">
          <a:xfrm>
            <a:off x="381000" y="4038600"/>
            <a:ext cx="6324600" cy="2589837"/>
          </a:xfrm>
          <a:prstGeom prst="rect">
            <a:avLst/>
          </a:prstGeom>
          <a:noFill/>
          <a:ln w="9525">
            <a:solidFill>
              <a:schemeClr val="tx1"/>
            </a:solidFill>
            <a:miter lim="800000"/>
            <a:headEnd/>
            <a:tailEnd/>
          </a:ln>
        </p:spPr>
      </p:pic>
      <p:sp>
        <p:nvSpPr>
          <p:cNvPr id="20" name="Freeform 19"/>
          <p:cNvSpPr/>
          <p:nvPr/>
        </p:nvSpPr>
        <p:spPr>
          <a:xfrm>
            <a:off x="1295400" y="4669571"/>
            <a:ext cx="4419600" cy="581025"/>
          </a:xfrm>
          <a:custGeom>
            <a:avLst/>
            <a:gdLst>
              <a:gd name="connsiteX0" fmla="*/ 0 w 3524414"/>
              <a:gd name="connsiteY0" fmla="*/ 33338 h 581025"/>
              <a:gd name="connsiteX1" fmla="*/ 0 w 3524414"/>
              <a:gd name="connsiteY1" fmla="*/ 33338 h 581025"/>
              <a:gd name="connsiteX2" fmla="*/ 176212 w 3524414"/>
              <a:gd name="connsiteY2" fmla="*/ 38100 h 581025"/>
              <a:gd name="connsiteX3" fmla="*/ 276225 w 3524414"/>
              <a:gd name="connsiteY3" fmla="*/ 42863 h 581025"/>
              <a:gd name="connsiteX4" fmla="*/ 566737 w 3524414"/>
              <a:gd name="connsiteY4" fmla="*/ 28575 h 581025"/>
              <a:gd name="connsiteX5" fmla="*/ 676275 w 3524414"/>
              <a:gd name="connsiteY5" fmla="*/ 23813 h 581025"/>
              <a:gd name="connsiteX6" fmla="*/ 1385887 w 3524414"/>
              <a:gd name="connsiteY6" fmla="*/ 19050 h 581025"/>
              <a:gd name="connsiteX7" fmla="*/ 1790700 w 3524414"/>
              <a:gd name="connsiteY7" fmla="*/ 19050 h 581025"/>
              <a:gd name="connsiteX8" fmla="*/ 2709862 w 3524414"/>
              <a:gd name="connsiteY8" fmla="*/ 14288 h 581025"/>
              <a:gd name="connsiteX9" fmla="*/ 2790825 w 3524414"/>
              <a:gd name="connsiteY9" fmla="*/ 9525 h 581025"/>
              <a:gd name="connsiteX10" fmla="*/ 2914650 w 3524414"/>
              <a:gd name="connsiteY10" fmla="*/ 0 h 581025"/>
              <a:gd name="connsiteX11" fmla="*/ 3414712 w 3524414"/>
              <a:gd name="connsiteY11" fmla="*/ 4763 h 581025"/>
              <a:gd name="connsiteX12" fmla="*/ 3486150 w 3524414"/>
              <a:gd name="connsiteY12" fmla="*/ 14288 h 581025"/>
              <a:gd name="connsiteX13" fmla="*/ 3514725 w 3524414"/>
              <a:gd name="connsiteY13" fmla="*/ 33338 h 581025"/>
              <a:gd name="connsiteX14" fmla="*/ 3524250 w 3524414"/>
              <a:gd name="connsiteY14" fmla="*/ 47625 h 581025"/>
              <a:gd name="connsiteX15" fmla="*/ 3509962 w 3524414"/>
              <a:gd name="connsiteY15" fmla="*/ 52388 h 581025"/>
              <a:gd name="connsiteX16" fmla="*/ 3490912 w 3524414"/>
              <a:gd name="connsiteY16" fmla="*/ 57150 h 581025"/>
              <a:gd name="connsiteX17" fmla="*/ 3429000 w 3524414"/>
              <a:gd name="connsiteY17" fmla="*/ 71438 h 581025"/>
              <a:gd name="connsiteX18" fmla="*/ 3409950 w 3524414"/>
              <a:gd name="connsiteY18" fmla="*/ 80963 h 581025"/>
              <a:gd name="connsiteX19" fmla="*/ 3390900 w 3524414"/>
              <a:gd name="connsiteY19" fmla="*/ 85725 h 581025"/>
              <a:gd name="connsiteX20" fmla="*/ 3362325 w 3524414"/>
              <a:gd name="connsiteY20" fmla="*/ 95250 h 581025"/>
              <a:gd name="connsiteX21" fmla="*/ 3348037 w 3524414"/>
              <a:gd name="connsiteY21" fmla="*/ 100013 h 581025"/>
              <a:gd name="connsiteX22" fmla="*/ 3319462 w 3524414"/>
              <a:gd name="connsiteY22" fmla="*/ 119063 h 581025"/>
              <a:gd name="connsiteX23" fmla="*/ 3295650 w 3524414"/>
              <a:gd name="connsiteY23" fmla="*/ 147638 h 581025"/>
              <a:gd name="connsiteX24" fmla="*/ 3286125 w 3524414"/>
              <a:gd name="connsiteY24" fmla="*/ 161925 h 581025"/>
              <a:gd name="connsiteX25" fmla="*/ 3271837 w 3524414"/>
              <a:gd name="connsiteY25" fmla="*/ 176213 h 581025"/>
              <a:gd name="connsiteX26" fmla="*/ 3262312 w 3524414"/>
              <a:gd name="connsiteY26" fmla="*/ 190500 h 581025"/>
              <a:gd name="connsiteX27" fmla="*/ 3248025 w 3524414"/>
              <a:gd name="connsiteY27" fmla="*/ 200025 h 581025"/>
              <a:gd name="connsiteX28" fmla="*/ 3219450 w 3524414"/>
              <a:gd name="connsiteY28" fmla="*/ 228600 h 581025"/>
              <a:gd name="connsiteX29" fmla="*/ 3195637 w 3524414"/>
              <a:gd name="connsiteY29" fmla="*/ 257175 h 581025"/>
              <a:gd name="connsiteX30" fmla="*/ 3167062 w 3524414"/>
              <a:gd name="connsiteY30" fmla="*/ 280988 h 581025"/>
              <a:gd name="connsiteX31" fmla="*/ 3143250 w 3524414"/>
              <a:gd name="connsiteY31" fmla="*/ 304800 h 581025"/>
              <a:gd name="connsiteX32" fmla="*/ 3133725 w 3524414"/>
              <a:gd name="connsiteY32" fmla="*/ 319088 h 581025"/>
              <a:gd name="connsiteX33" fmla="*/ 3119437 w 3524414"/>
              <a:gd name="connsiteY33" fmla="*/ 323850 h 581025"/>
              <a:gd name="connsiteX34" fmla="*/ 3105150 w 3524414"/>
              <a:gd name="connsiteY34" fmla="*/ 338138 h 581025"/>
              <a:gd name="connsiteX35" fmla="*/ 3071812 w 3524414"/>
              <a:gd name="connsiteY35" fmla="*/ 371475 h 581025"/>
              <a:gd name="connsiteX36" fmla="*/ 3043237 w 3524414"/>
              <a:gd name="connsiteY36" fmla="*/ 400050 h 581025"/>
              <a:gd name="connsiteX37" fmla="*/ 3028950 w 3524414"/>
              <a:gd name="connsiteY37" fmla="*/ 414338 h 581025"/>
              <a:gd name="connsiteX38" fmla="*/ 3019425 w 3524414"/>
              <a:gd name="connsiteY38" fmla="*/ 428625 h 581025"/>
              <a:gd name="connsiteX39" fmla="*/ 3005137 w 3524414"/>
              <a:gd name="connsiteY39" fmla="*/ 433388 h 581025"/>
              <a:gd name="connsiteX40" fmla="*/ 2990850 w 3524414"/>
              <a:gd name="connsiteY40" fmla="*/ 442913 h 581025"/>
              <a:gd name="connsiteX41" fmla="*/ 2976562 w 3524414"/>
              <a:gd name="connsiteY41" fmla="*/ 447675 h 581025"/>
              <a:gd name="connsiteX42" fmla="*/ 2895600 w 3524414"/>
              <a:gd name="connsiteY42" fmla="*/ 457200 h 581025"/>
              <a:gd name="connsiteX43" fmla="*/ 2867025 w 3524414"/>
              <a:gd name="connsiteY43" fmla="*/ 466725 h 581025"/>
              <a:gd name="connsiteX44" fmla="*/ 2852737 w 3524414"/>
              <a:gd name="connsiteY44" fmla="*/ 476250 h 581025"/>
              <a:gd name="connsiteX45" fmla="*/ 2824162 w 3524414"/>
              <a:gd name="connsiteY45" fmla="*/ 485775 h 581025"/>
              <a:gd name="connsiteX46" fmla="*/ 2795587 w 3524414"/>
              <a:gd name="connsiteY46" fmla="*/ 500063 h 581025"/>
              <a:gd name="connsiteX47" fmla="*/ 2781300 w 3524414"/>
              <a:gd name="connsiteY47" fmla="*/ 509588 h 581025"/>
              <a:gd name="connsiteX48" fmla="*/ 2738437 w 3524414"/>
              <a:gd name="connsiteY48" fmla="*/ 523875 h 581025"/>
              <a:gd name="connsiteX49" fmla="*/ 2719387 w 3524414"/>
              <a:gd name="connsiteY49" fmla="*/ 528638 h 581025"/>
              <a:gd name="connsiteX50" fmla="*/ 2705100 w 3524414"/>
              <a:gd name="connsiteY50" fmla="*/ 533400 h 581025"/>
              <a:gd name="connsiteX51" fmla="*/ 2443162 w 3524414"/>
              <a:gd name="connsiteY51" fmla="*/ 542925 h 581025"/>
              <a:gd name="connsiteX52" fmla="*/ 1828800 w 3524414"/>
              <a:gd name="connsiteY52" fmla="*/ 552450 h 581025"/>
              <a:gd name="connsiteX53" fmla="*/ 1738312 w 3524414"/>
              <a:gd name="connsiteY53" fmla="*/ 557213 h 581025"/>
              <a:gd name="connsiteX54" fmla="*/ 1538287 w 3524414"/>
              <a:gd name="connsiteY54" fmla="*/ 561975 h 581025"/>
              <a:gd name="connsiteX55" fmla="*/ 1443037 w 3524414"/>
              <a:gd name="connsiteY55" fmla="*/ 571500 h 581025"/>
              <a:gd name="connsiteX56" fmla="*/ 1252537 w 3524414"/>
              <a:gd name="connsiteY56" fmla="*/ 576263 h 581025"/>
              <a:gd name="connsiteX57" fmla="*/ 1123950 w 3524414"/>
              <a:gd name="connsiteY57" fmla="*/ 581025 h 581025"/>
              <a:gd name="connsiteX58" fmla="*/ 947737 w 3524414"/>
              <a:gd name="connsiteY58" fmla="*/ 576263 h 581025"/>
              <a:gd name="connsiteX59" fmla="*/ 900112 w 3524414"/>
              <a:gd name="connsiteY59" fmla="*/ 566738 h 581025"/>
              <a:gd name="connsiteX60" fmla="*/ 838200 w 3524414"/>
              <a:gd name="connsiteY60" fmla="*/ 557213 h 581025"/>
              <a:gd name="connsiteX61" fmla="*/ 804862 w 3524414"/>
              <a:gd name="connsiteY61" fmla="*/ 547688 h 581025"/>
              <a:gd name="connsiteX62" fmla="*/ 785812 w 3524414"/>
              <a:gd name="connsiteY62" fmla="*/ 542925 h 581025"/>
              <a:gd name="connsiteX63" fmla="*/ 771525 w 3524414"/>
              <a:gd name="connsiteY63" fmla="*/ 533400 h 581025"/>
              <a:gd name="connsiteX64" fmla="*/ 738187 w 3524414"/>
              <a:gd name="connsiteY64" fmla="*/ 523875 h 581025"/>
              <a:gd name="connsiteX65" fmla="*/ 723900 w 3524414"/>
              <a:gd name="connsiteY65" fmla="*/ 514350 h 581025"/>
              <a:gd name="connsiteX66" fmla="*/ 709612 w 3524414"/>
              <a:gd name="connsiteY66" fmla="*/ 509588 h 581025"/>
              <a:gd name="connsiteX67" fmla="*/ 690562 w 3524414"/>
              <a:gd name="connsiteY67" fmla="*/ 500063 h 581025"/>
              <a:gd name="connsiteX68" fmla="*/ 652462 w 3524414"/>
              <a:gd name="connsiteY68" fmla="*/ 481013 h 581025"/>
              <a:gd name="connsiteX69" fmla="*/ 623887 w 3524414"/>
              <a:gd name="connsiteY69" fmla="*/ 461963 h 581025"/>
              <a:gd name="connsiteX70" fmla="*/ 600075 w 3524414"/>
              <a:gd name="connsiteY70" fmla="*/ 433388 h 581025"/>
              <a:gd name="connsiteX71" fmla="*/ 585787 w 3524414"/>
              <a:gd name="connsiteY71" fmla="*/ 423863 h 581025"/>
              <a:gd name="connsiteX72" fmla="*/ 557212 w 3524414"/>
              <a:gd name="connsiteY72" fmla="*/ 395288 h 581025"/>
              <a:gd name="connsiteX73" fmla="*/ 542925 w 3524414"/>
              <a:gd name="connsiteY73" fmla="*/ 385763 h 581025"/>
              <a:gd name="connsiteX74" fmla="*/ 528637 w 3524414"/>
              <a:gd name="connsiteY74" fmla="*/ 366713 h 581025"/>
              <a:gd name="connsiteX75" fmla="*/ 514350 w 3524414"/>
              <a:gd name="connsiteY75" fmla="*/ 357188 h 581025"/>
              <a:gd name="connsiteX76" fmla="*/ 485775 w 3524414"/>
              <a:gd name="connsiteY76" fmla="*/ 328613 h 581025"/>
              <a:gd name="connsiteX77" fmla="*/ 442912 w 3524414"/>
              <a:gd name="connsiteY77" fmla="*/ 285750 h 581025"/>
              <a:gd name="connsiteX78" fmla="*/ 414337 w 3524414"/>
              <a:gd name="connsiteY78" fmla="*/ 257175 h 581025"/>
              <a:gd name="connsiteX79" fmla="*/ 400050 w 3524414"/>
              <a:gd name="connsiteY79" fmla="*/ 242888 h 581025"/>
              <a:gd name="connsiteX80" fmla="*/ 390525 w 3524414"/>
              <a:gd name="connsiteY80" fmla="*/ 228600 h 581025"/>
              <a:gd name="connsiteX81" fmla="*/ 376237 w 3524414"/>
              <a:gd name="connsiteY81" fmla="*/ 219075 h 581025"/>
              <a:gd name="connsiteX82" fmla="*/ 361950 w 3524414"/>
              <a:gd name="connsiteY82" fmla="*/ 204788 h 581025"/>
              <a:gd name="connsiteX83" fmla="*/ 347662 w 3524414"/>
              <a:gd name="connsiteY83" fmla="*/ 195263 h 581025"/>
              <a:gd name="connsiteX84" fmla="*/ 333375 w 3524414"/>
              <a:gd name="connsiteY84" fmla="*/ 180975 h 581025"/>
              <a:gd name="connsiteX85" fmla="*/ 319087 w 3524414"/>
              <a:gd name="connsiteY85" fmla="*/ 171450 h 581025"/>
              <a:gd name="connsiteX86" fmla="*/ 304800 w 3524414"/>
              <a:gd name="connsiteY86" fmla="*/ 157163 h 581025"/>
              <a:gd name="connsiteX87" fmla="*/ 290512 w 3524414"/>
              <a:gd name="connsiteY87" fmla="*/ 147638 h 581025"/>
              <a:gd name="connsiteX88" fmla="*/ 276225 w 3524414"/>
              <a:gd name="connsiteY88" fmla="*/ 133350 h 581025"/>
              <a:gd name="connsiteX89" fmla="*/ 266700 w 3524414"/>
              <a:gd name="connsiteY89" fmla="*/ 119063 h 581025"/>
              <a:gd name="connsiteX90" fmla="*/ 252412 w 3524414"/>
              <a:gd name="connsiteY90" fmla="*/ 114300 h 581025"/>
              <a:gd name="connsiteX91" fmla="*/ 233362 w 3524414"/>
              <a:gd name="connsiteY91" fmla="*/ 100013 h 581025"/>
              <a:gd name="connsiteX92" fmla="*/ 204787 w 3524414"/>
              <a:gd name="connsiteY92" fmla="*/ 76200 h 581025"/>
              <a:gd name="connsiteX93" fmla="*/ 176212 w 3524414"/>
              <a:gd name="connsiteY93" fmla="*/ 66675 h 581025"/>
              <a:gd name="connsiteX94" fmla="*/ 161925 w 3524414"/>
              <a:gd name="connsiteY94" fmla="*/ 61913 h 581025"/>
              <a:gd name="connsiteX95" fmla="*/ 138112 w 3524414"/>
              <a:gd name="connsiteY95" fmla="*/ 57150 h 581025"/>
              <a:gd name="connsiteX96" fmla="*/ 57150 w 3524414"/>
              <a:gd name="connsiteY96" fmla="*/ 47625 h 581025"/>
              <a:gd name="connsiteX97" fmla="*/ 0 w 3524414"/>
              <a:gd name="connsiteY97" fmla="*/ 3333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524414" h="581025">
                <a:moveTo>
                  <a:pt x="0" y="33338"/>
                </a:moveTo>
                <a:lnTo>
                  <a:pt x="0" y="33338"/>
                </a:lnTo>
                <a:lnTo>
                  <a:pt x="176212" y="38100"/>
                </a:lnTo>
                <a:cubicBezTo>
                  <a:pt x="209568" y="39250"/>
                  <a:pt x="242859" y="43677"/>
                  <a:pt x="276225" y="42863"/>
                </a:cubicBezTo>
                <a:cubicBezTo>
                  <a:pt x="373151" y="40499"/>
                  <a:pt x="469900" y="33338"/>
                  <a:pt x="566737" y="28575"/>
                </a:cubicBezTo>
                <a:cubicBezTo>
                  <a:pt x="603240" y="26780"/>
                  <a:pt x="639730" y="24238"/>
                  <a:pt x="676275" y="23813"/>
                </a:cubicBezTo>
                <a:lnTo>
                  <a:pt x="1385887" y="19050"/>
                </a:lnTo>
                <a:cubicBezTo>
                  <a:pt x="1675692" y="8318"/>
                  <a:pt x="1323037" y="19050"/>
                  <a:pt x="1790700" y="19050"/>
                </a:cubicBezTo>
                <a:lnTo>
                  <a:pt x="2709862" y="14288"/>
                </a:lnTo>
                <a:lnTo>
                  <a:pt x="2790825" y="9525"/>
                </a:lnTo>
                <a:cubicBezTo>
                  <a:pt x="2832122" y="6644"/>
                  <a:pt x="2873254" y="316"/>
                  <a:pt x="2914650" y="0"/>
                </a:cubicBezTo>
                <a:lnTo>
                  <a:pt x="3414712" y="4763"/>
                </a:lnTo>
                <a:cubicBezTo>
                  <a:pt x="3418774" y="5101"/>
                  <a:pt x="3468983" y="4751"/>
                  <a:pt x="3486150" y="14288"/>
                </a:cubicBezTo>
                <a:cubicBezTo>
                  <a:pt x="3496157" y="19847"/>
                  <a:pt x="3514725" y="33338"/>
                  <a:pt x="3514725" y="33338"/>
                </a:cubicBezTo>
                <a:cubicBezTo>
                  <a:pt x="3517900" y="38100"/>
                  <a:pt x="3525638" y="42072"/>
                  <a:pt x="3524250" y="47625"/>
                </a:cubicBezTo>
                <a:cubicBezTo>
                  <a:pt x="3523032" y="52495"/>
                  <a:pt x="3514789" y="51009"/>
                  <a:pt x="3509962" y="52388"/>
                </a:cubicBezTo>
                <a:cubicBezTo>
                  <a:pt x="3503668" y="54186"/>
                  <a:pt x="3497181" y="55269"/>
                  <a:pt x="3490912" y="57150"/>
                </a:cubicBezTo>
                <a:cubicBezTo>
                  <a:pt x="3443364" y="71414"/>
                  <a:pt x="3481583" y="63925"/>
                  <a:pt x="3429000" y="71438"/>
                </a:cubicBezTo>
                <a:cubicBezTo>
                  <a:pt x="3422650" y="74613"/>
                  <a:pt x="3416598" y="78470"/>
                  <a:pt x="3409950" y="80963"/>
                </a:cubicBezTo>
                <a:cubicBezTo>
                  <a:pt x="3403821" y="83261"/>
                  <a:pt x="3397169" y="83844"/>
                  <a:pt x="3390900" y="85725"/>
                </a:cubicBezTo>
                <a:cubicBezTo>
                  <a:pt x="3381283" y="88610"/>
                  <a:pt x="3371850" y="92075"/>
                  <a:pt x="3362325" y="95250"/>
                </a:cubicBezTo>
                <a:cubicBezTo>
                  <a:pt x="3357562" y="96838"/>
                  <a:pt x="3352214" y="97228"/>
                  <a:pt x="3348037" y="100013"/>
                </a:cubicBezTo>
                <a:lnTo>
                  <a:pt x="3319462" y="119063"/>
                </a:lnTo>
                <a:cubicBezTo>
                  <a:pt x="3295813" y="154535"/>
                  <a:pt x="3326207" y="110969"/>
                  <a:pt x="3295650" y="147638"/>
                </a:cubicBezTo>
                <a:cubicBezTo>
                  <a:pt x="3291986" y="152035"/>
                  <a:pt x="3289789" y="157528"/>
                  <a:pt x="3286125" y="161925"/>
                </a:cubicBezTo>
                <a:cubicBezTo>
                  <a:pt x="3281813" y="167099"/>
                  <a:pt x="3276149" y="171039"/>
                  <a:pt x="3271837" y="176213"/>
                </a:cubicBezTo>
                <a:cubicBezTo>
                  <a:pt x="3268173" y="180610"/>
                  <a:pt x="3266359" y="186453"/>
                  <a:pt x="3262312" y="190500"/>
                </a:cubicBezTo>
                <a:cubicBezTo>
                  <a:pt x="3258265" y="194547"/>
                  <a:pt x="3252303" y="196222"/>
                  <a:pt x="3248025" y="200025"/>
                </a:cubicBezTo>
                <a:cubicBezTo>
                  <a:pt x="3237957" y="208974"/>
                  <a:pt x="3228975" y="219075"/>
                  <a:pt x="3219450" y="228600"/>
                </a:cubicBezTo>
                <a:cubicBezTo>
                  <a:pt x="3181982" y="266068"/>
                  <a:pt x="3242456" y="218160"/>
                  <a:pt x="3195637" y="257175"/>
                </a:cubicBezTo>
                <a:cubicBezTo>
                  <a:pt x="3175204" y="274202"/>
                  <a:pt x="3186035" y="258221"/>
                  <a:pt x="3167062" y="280988"/>
                </a:cubicBezTo>
                <a:cubicBezTo>
                  <a:pt x="3147218" y="304800"/>
                  <a:pt x="3169443" y="287337"/>
                  <a:pt x="3143250" y="304800"/>
                </a:cubicBezTo>
                <a:cubicBezTo>
                  <a:pt x="3140075" y="309563"/>
                  <a:pt x="3138195" y="315512"/>
                  <a:pt x="3133725" y="319088"/>
                </a:cubicBezTo>
                <a:cubicBezTo>
                  <a:pt x="3129805" y="322224"/>
                  <a:pt x="3123614" y="321065"/>
                  <a:pt x="3119437" y="323850"/>
                </a:cubicBezTo>
                <a:cubicBezTo>
                  <a:pt x="3113833" y="327586"/>
                  <a:pt x="3109912" y="333375"/>
                  <a:pt x="3105150" y="338138"/>
                </a:cubicBezTo>
                <a:cubicBezTo>
                  <a:pt x="3096766" y="363285"/>
                  <a:pt x="3104564" y="349640"/>
                  <a:pt x="3071812" y="371475"/>
                </a:cubicBezTo>
                <a:cubicBezTo>
                  <a:pt x="3060604" y="378947"/>
                  <a:pt x="3052762" y="390525"/>
                  <a:pt x="3043237" y="400050"/>
                </a:cubicBezTo>
                <a:cubicBezTo>
                  <a:pt x="3038475" y="404813"/>
                  <a:pt x="3032686" y="408734"/>
                  <a:pt x="3028950" y="414338"/>
                </a:cubicBezTo>
                <a:cubicBezTo>
                  <a:pt x="3025775" y="419100"/>
                  <a:pt x="3023894" y="425049"/>
                  <a:pt x="3019425" y="428625"/>
                </a:cubicBezTo>
                <a:cubicBezTo>
                  <a:pt x="3015505" y="431761"/>
                  <a:pt x="3009627" y="431143"/>
                  <a:pt x="3005137" y="433388"/>
                </a:cubicBezTo>
                <a:cubicBezTo>
                  <a:pt x="3000018" y="435948"/>
                  <a:pt x="2995969" y="440353"/>
                  <a:pt x="2990850" y="442913"/>
                </a:cubicBezTo>
                <a:cubicBezTo>
                  <a:pt x="2986360" y="445158"/>
                  <a:pt x="2981389" y="446296"/>
                  <a:pt x="2976562" y="447675"/>
                </a:cubicBezTo>
                <a:cubicBezTo>
                  <a:pt x="2944119" y="456944"/>
                  <a:pt x="2942891" y="453563"/>
                  <a:pt x="2895600" y="457200"/>
                </a:cubicBezTo>
                <a:cubicBezTo>
                  <a:pt x="2886075" y="460375"/>
                  <a:pt x="2875379" y="461156"/>
                  <a:pt x="2867025" y="466725"/>
                </a:cubicBezTo>
                <a:cubicBezTo>
                  <a:pt x="2862262" y="469900"/>
                  <a:pt x="2857968" y="473925"/>
                  <a:pt x="2852737" y="476250"/>
                </a:cubicBezTo>
                <a:cubicBezTo>
                  <a:pt x="2843562" y="480328"/>
                  <a:pt x="2824162" y="485775"/>
                  <a:pt x="2824162" y="485775"/>
                </a:cubicBezTo>
                <a:cubicBezTo>
                  <a:pt x="2783219" y="513071"/>
                  <a:pt x="2835021" y="480345"/>
                  <a:pt x="2795587" y="500063"/>
                </a:cubicBezTo>
                <a:cubicBezTo>
                  <a:pt x="2790468" y="502623"/>
                  <a:pt x="2786530" y="507263"/>
                  <a:pt x="2781300" y="509588"/>
                </a:cubicBezTo>
                <a:cubicBezTo>
                  <a:pt x="2781286" y="509594"/>
                  <a:pt x="2745588" y="521492"/>
                  <a:pt x="2738437" y="523875"/>
                </a:cubicBezTo>
                <a:cubicBezTo>
                  <a:pt x="2732227" y="525945"/>
                  <a:pt x="2725681" y="526840"/>
                  <a:pt x="2719387" y="528638"/>
                </a:cubicBezTo>
                <a:cubicBezTo>
                  <a:pt x="2714560" y="530017"/>
                  <a:pt x="2710113" y="533141"/>
                  <a:pt x="2705100" y="533400"/>
                </a:cubicBezTo>
                <a:cubicBezTo>
                  <a:pt x="2617846" y="537913"/>
                  <a:pt x="2443162" y="542925"/>
                  <a:pt x="2443162" y="542925"/>
                </a:cubicBezTo>
                <a:cubicBezTo>
                  <a:pt x="2216493" y="575310"/>
                  <a:pt x="2448610" y="543658"/>
                  <a:pt x="1828800" y="552450"/>
                </a:cubicBezTo>
                <a:cubicBezTo>
                  <a:pt x="1798599" y="552878"/>
                  <a:pt x="1768500" y="556223"/>
                  <a:pt x="1738312" y="557213"/>
                </a:cubicBezTo>
                <a:lnTo>
                  <a:pt x="1538287" y="561975"/>
                </a:lnTo>
                <a:cubicBezTo>
                  <a:pt x="1496065" y="570420"/>
                  <a:pt x="1507833" y="569144"/>
                  <a:pt x="1443037" y="571500"/>
                </a:cubicBezTo>
                <a:cubicBezTo>
                  <a:pt x="1379559" y="573808"/>
                  <a:pt x="1316029" y="574368"/>
                  <a:pt x="1252537" y="576263"/>
                </a:cubicBezTo>
                <a:lnTo>
                  <a:pt x="1123950" y="581025"/>
                </a:lnTo>
                <a:cubicBezTo>
                  <a:pt x="1065212" y="579438"/>
                  <a:pt x="1006377" y="580006"/>
                  <a:pt x="947737" y="576263"/>
                </a:cubicBezTo>
                <a:cubicBezTo>
                  <a:pt x="931580" y="575232"/>
                  <a:pt x="916139" y="569028"/>
                  <a:pt x="900112" y="566738"/>
                </a:cubicBezTo>
                <a:cubicBezTo>
                  <a:pt x="884123" y="564454"/>
                  <a:pt x="854701" y="560513"/>
                  <a:pt x="838200" y="557213"/>
                </a:cubicBezTo>
                <a:cubicBezTo>
                  <a:pt x="813406" y="552254"/>
                  <a:pt x="826030" y="553736"/>
                  <a:pt x="804862" y="547688"/>
                </a:cubicBezTo>
                <a:cubicBezTo>
                  <a:pt x="798568" y="545890"/>
                  <a:pt x="792162" y="544513"/>
                  <a:pt x="785812" y="542925"/>
                </a:cubicBezTo>
                <a:cubicBezTo>
                  <a:pt x="781050" y="539750"/>
                  <a:pt x="776786" y="535655"/>
                  <a:pt x="771525" y="533400"/>
                </a:cubicBezTo>
                <a:cubicBezTo>
                  <a:pt x="750151" y="524240"/>
                  <a:pt x="756732" y="533148"/>
                  <a:pt x="738187" y="523875"/>
                </a:cubicBezTo>
                <a:cubicBezTo>
                  <a:pt x="733068" y="521315"/>
                  <a:pt x="729019" y="516910"/>
                  <a:pt x="723900" y="514350"/>
                </a:cubicBezTo>
                <a:cubicBezTo>
                  <a:pt x="719410" y="512105"/>
                  <a:pt x="714226" y="511565"/>
                  <a:pt x="709612" y="509588"/>
                </a:cubicBezTo>
                <a:cubicBezTo>
                  <a:pt x="703086" y="506791"/>
                  <a:pt x="696768" y="503511"/>
                  <a:pt x="690562" y="500063"/>
                </a:cubicBezTo>
                <a:cubicBezTo>
                  <a:pt x="656822" y="481318"/>
                  <a:pt x="678582" y="489718"/>
                  <a:pt x="652462" y="481013"/>
                </a:cubicBezTo>
                <a:cubicBezTo>
                  <a:pt x="606886" y="435434"/>
                  <a:pt x="665241" y="489532"/>
                  <a:pt x="623887" y="461963"/>
                </a:cubicBezTo>
                <a:cubicBezTo>
                  <a:pt x="600484" y="446361"/>
                  <a:pt x="617644" y="450956"/>
                  <a:pt x="600075" y="433388"/>
                </a:cubicBezTo>
                <a:cubicBezTo>
                  <a:pt x="596027" y="429341"/>
                  <a:pt x="590065" y="427666"/>
                  <a:pt x="585787" y="423863"/>
                </a:cubicBezTo>
                <a:cubicBezTo>
                  <a:pt x="575719" y="414914"/>
                  <a:pt x="566737" y="404813"/>
                  <a:pt x="557212" y="395288"/>
                </a:cubicBezTo>
                <a:cubicBezTo>
                  <a:pt x="553165" y="391241"/>
                  <a:pt x="546972" y="389810"/>
                  <a:pt x="542925" y="385763"/>
                </a:cubicBezTo>
                <a:cubicBezTo>
                  <a:pt x="537312" y="380150"/>
                  <a:pt x="534250" y="372326"/>
                  <a:pt x="528637" y="366713"/>
                </a:cubicBezTo>
                <a:cubicBezTo>
                  <a:pt x="524590" y="362666"/>
                  <a:pt x="518628" y="360991"/>
                  <a:pt x="514350" y="357188"/>
                </a:cubicBezTo>
                <a:cubicBezTo>
                  <a:pt x="504282" y="348239"/>
                  <a:pt x="495300" y="338138"/>
                  <a:pt x="485775" y="328613"/>
                </a:cubicBezTo>
                <a:lnTo>
                  <a:pt x="442912" y="285750"/>
                </a:lnTo>
                <a:lnTo>
                  <a:pt x="414337" y="257175"/>
                </a:lnTo>
                <a:cubicBezTo>
                  <a:pt x="409575" y="252413"/>
                  <a:pt x="403786" y="248492"/>
                  <a:pt x="400050" y="242888"/>
                </a:cubicBezTo>
                <a:cubicBezTo>
                  <a:pt x="396875" y="238125"/>
                  <a:pt x="394572" y="232647"/>
                  <a:pt x="390525" y="228600"/>
                </a:cubicBezTo>
                <a:cubicBezTo>
                  <a:pt x="386478" y="224553"/>
                  <a:pt x="380634" y="222739"/>
                  <a:pt x="376237" y="219075"/>
                </a:cubicBezTo>
                <a:cubicBezTo>
                  <a:pt x="371063" y="214763"/>
                  <a:pt x="367124" y="209100"/>
                  <a:pt x="361950" y="204788"/>
                </a:cubicBezTo>
                <a:cubicBezTo>
                  <a:pt x="357553" y="201124"/>
                  <a:pt x="352059" y="198927"/>
                  <a:pt x="347662" y="195263"/>
                </a:cubicBezTo>
                <a:cubicBezTo>
                  <a:pt x="342488" y="190951"/>
                  <a:pt x="338549" y="185287"/>
                  <a:pt x="333375" y="180975"/>
                </a:cubicBezTo>
                <a:cubicBezTo>
                  <a:pt x="328978" y="177311"/>
                  <a:pt x="323484" y="175114"/>
                  <a:pt x="319087" y="171450"/>
                </a:cubicBezTo>
                <a:cubicBezTo>
                  <a:pt x="313913" y="167138"/>
                  <a:pt x="309974" y="161475"/>
                  <a:pt x="304800" y="157163"/>
                </a:cubicBezTo>
                <a:cubicBezTo>
                  <a:pt x="300403" y="153499"/>
                  <a:pt x="294909" y="151302"/>
                  <a:pt x="290512" y="147638"/>
                </a:cubicBezTo>
                <a:cubicBezTo>
                  <a:pt x="285338" y="143326"/>
                  <a:pt x="280537" y="138524"/>
                  <a:pt x="276225" y="133350"/>
                </a:cubicBezTo>
                <a:cubicBezTo>
                  <a:pt x="272561" y="128953"/>
                  <a:pt x="271169" y="122639"/>
                  <a:pt x="266700" y="119063"/>
                </a:cubicBezTo>
                <a:cubicBezTo>
                  <a:pt x="262780" y="115927"/>
                  <a:pt x="257175" y="115888"/>
                  <a:pt x="252412" y="114300"/>
                </a:cubicBezTo>
                <a:cubicBezTo>
                  <a:pt x="246062" y="109538"/>
                  <a:pt x="239388" y="105179"/>
                  <a:pt x="233362" y="100013"/>
                </a:cubicBezTo>
                <a:cubicBezTo>
                  <a:pt x="221281" y="89658"/>
                  <a:pt x="219365" y="82679"/>
                  <a:pt x="204787" y="76200"/>
                </a:cubicBezTo>
                <a:cubicBezTo>
                  <a:pt x="195612" y="72122"/>
                  <a:pt x="185737" y="69850"/>
                  <a:pt x="176212" y="66675"/>
                </a:cubicBezTo>
                <a:lnTo>
                  <a:pt x="161925" y="61913"/>
                </a:lnTo>
                <a:cubicBezTo>
                  <a:pt x="154245" y="59353"/>
                  <a:pt x="146076" y="58598"/>
                  <a:pt x="138112" y="57150"/>
                </a:cubicBezTo>
                <a:cubicBezTo>
                  <a:pt x="99895" y="50202"/>
                  <a:pt x="105255" y="51999"/>
                  <a:pt x="57150" y="47625"/>
                </a:cubicBezTo>
                <a:lnTo>
                  <a:pt x="0" y="33338"/>
                </a:lnTo>
                <a:close/>
              </a:path>
            </a:pathLst>
          </a:custGeom>
          <a:solidFill>
            <a:schemeClr val="accent3">
              <a:lumMod val="40000"/>
              <a:lumOff val="60000"/>
              <a:alpha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81070" y="1524000"/>
            <a:ext cx="7335577" cy="5144243"/>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0"/>
          <p:cNvSpPr txBox="1">
            <a:spLocks/>
          </p:cNvSpPr>
          <p:nvPr/>
        </p:nvSpPr>
        <p:spPr>
          <a:xfrm>
            <a:off x="533400" y="228600"/>
            <a:ext cx="8153400"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bg1"/>
                </a:solidFill>
                <a:effectLst/>
                <a:uLnTx/>
                <a:uFillTx/>
                <a:latin typeface="Century Gothic" pitchFamily="34" charset="0"/>
                <a:ea typeface="+mj-ea"/>
                <a:cs typeface="+mj-cs"/>
              </a:rPr>
              <a:t>Calculates required volume retention</a:t>
            </a:r>
            <a:endParaRPr kumimoji="0" lang="en-US" sz="2900" b="0" i="0" u="none" strike="noStrike" kern="1200" cap="none" spc="0" normalizeH="0" baseline="0" noProof="0" dirty="0">
              <a:ln>
                <a:noFill/>
              </a:ln>
              <a:solidFill>
                <a:schemeClr val="bg1"/>
              </a:solidFill>
              <a:effectLst/>
              <a:uLnTx/>
              <a:uFillTx/>
              <a:latin typeface="Century Gothic" pitchFamily="34" charset="0"/>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76200" y="1676400"/>
            <a:ext cx="1524001" cy="5029200"/>
          </a:xfrm>
          <a:prstGeom prst="rect">
            <a:avLst/>
          </a:prstGeom>
          <a:noFill/>
          <a:ln w="9525">
            <a:noFill/>
            <a:miter lim="800000"/>
            <a:headEnd/>
            <a:tailEnd/>
          </a:ln>
        </p:spPr>
      </p:pic>
      <p:sp>
        <p:nvSpPr>
          <p:cNvPr id="6" name="Right Arrow 5"/>
          <p:cNvSpPr/>
          <p:nvPr/>
        </p:nvSpPr>
        <p:spPr>
          <a:xfrm rot="10800000">
            <a:off x="1676399" y="3581400"/>
            <a:ext cx="1529519" cy="40286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6200" y="3276600"/>
            <a:ext cx="1451833" cy="8382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514600" y="2819400"/>
            <a:ext cx="4791685" cy="1846659"/>
          </a:xfrm>
          <a:prstGeom prst="rect">
            <a:avLst/>
          </a:prstGeom>
          <a:solidFill>
            <a:schemeClr val="bg1"/>
          </a:solidFill>
          <a:ln>
            <a:solidFill>
              <a:schemeClr val="accent1"/>
            </a:solidFill>
          </a:ln>
        </p:spPr>
        <p:txBody>
          <a:bodyPr wrap="square" rtlCol="0">
            <a:spAutoFit/>
          </a:bodyPr>
          <a:lstStyle/>
          <a:p>
            <a:pPr algn="ctr"/>
            <a:endParaRPr lang="en-US" sz="2400" b="1" dirty="0" smtClean="0"/>
          </a:p>
          <a:p>
            <a:pPr algn="ctr">
              <a:lnSpc>
                <a:spcPct val="150000"/>
              </a:lnSpc>
            </a:pPr>
            <a:r>
              <a:rPr lang="en-US" sz="2400" b="1" dirty="0" smtClean="0"/>
              <a:t>Performance goal</a:t>
            </a:r>
          </a:p>
          <a:p>
            <a:pPr algn="ctr">
              <a:lnSpc>
                <a:spcPct val="150000"/>
              </a:lnSpc>
            </a:pPr>
            <a:r>
              <a:rPr lang="en-US" sz="2400" b="1" dirty="0"/>
              <a:t>(</a:t>
            </a:r>
            <a:r>
              <a:rPr lang="en-US" sz="2400" b="1" dirty="0" smtClean="0"/>
              <a:t>1.1 inches * Impervious Area)</a:t>
            </a:r>
          </a:p>
          <a:p>
            <a:pPr algn="ctr"/>
            <a:endParaRPr lang="en-US" b="1" dirty="0" smtClean="0"/>
          </a:p>
        </p:txBody>
      </p:sp>
    </p:spTree>
    <p:extLst>
      <p:ext uri="{BB962C8B-B14F-4D97-AF65-F5344CB8AC3E}">
        <p14:creationId xmlns:p14="http://schemas.microsoft.com/office/powerpoint/2010/main" val="4086996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81070" y="1524000"/>
            <a:ext cx="7335577" cy="5144243"/>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0"/>
          <p:cNvSpPr txBox="1">
            <a:spLocks/>
          </p:cNvSpPr>
          <p:nvPr/>
        </p:nvSpPr>
        <p:spPr>
          <a:xfrm>
            <a:off x="533400" y="228600"/>
            <a:ext cx="8153400"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bg1"/>
                </a:solidFill>
                <a:effectLst/>
                <a:uLnTx/>
                <a:uFillTx/>
                <a:latin typeface="Century Gothic" pitchFamily="34" charset="0"/>
                <a:ea typeface="+mj-ea"/>
                <a:cs typeface="+mj-cs"/>
              </a:rPr>
              <a:t>Calculates required volume</a:t>
            </a:r>
            <a:r>
              <a:rPr kumimoji="0" lang="en-US" sz="2900" b="0" i="0" u="none" strike="noStrike" kern="1200" cap="none" spc="0" normalizeH="0" noProof="0" dirty="0" smtClean="0">
                <a:ln>
                  <a:noFill/>
                </a:ln>
                <a:solidFill>
                  <a:schemeClr val="bg1"/>
                </a:solidFill>
                <a:effectLst/>
                <a:uLnTx/>
                <a:uFillTx/>
                <a:latin typeface="Century Gothic" pitchFamily="34" charset="0"/>
                <a:ea typeface="+mj-ea"/>
                <a:cs typeface="+mj-cs"/>
              </a:rPr>
              <a:t> retention</a:t>
            </a:r>
            <a:endParaRPr kumimoji="0" lang="en-US" sz="2900" b="0" i="0" u="none" strike="noStrike" kern="1200" cap="none" spc="0" normalizeH="0" baseline="0" noProof="0" dirty="0">
              <a:ln>
                <a:noFill/>
              </a:ln>
              <a:solidFill>
                <a:schemeClr val="bg1"/>
              </a:solidFill>
              <a:effectLst/>
              <a:uLnTx/>
              <a:uFillTx/>
              <a:latin typeface="Century Gothic" pitchFamily="34" charset="0"/>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76200" y="1676400"/>
            <a:ext cx="1524001" cy="5029200"/>
          </a:xfrm>
          <a:prstGeom prst="rect">
            <a:avLst/>
          </a:prstGeom>
          <a:noFill/>
          <a:ln w="9525">
            <a:noFill/>
            <a:miter lim="800000"/>
            <a:headEnd/>
            <a:tailEnd/>
          </a:ln>
        </p:spPr>
      </p:pic>
      <p:sp>
        <p:nvSpPr>
          <p:cNvPr id="6" name="Right Arrow 5"/>
          <p:cNvSpPr/>
          <p:nvPr/>
        </p:nvSpPr>
        <p:spPr>
          <a:xfrm rot="10800000">
            <a:off x="1676399" y="3581400"/>
            <a:ext cx="1529519" cy="40286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6200" y="3276600"/>
            <a:ext cx="1451833" cy="8382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86000" y="2789872"/>
            <a:ext cx="6096000" cy="1938992"/>
          </a:xfrm>
          <a:prstGeom prst="rect">
            <a:avLst/>
          </a:prstGeom>
          <a:solidFill>
            <a:schemeClr val="bg1"/>
          </a:solidFill>
          <a:ln>
            <a:solidFill>
              <a:schemeClr val="accent1"/>
            </a:solidFill>
          </a:ln>
        </p:spPr>
        <p:txBody>
          <a:bodyPr wrap="square" rtlCol="0">
            <a:spAutoFit/>
          </a:bodyPr>
          <a:lstStyle/>
          <a:p>
            <a:pPr algn="ctr"/>
            <a:endParaRPr lang="en-US" sz="2400" dirty="0" smtClean="0"/>
          </a:p>
          <a:p>
            <a:pPr algn="ctr">
              <a:lnSpc>
                <a:spcPct val="150000"/>
              </a:lnSpc>
            </a:pPr>
            <a:r>
              <a:rPr lang="en-US" sz="2400" dirty="0" smtClean="0"/>
              <a:t>For 10-acre site with 50% impervious, </a:t>
            </a:r>
          </a:p>
          <a:p>
            <a:pPr algn="ctr">
              <a:lnSpc>
                <a:spcPct val="150000"/>
              </a:lnSpc>
            </a:pPr>
            <a:r>
              <a:rPr lang="en-US" sz="2400" dirty="0" smtClean="0"/>
              <a:t>required volume retention = 19,965 ft</a:t>
            </a:r>
            <a:r>
              <a:rPr lang="en-US" sz="2400" baseline="30000" dirty="0" smtClean="0"/>
              <a:t>3</a:t>
            </a:r>
          </a:p>
          <a:p>
            <a:pPr algn="ctr"/>
            <a:endParaRPr lang="en-US" sz="2400" b="1" dirty="0" smtClean="0"/>
          </a:p>
        </p:txBody>
      </p:sp>
    </p:spTree>
    <p:extLst>
      <p:ext uri="{BB962C8B-B14F-4D97-AF65-F5344CB8AC3E}">
        <p14:creationId xmlns:p14="http://schemas.microsoft.com/office/powerpoint/2010/main" val="408699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grpSp>
        <p:nvGrpSpPr>
          <p:cNvPr id="2" name="Group 8"/>
          <p:cNvGrpSpPr/>
          <p:nvPr/>
        </p:nvGrpSpPr>
        <p:grpSpPr>
          <a:xfrm>
            <a:off x="0" y="1295400"/>
            <a:ext cx="9144000" cy="5562600"/>
            <a:chOff x="0" y="19050"/>
            <a:chExt cx="9118600" cy="683895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
              <a:ext cx="91186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609600"/>
              <a:ext cx="1447800" cy="4114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676400" y="300103"/>
              <a:ext cx="7315200" cy="63246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0800000">
              <a:off x="1219200" y="3053249"/>
              <a:ext cx="1981200" cy="4953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659592" y="1143261"/>
              <a:ext cx="6079067" cy="2951493"/>
            </a:xfrm>
            <a:prstGeom prst="rect">
              <a:avLst/>
            </a:prstGeom>
            <a:solidFill>
              <a:schemeClr val="bg1"/>
            </a:solidFill>
            <a:ln>
              <a:solidFill>
                <a:schemeClr val="accent1"/>
              </a:solidFill>
            </a:ln>
          </p:spPr>
          <p:txBody>
            <a:bodyPr wrap="square" rtlCol="0">
              <a:spAutoFit/>
            </a:bodyPr>
            <a:lstStyle/>
            <a:p>
              <a:pPr algn="ctr"/>
              <a:endParaRPr lang="en-US" b="1" dirty="0" smtClean="0"/>
            </a:p>
            <a:p>
              <a:pPr>
                <a:lnSpc>
                  <a:spcPct val="150000"/>
                </a:lnSpc>
              </a:pPr>
              <a:r>
                <a:rPr lang="en-US" sz="2400" dirty="0" smtClean="0"/>
                <a:t>Calculates volume reduction achieved to meet MIDS performance goal</a:t>
              </a:r>
            </a:p>
            <a:p>
              <a:pPr>
                <a:lnSpc>
                  <a:spcPct val="150000"/>
                </a:lnSpc>
              </a:pPr>
              <a:r>
                <a:rPr lang="en-US" sz="2400" dirty="0" smtClean="0"/>
                <a:t>(based on entry of site BMP characteristics)</a:t>
              </a:r>
              <a:endParaRPr lang="en-US" sz="2400" b="1" dirty="0" smtClean="0"/>
            </a:p>
            <a:p>
              <a:pPr algn="ctr"/>
              <a:endParaRPr lang="en-US" sz="2400" b="1" dirty="0" smtClean="0"/>
            </a:p>
          </p:txBody>
        </p:sp>
      </p:grpSp>
      <p:sp>
        <p:nvSpPr>
          <p:cNvPr id="10" name="Title 10"/>
          <p:cNvSpPr txBox="1">
            <a:spLocks/>
          </p:cNvSpPr>
          <p:nvPr/>
        </p:nvSpPr>
        <p:spPr>
          <a:xfrm>
            <a:off x="533400" y="228600"/>
            <a:ext cx="8153400"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bg1"/>
                </a:solidFill>
                <a:effectLst/>
                <a:uLnTx/>
                <a:uFillTx/>
                <a:latin typeface="Century Gothic" pitchFamily="34" charset="0"/>
                <a:ea typeface="+mj-ea"/>
                <a:cs typeface="+mj-cs"/>
              </a:rPr>
              <a:t>Calculates Volume Retention Achieved</a:t>
            </a:r>
            <a:endParaRPr kumimoji="0" lang="en-US" sz="2900" b="0" i="0" u="none" strike="noStrike" kern="1200" cap="none" spc="0" normalizeH="0" baseline="0" noProof="0" dirty="0">
              <a:ln>
                <a:noFill/>
              </a:ln>
              <a:solidFill>
                <a:schemeClr val="bg1"/>
              </a:solidFill>
              <a:effectLst/>
              <a:uLnTx/>
              <a:uFillTx/>
              <a:latin typeface="Century Gothic" pitchFamily="34" charset="0"/>
              <a:ea typeface="+mj-ea"/>
              <a:cs typeface="+mj-cs"/>
            </a:endParaRPr>
          </a:p>
        </p:txBody>
      </p:sp>
    </p:spTree>
    <p:extLst>
      <p:ext uri="{BB962C8B-B14F-4D97-AF65-F5344CB8AC3E}">
        <p14:creationId xmlns:p14="http://schemas.microsoft.com/office/powerpoint/2010/main" val="408699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Variety of BMPs included in calculator</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 y="1295400"/>
            <a:ext cx="9144001" cy="5562600"/>
          </a:xfrm>
          <a:prstGeom prst="rect">
            <a:avLst/>
          </a:prstGeom>
          <a:noFill/>
          <a:ln w="9525">
            <a:noFill/>
            <a:miter lim="800000"/>
            <a:headEnd/>
            <a:tailEnd/>
          </a:ln>
        </p:spPr>
      </p:pic>
      <p:sp>
        <p:nvSpPr>
          <p:cNvPr id="14" name="Oval 13"/>
          <p:cNvSpPr/>
          <p:nvPr/>
        </p:nvSpPr>
        <p:spPr>
          <a:xfrm>
            <a:off x="1295400" y="1752600"/>
            <a:ext cx="1676400" cy="5334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448506" cy="990600"/>
          </a:xfrm>
        </p:spPr>
        <p:txBody>
          <a:bodyPr>
            <a:normAutofit fontScale="90000"/>
          </a:bodyPr>
          <a:lstStyle/>
          <a:p>
            <a:r>
              <a:rPr lang="en-US" dirty="0" smtClean="0"/>
              <a:t>Calculating volume reduction conformance</a:t>
            </a:r>
            <a:endParaRPr lang="en-US" dirty="0"/>
          </a:p>
        </p:txBody>
      </p:sp>
      <p:sp>
        <p:nvSpPr>
          <p:cNvPr id="3" name="Content Placeholder 2"/>
          <p:cNvSpPr>
            <a:spLocks noGrp="1"/>
          </p:cNvSpPr>
          <p:nvPr>
            <p:ph sz="quarter" idx="1"/>
          </p:nvPr>
        </p:nvSpPr>
        <p:spPr/>
        <p:txBody>
          <a:bodyPr rtlCol="0">
            <a:normAutofit/>
          </a:bodyPr>
          <a:lstStyle/>
          <a:p>
            <a:pPr fontAlgn="auto">
              <a:spcAft>
                <a:spcPts val="1200"/>
              </a:spcAft>
              <a:defRPr/>
            </a:pPr>
            <a:r>
              <a:rPr lang="en-US" dirty="0" smtClean="0"/>
              <a:t>Volume reduction conformance calculated differently for infiltration and filtration</a:t>
            </a:r>
          </a:p>
          <a:p>
            <a:pPr lvl="1" fontAlgn="auto">
              <a:spcAft>
                <a:spcPts val="0"/>
              </a:spcAft>
              <a:buFont typeface="Arial" pitchFamily="34" charset="0"/>
              <a:buNone/>
              <a:defRPr/>
            </a:pPr>
            <a:endParaRPr lang="en-US" dirty="0" smtClean="0"/>
          </a:p>
        </p:txBody>
      </p:sp>
      <p:grpSp>
        <p:nvGrpSpPr>
          <p:cNvPr id="5" name="Group 4"/>
          <p:cNvGrpSpPr/>
          <p:nvPr/>
        </p:nvGrpSpPr>
        <p:grpSpPr>
          <a:xfrm>
            <a:off x="127000" y="3021814"/>
            <a:ext cx="4362154" cy="3683786"/>
            <a:chOff x="127000" y="3021814"/>
            <a:chExt cx="4362154" cy="3683786"/>
          </a:xfrm>
        </p:grpSpPr>
        <p:pic>
          <p:nvPicPr>
            <p:cNvPr id="15" name="Picture 7" descr="InfiltrationBasin2_Color"/>
            <p:cNvPicPr>
              <a:picLocks noChangeAspect="1" noChangeArrowheads="1"/>
            </p:cNvPicPr>
            <p:nvPr/>
          </p:nvPicPr>
          <p:blipFill>
            <a:blip r:embed="rId2" cstate="print"/>
            <a:srcRect/>
            <a:stretch>
              <a:fillRect/>
            </a:stretch>
          </p:blipFill>
          <p:spPr bwMode="auto">
            <a:xfrm>
              <a:off x="152400" y="3493528"/>
              <a:ext cx="4336754" cy="2221472"/>
            </a:xfrm>
            <a:prstGeom prst="rect">
              <a:avLst/>
            </a:prstGeom>
            <a:noFill/>
            <a:ln w="9525">
              <a:solidFill>
                <a:schemeClr val="tx1"/>
              </a:solidFill>
              <a:miter lim="800000"/>
              <a:headEnd/>
              <a:tailEnd/>
            </a:ln>
          </p:spPr>
        </p:pic>
        <p:sp>
          <p:nvSpPr>
            <p:cNvPr id="16" name="Text Box 8"/>
            <p:cNvSpPr txBox="1">
              <a:spLocks noChangeArrowheads="1"/>
            </p:cNvSpPr>
            <p:nvPr/>
          </p:nvSpPr>
          <p:spPr bwMode="auto">
            <a:xfrm>
              <a:off x="214451" y="5021759"/>
              <a:ext cx="1636120"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Permeable  soil</a:t>
              </a:r>
            </a:p>
          </p:txBody>
        </p:sp>
        <p:sp>
          <p:nvSpPr>
            <p:cNvPr id="17" name="TextBox 16"/>
            <p:cNvSpPr txBox="1"/>
            <p:nvPr/>
          </p:nvSpPr>
          <p:spPr>
            <a:xfrm>
              <a:off x="166914" y="5836131"/>
              <a:ext cx="4145304" cy="869469"/>
            </a:xfrm>
            <a:prstGeom prst="rect">
              <a:avLst/>
            </a:prstGeom>
            <a:noFill/>
          </p:spPr>
          <p:txBody>
            <a:bodyPr wrap="square" rtlCol="0">
              <a:spAutoFit/>
            </a:bodyPr>
            <a:lstStyle/>
            <a:p>
              <a:pPr>
                <a:spcAft>
                  <a:spcPts val="300"/>
                </a:spcAft>
              </a:pPr>
              <a:r>
                <a:rPr lang="en-US" sz="2400" dirty="0" smtClean="0">
                  <a:solidFill>
                    <a:schemeClr val="bg1"/>
                  </a:solidFill>
                  <a:latin typeface="Calibri" panose="020F0502020204030204" pitchFamily="34" charset="0"/>
                  <a:cs typeface="Calibri" panose="020F0502020204030204" pitchFamily="34" charset="0"/>
                </a:rPr>
                <a:t>Volume Captured in Basin = </a:t>
              </a:r>
            </a:p>
            <a:p>
              <a:pPr>
                <a:spcAft>
                  <a:spcPts val="300"/>
                </a:spcAft>
              </a:pPr>
              <a:r>
                <a:rPr lang="en-US" sz="2400" dirty="0" smtClean="0">
                  <a:solidFill>
                    <a:schemeClr val="bg1"/>
                  </a:solidFill>
                  <a:latin typeface="Calibri" panose="020F0502020204030204" pitchFamily="34" charset="0"/>
                  <a:cs typeface="Calibri" panose="020F0502020204030204" pitchFamily="34" charset="0"/>
                </a:rPr>
                <a:t>Volume Infiltrated</a:t>
              </a:r>
            </a:p>
          </p:txBody>
        </p:sp>
        <p:sp>
          <p:nvSpPr>
            <p:cNvPr id="20" name="TextBox 19"/>
            <p:cNvSpPr txBox="1"/>
            <p:nvPr/>
          </p:nvSpPr>
          <p:spPr>
            <a:xfrm>
              <a:off x="127000" y="3021814"/>
              <a:ext cx="4145304" cy="461665"/>
            </a:xfrm>
            <a:prstGeom prst="rect">
              <a:avLst/>
            </a:prstGeom>
            <a:noFill/>
          </p:spPr>
          <p:txBody>
            <a:bodyPr wrap="square" rtlCol="0">
              <a:spAutoFit/>
            </a:bodyPr>
            <a:lstStyle/>
            <a:p>
              <a:pPr>
                <a:spcAft>
                  <a:spcPts val="300"/>
                </a:spcAft>
              </a:pPr>
              <a:r>
                <a:rPr lang="en-US" sz="2400" b="1" dirty="0" smtClean="0">
                  <a:solidFill>
                    <a:schemeClr val="bg1"/>
                  </a:solidFill>
                  <a:latin typeface="Calibri" panose="020F0502020204030204" pitchFamily="34" charset="0"/>
                  <a:cs typeface="Calibri" panose="020F0502020204030204" pitchFamily="34" charset="0"/>
                </a:rPr>
                <a:t>Infiltration:</a:t>
              </a:r>
            </a:p>
          </p:txBody>
        </p:sp>
      </p:grpSp>
      <p:grpSp>
        <p:nvGrpSpPr>
          <p:cNvPr id="4" name="Group 3"/>
          <p:cNvGrpSpPr/>
          <p:nvPr/>
        </p:nvGrpSpPr>
        <p:grpSpPr>
          <a:xfrm>
            <a:off x="4699000" y="2891135"/>
            <a:ext cx="4362154" cy="3816706"/>
            <a:chOff x="4699000" y="2891135"/>
            <a:chExt cx="4362154" cy="381670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b="4989"/>
            <a:stretch/>
          </p:blipFill>
          <p:spPr>
            <a:xfrm>
              <a:off x="4724400" y="3307080"/>
              <a:ext cx="4336754" cy="2560320"/>
            </a:xfrm>
            <a:prstGeom prst="rect">
              <a:avLst/>
            </a:prstGeom>
            <a:noFill/>
            <a:ln w="9525">
              <a:solidFill>
                <a:schemeClr val="tx1"/>
              </a:solidFill>
              <a:miter lim="800000"/>
              <a:headEnd/>
              <a:tailEnd/>
            </a:ln>
          </p:spPr>
        </p:pic>
        <p:sp>
          <p:nvSpPr>
            <p:cNvPr id="18" name="Text Box 6"/>
            <p:cNvSpPr txBox="1">
              <a:spLocks noChangeArrowheads="1"/>
            </p:cNvSpPr>
            <p:nvPr/>
          </p:nvSpPr>
          <p:spPr bwMode="auto">
            <a:xfrm>
              <a:off x="4724400" y="5087438"/>
              <a:ext cx="2133600"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sp>
          <p:nvSpPr>
            <p:cNvPr id="19" name="TextBox 18"/>
            <p:cNvSpPr txBox="1"/>
            <p:nvPr/>
          </p:nvSpPr>
          <p:spPr>
            <a:xfrm>
              <a:off x="4820125" y="5838372"/>
              <a:ext cx="4145304" cy="869469"/>
            </a:xfrm>
            <a:prstGeom prst="rect">
              <a:avLst/>
            </a:prstGeom>
            <a:noFill/>
          </p:spPr>
          <p:txBody>
            <a:bodyPr wrap="square" rtlCol="0">
              <a:spAutoFit/>
            </a:bodyPr>
            <a:lstStyle/>
            <a:p>
              <a:pPr>
                <a:spcAft>
                  <a:spcPts val="300"/>
                </a:spcAft>
              </a:pPr>
              <a:r>
                <a:rPr lang="en-US" sz="2400" dirty="0" smtClean="0">
                  <a:solidFill>
                    <a:schemeClr val="bg1"/>
                  </a:solidFill>
                  <a:latin typeface="Calibri" panose="020F0502020204030204" pitchFamily="34" charset="0"/>
                  <a:cs typeface="Calibri" panose="020F0502020204030204" pitchFamily="34" charset="0"/>
                </a:rPr>
                <a:t>Volume Captured in Basin ≠ </a:t>
              </a:r>
            </a:p>
            <a:p>
              <a:pPr>
                <a:spcAft>
                  <a:spcPts val="300"/>
                </a:spcAft>
              </a:pPr>
              <a:r>
                <a:rPr lang="en-US" sz="2400" dirty="0" smtClean="0">
                  <a:solidFill>
                    <a:schemeClr val="bg1"/>
                  </a:solidFill>
                  <a:latin typeface="Calibri" panose="020F0502020204030204" pitchFamily="34" charset="0"/>
                  <a:cs typeface="Calibri" panose="020F0502020204030204" pitchFamily="34" charset="0"/>
                </a:rPr>
                <a:t>Volume Infiltrated</a:t>
              </a:r>
            </a:p>
          </p:txBody>
        </p:sp>
        <p:sp>
          <p:nvSpPr>
            <p:cNvPr id="21" name="TextBox 20"/>
            <p:cNvSpPr txBox="1"/>
            <p:nvPr/>
          </p:nvSpPr>
          <p:spPr>
            <a:xfrm>
              <a:off x="4699000" y="2891135"/>
              <a:ext cx="4145304" cy="461665"/>
            </a:xfrm>
            <a:prstGeom prst="rect">
              <a:avLst/>
            </a:prstGeom>
            <a:noFill/>
          </p:spPr>
          <p:txBody>
            <a:bodyPr wrap="square" rtlCol="0">
              <a:spAutoFit/>
            </a:bodyPr>
            <a:lstStyle/>
            <a:p>
              <a:pPr>
                <a:spcAft>
                  <a:spcPts val="300"/>
                </a:spcAft>
              </a:pPr>
              <a:r>
                <a:rPr lang="en-US" sz="2400" b="1" dirty="0">
                  <a:solidFill>
                    <a:schemeClr val="bg1"/>
                  </a:solidFill>
                  <a:latin typeface="Calibri" panose="020F0502020204030204" pitchFamily="34" charset="0"/>
                  <a:cs typeface="Calibri" panose="020F0502020204030204" pitchFamily="34" charset="0"/>
                </a:rPr>
                <a:t>F</a:t>
              </a:r>
              <a:r>
                <a:rPr lang="en-US" sz="2400" b="1" dirty="0" smtClean="0">
                  <a:solidFill>
                    <a:schemeClr val="bg1"/>
                  </a:solidFill>
                  <a:latin typeface="Calibri" panose="020F0502020204030204" pitchFamily="34" charset="0"/>
                  <a:cs typeface="Calibri" panose="020F0502020204030204" pitchFamily="34" charset="0"/>
                </a:rPr>
                <a:t>iltration:</a:t>
              </a:r>
            </a:p>
          </p:txBody>
        </p:sp>
      </p:grpSp>
    </p:spTree>
    <p:extLst>
      <p:ext uri="{BB962C8B-B14F-4D97-AF65-F5344CB8AC3E}">
        <p14:creationId xmlns:p14="http://schemas.microsoft.com/office/powerpoint/2010/main" val="15970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4525963"/>
          </a:xfrm>
        </p:spPr>
        <p:txBody>
          <a:bodyPr rtlCol="0">
            <a:normAutofit/>
          </a:bodyPr>
          <a:lstStyle/>
          <a:p>
            <a:pPr fontAlgn="auto">
              <a:spcAft>
                <a:spcPts val="1200"/>
              </a:spcAft>
              <a:defRPr/>
            </a:pPr>
            <a:r>
              <a:rPr lang="en-US" dirty="0" smtClean="0"/>
              <a:t>For most infiltration-based BMPs (w/o under drains), MIDS volume reduction achievement based on “</a:t>
            </a:r>
            <a:r>
              <a:rPr lang="en-US" sz="3200" dirty="0" smtClean="0"/>
              <a:t>instantaneous”</a:t>
            </a:r>
            <a:r>
              <a:rPr lang="en-US" dirty="0" smtClean="0"/>
              <a:t> retention volume</a:t>
            </a:r>
          </a:p>
          <a:p>
            <a:pPr lvl="1" fontAlgn="auto">
              <a:spcAft>
                <a:spcPts val="0"/>
              </a:spcAft>
              <a:buFont typeface="Arial" pitchFamily="34" charset="0"/>
              <a:buNone/>
              <a:defRPr/>
            </a:pPr>
            <a:endParaRPr lang="en-US" dirty="0" smtClean="0"/>
          </a:p>
        </p:txBody>
      </p:sp>
      <p:sp>
        <p:nvSpPr>
          <p:cNvPr id="11" name="Title 10"/>
          <p:cNvSpPr>
            <a:spLocks noGrp="1"/>
          </p:cNvSpPr>
          <p:nvPr>
            <p:ph type="title"/>
          </p:nvPr>
        </p:nvSpPr>
        <p:spPr>
          <a:xfrm>
            <a:off x="612648" y="228600"/>
            <a:ext cx="8378952" cy="990600"/>
          </a:xfrm>
        </p:spPr>
        <p:txBody>
          <a:bodyPr>
            <a:normAutofit/>
          </a:bodyPr>
          <a:lstStyle/>
          <a:p>
            <a:r>
              <a:rPr lang="en-US" dirty="0" smtClean="0"/>
              <a:t>Let’s start with infiltration…</a:t>
            </a:r>
            <a:endParaRPr lang="en-US" dirty="0"/>
          </a:p>
        </p:txBody>
      </p:sp>
      <p:pic>
        <p:nvPicPr>
          <p:cNvPr id="6" name="Picture 7" descr="InfiltrationBasin2_Color"/>
          <p:cNvPicPr>
            <a:picLocks noChangeAspect="1" noChangeArrowheads="1"/>
          </p:cNvPicPr>
          <p:nvPr/>
        </p:nvPicPr>
        <p:blipFill>
          <a:blip r:embed="rId2" cstate="print"/>
          <a:srcRect/>
          <a:stretch>
            <a:fillRect/>
          </a:stretch>
        </p:blipFill>
        <p:spPr bwMode="auto">
          <a:xfrm>
            <a:off x="990600" y="3958213"/>
            <a:ext cx="5027349" cy="2575224"/>
          </a:xfrm>
          <a:prstGeom prst="rect">
            <a:avLst/>
          </a:prstGeom>
          <a:noFill/>
          <a:ln w="9525">
            <a:solidFill>
              <a:schemeClr val="tx1"/>
            </a:solidFill>
            <a:miter lim="800000"/>
            <a:headEnd/>
            <a:tailEnd/>
          </a:ln>
        </p:spPr>
      </p:pic>
      <p:sp>
        <p:nvSpPr>
          <p:cNvPr id="7" name="Text Box 8"/>
          <p:cNvSpPr txBox="1">
            <a:spLocks noChangeArrowheads="1"/>
          </p:cNvSpPr>
          <p:nvPr/>
        </p:nvSpPr>
        <p:spPr bwMode="auto">
          <a:xfrm>
            <a:off x="951244" y="5775342"/>
            <a:ext cx="1868156" cy="1082658"/>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bg1"/>
                </a:solidFill>
              </a:rPr>
              <a:t>Permeable  soil</a:t>
            </a:r>
          </a:p>
        </p:txBody>
      </p:sp>
      <p:grpSp>
        <p:nvGrpSpPr>
          <p:cNvPr id="14" name="Group 13"/>
          <p:cNvGrpSpPr/>
          <p:nvPr/>
        </p:nvGrpSpPr>
        <p:grpSpPr>
          <a:xfrm>
            <a:off x="1690688" y="4274404"/>
            <a:ext cx="6630105" cy="907196"/>
            <a:chOff x="1690688" y="4274404"/>
            <a:chExt cx="6630105" cy="907196"/>
          </a:xfrm>
        </p:grpSpPr>
        <p:grpSp>
          <p:nvGrpSpPr>
            <p:cNvPr id="8" name="Group 7"/>
            <p:cNvGrpSpPr/>
            <p:nvPr/>
          </p:nvGrpSpPr>
          <p:grpSpPr>
            <a:xfrm>
              <a:off x="5181601" y="4274404"/>
              <a:ext cx="3139192" cy="830996"/>
              <a:chOff x="6123038" y="3271007"/>
              <a:chExt cx="3330672" cy="986629"/>
            </a:xfrm>
          </p:grpSpPr>
          <p:sp>
            <p:nvSpPr>
              <p:cNvPr id="10" name="Right Arrow 9"/>
              <p:cNvSpPr/>
              <p:nvPr/>
            </p:nvSpPr>
            <p:spPr>
              <a:xfrm rot="10800000">
                <a:off x="6123038" y="3567560"/>
                <a:ext cx="1066800" cy="402862"/>
              </a:xfrm>
              <a:prstGeom prst="rightArrow">
                <a:avLst/>
              </a:prstGeom>
              <a:solidFill>
                <a:schemeClr val="accent3">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174060" y="3271007"/>
                <a:ext cx="2279650" cy="986629"/>
              </a:xfrm>
              <a:prstGeom prst="rect">
                <a:avLst/>
              </a:prstGeom>
              <a:solidFill>
                <a:schemeClr val="bg1"/>
              </a:solidFill>
              <a:ln>
                <a:solidFill>
                  <a:srgbClr val="00B0F0"/>
                </a:solidFill>
              </a:ln>
            </p:spPr>
            <p:txBody>
              <a:bodyPr wrap="square" rtlCol="0">
                <a:spAutoFit/>
              </a:bodyPr>
              <a:lstStyle/>
              <a:p>
                <a:pPr algn="ctr">
                  <a:spcAft>
                    <a:spcPts val="1200"/>
                  </a:spcAft>
                </a:pPr>
                <a:r>
                  <a:rPr lang="en-US" sz="2400" dirty="0" smtClean="0"/>
                  <a:t>Retention Volume</a:t>
                </a:r>
              </a:p>
            </p:txBody>
          </p:sp>
        </p:grpSp>
        <p:sp>
          <p:nvSpPr>
            <p:cNvPr id="13" name="Freeform 12"/>
            <p:cNvSpPr/>
            <p:nvPr/>
          </p:nvSpPr>
          <p:spPr>
            <a:xfrm>
              <a:off x="1690688" y="4600575"/>
              <a:ext cx="3524414" cy="581025"/>
            </a:xfrm>
            <a:custGeom>
              <a:avLst/>
              <a:gdLst>
                <a:gd name="connsiteX0" fmla="*/ 0 w 3524414"/>
                <a:gd name="connsiteY0" fmla="*/ 33338 h 581025"/>
                <a:gd name="connsiteX1" fmla="*/ 0 w 3524414"/>
                <a:gd name="connsiteY1" fmla="*/ 33338 h 581025"/>
                <a:gd name="connsiteX2" fmla="*/ 176212 w 3524414"/>
                <a:gd name="connsiteY2" fmla="*/ 38100 h 581025"/>
                <a:gd name="connsiteX3" fmla="*/ 276225 w 3524414"/>
                <a:gd name="connsiteY3" fmla="*/ 42863 h 581025"/>
                <a:gd name="connsiteX4" fmla="*/ 566737 w 3524414"/>
                <a:gd name="connsiteY4" fmla="*/ 28575 h 581025"/>
                <a:gd name="connsiteX5" fmla="*/ 676275 w 3524414"/>
                <a:gd name="connsiteY5" fmla="*/ 23813 h 581025"/>
                <a:gd name="connsiteX6" fmla="*/ 1385887 w 3524414"/>
                <a:gd name="connsiteY6" fmla="*/ 19050 h 581025"/>
                <a:gd name="connsiteX7" fmla="*/ 1790700 w 3524414"/>
                <a:gd name="connsiteY7" fmla="*/ 19050 h 581025"/>
                <a:gd name="connsiteX8" fmla="*/ 2709862 w 3524414"/>
                <a:gd name="connsiteY8" fmla="*/ 14288 h 581025"/>
                <a:gd name="connsiteX9" fmla="*/ 2790825 w 3524414"/>
                <a:gd name="connsiteY9" fmla="*/ 9525 h 581025"/>
                <a:gd name="connsiteX10" fmla="*/ 2914650 w 3524414"/>
                <a:gd name="connsiteY10" fmla="*/ 0 h 581025"/>
                <a:gd name="connsiteX11" fmla="*/ 3414712 w 3524414"/>
                <a:gd name="connsiteY11" fmla="*/ 4763 h 581025"/>
                <a:gd name="connsiteX12" fmla="*/ 3486150 w 3524414"/>
                <a:gd name="connsiteY12" fmla="*/ 14288 h 581025"/>
                <a:gd name="connsiteX13" fmla="*/ 3514725 w 3524414"/>
                <a:gd name="connsiteY13" fmla="*/ 33338 h 581025"/>
                <a:gd name="connsiteX14" fmla="*/ 3524250 w 3524414"/>
                <a:gd name="connsiteY14" fmla="*/ 47625 h 581025"/>
                <a:gd name="connsiteX15" fmla="*/ 3509962 w 3524414"/>
                <a:gd name="connsiteY15" fmla="*/ 52388 h 581025"/>
                <a:gd name="connsiteX16" fmla="*/ 3490912 w 3524414"/>
                <a:gd name="connsiteY16" fmla="*/ 57150 h 581025"/>
                <a:gd name="connsiteX17" fmla="*/ 3429000 w 3524414"/>
                <a:gd name="connsiteY17" fmla="*/ 71438 h 581025"/>
                <a:gd name="connsiteX18" fmla="*/ 3409950 w 3524414"/>
                <a:gd name="connsiteY18" fmla="*/ 80963 h 581025"/>
                <a:gd name="connsiteX19" fmla="*/ 3390900 w 3524414"/>
                <a:gd name="connsiteY19" fmla="*/ 85725 h 581025"/>
                <a:gd name="connsiteX20" fmla="*/ 3362325 w 3524414"/>
                <a:gd name="connsiteY20" fmla="*/ 95250 h 581025"/>
                <a:gd name="connsiteX21" fmla="*/ 3348037 w 3524414"/>
                <a:gd name="connsiteY21" fmla="*/ 100013 h 581025"/>
                <a:gd name="connsiteX22" fmla="*/ 3319462 w 3524414"/>
                <a:gd name="connsiteY22" fmla="*/ 119063 h 581025"/>
                <a:gd name="connsiteX23" fmla="*/ 3295650 w 3524414"/>
                <a:gd name="connsiteY23" fmla="*/ 147638 h 581025"/>
                <a:gd name="connsiteX24" fmla="*/ 3286125 w 3524414"/>
                <a:gd name="connsiteY24" fmla="*/ 161925 h 581025"/>
                <a:gd name="connsiteX25" fmla="*/ 3271837 w 3524414"/>
                <a:gd name="connsiteY25" fmla="*/ 176213 h 581025"/>
                <a:gd name="connsiteX26" fmla="*/ 3262312 w 3524414"/>
                <a:gd name="connsiteY26" fmla="*/ 190500 h 581025"/>
                <a:gd name="connsiteX27" fmla="*/ 3248025 w 3524414"/>
                <a:gd name="connsiteY27" fmla="*/ 200025 h 581025"/>
                <a:gd name="connsiteX28" fmla="*/ 3219450 w 3524414"/>
                <a:gd name="connsiteY28" fmla="*/ 228600 h 581025"/>
                <a:gd name="connsiteX29" fmla="*/ 3195637 w 3524414"/>
                <a:gd name="connsiteY29" fmla="*/ 257175 h 581025"/>
                <a:gd name="connsiteX30" fmla="*/ 3167062 w 3524414"/>
                <a:gd name="connsiteY30" fmla="*/ 280988 h 581025"/>
                <a:gd name="connsiteX31" fmla="*/ 3143250 w 3524414"/>
                <a:gd name="connsiteY31" fmla="*/ 304800 h 581025"/>
                <a:gd name="connsiteX32" fmla="*/ 3133725 w 3524414"/>
                <a:gd name="connsiteY32" fmla="*/ 319088 h 581025"/>
                <a:gd name="connsiteX33" fmla="*/ 3119437 w 3524414"/>
                <a:gd name="connsiteY33" fmla="*/ 323850 h 581025"/>
                <a:gd name="connsiteX34" fmla="*/ 3105150 w 3524414"/>
                <a:gd name="connsiteY34" fmla="*/ 338138 h 581025"/>
                <a:gd name="connsiteX35" fmla="*/ 3071812 w 3524414"/>
                <a:gd name="connsiteY35" fmla="*/ 371475 h 581025"/>
                <a:gd name="connsiteX36" fmla="*/ 3043237 w 3524414"/>
                <a:gd name="connsiteY36" fmla="*/ 400050 h 581025"/>
                <a:gd name="connsiteX37" fmla="*/ 3028950 w 3524414"/>
                <a:gd name="connsiteY37" fmla="*/ 414338 h 581025"/>
                <a:gd name="connsiteX38" fmla="*/ 3019425 w 3524414"/>
                <a:gd name="connsiteY38" fmla="*/ 428625 h 581025"/>
                <a:gd name="connsiteX39" fmla="*/ 3005137 w 3524414"/>
                <a:gd name="connsiteY39" fmla="*/ 433388 h 581025"/>
                <a:gd name="connsiteX40" fmla="*/ 2990850 w 3524414"/>
                <a:gd name="connsiteY40" fmla="*/ 442913 h 581025"/>
                <a:gd name="connsiteX41" fmla="*/ 2976562 w 3524414"/>
                <a:gd name="connsiteY41" fmla="*/ 447675 h 581025"/>
                <a:gd name="connsiteX42" fmla="*/ 2895600 w 3524414"/>
                <a:gd name="connsiteY42" fmla="*/ 457200 h 581025"/>
                <a:gd name="connsiteX43" fmla="*/ 2867025 w 3524414"/>
                <a:gd name="connsiteY43" fmla="*/ 466725 h 581025"/>
                <a:gd name="connsiteX44" fmla="*/ 2852737 w 3524414"/>
                <a:gd name="connsiteY44" fmla="*/ 476250 h 581025"/>
                <a:gd name="connsiteX45" fmla="*/ 2824162 w 3524414"/>
                <a:gd name="connsiteY45" fmla="*/ 485775 h 581025"/>
                <a:gd name="connsiteX46" fmla="*/ 2795587 w 3524414"/>
                <a:gd name="connsiteY46" fmla="*/ 500063 h 581025"/>
                <a:gd name="connsiteX47" fmla="*/ 2781300 w 3524414"/>
                <a:gd name="connsiteY47" fmla="*/ 509588 h 581025"/>
                <a:gd name="connsiteX48" fmla="*/ 2738437 w 3524414"/>
                <a:gd name="connsiteY48" fmla="*/ 523875 h 581025"/>
                <a:gd name="connsiteX49" fmla="*/ 2719387 w 3524414"/>
                <a:gd name="connsiteY49" fmla="*/ 528638 h 581025"/>
                <a:gd name="connsiteX50" fmla="*/ 2705100 w 3524414"/>
                <a:gd name="connsiteY50" fmla="*/ 533400 h 581025"/>
                <a:gd name="connsiteX51" fmla="*/ 2443162 w 3524414"/>
                <a:gd name="connsiteY51" fmla="*/ 542925 h 581025"/>
                <a:gd name="connsiteX52" fmla="*/ 1828800 w 3524414"/>
                <a:gd name="connsiteY52" fmla="*/ 552450 h 581025"/>
                <a:gd name="connsiteX53" fmla="*/ 1738312 w 3524414"/>
                <a:gd name="connsiteY53" fmla="*/ 557213 h 581025"/>
                <a:gd name="connsiteX54" fmla="*/ 1538287 w 3524414"/>
                <a:gd name="connsiteY54" fmla="*/ 561975 h 581025"/>
                <a:gd name="connsiteX55" fmla="*/ 1443037 w 3524414"/>
                <a:gd name="connsiteY55" fmla="*/ 571500 h 581025"/>
                <a:gd name="connsiteX56" fmla="*/ 1252537 w 3524414"/>
                <a:gd name="connsiteY56" fmla="*/ 576263 h 581025"/>
                <a:gd name="connsiteX57" fmla="*/ 1123950 w 3524414"/>
                <a:gd name="connsiteY57" fmla="*/ 581025 h 581025"/>
                <a:gd name="connsiteX58" fmla="*/ 947737 w 3524414"/>
                <a:gd name="connsiteY58" fmla="*/ 576263 h 581025"/>
                <a:gd name="connsiteX59" fmla="*/ 900112 w 3524414"/>
                <a:gd name="connsiteY59" fmla="*/ 566738 h 581025"/>
                <a:gd name="connsiteX60" fmla="*/ 838200 w 3524414"/>
                <a:gd name="connsiteY60" fmla="*/ 557213 h 581025"/>
                <a:gd name="connsiteX61" fmla="*/ 804862 w 3524414"/>
                <a:gd name="connsiteY61" fmla="*/ 547688 h 581025"/>
                <a:gd name="connsiteX62" fmla="*/ 785812 w 3524414"/>
                <a:gd name="connsiteY62" fmla="*/ 542925 h 581025"/>
                <a:gd name="connsiteX63" fmla="*/ 771525 w 3524414"/>
                <a:gd name="connsiteY63" fmla="*/ 533400 h 581025"/>
                <a:gd name="connsiteX64" fmla="*/ 738187 w 3524414"/>
                <a:gd name="connsiteY64" fmla="*/ 523875 h 581025"/>
                <a:gd name="connsiteX65" fmla="*/ 723900 w 3524414"/>
                <a:gd name="connsiteY65" fmla="*/ 514350 h 581025"/>
                <a:gd name="connsiteX66" fmla="*/ 709612 w 3524414"/>
                <a:gd name="connsiteY66" fmla="*/ 509588 h 581025"/>
                <a:gd name="connsiteX67" fmla="*/ 690562 w 3524414"/>
                <a:gd name="connsiteY67" fmla="*/ 500063 h 581025"/>
                <a:gd name="connsiteX68" fmla="*/ 652462 w 3524414"/>
                <a:gd name="connsiteY68" fmla="*/ 481013 h 581025"/>
                <a:gd name="connsiteX69" fmla="*/ 623887 w 3524414"/>
                <a:gd name="connsiteY69" fmla="*/ 461963 h 581025"/>
                <a:gd name="connsiteX70" fmla="*/ 600075 w 3524414"/>
                <a:gd name="connsiteY70" fmla="*/ 433388 h 581025"/>
                <a:gd name="connsiteX71" fmla="*/ 585787 w 3524414"/>
                <a:gd name="connsiteY71" fmla="*/ 423863 h 581025"/>
                <a:gd name="connsiteX72" fmla="*/ 557212 w 3524414"/>
                <a:gd name="connsiteY72" fmla="*/ 395288 h 581025"/>
                <a:gd name="connsiteX73" fmla="*/ 542925 w 3524414"/>
                <a:gd name="connsiteY73" fmla="*/ 385763 h 581025"/>
                <a:gd name="connsiteX74" fmla="*/ 528637 w 3524414"/>
                <a:gd name="connsiteY74" fmla="*/ 366713 h 581025"/>
                <a:gd name="connsiteX75" fmla="*/ 514350 w 3524414"/>
                <a:gd name="connsiteY75" fmla="*/ 357188 h 581025"/>
                <a:gd name="connsiteX76" fmla="*/ 485775 w 3524414"/>
                <a:gd name="connsiteY76" fmla="*/ 328613 h 581025"/>
                <a:gd name="connsiteX77" fmla="*/ 442912 w 3524414"/>
                <a:gd name="connsiteY77" fmla="*/ 285750 h 581025"/>
                <a:gd name="connsiteX78" fmla="*/ 414337 w 3524414"/>
                <a:gd name="connsiteY78" fmla="*/ 257175 h 581025"/>
                <a:gd name="connsiteX79" fmla="*/ 400050 w 3524414"/>
                <a:gd name="connsiteY79" fmla="*/ 242888 h 581025"/>
                <a:gd name="connsiteX80" fmla="*/ 390525 w 3524414"/>
                <a:gd name="connsiteY80" fmla="*/ 228600 h 581025"/>
                <a:gd name="connsiteX81" fmla="*/ 376237 w 3524414"/>
                <a:gd name="connsiteY81" fmla="*/ 219075 h 581025"/>
                <a:gd name="connsiteX82" fmla="*/ 361950 w 3524414"/>
                <a:gd name="connsiteY82" fmla="*/ 204788 h 581025"/>
                <a:gd name="connsiteX83" fmla="*/ 347662 w 3524414"/>
                <a:gd name="connsiteY83" fmla="*/ 195263 h 581025"/>
                <a:gd name="connsiteX84" fmla="*/ 333375 w 3524414"/>
                <a:gd name="connsiteY84" fmla="*/ 180975 h 581025"/>
                <a:gd name="connsiteX85" fmla="*/ 319087 w 3524414"/>
                <a:gd name="connsiteY85" fmla="*/ 171450 h 581025"/>
                <a:gd name="connsiteX86" fmla="*/ 304800 w 3524414"/>
                <a:gd name="connsiteY86" fmla="*/ 157163 h 581025"/>
                <a:gd name="connsiteX87" fmla="*/ 290512 w 3524414"/>
                <a:gd name="connsiteY87" fmla="*/ 147638 h 581025"/>
                <a:gd name="connsiteX88" fmla="*/ 276225 w 3524414"/>
                <a:gd name="connsiteY88" fmla="*/ 133350 h 581025"/>
                <a:gd name="connsiteX89" fmla="*/ 266700 w 3524414"/>
                <a:gd name="connsiteY89" fmla="*/ 119063 h 581025"/>
                <a:gd name="connsiteX90" fmla="*/ 252412 w 3524414"/>
                <a:gd name="connsiteY90" fmla="*/ 114300 h 581025"/>
                <a:gd name="connsiteX91" fmla="*/ 233362 w 3524414"/>
                <a:gd name="connsiteY91" fmla="*/ 100013 h 581025"/>
                <a:gd name="connsiteX92" fmla="*/ 204787 w 3524414"/>
                <a:gd name="connsiteY92" fmla="*/ 76200 h 581025"/>
                <a:gd name="connsiteX93" fmla="*/ 176212 w 3524414"/>
                <a:gd name="connsiteY93" fmla="*/ 66675 h 581025"/>
                <a:gd name="connsiteX94" fmla="*/ 161925 w 3524414"/>
                <a:gd name="connsiteY94" fmla="*/ 61913 h 581025"/>
                <a:gd name="connsiteX95" fmla="*/ 138112 w 3524414"/>
                <a:gd name="connsiteY95" fmla="*/ 57150 h 581025"/>
                <a:gd name="connsiteX96" fmla="*/ 57150 w 3524414"/>
                <a:gd name="connsiteY96" fmla="*/ 47625 h 581025"/>
                <a:gd name="connsiteX97" fmla="*/ 0 w 3524414"/>
                <a:gd name="connsiteY97" fmla="*/ 3333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524414" h="581025">
                  <a:moveTo>
                    <a:pt x="0" y="33338"/>
                  </a:moveTo>
                  <a:lnTo>
                    <a:pt x="0" y="33338"/>
                  </a:lnTo>
                  <a:lnTo>
                    <a:pt x="176212" y="38100"/>
                  </a:lnTo>
                  <a:cubicBezTo>
                    <a:pt x="209568" y="39250"/>
                    <a:pt x="242859" y="43677"/>
                    <a:pt x="276225" y="42863"/>
                  </a:cubicBezTo>
                  <a:cubicBezTo>
                    <a:pt x="373151" y="40499"/>
                    <a:pt x="469900" y="33338"/>
                    <a:pt x="566737" y="28575"/>
                  </a:cubicBezTo>
                  <a:cubicBezTo>
                    <a:pt x="603240" y="26780"/>
                    <a:pt x="639730" y="24238"/>
                    <a:pt x="676275" y="23813"/>
                  </a:cubicBezTo>
                  <a:lnTo>
                    <a:pt x="1385887" y="19050"/>
                  </a:lnTo>
                  <a:cubicBezTo>
                    <a:pt x="1675692" y="8318"/>
                    <a:pt x="1323037" y="19050"/>
                    <a:pt x="1790700" y="19050"/>
                  </a:cubicBezTo>
                  <a:lnTo>
                    <a:pt x="2709862" y="14288"/>
                  </a:lnTo>
                  <a:lnTo>
                    <a:pt x="2790825" y="9525"/>
                  </a:lnTo>
                  <a:cubicBezTo>
                    <a:pt x="2832122" y="6644"/>
                    <a:pt x="2873254" y="316"/>
                    <a:pt x="2914650" y="0"/>
                  </a:cubicBezTo>
                  <a:lnTo>
                    <a:pt x="3414712" y="4763"/>
                  </a:lnTo>
                  <a:cubicBezTo>
                    <a:pt x="3418774" y="5101"/>
                    <a:pt x="3468983" y="4751"/>
                    <a:pt x="3486150" y="14288"/>
                  </a:cubicBezTo>
                  <a:cubicBezTo>
                    <a:pt x="3496157" y="19847"/>
                    <a:pt x="3514725" y="33338"/>
                    <a:pt x="3514725" y="33338"/>
                  </a:cubicBezTo>
                  <a:cubicBezTo>
                    <a:pt x="3517900" y="38100"/>
                    <a:pt x="3525638" y="42072"/>
                    <a:pt x="3524250" y="47625"/>
                  </a:cubicBezTo>
                  <a:cubicBezTo>
                    <a:pt x="3523032" y="52495"/>
                    <a:pt x="3514789" y="51009"/>
                    <a:pt x="3509962" y="52388"/>
                  </a:cubicBezTo>
                  <a:cubicBezTo>
                    <a:pt x="3503668" y="54186"/>
                    <a:pt x="3497181" y="55269"/>
                    <a:pt x="3490912" y="57150"/>
                  </a:cubicBezTo>
                  <a:cubicBezTo>
                    <a:pt x="3443364" y="71414"/>
                    <a:pt x="3481583" y="63925"/>
                    <a:pt x="3429000" y="71438"/>
                  </a:cubicBezTo>
                  <a:cubicBezTo>
                    <a:pt x="3422650" y="74613"/>
                    <a:pt x="3416598" y="78470"/>
                    <a:pt x="3409950" y="80963"/>
                  </a:cubicBezTo>
                  <a:cubicBezTo>
                    <a:pt x="3403821" y="83261"/>
                    <a:pt x="3397169" y="83844"/>
                    <a:pt x="3390900" y="85725"/>
                  </a:cubicBezTo>
                  <a:cubicBezTo>
                    <a:pt x="3381283" y="88610"/>
                    <a:pt x="3371850" y="92075"/>
                    <a:pt x="3362325" y="95250"/>
                  </a:cubicBezTo>
                  <a:cubicBezTo>
                    <a:pt x="3357562" y="96838"/>
                    <a:pt x="3352214" y="97228"/>
                    <a:pt x="3348037" y="100013"/>
                  </a:cubicBezTo>
                  <a:lnTo>
                    <a:pt x="3319462" y="119063"/>
                  </a:lnTo>
                  <a:cubicBezTo>
                    <a:pt x="3295813" y="154535"/>
                    <a:pt x="3326207" y="110969"/>
                    <a:pt x="3295650" y="147638"/>
                  </a:cubicBezTo>
                  <a:cubicBezTo>
                    <a:pt x="3291986" y="152035"/>
                    <a:pt x="3289789" y="157528"/>
                    <a:pt x="3286125" y="161925"/>
                  </a:cubicBezTo>
                  <a:cubicBezTo>
                    <a:pt x="3281813" y="167099"/>
                    <a:pt x="3276149" y="171039"/>
                    <a:pt x="3271837" y="176213"/>
                  </a:cubicBezTo>
                  <a:cubicBezTo>
                    <a:pt x="3268173" y="180610"/>
                    <a:pt x="3266359" y="186453"/>
                    <a:pt x="3262312" y="190500"/>
                  </a:cubicBezTo>
                  <a:cubicBezTo>
                    <a:pt x="3258265" y="194547"/>
                    <a:pt x="3252303" y="196222"/>
                    <a:pt x="3248025" y="200025"/>
                  </a:cubicBezTo>
                  <a:cubicBezTo>
                    <a:pt x="3237957" y="208974"/>
                    <a:pt x="3228975" y="219075"/>
                    <a:pt x="3219450" y="228600"/>
                  </a:cubicBezTo>
                  <a:cubicBezTo>
                    <a:pt x="3181982" y="266068"/>
                    <a:pt x="3242456" y="218160"/>
                    <a:pt x="3195637" y="257175"/>
                  </a:cubicBezTo>
                  <a:cubicBezTo>
                    <a:pt x="3175204" y="274202"/>
                    <a:pt x="3186035" y="258221"/>
                    <a:pt x="3167062" y="280988"/>
                  </a:cubicBezTo>
                  <a:cubicBezTo>
                    <a:pt x="3147218" y="304800"/>
                    <a:pt x="3169443" y="287337"/>
                    <a:pt x="3143250" y="304800"/>
                  </a:cubicBezTo>
                  <a:cubicBezTo>
                    <a:pt x="3140075" y="309563"/>
                    <a:pt x="3138195" y="315512"/>
                    <a:pt x="3133725" y="319088"/>
                  </a:cubicBezTo>
                  <a:cubicBezTo>
                    <a:pt x="3129805" y="322224"/>
                    <a:pt x="3123614" y="321065"/>
                    <a:pt x="3119437" y="323850"/>
                  </a:cubicBezTo>
                  <a:cubicBezTo>
                    <a:pt x="3113833" y="327586"/>
                    <a:pt x="3109912" y="333375"/>
                    <a:pt x="3105150" y="338138"/>
                  </a:cubicBezTo>
                  <a:cubicBezTo>
                    <a:pt x="3096766" y="363285"/>
                    <a:pt x="3104564" y="349640"/>
                    <a:pt x="3071812" y="371475"/>
                  </a:cubicBezTo>
                  <a:cubicBezTo>
                    <a:pt x="3060604" y="378947"/>
                    <a:pt x="3052762" y="390525"/>
                    <a:pt x="3043237" y="400050"/>
                  </a:cubicBezTo>
                  <a:cubicBezTo>
                    <a:pt x="3038475" y="404813"/>
                    <a:pt x="3032686" y="408734"/>
                    <a:pt x="3028950" y="414338"/>
                  </a:cubicBezTo>
                  <a:cubicBezTo>
                    <a:pt x="3025775" y="419100"/>
                    <a:pt x="3023894" y="425049"/>
                    <a:pt x="3019425" y="428625"/>
                  </a:cubicBezTo>
                  <a:cubicBezTo>
                    <a:pt x="3015505" y="431761"/>
                    <a:pt x="3009627" y="431143"/>
                    <a:pt x="3005137" y="433388"/>
                  </a:cubicBezTo>
                  <a:cubicBezTo>
                    <a:pt x="3000018" y="435948"/>
                    <a:pt x="2995969" y="440353"/>
                    <a:pt x="2990850" y="442913"/>
                  </a:cubicBezTo>
                  <a:cubicBezTo>
                    <a:pt x="2986360" y="445158"/>
                    <a:pt x="2981389" y="446296"/>
                    <a:pt x="2976562" y="447675"/>
                  </a:cubicBezTo>
                  <a:cubicBezTo>
                    <a:pt x="2944119" y="456944"/>
                    <a:pt x="2942891" y="453563"/>
                    <a:pt x="2895600" y="457200"/>
                  </a:cubicBezTo>
                  <a:cubicBezTo>
                    <a:pt x="2886075" y="460375"/>
                    <a:pt x="2875379" y="461156"/>
                    <a:pt x="2867025" y="466725"/>
                  </a:cubicBezTo>
                  <a:cubicBezTo>
                    <a:pt x="2862262" y="469900"/>
                    <a:pt x="2857968" y="473925"/>
                    <a:pt x="2852737" y="476250"/>
                  </a:cubicBezTo>
                  <a:cubicBezTo>
                    <a:pt x="2843562" y="480328"/>
                    <a:pt x="2824162" y="485775"/>
                    <a:pt x="2824162" y="485775"/>
                  </a:cubicBezTo>
                  <a:cubicBezTo>
                    <a:pt x="2783219" y="513071"/>
                    <a:pt x="2835021" y="480345"/>
                    <a:pt x="2795587" y="500063"/>
                  </a:cubicBezTo>
                  <a:cubicBezTo>
                    <a:pt x="2790468" y="502623"/>
                    <a:pt x="2786530" y="507263"/>
                    <a:pt x="2781300" y="509588"/>
                  </a:cubicBezTo>
                  <a:cubicBezTo>
                    <a:pt x="2781286" y="509594"/>
                    <a:pt x="2745588" y="521492"/>
                    <a:pt x="2738437" y="523875"/>
                  </a:cubicBezTo>
                  <a:cubicBezTo>
                    <a:pt x="2732227" y="525945"/>
                    <a:pt x="2725681" y="526840"/>
                    <a:pt x="2719387" y="528638"/>
                  </a:cubicBezTo>
                  <a:cubicBezTo>
                    <a:pt x="2714560" y="530017"/>
                    <a:pt x="2710113" y="533141"/>
                    <a:pt x="2705100" y="533400"/>
                  </a:cubicBezTo>
                  <a:cubicBezTo>
                    <a:pt x="2617846" y="537913"/>
                    <a:pt x="2443162" y="542925"/>
                    <a:pt x="2443162" y="542925"/>
                  </a:cubicBezTo>
                  <a:cubicBezTo>
                    <a:pt x="2216493" y="575310"/>
                    <a:pt x="2448610" y="543658"/>
                    <a:pt x="1828800" y="552450"/>
                  </a:cubicBezTo>
                  <a:cubicBezTo>
                    <a:pt x="1798599" y="552878"/>
                    <a:pt x="1768500" y="556223"/>
                    <a:pt x="1738312" y="557213"/>
                  </a:cubicBezTo>
                  <a:lnTo>
                    <a:pt x="1538287" y="561975"/>
                  </a:lnTo>
                  <a:cubicBezTo>
                    <a:pt x="1496065" y="570420"/>
                    <a:pt x="1507833" y="569144"/>
                    <a:pt x="1443037" y="571500"/>
                  </a:cubicBezTo>
                  <a:cubicBezTo>
                    <a:pt x="1379559" y="573808"/>
                    <a:pt x="1316029" y="574368"/>
                    <a:pt x="1252537" y="576263"/>
                  </a:cubicBezTo>
                  <a:lnTo>
                    <a:pt x="1123950" y="581025"/>
                  </a:lnTo>
                  <a:cubicBezTo>
                    <a:pt x="1065212" y="579438"/>
                    <a:pt x="1006377" y="580006"/>
                    <a:pt x="947737" y="576263"/>
                  </a:cubicBezTo>
                  <a:cubicBezTo>
                    <a:pt x="931580" y="575232"/>
                    <a:pt x="916139" y="569028"/>
                    <a:pt x="900112" y="566738"/>
                  </a:cubicBezTo>
                  <a:cubicBezTo>
                    <a:pt x="884123" y="564454"/>
                    <a:pt x="854701" y="560513"/>
                    <a:pt x="838200" y="557213"/>
                  </a:cubicBezTo>
                  <a:cubicBezTo>
                    <a:pt x="813406" y="552254"/>
                    <a:pt x="826030" y="553736"/>
                    <a:pt x="804862" y="547688"/>
                  </a:cubicBezTo>
                  <a:cubicBezTo>
                    <a:pt x="798568" y="545890"/>
                    <a:pt x="792162" y="544513"/>
                    <a:pt x="785812" y="542925"/>
                  </a:cubicBezTo>
                  <a:cubicBezTo>
                    <a:pt x="781050" y="539750"/>
                    <a:pt x="776786" y="535655"/>
                    <a:pt x="771525" y="533400"/>
                  </a:cubicBezTo>
                  <a:cubicBezTo>
                    <a:pt x="750151" y="524240"/>
                    <a:pt x="756732" y="533148"/>
                    <a:pt x="738187" y="523875"/>
                  </a:cubicBezTo>
                  <a:cubicBezTo>
                    <a:pt x="733068" y="521315"/>
                    <a:pt x="729019" y="516910"/>
                    <a:pt x="723900" y="514350"/>
                  </a:cubicBezTo>
                  <a:cubicBezTo>
                    <a:pt x="719410" y="512105"/>
                    <a:pt x="714226" y="511565"/>
                    <a:pt x="709612" y="509588"/>
                  </a:cubicBezTo>
                  <a:cubicBezTo>
                    <a:pt x="703086" y="506791"/>
                    <a:pt x="696768" y="503511"/>
                    <a:pt x="690562" y="500063"/>
                  </a:cubicBezTo>
                  <a:cubicBezTo>
                    <a:pt x="656822" y="481318"/>
                    <a:pt x="678582" y="489718"/>
                    <a:pt x="652462" y="481013"/>
                  </a:cubicBezTo>
                  <a:cubicBezTo>
                    <a:pt x="606886" y="435434"/>
                    <a:pt x="665241" y="489532"/>
                    <a:pt x="623887" y="461963"/>
                  </a:cubicBezTo>
                  <a:cubicBezTo>
                    <a:pt x="600484" y="446361"/>
                    <a:pt x="617644" y="450956"/>
                    <a:pt x="600075" y="433388"/>
                  </a:cubicBezTo>
                  <a:cubicBezTo>
                    <a:pt x="596027" y="429341"/>
                    <a:pt x="590065" y="427666"/>
                    <a:pt x="585787" y="423863"/>
                  </a:cubicBezTo>
                  <a:cubicBezTo>
                    <a:pt x="575719" y="414914"/>
                    <a:pt x="566737" y="404813"/>
                    <a:pt x="557212" y="395288"/>
                  </a:cubicBezTo>
                  <a:cubicBezTo>
                    <a:pt x="553165" y="391241"/>
                    <a:pt x="546972" y="389810"/>
                    <a:pt x="542925" y="385763"/>
                  </a:cubicBezTo>
                  <a:cubicBezTo>
                    <a:pt x="537312" y="380150"/>
                    <a:pt x="534250" y="372326"/>
                    <a:pt x="528637" y="366713"/>
                  </a:cubicBezTo>
                  <a:cubicBezTo>
                    <a:pt x="524590" y="362666"/>
                    <a:pt x="518628" y="360991"/>
                    <a:pt x="514350" y="357188"/>
                  </a:cubicBezTo>
                  <a:cubicBezTo>
                    <a:pt x="504282" y="348239"/>
                    <a:pt x="495300" y="338138"/>
                    <a:pt x="485775" y="328613"/>
                  </a:cubicBezTo>
                  <a:lnTo>
                    <a:pt x="442912" y="285750"/>
                  </a:lnTo>
                  <a:lnTo>
                    <a:pt x="414337" y="257175"/>
                  </a:lnTo>
                  <a:cubicBezTo>
                    <a:pt x="409575" y="252413"/>
                    <a:pt x="403786" y="248492"/>
                    <a:pt x="400050" y="242888"/>
                  </a:cubicBezTo>
                  <a:cubicBezTo>
                    <a:pt x="396875" y="238125"/>
                    <a:pt x="394572" y="232647"/>
                    <a:pt x="390525" y="228600"/>
                  </a:cubicBezTo>
                  <a:cubicBezTo>
                    <a:pt x="386478" y="224553"/>
                    <a:pt x="380634" y="222739"/>
                    <a:pt x="376237" y="219075"/>
                  </a:cubicBezTo>
                  <a:cubicBezTo>
                    <a:pt x="371063" y="214763"/>
                    <a:pt x="367124" y="209100"/>
                    <a:pt x="361950" y="204788"/>
                  </a:cubicBezTo>
                  <a:cubicBezTo>
                    <a:pt x="357553" y="201124"/>
                    <a:pt x="352059" y="198927"/>
                    <a:pt x="347662" y="195263"/>
                  </a:cubicBezTo>
                  <a:cubicBezTo>
                    <a:pt x="342488" y="190951"/>
                    <a:pt x="338549" y="185287"/>
                    <a:pt x="333375" y="180975"/>
                  </a:cubicBezTo>
                  <a:cubicBezTo>
                    <a:pt x="328978" y="177311"/>
                    <a:pt x="323484" y="175114"/>
                    <a:pt x="319087" y="171450"/>
                  </a:cubicBezTo>
                  <a:cubicBezTo>
                    <a:pt x="313913" y="167138"/>
                    <a:pt x="309974" y="161475"/>
                    <a:pt x="304800" y="157163"/>
                  </a:cubicBezTo>
                  <a:cubicBezTo>
                    <a:pt x="300403" y="153499"/>
                    <a:pt x="294909" y="151302"/>
                    <a:pt x="290512" y="147638"/>
                  </a:cubicBezTo>
                  <a:cubicBezTo>
                    <a:pt x="285338" y="143326"/>
                    <a:pt x="280537" y="138524"/>
                    <a:pt x="276225" y="133350"/>
                  </a:cubicBezTo>
                  <a:cubicBezTo>
                    <a:pt x="272561" y="128953"/>
                    <a:pt x="271169" y="122639"/>
                    <a:pt x="266700" y="119063"/>
                  </a:cubicBezTo>
                  <a:cubicBezTo>
                    <a:pt x="262780" y="115927"/>
                    <a:pt x="257175" y="115888"/>
                    <a:pt x="252412" y="114300"/>
                  </a:cubicBezTo>
                  <a:cubicBezTo>
                    <a:pt x="246062" y="109538"/>
                    <a:pt x="239388" y="105179"/>
                    <a:pt x="233362" y="100013"/>
                  </a:cubicBezTo>
                  <a:cubicBezTo>
                    <a:pt x="221281" y="89658"/>
                    <a:pt x="219365" y="82679"/>
                    <a:pt x="204787" y="76200"/>
                  </a:cubicBezTo>
                  <a:cubicBezTo>
                    <a:pt x="195612" y="72122"/>
                    <a:pt x="185737" y="69850"/>
                    <a:pt x="176212" y="66675"/>
                  </a:cubicBezTo>
                  <a:lnTo>
                    <a:pt x="161925" y="61913"/>
                  </a:lnTo>
                  <a:cubicBezTo>
                    <a:pt x="154245" y="59353"/>
                    <a:pt x="146076" y="58598"/>
                    <a:pt x="138112" y="57150"/>
                  </a:cubicBezTo>
                  <a:cubicBezTo>
                    <a:pt x="99895" y="50202"/>
                    <a:pt x="105255" y="51999"/>
                    <a:pt x="57150" y="47625"/>
                  </a:cubicBezTo>
                  <a:lnTo>
                    <a:pt x="0" y="33338"/>
                  </a:lnTo>
                  <a:close/>
                </a:path>
              </a:pathLst>
            </a:custGeom>
            <a:solidFill>
              <a:schemeClr val="accent3">
                <a:lumMod val="40000"/>
                <a:lumOff val="60000"/>
                <a:alpha val="5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571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Mpls\23 MN\62\23621050 MIDS\WorkFiles\PHASE2\Calculator GUI\MIDS Calculator GUI Program Files Version 1\DiagramDesigner\Images\BioretentionBasinLr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39887"/>
            <a:ext cx="3562334" cy="23225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4" cstate="print"/>
          <a:srcRect t="-1" b="11418"/>
          <a:stretch/>
        </p:blipFill>
        <p:spPr bwMode="auto">
          <a:xfrm>
            <a:off x="3476625" y="2926080"/>
            <a:ext cx="5591175" cy="3931920"/>
          </a:xfrm>
          <a:prstGeom prst="rect">
            <a:avLst/>
          </a:prstGeom>
          <a:noFill/>
          <a:ln w="9525">
            <a:solidFill>
              <a:schemeClr val="tx1"/>
            </a:solidFill>
            <a:miter lim="800000"/>
            <a:headEnd/>
            <a:tailEnd/>
          </a:ln>
        </p:spPr>
      </p:pic>
      <p:sp>
        <p:nvSpPr>
          <p:cNvPr id="11" name="Title 10"/>
          <p:cNvSpPr>
            <a:spLocks noGrp="1"/>
          </p:cNvSpPr>
          <p:nvPr>
            <p:ph type="title"/>
          </p:nvPr>
        </p:nvSpPr>
        <p:spPr/>
        <p:txBody>
          <a:bodyPr>
            <a:normAutofit/>
          </a:bodyPr>
          <a:lstStyle/>
          <a:p>
            <a:r>
              <a:rPr lang="en-US" dirty="0" smtClean="0"/>
              <a:t>Calculating volume reduction</a:t>
            </a:r>
            <a:endParaRPr lang="en-US" dirty="0"/>
          </a:p>
        </p:txBody>
      </p:sp>
      <p:sp>
        <p:nvSpPr>
          <p:cNvPr id="15" name="Right Arrow 14"/>
          <p:cNvSpPr/>
          <p:nvPr/>
        </p:nvSpPr>
        <p:spPr>
          <a:xfrm rot="10800000">
            <a:off x="6248400" y="3886200"/>
            <a:ext cx="1066800" cy="402862"/>
          </a:xfrm>
          <a:prstGeom prst="rightArrow">
            <a:avLst/>
          </a:prstGeom>
          <a:solidFill>
            <a:schemeClr val="accent3">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239000" y="3664803"/>
            <a:ext cx="1676400" cy="830997"/>
          </a:xfrm>
          <a:prstGeom prst="rect">
            <a:avLst/>
          </a:prstGeom>
          <a:solidFill>
            <a:schemeClr val="bg1"/>
          </a:solidFill>
          <a:ln>
            <a:solidFill>
              <a:srgbClr val="00B0F0"/>
            </a:solidFill>
          </a:ln>
        </p:spPr>
        <p:txBody>
          <a:bodyPr wrap="square" rtlCol="0">
            <a:spAutoFit/>
          </a:bodyPr>
          <a:lstStyle/>
          <a:p>
            <a:pPr algn="ctr">
              <a:spcAft>
                <a:spcPts val="1200"/>
              </a:spcAft>
            </a:pPr>
            <a:r>
              <a:rPr lang="en-US" sz="2400" dirty="0" smtClean="0"/>
              <a:t>Retention Volume</a:t>
            </a:r>
          </a:p>
        </p:txBody>
      </p:sp>
      <p:sp>
        <p:nvSpPr>
          <p:cNvPr id="3" name="Trapezoid 2"/>
          <p:cNvSpPr/>
          <p:nvPr/>
        </p:nvSpPr>
        <p:spPr>
          <a:xfrm rot="10800000">
            <a:off x="523867" y="2209800"/>
            <a:ext cx="2819400" cy="551656"/>
          </a:xfrm>
          <a:prstGeom prst="trapezoid">
            <a:avLst/>
          </a:prstGeom>
          <a:solidFill>
            <a:schemeClr val="accent3">
              <a:lumMod val="40000"/>
              <a:lumOff val="60000"/>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38575" y="1604481"/>
            <a:ext cx="5229225" cy="1200329"/>
          </a:xfrm>
          <a:prstGeom prst="rect">
            <a:avLst/>
          </a:prstGeom>
        </p:spPr>
        <p:txBody>
          <a:bodyPr wrap="square">
            <a:spAutoFit/>
          </a:bodyPr>
          <a:lstStyle/>
          <a:p>
            <a:pPr>
              <a:lnSpc>
                <a:spcPct val="150000"/>
              </a:lnSpc>
            </a:pPr>
            <a:r>
              <a:rPr lang="en-US" sz="2400" b="1" dirty="0">
                <a:solidFill>
                  <a:schemeClr val="bg1"/>
                </a:solidFill>
                <a:latin typeface="Calibri" pitchFamily="34" charset="0"/>
                <a:cs typeface="Calibri" pitchFamily="34" charset="0"/>
              </a:rPr>
              <a:t>For 10-acre site with 50% impervious, </a:t>
            </a:r>
          </a:p>
          <a:p>
            <a:pPr>
              <a:lnSpc>
                <a:spcPct val="150000"/>
              </a:lnSpc>
            </a:pPr>
            <a:r>
              <a:rPr lang="en-US" sz="2400" b="1" dirty="0">
                <a:solidFill>
                  <a:schemeClr val="bg1"/>
                </a:solidFill>
                <a:latin typeface="Calibri" pitchFamily="34" charset="0"/>
                <a:cs typeface="Calibri" pitchFamily="34" charset="0"/>
              </a:rPr>
              <a:t>Required volume retention = 19,965 ft</a:t>
            </a:r>
            <a:r>
              <a:rPr lang="en-US" sz="2400" b="1" baseline="30000" dirty="0">
                <a:solidFill>
                  <a:schemeClr val="bg1"/>
                </a:solidFill>
                <a:latin typeface="Calibri" pitchFamily="34" charset="0"/>
                <a:cs typeface="Calibri" pitchFamily="34" charset="0"/>
              </a:rPr>
              <a:t>3</a:t>
            </a:r>
          </a:p>
        </p:txBody>
      </p:sp>
      <p:sp>
        <p:nvSpPr>
          <p:cNvPr id="9" name="Rectangle 8"/>
          <p:cNvSpPr/>
          <p:nvPr/>
        </p:nvSpPr>
        <p:spPr>
          <a:xfrm>
            <a:off x="152401" y="5486400"/>
            <a:ext cx="3276600" cy="1200329"/>
          </a:xfrm>
          <a:prstGeom prst="rect">
            <a:avLst/>
          </a:prstGeom>
        </p:spPr>
        <p:txBody>
          <a:bodyPr wrap="square">
            <a:spAutoFit/>
          </a:bodyPr>
          <a:lstStyle/>
          <a:p>
            <a:pPr>
              <a:lnSpc>
                <a:spcPct val="150000"/>
              </a:lnSpc>
            </a:pPr>
            <a:r>
              <a:rPr lang="en-US" sz="2400" b="1" dirty="0" smtClean="0">
                <a:solidFill>
                  <a:schemeClr val="bg1"/>
                </a:solidFill>
                <a:latin typeface="Calibri" pitchFamily="34" charset="0"/>
                <a:cs typeface="Calibri" pitchFamily="34" charset="0"/>
              </a:rPr>
              <a:t>Required drawdown </a:t>
            </a:r>
            <a:r>
              <a:rPr lang="en-US" sz="2400" b="1" dirty="0">
                <a:solidFill>
                  <a:schemeClr val="bg1"/>
                </a:solidFill>
                <a:latin typeface="Calibri" pitchFamily="34" charset="0"/>
                <a:cs typeface="Calibri" pitchFamily="34" charset="0"/>
              </a:rPr>
              <a:t>= </a:t>
            </a:r>
            <a:r>
              <a:rPr lang="en-US" sz="2400" b="1" dirty="0" smtClean="0">
                <a:solidFill>
                  <a:schemeClr val="bg1"/>
                </a:solidFill>
                <a:latin typeface="Calibri" pitchFamily="34" charset="0"/>
                <a:cs typeface="Calibri" pitchFamily="34" charset="0"/>
              </a:rPr>
              <a:t>48 hours</a:t>
            </a:r>
            <a:endParaRPr lang="en-US" sz="2400" b="1" baseline="300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Mpls\23 MN\62\23621050 MIDS\WorkFiles\PHASE2\Calculator GUI\MIDS Calculator GUI Program Files Version 1\DiagramDesigner\Images\PermeablePavementLr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68807"/>
            <a:ext cx="3048000" cy="198718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a:xfrm>
            <a:off x="381000" y="228600"/>
            <a:ext cx="8385048" cy="990600"/>
          </a:xfrm>
        </p:spPr>
        <p:txBody>
          <a:bodyPr>
            <a:normAutofit/>
          </a:bodyPr>
          <a:lstStyle/>
          <a:p>
            <a:r>
              <a:rPr lang="en-US" dirty="0" smtClean="0"/>
              <a:t>Calculating volume reduction</a:t>
            </a:r>
            <a:endParaRPr lang="en-US" dirty="0"/>
          </a:p>
        </p:txBody>
      </p:sp>
      <p:pic>
        <p:nvPicPr>
          <p:cNvPr id="3077" name="Picture 5"/>
          <p:cNvPicPr>
            <a:picLocks noChangeAspect="1" noChangeArrowheads="1"/>
          </p:cNvPicPr>
          <p:nvPr/>
        </p:nvPicPr>
        <p:blipFill>
          <a:blip r:embed="rId4" cstate="print"/>
          <a:srcRect/>
          <a:stretch>
            <a:fillRect/>
          </a:stretch>
        </p:blipFill>
        <p:spPr bwMode="auto">
          <a:xfrm>
            <a:off x="2590800" y="2743200"/>
            <a:ext cx="6477000" cy="4088897"/>
          </a:xfrm>
          <a:prstGeom prst="rect">
            <a:avLst/>
          </a:prstGeom>
          <a:noFill/>
          <a:ln w="9525">
            <a:noFill/>
            <a:miter lim="800000"/>
            <a:headEnd/>
            <a:tailEnd/>
          </a:ln>
        </p:spPr>
      </p:pic>
      <p:grpSp>
        <p:nvGrpSpPr>
          <p:cNvPr id="8" name="Group 7"/>
          <p:cNvGrpSpPr/>
          <p:nvPr/>
        </p:nvGrpSpPr>
        <p:grpSpPr>
          <a:xfrm>
            <a:off x="3200400" y="3360003"/>
            <a:ext cx="5562600" cy="2735997"/>
            <a:chOff x="3200400" y="3360003"/>
            <a:chExt cx="5562600" cy="2735997"/>
          </a:xfrm>
        </p:grpSpPr>
        <p:sp>
          <p:nvSpPr>
            <p:cNvPr id="15" name="Right Arrow 14"/>
            <p:cNvSpPr/>
            <p:nvPr/>
          </p:nvSpPr>
          <p:spPr>
            <a:xfrm rot="10800000">
              <a:off x="6096000" y="3581400"/>
              <a:ext cx="1066800" cy="402862"/>
            </a:xfrm>
            <a:prstGeom prst="rightArrow">
              <a:avLst/>
            </a:prstGeom>
            <a:solidFill>
              <a:schemeClr val="accent3">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86600" y="3360003"/>
              <a:ext cx="1676400" cy="830997"/>
            </a:xfrm>
            <a:prstGeom prst="rect">
              <a:avLst/>
            </a:prstGeom>
            <a:solidFill>
              <a:schemeClr val="bg1"/>
            </a:solidFill>
            <a:ln>
              <a:solidFill>
                <a:srgbClr val="00B0F0"/>
              </a:solidFill>
            </a:ln>
          </p:spPr>
          <p:txBody>
            <a:bodyPr wrap="square" rtlCol="0">
              <a:spAutoFit/>
            </a:bodyPr>
            <a:lstStyle/>
            <a:p>
              <a:pPr algn="ctr">
                <a:spcAft>
                  <a:spcPts val="1200"/>
                </a:spcAft>
              </a:pPr>
              <a:r>
                <a:rPr lang="en-US" sz="2400" dirty="0" smtClean="0"/>
                <a:t>Retention Volume</a:t>
              </a:r>
            </a:p>
          </p:txBody>
        </p:sp>
        <p:sp>
          <p:nvSpPr>
            <p:cNvPr id="7" name="Trapezoid 6"/>
            <p:cNvSpPr/>
            <p:nvPr/>
          </p:nvSpPr>
          <p:spPr>
            <a:xfrm rot="10800000">
              <a:off x="3200400" y="5334000"/>
              <a:ext cx="2971800" cy="762000"/>
            </a:xfrm>
            <a:prstGeom prst="trapezoid">
              <a:avLst>
                <a:gd name="adj" fmla="val 50823"/>
              </a:avLst>
            </a:prstGeom>
            <a:solidFill>
              <a:schemeClr val="accent3">
                <a:lumMod val="40000"/>
                <a:lumOff val="60000"/>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3838575" y="1524000"/>
            <a:ext cx="5229225" cy="1200329"/>
          </a:xfrm>
          <a:prstGeom prst="rect">
            <a:avLst/>
          </a:prstGeom>
        </p:spPr>
        <p:txBody>
          <a:bodyPr wrap="square">
            <a:spAutoFit/>
          </a:bodyPr>
          <a:lstStyle/>
          <a:p>
            <a:pPr>
              <a:lnSpc>
                <a:spcPct val="150000"/>
              </a:lnSpc>
            </a:pPr>
            <a:r>
              <a:rPr lang="en-US" sz="2400" b="1" dirty="0">
                <a:solidFill>
                  <a:schemeClr val="bg1"/>
                </a:solidFill>
                <a:latin typeface="Calibri" pitchFamily="34" charset="0"/>
                <a:cs typeface="Calibri" pitchFamily="34" charset="0"/>
              </a:rPr>
              <a:t>For 10-acre site with 50% impervious, </a:t>
            </a:r>
          </a:p>
          <a:p>
            <a:pPr>
              <a:lnSpc>
                <a:spcPct val="150000"/>
              </a:lnSpc>
            </a:pPr>
            <a:r>
              <a:rPr lang="en-US" sz="2400" b="1" dirty="0">
                <a:solidFill>
                  <a:schemeClr val="bg1"/>
                </a:solidFill>
                <a:latin typeface="Calibri" pitchFamily="34" charset="0"/>
                <a:cs typeface="Calibri" pitchFamily="34" charset="0"/>
              </a:rPr>
              <a:t>Required volume retention = 19,965 ft</a:t>
            </a:r>
            <a:r>
              <a:rPr lang="en-US" sz="2400" b="1" baseline="30000" dirty="0">
                <a:solidFill>
                  <a:schemeClr val="bg1"/>
                </a:solidFill>
                <a:latin typeface="Calibri" pitchFamily="34" charset="0"/>
                <a:cs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MIDS Calculator Fundamentals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457200" y="1905000"/>
            <a:ext cx="8348370" cy="4876800"/>
          </a:xfrm>
          <a:prstGeom prst="rect">
            <a:avLst/>
          </a:prstGeom>
          <a:noFill/>
          <a:ln w="9525">
            <a:noFill/>
            <a:miter lim="800000"/>
            <a:headEnd/>
            <a:tailEnd/>
          </a:ln>
        </p:spPr>
      </p:pic>
    </p:spTree>
    <p:extLst>
      <p:ext uri="{BB962C8B-B14F-4D97-AF65-F5344CB8AC3E}">
        <p14:creationId xmlns:p14="http://schemas.microsoft.com/office/powerpoint/2010/main" val="77934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move on to filtration…</a:t>
            </a:r>
            <a:endParaRPr lang="en-US" dirty="0"/>
          </a:p>
        </p:txBody>
      </p:sp>
      <p:grpSp>
        <p:nvGrpSpPr>
          <p:cNvPr id="18" name="Group 17"/>
          <p:cNvGrpSpPr/>
          <p:nvPr/>
        </p:nvGrpSpPr>
        <p:grpSpPr>
          <a:xfrm>
            <a:off x="65728" y="3044218"/>
            <a:ext cx="4715122" cy="3051782"/>
            <a:chOff x="85478" y="2512959"/>
            <a:chExt cx="4715122" cy="3051782"/>
          </a:xfrm>
        </p:grpSpPr>
        <p:sp>
          <p:nvSpPr>
            <p:cNvPr id="59" name="TextBox 58"/>
            <p:cNvSpPr txBox="1"/>
            <p:nvPr/>
          </p:nvSpPr>
          <p:spPr>
            <a:xfrm>
              <a:off x="139907" y="2512959"/>
              <a:ext cx="3504421" cy="523220"/>
            </a:xfrm>
            <a:prstGeom prst="rect">
              <a:avLst/>
            </a:prstGeom>
            <a:noFill/>
          </p:spPr>
          <p:txBody>
            <a:bodyPr wrap="none" rtlCol="0">
              <a:spAutoFit/>
            </a:bodyPr>
            <a:lstStyle/>
            <a:p>
              <a:r>
                <a:rPr lang="en-US" sz="2800" dirty="0" smtClean="0">
                  <a:solidFill>
                    <a:schemeClr val="bg1"/>
                  </a:solidFill>
                  <a:latin typeface="Calibri" panose="020F0502020204030204" pitchFamily="34" charset="0"/>
                  <a:cs typeface="Calibri" panose="020F0502020204030204" pitchFamily="34" charset="0"/>
                </a:rPr>
                <a:t>Under Drain at Bottom</a:t>
              </a:r>
              <a:endParaRPr lang="en-US" sz="2800" dirty="0">
                <a:solidFill>
                  <a:schemeClr val="bg1"/>
                </a:solidFill>
                <a:latin typeface="Calibri" panose="020F0502020204030204" pitchFamily="34" charset="0"/>
                <a:cs typeface="Calibri" panose="020F0502020204030204" pitchFamily="34" charset="0"/>
              </a:endParaRPr>
            </a:p>
          </p:txBody>
        </p:sp>
        <p:grpSp>
          <p:nvGrpSpPr>
            <p:cNvPr id="42" name="Group 41"/>
            <p:cNvGrpSpPr/>
            <p:nvPr/>
          </p:nvGrpSpPr>
          <p:grpSpPr>
            <a:xfrm>
              <a:off x="85478" y="2542693"/>
              <a:ext cx="4715122" cy="3022048"/>
              <a:chOff x="4699000" y="2891135"/>
              <a:chExt cx="4715122" cy="3022048"/>
            </a:xfrm>
          </p:grpSpPr>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b="4989"/>
              <a:stretch/>
            </p:blipFill>
            <p:spPr>
              <a:xfrm>
                <a:off x="4724400" y="3307080"/>
                <a:ext cx="4336754" cy="2560320"/>
              </a:xfrm>
              <a:prstGeom prst="rect">
                <a:avLst/>
              </a:prstGeom>
              <a:noFill/>
              <a:ln w="9525">
                <a:solidFill>
                  <a:schemeClr val="tx1"/>
                </a:solidFill>
                <a:miter lim="800000"/>
                <a:headEnd/>
                <a:tailEnd/>
              </a:ln>
            </p:spPr>
          </p:pic>
          <p:sp>
            <p:nvSpPr>
              <p:cNvPr id="48" name="Text Box 6"/>
              <p:cNvSpPr txBox="1">
                <a:spLocks noChangeArrowheads="1"/>
              </p:cNvSpPr>
              <p:nvPr/>
            </p:nvSpPr>
            <p:spPr bwMode="auto">
              <a:xfrm>
                <a:off x="4724400" y="5143742"/>
                <a:ext cx="2133600"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sp>
            <p:nvSpPr>
              <p:cNvPr id="52" name="TextBox 51"/>
              <p:cNvSpPr txBox="1"/>
              <p:nvPr/>
            </p:nvSpPr>
            <p:spPr>
              <a:xfrm>
                <a:off x="4699000" y="2891135"/>
                <a:ext cx="4715122" cy="461665"/>
              </a:xfrm>
              <a:prstGeom prst="rect">
                <a:avLst/>
              </a:prstGeom>
              <a:noFill/>
            </p:spPr>
            <p:txBody>
              <a:bodyPr wrap="square" rtlCol="0">
                <a:spAutoFit/>
              </a:bodyPr>
              <a:lstStyle/>
              <a:p>
                <a:pPr>
                  <a:spcAft>
                    <a:spcPts val="300"/>
                  </a:spcAft>
                </a:pPr>
                <a:endParaRPr lang="en-US" sz="2400" b="1" dirty="0" smtClean="0">
                  <a:solidFill>
                    <a:schemeClr val="bg1"/>
                  </a:solidFill>
                  <a:latin typeface="Calibri" panose="020F0502020204030204" pitchFamily="34" charset="0"/>
                  <a:cs typeface="Calibri" panose="020F0502020204030204" pitchFamily="34" charset="0"/>
                </a:endParaRPr>
              </a:p>
            </p:txBody>
          </p:sp>
        </p:grpSp>
      </p:grpSp>
      <p:grpSp>
        <p:nvGrpSpPr>
          <p:cNvPr id="21" name="Group 20"/>
          <p:cNvGrpSpPr/>
          <p:nvPr/>
        </p:nvGrpSpPr>
        <p:grpSpPr>
          <a:xfrm>
            <a:off x="4724399" y="3044218"/>
            <a:ext cx="4351269" cy="3045731"/>
            <a:chOff x="4786085" y="2524780"/>
            <a:chExt cx="4351269" cy="3045731"/>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 b="4989"/>
            <a:stretch/>
          </p:blipFill>
          <p:spPr>
            <a:xfrm>
              <a:off x="4800600" y="2958624"/>
              <a:ext cx="4336754" cy="2560320"/>
            </a:xfrm>
            <a:prstGeom prst="rect">
              <a:avLst/>
            </a:prstGeom>
            <a:noFill/>
            <a:ln w="9525">
              <a:solidFill>
                <a:schemeClr val="tx1"/>
              </a:solidFill>
              <a:miter lim="800000"/>
              <a:headEnd/>
              <a:tailEnd/>
            </a:ln>
          </p:spPr>
        </p:pic>
        <p:sp>
          <p:nvSpPr>
            <p:cNvPr id="57" name="Text Box 6"/>
            <p:cNvSpPr txBox="1">
              <a:spLocks noChangeArrowheads="1"/>
            </p:cNvSpPr>
            <p:nvPr/>
          </p:nvSpPr>
          <p:spPr bwMode="auto">
            <a:xfrm>
              <a:off x="4786086" y="4801070"/>
              <a:ext cx="2133600"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sp>
          <p:nvSpPr>
            <p:cNvPr id="61" name="TextBox 60"/>
            <p:cNvSpPr txBox="1"/>
            <p:nvPr/>
          </p:nvSpPr>
          <p:spPr>
            <a:xfrm>
              <a:off x="4786085" y="2524780"/>
              <a:ext cx="3282565" cy="523220"/>
            </a:xfrm>
            <a:prstGeom prst="rect">
              <a:avLst/>
            </a:prstGeom>
            <a:noFill/>
          </p:spPr>
          <p:txBody>
            <a:bodyPr wrap="none" rtlCol="0">
              <a:spAutoFit/>
            </a:bodyPr>
            <a:lstStyle/>
            <a:p>
              <a:r>
                <a:rPr lang="en-US" sz="2800" dirty="0" smtClean="0">
                  <a:solidFill>
                    <a:schemeClr val="bg1"/>
                  </a:solidFill>
                  <a:latin typeface="Calibri" panose="020F0502020204030204" pitchFamily="34" charset="0"/>
                  <a:cs typeface="Calibri" panose="020F0502020204030204" pitchFamily="34" charset="0"/>
                </a:rPr>
                <a:t>Elevated Under Drain</a:t>
              </a:r>
              <a:endParaRPr lang="en-US" sz="2800" dirty="0">
                <a:solidFill>
                  <a:schemeClr val="bg1"/>
                </a:solidFill>
                <a:latin typeface="Calibri" panose="020F0502020204030204" pitchFamily="34" charset="0"/>
                <a:cs typeface="Calibri" panose="020F0502020204030204" pitchFamily="34" charset="0"/>
              </a:endParaRPr>
            </a:p>
          </p:txBody>
        </p:sp>
      </p:grpSp>
      <p:sp>
        <p:nvSpPr>
          <p:cNvPr id="66" name="Rectangle 65"/>
          <p:cNvSpPr/>
          <p:nvPr/>
        </p:nvSpPr>
        <p:spPr>
          <a:xfrm>
            <a:off x="65728" y="1604481"/>
            <a:ext cx="6299953" cy="830997"/>
          </a:xfrm>
          <a:prstGeom prst="rect">
            <a:avLst/>
          </a:prstGeom>
        </p:spPr>
        <p:txBody>
          <a:bodyPr wrap="square">
            <a:spAutoFit/>
          </a:bodyPr>
          <a:lstStyle/>
          <a:p>
            <a:pPr>
              <a:lnSpc>
                <a:spcPct val="150000"/>
              </a:lnSpc>
            </a:pPr>
            <a:r>
              <a:rPr lang="en-US" sz="3200" dirty="0" smtClean="0">
                <a:solidFill>
                  <a:schemeClr val="bg1"/>
                </a:solidFill>
                <a:latin typeface="Calibri" pitchFamily="34" charset="0"/>
                <a:cs typeface="Calibri" pitchFamily="34" charset="0"/>
              </a:rPr>
              <a:t> Two common filtration scenarios:</a:t>
            </a:r>
            <a:endParaRPr lang="en-US" sz="3200" baseline="30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8134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 b="4989"/>
          <a:stretch/>
        </p:blipFill>
        <p:spPr>
          <a:xfrm>
            <a:off x="76200" y="2515394"/>
            <a:ext cx="6079439" cy="3809206"/>
          </a:xfrm>
          <a:prstGeom prst="rect">
            <a:avLst/>
          </a:prstGeom>
          <a:noFill/>
          <a:ln w="9525">
            <a:solidFill>
              <a:schemeClr val="tx1"/>
            </a:solidFill>
            <a:miter lim="800000"/>
            <a:headEnd/>
            <a:tailEnd/>
          </a:ln>
        </p:spPr>
      </p:pic>
      <p:sp>
        <p:nvSpPr>
          <p:cNvPr id="4" name="Title 3"/>
          <p:cNvSpPr>
            <a:spLocks noGrp="1"/>
          </p:cNvSpPr>
          <p:nvPr>
            <p:ph type="title"/>
          </p:nvPr>
        </p:nvSpPr>
        <p:spPr/>
        <p:txBody>
          <a:bodyPr>
            <a:normAutofit fontScale="90000"/>
          </a:bodyPr>
          <a:lstStyle/>
          <a:p>
            <a:r>
              <a:rPr lang="en-US" dirty="0" smtClean="0"/>
              <a:t>Filtration BMPs with under drain at </a:t>
            </a:r>
            <a:r>
              <a:rPr lang="en-US" dirty="0"/>
              <a:t>b</a:t>
            </a:r>
            <a:r>
              <a:rPr lang="en-US" dirty="0" smtClean="0"/>
              <a:t>ottom</a:t>
            </a:r>
            <a:endParaRPr lang="en-US" dirty="0"/>
          </a:p>
        </p:txBody>
      </p:sp>
      <p:sp>
        <p:nvSpPr>
          <p:cNvPr id="15" name="Right Arrow 14"/>
          <p:cNvSpPr/>
          <p:nvPr/>
        </p:nvSpPr>
        <p:spPr>
          <a:xfrm>
            <a:off x="3810000" y="4953000"/>
            <a:ext cx="5105400" cy="1117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Significant volume discharged offsite through under drain</a:t>
            </a:r>
            <a:endParaRPr lang="en-US" sz="2000" dirty="0">
              <a:solidFill>
                <a:schemeClr val="tx1"/>
              </a:solidFill>
            </a:endParaRPr>
          </a:p>
        </p:txBody>
      </p:sp>
      <p:sp>
        <p:nvSpPr>
          <p:cNvPr id="24" name="Text Box 6"/>
          <p:cNvSpPr txBox="1">
            <a:spLocks noChangeArrowheads="1"/>
          </p:cNvSpPr>
          <p:nvPr/>
        </p:nvSpPr>
        <p:spPr bwMode="auto">
          <a:xfrm>
            <a:off x="173399" y="5343258"/>
            <a:ext cx="2512313"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bg1"/>
                </a:solidFill>
              </a:rPr>
              <a:t>Impermeable soil</a:t>
            </a:r>
          </a:p>
        </p:txBody>
      </p:sp>
    </p:spTree>
    <p:extLst>
      <p:ext uri="{BB962C8B-B14F-4D97-AF65-F5344CB8AC3E}">
        <p14:creationId xmlns:p14="http://schemas.microsoft.com/office/powerpoint/2010/main" val="3402731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But there’s some volume loss, even with a under drain, right? </a:t>
            </a:r>
            <a:endParaRPr lang="en-US" dirty="0"/>
          </a:p>
        </p:txBody>
      </p:sp>
      <p:sp>
        <p:nvSpPr>
          <p:cNvPr id="6" name="Rectangle 5"/>
          <p:cNvSpPr/>
          <p:nvPr/>
        </p:nvSpPr>
        <p:spPr>
          <a:xfrm>
            <a:off x="-1302523" y="7376160"/>
            <a:ext cx="4822725" cy="3425750"/>
          </a:xfrm>
          <a:prstGeom prst="rect">
            <a:avLst/>
          </a:prstGeom>
          <a:blipFill dpi="0" rotWithShape="1">
            <a:blip r:embed="rId3" cstate="print">
              <a:alphaModFix amt="52000"/>
            </a:blip>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3"/>
          <p:cNvGrpSpPr>
            <a:grpSpLocks/>
          </p:cNvGrpSpPr>
          <p:nvPr/>
        </p:nvGrpSpPr>
        <p:grpSpPr bwMode="auto">
          <a:xfrm>
            <a:off x="-1302523" y="7376160"/>
            <a:ext cx="4822725" cy="2987039"/>
            <a:chOff x="0" y="0"/>
            <a:chExt cx="3088989" cy="2426825"/>
          </a:xfrm>
        </p:grpSpPr>
        <p:grpSp>
          <p:nvGrpSpPr>
            <p:cNvPr id="7" name="Group 26"/>
            <p:cNvGrpSpPr>
              <a:grpSpLocks/>
            </p:cNvGrpSpPr>
            <p:nvPr/>
          </p:nvGrpSpPr>
          <p:grpSpPr bwMode="auto">
            <a:xfrm>
              <a:off x="0" y="0"/>
              <a:ext cx="3088989" cy="2426825"/>
              <a:chOff x="0" y="0"/>
              <a:chExt cx="3094379" cy="1856589"/>
            </a:xfrm>
          </p:grpSpPr>
          <p:grpSp>
            <p:nvGrpSpPr>
              <p:cNvPr id="8" name="Group 28"/>
              <p:cNvGrpSpPr>
                <a:grpSpLocks/>
              </p:cNvGrpSpPr>
              <p:nvPr/>
            </p:nvGrpSpPr>
            <p:grpSpPr bwMode="auto">
              <a:xfrm>
                <a:off x="0" y="0"/>
                <a:ext cx="3094379" cy="1856589"/>
                <a:chOff x="0" y="0"/>
                <a:chExt cx="4196598" cy="2028575"/>
              </a:xfrm>
            </p:grpSpPr>
            <p:grpSp>
              <p:nvGrpSpPr>
                <p:cNvPr id="9" name="Group 30"/>
                <p:cNvGrpSpPr>
                  <a:grpSpLocks/>
                </p:cNvGrpSpPr>
                <p:nvPr/>
              </p:nvGrpSpPr>
              <p:grpSpPr bwMode="auto">
                <a:xfrm>
                  <a:off x="0" y="0"/>
                  <a:ext cx="4196598" cy="2020295"/>
                  <a:chOff x="0" y="0"/>
                  <a:chExt cx="4196598" cy="2020295"/>
                </a:xfrm>
              </p:grpSpPr>
              <p:sp>
                <p:nvSpPr>
                  <p:cNvPr id="33" name="Flowchart: Manual Operation 32"/>
                  <p:cNvSpPr/>
                  <p:nvPr/>
                </p:nvSpPr>
                <p:spPr>
                  <a:xfrm>
                    <a:off x="0" y="0"/>
                    <a:ext cx="4196598" cy="199545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Right Triangle 33"/>
                  <p:cNvSpPr/>
                  <p:nvPr/>
                </p:nvSpPr>
                <p:spPr>
                  <a:xfrm rot="10800000">
                    <a:off x="290853" y="620992"/>
                    <a:ext cx="5678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5" name="Rectangle 34"/>
                  <p:cNvSpPr/>
                  <p:nvPr/>
                </p:nvSpPr>
                <p:spPr>
                  <a:xfrm>
                    <a:off x="858710" y="620992"/>
                    <a:ext cx="2493028" cy="1374463"/>
                  </a:xfrm>
                  <a:prstGeom prst="rect">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2" name="Right Triangle 31"/>
                <p:cNvSpPr/>
                <p:nvPr/>
              </p:nvSpPr>
              <p:spPr>
                <a:xfrm rot="10800000" flipH="1">
                  <a:off x="3351738" y="629272"/>
                  <a:ext cx="5401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0" name="Flowchart: Direct Access Storage 29"/>
              <p:cNvSpPr/>
              <p:nvPr/>
            </p:nvSpPr>
            <p:spPr bwMode="auto">
              <a:xfrm>
                <a:off x="2297805" y="1589343"/>
                <a:ext cx="602536" cy="227337"/>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28" name="Rectangle 27"/>
            <p:cNvSpPr/>
            <p:nvPr/>
          </p:nvSpPr>
          <p:spPr>
            <a:xfrm>
              <a:off x="193699" y="653757"/>
              <a:ext cx="2701590" cy="8914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grpSp>
      <p:grpSp>
        <p:nvGrpSpPr>
          <p:cNvPr id="17" name="Group 16"/>
          <p:cNvGrpSpPr/>
          <p:nvPr/>
        </p:nvGrpSpPr>
        <p:grpSpPr>
          <a:xfrm>
            <a:off x="-331266" y="10179531"/>
            <a:ext cx="2809929" cy="901621"/>
            <a:chOff x="1297245" y="5334000"/>
            <a:chExt cx="2809929" cy="901621"/>
          </a:xfrm>
        </p:grpSpPr>
        <p:sp>
          <p:nvSpPr>
            <p:cNvPr id="2" name="Down Arrow 1"/>
            <p:cNvSpPr/>
            <p:nvPr/>
          </p:nvSpPr>
          <p:spPr>
            <a:xfrm>
              <a:off x="1455869" y="5334000"/>
              <a:ext cx="228603" cy="901620"/>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2590800" y="5334000"/>
              <a:ext cx="228600" cy="901621"/>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3741870" y="5334000"/>
              <a:ext cx="228600" cy="901621"/>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flipH="1">
              <a:off x="1297245" y="5519089"/>
              <a:ext cx="2809929"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a:t>
              </a:r>
              <a:endParaRPr lang="en-US" sz="2400" dirty="0">
                <a:latin typeface="Calibri" panose="020F0502020204030204" pitchFamily="34" charset="0"/>
                <a:cs typeface="Calibri" panose="020F0502020204030204" pitchFamily="34" charset="0"/>
              </a:endParaRPr>
            </a:p>
          </p:txBody>
        </p:sp>
      </p:grpSp>
      <p:grpSp>
        <p:nvGrpSpPr>
          <p:cNvPr id="16" name="Group 15"/>
          <p:cNvGrpSpPr/>
          <p:nvPr/>
        </p:nvGrpSpPr>
        <p:grpSpPr>
          <a:xfrm>
            <a:off x="-1247511" y="7604759"/>
            <a:ext cx="4724400" cy="2162536"/>
            <a:chOff x="381000" y="2759228"/>
            <a:chExt cx="4724400" cy="2162536"/>
          </a:xfrm>
        </p:grpSpPr>
        <p:cxnSp>
          <p:nvCxnSpPr>
            <p:cNvPr id="37" name="Straight Arrow Connector 36"/>
            <p:cNvCxnSpPr/>
            <p:nvPr/>
          </p:nvCxnSpPr>
          <p:spPr>
            <a:xfrm>
              <a:off x="381000" y="2766080"/>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90329" y="3654289"/>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105400" y="2759228"/>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798548" y="3632458"/>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5800" y="4456963"/>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6525" y="4508226"/>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6248400" y="1766844"/>
            <a:ext cx="2985832" cy="1862048"/>
          </a:xfrm>
          <a:prstGeom prst="rect">
            <a:avLst/>
          </a:prstGeom>
          <a:noFill/>
        </p:spPr>
        <p:txBody>
          <a:bodyPr wrap="square" rtlCol="0">
            <a:spAutoFit/>
          </a:bodyPr>
          <a:lstStyle/>
          <a:p>
            <a:pPr>
              <a:spcAft>
                <a:spcPts val="300"/>
              </a:spcAft>
            </a:pPr>
            <a:r>
              <a:rPr lang="en-US" sz="2200" dirty="0" smtClean="0">
                <a:solidFill>
                  <a:schemeClr val="bg1"/>
                </a:solidFill>
              </a:rPr>
              <a:t>Volume Losses will occur via:</a:t>
            </a:r>
          </a:p>
          <a:p>
            <a:pPr marL="342900" indent="-342900">
              <a:spcAft>
                <a:spcPts val="300"/>
              </a:spcAft>
              <a:buFont typeface="Arial" pitchFamily="34" charset="0"/>
              <a:buChar char="•"/>
            </a:pPr>
            <a:r>
              <a:rPr lang="en-US" sz="2200" dirty="0" smtClean="0">
                <a:solidFill>
                  <a:schemeClr val="bg1"/>
                </a:solidFill>
              </a:rPr>
              <a:t>Infiltration (side slopes and bottom)</a:t>
            </a:r>
          </a:p>
          <a:p>
            <a:pPr marL="342900" indent="-342900">
              <a:spcAft>
                <a:spcPts val="300"/>
              </a:spcAft>
              <a:buFont typeface="Arial" pitchFamily="34" charset="0"/>
              <a:buChar char="•"/>
            </a:pPr>
            <a:r>
              <a:rPr lang="en-US" sz="2200" dirty="0" smtClean="0">
                <a:solidFill>
                  <a:schemeClr val="bg1"/>
                </a:solidFill>
              </a:rPr>
              <a:t>Evapotranspiration</a:t>
            </a:r>
            <a:endParaRPr lang="en-US" sz="2200" dirty="0">
              <a:solidFill>
                <a:schemeClr val="bg1"/>
              </a:solidFill>
            </a:endParaRPr>
          </a:p>
        </p:txBody>
      </p:sp>
      <p:grpSp>
        <p:nvGrpSpPr>
          <p:cNvPr id="21" name="Group 20"/>
          <p:cNvGrpSpPr/>
          <p:nvPr/>
        </p:nvGrpSpPr>
        <p:grpSpPr>
          <a:xfrm>
            <a:off x="3978387" y="7467600"/>
            <a:ext cx="4138312" cy="2072640"/>
            <a:chOff x="7149159" y="3496290"/>
            <a:chExt cx="4138312" cy="2072640"/>
          </a:xfrm>
        </p:grpSpPr>
        <p:sp>
          <p:nvSpPr>
            <p:cNvPr id="47" name="Right Triangle 46"/>
            <p:cNvSpPr/>
            <p:nvPr/>
          </p:nvSpPr>
          <p:spPr bwMode="auto">
            <a:xfrm rot="10800000">
              <a:off x="7149159" y="3496290"/>
              <a:ext cx="652579" cy="2060448"/>
            </a:xfrm>
            <a:prstGeom prst="rtTriangle">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8" name="Rectangle 47"/>
            <p:cNvSpPr/>
            <p:nvPr/>
          </p:nvSpPr>
          <p:spPr bwMode="auto">
            <a:xfrm>
              <a:off x="7801739" y="3496290"/>
              <a:ext cx="2864985" cy="2023871"/>
            </a:xfrm>
            <a:prstGeom prst="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9" name="Right Triangle 48"/>
            <p:cNvSpPr/>
            <p:nvPr/>
          </p:nvSpPr>
          <p:spPr bwMode="auto">
            <a:xfrm rot="10800000" flipH="1">
              <a:off x="10666724" y="3508482"/>
              <a:ext cx="620747" cy="2060448"/>
            </a:xfrm>
            <a:prstGeom prst="rtTriangle">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pic>
        <p:nvPicPr>
          <p:cNvPr id="50" name="Picture 49"/>
          <p:cNvPicPr>
            <a:picLocks noChangeAspect="1"/>
          </p:cNvPicPr>
          <p:nvPr/>
        </p:nvPicPr>
        <p:blipFill rotWithShape="1">
          <a:blip r:embed="rId5" cstate="print">
            <a:extLst>
              <a:ext uri="{28A0092B-C50C-407E-A947-70E740481C1C}">
                <a14:useLocalDpi xmlns:a14="http://schemas.microsoft.com/office/drawing/2010/main" val="0"/>
              </a:ext>
            </a:extLst>
          </a:blip>
          <a:srcRect t="-1" b="4989"/>
          <a:stretch/>
        </p:blipFill>
        <p:spPr>
          <a:xfrm>
            <a:off x="76200" y="2515394"/>
            <a:ext cx="6079439" cy="3809206"/>
          </a:xfrm>
          <a:prstGeom prst="rect">
            <a:avLst/>
          </a:prstGeom>
          <a:noFill/>
          <a:ln w="9525">
            <a:solidFill>
              <a:schemeClr val="tx1"/>
            </a:solidFill>
            <a:miter lim="800000"/>
            <a:headEnd/>
            <a:tailEnd/>
          </a:ln>
        </p:spPr>
      </p:pic>
      <p:grpSp>
        <p:nvGrpSpPr>
          <p:cNvPr id="13" name="Group 12"/>
          <p:cNvGrpSpPr/>
          <p:nvPr/>
        </p:nvGrpSpPr>
        <p:grpSpPr>
          <a:xfrm>
            <a:off x="609600" y="3801071"/>
            <a:ext cx="4800600" cy="2770870"/>
            <a:chOff x="609600" y="3801071"/>
            <a:chExt cx="4800600" cy="2770870"/>
          </a:xfrm>
        </p:grpSpPr>
        <p:grpSp>
          <p:nvGrpSpPr>
            <p:cNvPr id="12" name="Group 11"/>
            <p:cNvGrpSpPr/>
            <p:nvPr/>
          </p:nvGrpSpPr>
          <p:grpSpPr>
            <a:xfrm>
              <a:off x="609600" y="3801071"/>
              <a:ext cx="4800600" cy="2309205"/>
              <a:chOff x="609600" y="3801071"/>
              <a:chExt cx="4800600" cy="2309205"/>
            </a:xfrm>
          </p:grpSpPr>
          <p:cxnSp>
            <p:nvCxnSpPr>
              <p:cNvPr id="52" name="Straight Arrow Connector 51"/>
              <p:cNvCxnSpPr/>
              <p:nvPr/>
            </p:nvCxnSpPr>
            <p:spPr>
              <a:xfrm>
                <a:off x="5410200" y="398085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00600" y="45394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191000" y="5105400"/>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09600" y="3801071"/>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03086" y="447936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77373" y="51490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895600" y="56713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495032" y="56967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flipH="1">
              <a:off x="1790610" y="6110276"/>
              <a:ext cx="2809929"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a:t>
              </a:r>
              <a:endParaRPr lang="en-US" sz="2400" dirty="0">
                <a:latin typeface="Calibri" panose="020F0502020204030204" pitchFamily="34" charset="0"/>
                <a:cs typeface="Calibri" panose="020F0502020204030204" pitchFamily="34" charset="0"/>
              </a:endParaRPr>
            </a:p>
          </p:txBody>
        </p:sp>
      </p:grpSp>
      <p:grpSp>
        <p:nvGrpSpPr>
          <p:cNvPr id="20" name="Group 19"/>
          <p:cNvGrpSpPr/>
          <p:nvPr/>
        </p:nvGrpSpPr>
        <p:grpSpPr>
          <a:xfrm>
            <a:off x="1681298" y="2057402"/>
            <a:ext cx="2809929" cy="1671158"/>
            <a:chOff x="1681298" y="2057402"/>
            <a:chExt cx="2809929" cy="1671158"/>
          </a:xfrm>
        </p:grpSpPr>
        <p:cxnSp>
          <p:nvCxnSpPr>
            <p:cNvPr id="62" name="Curved Connector 61"/>
            <p:cNvCxnSpPr/>
            <p:nvPr/>
          </p:nvCxnSpPr>
          <p:spPr>
            <a:xfrm rot="5400000" flipH="1" flipV="1">
              <a:off x="3306499" y="2560903"/>
              <a:ext cx="1600199" cy="593197"/>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flipH="1" flipV="1">
              <a:off x="2315899" y="2631862"/>
              <a:ext cx="1600199" cy="593197"/>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5400000" flipH="1" flipV="1">
              <a:off x="1401499" y="2613719"/>
              <a:ext cx="1600199" cy="593197"/>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flipH="1">
              <a:off x="1681298" y="2828673"/>
              <a:ext cx="2809929"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Evapotranspiration</a:t>
              </a:r>
              <a:endParaRPr lang="en-US" sz="2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986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rtlCol="0">
            <a:normAutofit fontScale="92500" lnSpcReduction="10000"/>
          </a:bodyPr>
          <a:lstStyle/>
          <a:p>
            <a:pPr fontAlgn="auto">
              <a:spcAft>
                <a:spcPts val="1200"/>
              </a:spcAft>
              <a:defRPr/>
            </a:pPr>
            <a:r>
              <a:rPr lang="en-US" sz="3000" dirty="0" smtClean="0"/>
              <a:t>For filtration BMPs with under drain at the bottom, MIDS volume reduction is calculated based on:</a:t>
            </a:r>
          </a:p>
          <a:p>
            <a:pPr lvl="1">
              <a:spcAft>
                <a:spcPts val="1200"/>
              </a:spcAft>
              <a:buFontTx/>
              <a:buChar char="-"/>
              <a:defRPr/>
            </a:pPr>
            <a:r>
              <a:rPr lang="en-US" sz="2800" dirty="0" smtClean="0"/>
              <a:t>Infiltration from bottom and side slopes during  required drawdown time (48 or 24 hours)</a:t>
            </a:r>
          </a:p>
          <a:p>
            <a:pPr lvl="1">
              <a:spcAft>
                <a:spcPts val="1200"/>
              </a:spcAft>
              <a:buFontTx/>
              <a:buChar char="-"/>
              <a:defRPr/>
            </a:pPr>
            <a:r>
              <a:rPr lang="en-US" sz="2800" dirty="0"/>
              <a:t>Evapotranspiration in 72 </a:t>
            </a:r>
            <a:r>
              <a:rPr lang="en-US" sz="2800" dirty="0" smtClean="0"/>
              <a:t>hours</a:t>
            </a:r>
          </a:p>
          <a:p>
            <a:pPr fontAlgn="auto">
              <a:spcAft>
                <a:spcPts val="1200"/>
              </a:spcAft>
              <a:defRPr/>
            </a:pPr>
            <a:r>
              <a:rPr lang="en-US" sz="3000" dirty="0" smtClean="0"/>
              <a:t>Underlying design assumption- under drain should be designed to empty filtration basin in 24 - 48 hours (volume credits will be overestimated if basin drains too fast)</a:t>
            </a:r>
          </a:p>
          <a:p>
            <a:pPr lvl="1" fontAlgn="auto">
              <a:spcAft>
                <a:spcPts val="0"/>
              </a:spcAft>
              <a:buFont typeface="Arial" pitchFamily="34" charset="0"/>
              <a:buNone/>
              <a:defRPr/>
            </a:pPr>
            <a:endParaRPr lang="en-US" dirty="0" smtClean="0"/>
          </a:p>
        </p:txBody>
      </p:sp>
      <p:sp>
        <p:nvSpPr>
          <p:cNvPr id="11" name="Title 10"/>
          <p:cNvSpPr>
            <a:spLocks noGrp="1"/>
          </p:cNvSpPr>
          <p:nvPr>
            <p:ph type="title"/>
          </p:nvPr>
        </p:nvSpPr>
        <p:spPr/>
        <p:txBody>
          <a:bodyPr>
            <a:normAutofit fontScale="90000"/>
          </a:bodyPr>
          <a:lstStyle/>
          <a:p>
            <a:r>
              <a:rPr lang="en-US" dirty="0" smtClean="0"/>
              <a:t>Filtration BMPs with under drain at </a:t>
            </a:r>
            <a:r>
              <a:rPr lang="en-US" dirty="0"/>
              <a:t>b</a:t>
            </a:r>
            <a:r>
              <a:rPr lang="en-US" dirty="0" smtClean="0"/>
              <a:t>ottom</a:t>
            </a:r>
            <a:endParaRPr lang="en-US" dirty="0"/>
          </a:p>
        </p:txBody>
      </p:sp>
    </p:spTree>
    <p:extLst>
      <p:ext uri="{BB962C8B-B14F-4D97-AF65-F5344CB8AC3E}">
        <p14:creationId xmlns:p14="http://schemas.microsoft.com/office/powerpoint/2010/main" val="342479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a:t>
            </a:r>
            <a:br>
              <a:rPr lang="en-US" dirty="0" smtClean="0"/>
            </a:br>
            <a:r>
              <a:rPr lang="en-US" dirty="0" smtClean="0"/>
              <a:t>Filtration BMP with under drain at </a:t>
            </a:r>
            <a:r>
              <a:rPr lang="en-US" dirty="0"/>
              <a:t>b</a:t>
            </a:r>
            <a:r>
              <a:rPr lang="en-US" dirty="0" smtClean="0"/>
              <a:t>ottom</a:t>
            </a:r>
            <a:endParaRPr lang="en-US" dirty="0"/>
          </a:p>
        </p:txBody>
      </p:sp>
      <p:sp>
        <p:nvSpPr>
          <p:cNvPr id="24" name="Text Box 6"/>
          <p:cNvSpPr txBox="1">
            <a:spLocks noChangeArrowheads="1"/>
          </p:cNvSpPr>
          <p:nvPr/>
        </p:nvSpPr>
        <p:spPr bwMode="auto">
          <a:xfrm>
            <a:off x="-3352800" y="6705600"/>
            <a:ext cx="2512313"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bg1"/>
                </a:solidFill>
              </a:rPr>
              <a:t>Impermeable soil</a:t>
            </a:r>
          </a:p>
        </p:txBody>
      </p:sp>
      <p:sp>
        <p:nvSpPr>
          <p:cNvPr id="8" name="TextBox 7"/>
          <p:cNvSpPr txBox="1"/>
          <p:nvPr/>
        </p:nvSpPr>
        <p:spPr>
          <a:xfrm>
            <a:off x="4971" y="7239000"/>
            <a:ext cx="8686800" cy="954107"/>
          </a:xfrm>
          <a:prstGeom prst="rect">
            <a:avLst/>
          </a:prstGeom>
          <a:noFill/>
        </p:spPr>
        <p:txBody>
          <a:bodyPr wrap="square" rtlCol="0">
            <a:spAutoFit/>
          </a:bodyPr>
          <a:lstStyle/>
          <a:p>
            <a:pPr>
              <a:spcAft>
                <a:spcPts val="300"/>
              </a:spcAft>
            </a:pPr>
            <a:r>
              <a:rPr lang="en-US" sz="2800" dirty="0" smtClean="0">
                <a:solidFill>
                  <a:schemeClr val="bg1"/>
                </a:solidFill>
                <a:latin typeface="Calibri" panose="020F0502020204030204" pitchFamily="34" charset="0"/>
                <a:cs typeface="Calibri" panose="020F0502020204030204" pitchFamily="34" charset="0"/>
              </a:rPr>
              <a:t>How does volume reduction conformance change with under drain at bottom?</a:t>
            </a:r>
            <a:endParaRPr lang="en-US" sz="28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4106598" y="-1295400"/>
            <a:ext cx="3962400" cy="830997"/>
          </a:xfrm>
          <a:prstGeom prst="rect">
            <a:avLst/>
          </a:prstGeom>
        </p:spPr>
        <p:txBody>
          <a:bodyPr wrap="square">
            <a:spAutoFit/>
          </a:bodyPr>
          <a:lstStyle/>
          <a:p>
            <a:r>
              <a:rPr lang="en-US" sz="2400" b="1" dirty="0" smtClean="0">
                <a:solidFill>
                  <a:schemeClr val="bg1"/>
                </a:solidFill>
                <a:latin typeface="Calibri" pitchFamily="34" charset="0"/>
                <a:cs typeface="Calibri" pitchFamily="34" charset="0"/>
              </a:rPr>
              <a:t>Bioretention basin in B soils (no under drain needed)</a:t>
            </a:r>
            <a:endParaRPr lang="en-US" sz="2400" b="1" baseline="30000" dirty="0">
              <a:solidFill>
                <a:schemeClr val="bg1"/>
              </a:solidFill>
              <a:latin typeface="Calibri" pitchFamily="34" charset="0"/>
              <a:cs typeface="Calibri"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 b="4989"/>
          <a:stretch/>
        </p:blipFill>
        <p:spPr>
          <a:xfrm>
            <a:off x="76201" y="2515396"/>
            <a:ext cx="4876799" cy="3165661"/>
          </a:xfrm>
          <a:prstGeom prst="rect">
            <a:avLst/>
          </a:prstGeom>
          <a:noFill/>
          <a:ln w="9525">
            <a:solidFill>
              <a:schemeClr val="tx1"/>
            </a:solidFill>
            <a:miter lim="800000"/>
            <a:headEnd/>
            <a:tailEnd/>
          </a:ln>
        </p:spPr>
      </p:pic>
      <p:grpSp>
        <p:nvGrpSpPr>
          <p:cNvPr id="13" name="Group 12"/>
          <p:cNvGrpSpPr/>
          <p:nvPr/>
        </p:nvGrpSpPr>
        <p:grpSpPr>
          <a:xfrm>
            <a:off x="504083" y="3583865"/>
            <a:ext cx="3850941" cy="2463214"/>
            <a:chOff x="609600" y="3801071"/>
            <a:chExt cx="4800600" cy="2963959"/>
          </a:xfrm>
        </p:grpSpPr>
        <p:grpSp>
          <p:nvGrpSpPr>
            <p:cNvPr id="14" name="Group 13"/>
            <p:cNvGrpSpPr/>
            <p:nvPr/>
          </p:nvGrpSpPr>
          <p:grpSpPr>
            <a:xfrm>
              <a:off x="609600" y="3801071"/>
              <a:ext cx="4800600" cy="2309205"/>
              <a:chOff x="609600" y="3801071"/>
              <a:chExt cx="4800600" cy="2309205"/>
            </a:xfrm>
          </p:grpSpPr>
          <p:cxnSp>
            <p:nvCxnSpPr>
              <p:cNvPr id="17" name="Straight Arrow Connector 16"/>
              <p:cNvCxnSpPr/>
              <p:nvPr/>
            </p:nvCxnSpPr>
            <p:spPr>
              <a:xfrm>
                <a:off x="5410200" y="398085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45394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5105400"/>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9600" y="3801071"/>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03086" y="447936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77373" y="51490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95600" y="56713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95032" y="56967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flipH="1">
              <a:off x="1346326" y="6209513"/>
              <a:ext cx="3574427" cy="555517"/>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 = </a:t>
              </a:r>
              <a:r>
                <a:rPr lang="en-US" sz="2400" dirty="0" smtClean="0">
                  <a:latin typeface="Calibri" panose="020F0502020204030204" pitchFamily="34" charset="0"/>
                  <a:cs typeface="Calibri" panose="020F0502020204030204" pitchFamily="34" charset="0"/>
                </a:rPr>
                <a:t>2499</a:t>
              </a:r>
              <a:r>
                <a:rPr lang="en-US" sz="24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grpSp>
      <p:grpSp>
        <p:nvGrpSpPr>
          <p:cNvPr id="35" name="Group 34"/>
          <p:cNvGrpSpPr/>
          <p:nvPr/>
        </p:nvGrpSpPr>
        <p:grpSpPr>
          <a:xfrm>
            <a:off x="617802" y="1950757"/>
            <a:ext cx="3725598" cy="1402042"/>
            <a:chOff x="617802" y="1950757"/>
            <a:chExt cx="3725598" cy="1402042"/>
          </a:xfrm>
        </p:grpSpPr>
        <p:cxnSp>
          <p:nvCxnSpPr>
            <p:cNvPr id="28" name="Curved Connector 27"/>
            <p:cNvCxnSpPr/>
            <p:nvPr/>
          </p:nvCxnSpPr>
          <p:spPr>
            <a:xfrm rot="5400000" flipH="1" flipV="1">
              <a:off x="2797532" y="2416532"/>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5400000" flipH="1" flipV="1">
              <a:off x="1912145" y="2416531"/>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1044932" y="2400813"/>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flipH="1">
              <a:off x="617802" y="2573187"/>
              <a:ext cx="3725598"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Evapotranspiration = </a:t>
              </a:r>
              <a:r>
                <a:rPr lang="en-US" sz="2400" dirty="0" smtClean="0">
                  <a:latin typeface="Calibri" panose="020F0502020204030204" pitchFamily="34" charset="0"/>
                  <a:cs typeface="Calibri" panose="020F0502020204030204" pitchFamily="34" charset="0"/>
                </a:rPr>
                <a:t>297 </a:t>
              </a:r>
              <a:r>
                <a:rPr lang="en-US" sz="2400" dirty="0" smtClean="0">
                  <a:latin typeface="Calibri" panose="020F0502020204030204" pitchFamily="34" charset="0"/>
                  <a:cs typeface="Calibri" panose="020F0502020204030204" pitchFamily="34" charset="0"/>
                </a:rPr>
                <a:t>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grpSp>
      <p:sp>
        <p:nvSpPr>
          <p:cNvPr id="3" name="Rectangle 2"/>
          <p:cNvSpPr/>
          <p:nvPr/>
        </p:nvSpPr>
        <p:spPr>
          <a:xfrm>
            <a:off x="5029200" y="1983561"/>
            <a:ext cx="4114800" cy="4216539"/>
          </a:xfrm>
          <a:prstGeom prst="rect">
            <a:avLst/>
          </a:prstGeom>
        </p:spPr>
        <p:txBody>
          <a:bodyPr wrap="square">
            <a:spAutoFit/>
          </a:bodyPr>
          <a:lstStyle/>
          <a:p>
            <a:r>
              <a:rPr lang="en-US" sz="2400" b="1" dirty="0">
                <a:solidFill>
                  <a:schemeClr val="bg1"/>
                </a:solidFill>
                <a:latin typeface="Calibri" panose="020F0502020204030204" pitchFamily="34" charset="0"/>
                <a:cs typeface="Calibri" panose="020F0502020204030204" pitchFamily="34" charset="0"/>
              </a:rPr>
              <a:t>Site:</a:t>
            </a:r>
          </a:p>
          <a:p>
            <a:pPr marL="274320" lvl="0" indent="-27432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10 </a:t>
            </a:r>
            <a:r>
              <a:rPr lang="en-US" sz="2200" dirty="0" smtClean="0">
                <a:solidFill>
                  <a:schemeClr val="bg1"/>
                </a:solidFill>
                <a:latin typeface="Calibri" panose="020F0502020204030204" pitchFamily="34" charset="0"/>
                <a:cs typeface="Calibri" panose="020F0502020204030204" pitchFamily="34" charset="0"/>
              </a:rPr>
              <a:t>acres, 50% Impervious</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C </a:t>
            </a:r>
            <a:r>
              <a:rPr lang="en-US" sz="2200" dirty="0" smtClean="0">
                <a:solidFill>
                  <a:schemeClr val="bg1"/>
                </a:solidFill>
                <a:latin typeface="Calibri" panose="020F0502020204030204" pitchFamily="34" charset="0"/>
                <a:cs typeface="Calibri" panose="020F0502020204030204" pitchFamily="34" charset="0"/>
              </a:rPr>
              <a:t>soils (infiltration </a:t>
            </a:r>
            <a:r>
              <a:rPr lang="en-US" sz="2200" dirty="0" smtClean="0">
                <a:solidFill>
                  <a:schemeClr val="bg1"/>
                </a:solidFill>
                <a:latin typeface="Calibri" panose="020F0502020204030204" pitchFamily="34" charset="0"/>
                <a:cs typeface="Calibri" panose="020F0502020204030204" pitchFamily="34" charset="0"/>
              </a:rPr>
              <a:t>0.20 </a:t>
            </a:r>
            <a:r>
              <a:rPr lang="en-US" sz="2200" dirty="0" smtClean="0">
                <a:solidFill>
                  <a:schemeClr val="bg1"/>
                </a:solidFill>
                <a:latin typeface="Calibri" panose="020F0502020204030204" pitchFamily="34" charset="0"/>
                <a:cs typeface="Calibri" panose="020F0502020204030204" pitchFamily="34" charset="0"/>
              </a:rPr>
              <a:t>in/hr)</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Live storage = </a:t>
            </a:r>
            <a:r>
              <a:rPr lang="en-US" sz="2200" dirty="0">
                <a:solidFill>
                  <a:schemeClr val="bg1"/>
                </a:solidFill>
                <a:latin typeface="Calibri" panose="020F0502020204030204" pitchFamily="34" charset="0"/>
                <a:cs typeface="Calibri" panose="020F0502020204030204" pitchFamily="34" charset="0"/>
              </a:rPr>
              <a:t>1.5 feet </a:t>
            </a:r>
            <a:endParaRPr lang="en-US" sz="2200" dirty="0" smtClean="0">
              <a:solidFill>
                <a:schemeClr val="bg1"/>
              </a:solidFill>
              <a:latin typeface="Calibri" panose="020F0502020204030204" pitchFamily="34" charset="0"/>
              <a:cs typeface="Calibri" panose="020F0502020204030204" pitchFamily="34" charset="0"/>
            </a:endParaRP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Filtration </a:t>
            </a:r>
            <a:r>
              <a:rPr lang="en-US" sz="2200" dirty="0" smtClean="0">
                <a:solidFill>
                  <a:schemeClr val="bg1"/>
                </a:solidFill>
                <a:latin typeface="Calibri" panose="020F0502020204030204" pitchFamily="34" charset="0"/>
                <a:cs typeface="Calibri" panose="020F0502020204030204" pitchFamily="34" charset="0"/>
              </a:rPr>
              <a:t>media depth =  </a:t>
            </a:r>
            <a:r>
              <a:rPr lang="en-US" sz="2200" dirty="0" smtClean="0">
                <a:solidFill>
                  <a:schemeClr val="bg1"/>
                </a:solidFill>
                <a:latin typeface="Calibri" panose="020F0502020204030204" pitchFamily="34" charset="0"/>
                <a:cs typeface="Calibri" panose="020F0502020204030204" pitchFamily="34" charset="0"/>
              </a:rPr>
              <a:t>3.8 </a:t>
            </a:r>
            <a:r>
              <a:rPr lang="en-US" sz="2200" dirty="0" smtClean="0">
                <a:solidFill>
                  <a:schemeClr val="bg1"/>
                </a:solidFill>
                <a:latin typeface="Calibri" panose="020F0502020204030204" pitchFamily="34" charset="0"/>
                <a:cs typeface="Calibri" panose="020F0502020204030204" pitchFamily="34" charset="0"/>
              </a:rPr>
              <a:t>ft </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Area at overflow = 14,641 ft</a:t>
            </a:r>
            <a:r>
              <a:rPr lang="en-US" sz="2200" baseline="30000" dirty="0" smtClean="0">
                <a:solidFill>
                  <a:schemeClr val="bg1"/>
                </a:solidFill>
                <a:latin typeface="Calibri" panose="020F0502020204030204" pitchFamily="34" charset="0"/>
                <a:cs typeface="Calibri" panose="020F0502020204030204" pitchFamily="34" charset="0"/>
              </a:rPr>
              <a:t>2</a:t>
            </a:r>
            <a:endParaRPr lang="en-US" sz="2200" dirty="0" smtClean="0">
              <a:solidFill>
                <a:schemeClr val="bg1"/>
              </a:solidFill>
              <a:latin typeface="Calibri" panose="020F0502020204030204" pitchFamily="34" charset="0"/>
              <a:cs typeface="Calibri" panose="020F0502020204030204" pitchFamily="34" charset="0"/>
            </a:endParaRP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Media surface area </a:t>
            </a:r>
            <a:r>
              <a:rPr lang="en-US" sz="2200" dirty="0" smtClean="0">
                <a:solidFill>
                  <a:schemeClr val="bg1"/>
                </a:solidFill>
                <a:latin typeface="Calibri" panose="020F0502020204030204" pitchFamily="34" charset="0"/>
                <a:cs typeface="Calibri" panose="020F0502020204030204" pitchFamily="34" charset="0"/>
              </a:rPr>
              <a:t>= 11,881 ft</a:t>
            </a:r>
            <a:r>
              <a:rPr lang="en-US" sz="2200" baseline="30000" dirty="0" smtClean="0">
                <a:solidFill>
                  <a:schemeClr val="bg1"/>
                </a:solidFill>
                <a:latin typeface="Calibri" panose="020F0502020204030204" pitchFamily="34" charset="0"/>
                <a:cs typeface="Calibri" panose="020F0502020204030204" pitchFamily="34" charset="0"/>
              </a:rPr>
              <a:t>2</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Bottom surface area = </a:t>
            </a:r>
            <a:r>
              <a:rPr lang="en-US" sz="2200" dirty="0" smtClean="0">
                <a:solidFill>
                  <a:schemeClr val="bg1"/>
                </a:solidFill>
                <a:latin typeface="Calibri" panose="020F0502020204030204" pitchFamily="34" charset="0"/>
                <a:cs typeface="Calibri" panose="020F0502020204030204" pitchFamily="34" charset="0"/>
              </a:rPr>
              <a:t>7,225 </a:t>
            </a:r>
            <a:r>
              <a:rPr lang="en-US" sz="2200" dirty="0" smtClean="0">
                <a:solidFill>
                  <a:schemeClr val="bg1"/>
                </a:solidFill>
                <a:latin typeface="Calibri" panose="020F0502020204030204" pitchFamily="34" charset="0"/>
                <a:cs typeface="Calibri" panose="020F0502020204030204" pitchFamily="34" charset="0"/>
              </a:rPr>
              <a:t>ft</a:t>
            </a:r>
            <a:r>
              <a:rPr lang="en-US" sz="2200" baseline="30000" dirty="0" smtClean="0">
                <a:solidFill>
                  <a:schemeClr val="bg1"/>
                </a:solidFill>
                <a:latin typeface="Calibri" panose="020F0502020204030204" pitchFamily="34" charset="0"/>
                <a:cs typeface="Calibri" panose="020F0502020204030204" pitchFamily="34" charset="0"/>
              </a:rPr>
              <a:t>2</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No tree; Mix C</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Field capacity = 0.11</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Porosity = 0.25</a:t>
            </a:r>
            <a:endParaRPr lang="en-US" sz="2200" dirty="0">
              <a:solidFill>
                <a:schemeClr val="bg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400" b="1"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9906000" y="6152668"/>
            <a:ext cx="1039067" cy="369332"/>
          </a:xfrm>
          <a:prstGeom prst="rect">
            <a:avLst/>
          </a:prstGeom>
        </p:spPr>
        <p:txBody>
          <a:bodyPr wrap="none">
            <a:spAutoFit/>
          </a:bodyPr>
          <a:lstStyle/>
          <a:p>
            <a:r>
              <a:rPr lang="en-US" u="sng" dirty="0"/>
              <a:t>2,624 ft</a:t>
            </a:r>
            <a:r>
              <a:rPr lang="en-US" u="sng" baseline="30000" dirty="0"/>
              <a:t>3</a:t>
            </a:r>
            <a:endParaRPr lang="en-US" dirty="0"/>
          </a:p>
        </p:txBody>
      </p:sp>
    </p:spTree>
    <p:extLst>
      <p:ext uri="{BB962C8B-B14F-4D97-AF65-F5344CB8AC3E}">
        <p14:creationId xmlns:p14="http://schemas.microsoft.com/office/powerpoint/2010/main" val="151316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4037550"/>
            <a:ext cx="1752600" cy="56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01771" y="1999147"/>
            <a:ext cx="4114800" cy="4154984"/>
          </a:xfrm>
          <a:prstGeom prst="rect">
            <a:avLst/>
          </a:prstGeom>
        </p:spPr>
        <p:txBody>
          <a:bodyPr wrap="square">
            <a:spAutoFit/>
          </a:bodyPr>
          <a:lstStyle/>
          <a:p>
            <a:r>
              <a:rPr lang="en-US" sz="2400" b="1" dirty="0" smtClean="0">
                <a:solidFill>
                  <a:schemeClr val="bg1"/>
                </a:solidFill>
                <a:latin typeface="Calibri" panose="020F0502020204030204" pitchFamily="34" charset="0"/>
                <a:cs typeface="Calibri" panose="020F0502020204030204" pitchFamily="34" charset="0"/>
              </a:rPr>
              <a:t>Total volume retention “credit” with under drain at bottom = </a:t>
            </a:r>
          </a:p>
          <a:p>
            <a:endParaRPr lang="en-US" sz="2400" b="1" dirty="0">
              <a:solidFill>
                <a:schemeClr val="bg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400" b="1" dirty="0" smtClean="0">
                <a:solidFill>
                  <a:schemeClr val="bg1"/>
                </a:solidFill>
                <a:latin typeface="Calibri" panose="020F0502020204030204" pitchFamily="34" charset="0"/>
                <a:cs typeface="Calibri" panose="020F0502020204030204" pitchFamily="34" charset="0"/>
              </a:rPr>
              <a:t>= </a:t>
            </a:r>
            <a:r>
              <a:rPr lang="en-US" sz="2400" b="1" dirty="0" smtClean="0">
                <a:solidFill>
                  <a:schemeClr val="bg1"/>
                </a:solidFill>
                <a:latin typeface="Calibri" panose="020F0502020204030204" pitchFamily="34" charset="0"/>
                <a:cs typeface="Calibri" panose="020F0502020204030204" pitchFamily="34" charset="0"/>
              </a:rPr>
              <a:t>2,499 </a:t>
            </a:r>
            <a:r>
              <a:rPr lang="en-US" sz="2400" b="1" dirty="0" smtClean="0">
                <a:solidFill>
                  <a:schemeClr val="bg1"/>
                </a:solidFill>
                <a:latin typeface="Calibri" panose="020F0502020204030204" pitchFamily="34" charset="0"/>
                <a:cs typeface="Calibri" panose="020F0502020204030204" pitchFamily="34" charset="0"/>
              </a:rPr>
              <a:t>ft</a:t>
            </a:r>
            <a:r>
              <a:rPr lang="en-US" sz="2400" b="1" baseline="30000" dirty="0" smtClean="0">
                <a:solidFill>
                  <a:schemeClr val="bg1"/>
                </a:solidFill>
                <a:latin typeface="Calibri" panose="020F0502020204030204" pitchFamily="34" charset="0"/>
                <a:cs typeface="Calibri" panose="020F0502020204030204" pitchFamily="34" charset="0"/>
              </a:rPr>
              <a:t>3</a:t>
            </a:r>
            <a:r>
              <a:rPr lang="en-US" sz="2400" b="1" dirty="0" smtClean="0">
                <a:solidFill>
                  <a:schemeClr val="bg1"/>
                </a:solidFill>
                <a:latin typeface="Calibri" panose="020F0502020204030204" pitchFamily="34" charset="0"/>
                <a:cs typeface="Calibri" panose="020F0502020204030204" pitchFamily="34" charset="0"/>
              </a:rPr>
              <a:t> + </a:t>
            </a:r>
            <a:r>
              <a:rPr lang="en-US" sz="2400" b="1" dirty="0" smtClean="0">
                <a:solidFill>
                  <a:schemeClr val="bg1"/>
                </a:solidFill>
                <a:latin typeface="Calibri" panose="020F0502020204030204" pitchFamily="34" charset="0"/>
                <a:cs typeface="Calibri" panose="020F0502020204030204" pitchFamily="34" charset="0"/>
              </a:rPr>
              <a:t>297 </a:t>
            </a:r>
            <a:r>
              <a:rPr lang="en-US" sz="2400" b="1" dirty="0" smtClean="0">
                <a:solidFill>
                  <a:schemeClr val="bg1"/>
                </a:solidFill>
                <a:latin typeface="Calibri" panose="020F0502020204030204" pitchFamily="34" charset="0"/>
                <a:cs typeface="Calibri" panose="020F0502020204030204" pitchFamily="34" charset="0"/>
              </a:rPr>
              <a:t>ft</a:t>
            </a:r>
            <a:r>
              <a:rPr lang="en-US" sz="2400" b="1" baseline="30000" dirty="0" smtClean="0">
                <a:solidFill>
                  <a:schemeClr val="bg1"/>
                </a:solidFill>
                <a:latin typeface="Calibri" panose="020F0502020204030204" pitchFamily="34" charset="0"/>
                <a:cs typeface="Calibri" panose="020F0502020204030204" pitchFamily="34" charset="0"/>
              </a:rPr>
              <a:t>3</a:t>
            </a:r>
          </a:p>
          <a:p>
            <a:pPr marL="342900" lvl="0" indent="-342900">
              <a:buFont typeface="Arial" panose="020B0604020202020204" pitchFamily="34" charset="0"/>
              <a:buChar char="•"/>
            </a:pPr>
            <a:endParaRPr lang="en-US" sz="2400" b="1" baseline="30000" dirty="0">
              <a:solidFill>
                <a:schemeClr val="bg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400" b="1" dirty="0" smtClean="0">
                <a:solidFill>
                  <a:schemeClr val="bg1"/>
                </a:solidFill>
                <a:latin typeface="Calibri" panose="020F0502020204030204" pitchFamily="34" charset="0"/>
                <a:cs typeface="Calibri" panose="020F0502020204030204" pitchFamily="34" charset="0"/>
              </a:rPr>
              <a:t>= </a:t>
            </a:r>
            <a:r>
              <a:rPr lang="en-US" sz="2400" b="1" dirty="0" smtClean="0">
                <a:solidFill>
                  <a:schemeClr val="bg1"/>
                </a:solidFill>
                <a:latin typeface="Calibri" panose="020F0502020204030204" pitchFamily="34" charset="0"/>
                <a:cs typeface="Calibri" panose="020F0502020204030204" pitchFamily="34" charset="0"/>
              </a:rPr>
              <a:t>2,795 </a:t>
            </a:r>
            <a:r>
              <a:rPr lang="en-US" sz="2400" b="1" dirty="0" smtClean="0">
                <a:solidFill>
                  <a:schemeClr val="bg1"/>
                </a:solidFill>
                <a:latin typeface="Calibri" panose="020F0502020204030204" pitchFamily="34" charset="0"/>
                <a:cs typeface="Calibri" panose="020F0502020204030204" pitchFamily="34" charset="0"/>
              </a:rPr>
              <a:t>ft</a:t>
            </a:r>
            <a:r>
              <a:rPr lang="en-US" sz="2400" b="1" baseline="30000" dirty="0" smtClean="0">
                <a:solidFill>
                  <a:schemeClr val="bg1"/>
                </a:solidFill>
                <a:latin typeface="Calibri" panose="020F0502020204030204" pitchFamily="34" charset="0"/>
                <a:cs typeface="Calibri" panose="020F0502020204030204" pitchFamily="34" charset="0"/>
              </a:rPr>
              <a:t>3</a:t>
            </a:r>
          </a:p>
          <a:p>
            <a:pPr lvl="0"/>
            <a:endParaRPr lang="en-US" sz="2400" b="1" baseline="30000" dirty="0">
              <a:solidFill>
                <a:schemeClr val="bg1"/>
              </a:solidFill>
              <a:latin typeface="Calibri" panose="020F0502020204030204" pitchFamily="34" charset="0"/>
              <a:cs typeface="Calibri" panose="020F0502020204030204" pitchFamily="34" charset="0"/>
            </a:endParaRPr>
          </a:p>
          <a:p>
            <a:pPr lvl="0"/>
            <a:endParaRPr lang="en-US" sz="2400" b="1" baseline="30000" dirty="0" smtClean="0">
              <a:solidFill>
                <a:schemeClr val="bg1"/>
              </a:solidFill>
              <a:latin typeface="Calibri" panose="020F0502020204030204" pitchFamily="34" charset="0"/>
              <a:cs typeface="Calibri" panose="020F0502020204030204" pitchFamily="34" charset="0"/>
            </a:endParaRPr>
          </a:p>
          <a:p>
            <a:pPr lvl="0"/>
            <a:r>
              <a:rPr lang="en-US" sz="2400" b="1" dirty="0" smtClean="0">
                <a:solidFill>
                  <a:schemeClr val="bg1"/>
                </a:solidFill>
                <a:latin typeface="Calibri" panose="020F0502020204030204" pitchFamily="34" charset="0"/>
                <a:cs typeface="Calibri" panose="020F0502020204030204" pitchFamily="34" charset="0"/>
              </a:rPr>
              <a:t>Compared with volume retention “credit” without under drain = 19,965 ft</a:t>
            </a:r>
            <a:r>
              <a:rPr lang="en-US" sz="2400" b="1" baseline="30000" dirty="0" smtClean="0">
                <a:solidFill>
                  <a:schemeClr val="bg1"/>
                </a:solidFill>
                <a:latin typeface="Calibri" panose="020F0502020204030204" pitchFamily="34" charset="0"/>
                <a:cs typeface="Calibri" panose="020F0502020204030204" pitchFamily="34" charset="0"/>
              </a:rPr>
              <a:t>3</a:t>
            </a:r>
            <a:endParaRPr lang="en-US" sz="2400" b="1" baseline="30000" dirty="0">
              <a:solidFill>
                <a:schemeClr val="bg1"/>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normAutofit fontScale="90000"/>
          </a:bodyPr>
          <a:lstStyle/>
          <a:p>
            <a:r>
              <a:rPr lang="en-US" dirty="0" smtClean="0"/>
              <a:t>Example: </a:t>
            </a:r>
            <a:br>
              <a:rPr lang="en-US" dirty="0" smtClean="0"/>
            </a:br>
            <a:r>
              <a:rPr lang="en-US" dirty="0" smtClean="0"/>
              <a:t>Filtration BMP with under drain at </a:t>
            </a:r>
            <a:r>
              <a:rPr lang="en-US" dirty="0"/>
              <a:t>b</a:t>
            </a:r>
            <a:r>
              <a:rPr lang="en-US" dirty="0" smtClean="0"/>
              <a:t>ottom</a:t>
            </a:r>
            <a:endParaRPr lang="en-US" dirty="0"/>
          </a:p>
        </p:txBody>
      </p:sp>
      <p:sp>
        <p:nvSpPr>
          <p:cNvPr id="24" name="Text Box 6"/>
          <p:cNvSpPr txBox="1">
            <a:spLocks noChangeArrowheads="1"/>
          </p:cNvSpPr>
          <p:nvPr/>
        </p:nvSpPr>
        <p:spPr bwMode="auto">
          <a:xfrm>
            <a:off x="-3352800" y="6705600"/>
            <a:ext cx="2512313"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chemeClr val="bg1"/>
                </a:solidFill>
              </a:rPr>
              <a:t>Impermeable soil</a:t>
            </a:r>
          </a:p>
        </p:txBody>
      </p:sp>
      <p:sp>
        <p:nvSpPr>
          <p:cNvPr id="8" name="TextBox 7"/>
          <p:cNvSpPr txBox="1"/>
          <p:nvPr/>
        </p:nvSpPr>
        <p:spPr>
          <a:xfrm>
            <a:off x="4971" y="7239000"/>
            <a:ext cx="8686800" cy="954107"/>
          </a:xfrm>
          <a:prstGeom prst="rect">
            <a:avLst/>
          </a:prstGeom>
          <a:noFill/>
        </p:spPr>
        <p:txBody>
          <a:bodyPr wrap="square" rtlCol="0">
            <a:spAutoFit/>
          </a:bodyPr>
          <a:lstStyle/>
          <a:p>
            <a:pPr>
              <a:spcAft>
                <a:spcPts val="300"/>
              </a:spcAft>
            </a:pPr>
            <a:r>
              <a:rPr lang="en-US" sz="2800" dirty="0" smtClean="0">
                <a:solidFill>
                  <a:schemeClr val="bg1"/>
                </a:solidFill>
                <a:latin typeface="Calibri" panose="020F0502020204030204" pitchFamily="34" charset="0"/>
                <a:cs typeface="Calibri" panose="020F0502020204030204" pitchFamily="34" charset="0"/>
              </a:rPr>
              <a:t>How does volume reduction conformance change with under drain at bottom?</a:t>
            </a:r>
            <a:endParaRPr lang="en-US" sz="2800" dirty="0">
              <a:solidFill>
                <a:schemeClr val="bg1"/>
              </a:solidFill>
              <a:latin typeface="Calibri" panose="020F0502020204030204" pitchFamily="34" charset="0"/>
              <a:cs typeface="Calibri" panose="020F0502020204030204" pitchFamily="34" charset="0"/>
            </a:endParaRPr>
          </a:p>
        </p:txBody>
      </p:sp>
      <p:sp>
        <p:nvSpPr>
          <p:cNvPr id="11" name="Rectangle 10"/>
          <p:cNvSpPr/>
          <p:nvPr/>
        </p:nvSpPr>
        <p:spPr>
          <a:xfrm>
            <a:off x="4106598" y="-1295400"/>
            <a:ext cx="3962400" cy="830997"/>
          </a:xfrm>
          <a:prstGeom prst="rect">
            <a:avLst/>
          </a:prstGeom>
        </p:spPr>
        <p:txBody>
          <a:bodyPr wrap="square">
            <a:spAutoFit/>
          </a:bodyPr>
          <a:lstStyle/>
          <a:p>
            <a:r>
              <a:rPr lang="en-US" sz="2400" b="1" dirty="0" smtClean="0">
                <a:solidFill>
                  <a:schemeClr val="bg1"/>
                </a:solidFill>
                <a:latin typeface="Calibri" pitchFamily="34" charset="0"/>
                <a:cs typeface="Calibri" pitchFamily="34" charset="0"/>
              </a:rPr>
              <a:t>Bioretention basin in B soils (no under drain needed)</a:t>
            </a:r>
            <a:endParaRPr lang="en-US" sz="2400" b="1" baseline="30000" dirty="0">
              <a:solidFill>
                <a:schemeClr val="bg1"/>
              </a:solidFill>
              <a:latin typeface="Calibri" pitchFamily="34" charset="0"/>
              <a:cs typeface="Calibri"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1" b="4989"/>
          <a:stretch/>
        </p:blipFill>
        <p:spPr>
          <a:xfrm>
            <a:off x="76201" y="2515396"/>
            <a:ext cx="4876799" cy="3165661"/>
          </a:xfrm>
          <a:prstGeom prst="rect">
            <a:avLst/>
          </a:prstGeom>
          <a:noFill/>
          <a:ln w="9525">
            <a:solidFill>
              <a:schemeClr val="tx1"/>
            </a:solidFill>
            <a:miter lim="800000"/>
            <a:headEnd/>
            <a:tailEnd/>
          </a:ln>
        </p:spPr>
      </p:pic>
      <p:grpSp>
        <p:nvGrpSpPr>
          <p:cNvPr id="13" name="Group 12"/>
          <p:cNvGrpSpPr/>
          <p:nvPr/>
        </p:nvGrpSpPr>
        <p:grpSpPr>
          <a:xfrm>
            <a:off x="504083" y="3583865"/>
            <a:ext cx="3850941" cy="2463214"/>
            <a:chOff x="609600" y="3801071"/>
            <a:chExt cx="4800600" cy="2963959"/>
          </a:xfrm>
        </p:grpSpPr>
        <p:grpSp>
          <p:nvGrpSpPr>
            <p:cNvPr id="14" name="Group 13"/>
            <p:cNvGrpSpPr/>
            <p:nvPr/>
          </p:nvGrpSpPr>
          <p:grpSpPr>
            <a:xfrm>
              <a:off x="609600" y="3801071"/>
              <a:ext cx="4800600" cy="2309205"/>
              <a:chOff x="609600" y="3801071"/>
              <a:chExt cx="4800600" cy="2309205"/>
            </a:xfrm>
          </p:grpSpPr>
          <p:cxnSp>
            <p:nvCxnSpPr>
              <p:cNvPr id="17" name="Straight Arrow Connector 16"/>
              <p:cNvCxnSpPr/>
              <p:nvPr/>
            </p:nvCxnSpPr>
            <p:spPr>
              <a:xfrm>
                <a:off x="5410200" y="398085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45394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91000" y="5105400"/>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09600" y="3801071"/>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03086" y="4479363"/>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77373" y="5149062"/>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95600" y="56713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95032" y="5696738"/>
                <a:ext cx="0" cy="41353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flipH="1">
              <a:off x="1346326" y="6209513"/>
              <a:ext cx="3574427" cy="555517"/>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 = 2,624 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grpSp>
      <p:grpSp>
        <p:nvGrpSpPr>
          <p:cNvPr id="35" name="Group 34"/>
          <p:cNvGrpSpPr/>
          <p:nvPr/>
        </p:nvGrpSpPr>
        <p:grpSpPr>
          <a:xfrm>
            <a:off x="617802" y="1950757"/>
            <a:ext cx="3725598" cy="1402042"/>
            <a:chOff x="617802" y="1950757"/>
            <a:chExt cx="3725598" cy="1402042"/>
          </a:xfrm>
        </p:grpSpPr>
        <p:cxnSp>
          <p:nvCxnSpPr>
            <p:cNvPr id="28" name="Curved Connector 27"/>
            <p:cNvCxnSpPr/>
            <p:nvPr/>
          </p:nvCxnSpPr>
          <p:spPr>
            <a:xfrm rot="5400000" flipH="1" flipV="1">
              <a:off x="2797532" y="2416532"/>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5400000" flipH="1" flipV="1">
              <a:off x="1912145" y="2416531"/>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1044932" y="2400813"/>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flipH="1">
              <a:off x="617802" y="2573187"/>
              <a:ext cx="3725598"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Evapotranspiration = 460 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grpSp>
      <p:sp>
        <p:nvSpPr>
          <p:cNvPr id="7" name="Rectangle 6"/>
          <p:cNvSpPr/>
          <p:nvPr/>
        </p:nvSpPr>
        <p:spPr>
          <a:xfrm>
            <a:off x="9906000" y="6152668"/>
            <a:ext cx="1039067" cy="369332"/>
          </a:xfrm>
          <a:prstGeom prst="rect">
            <a:avLst/>
          </a:prstGeom>
        </p:spPr>
        <p:txBody>
          <a:bodyPr wrap="none">
            <a:spAutoFit/>
          </a:bodyPr>
          <a:lstStyle/>
          <a:p>
            <a:r>
              <a:rPr lang="en-US" u="sng" dirty="0"/>
              <a:t>2,624 ft</a:t>
            </a:r>
            <a:r>
              <a:rPr lang="en-US" u="sng" baseline="30000" dirty="0"/>
              <a:t>3</a:t>
            </a:r>
            <a:endParaRPr lang="en-US" dirty="0"/>
          </a:p>
        </p:txBody>
      </p:sp>
    </p:spTree>
    <p:extLst>
      <p:ext uri="{BB962C8B-B14F-4D97-AF65-F5344CB8AC3E}">
        <p14:creationId xmlns:p14="http://schemas.microsoft.com/office/powerpoint/2010/main" val="1023936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a:t>
            </a:r>
            <a:br>
              <a:rPr lang="en-US" dirty="0" smtClean="0"/>
            </a:br>
            <a:r>
              <a:rPr lang="en-US" dirty="0" smtClean="0"/>
              <a:t>Filtration BMPs with elevated under drain</a:t>
            </a:r>
            <a:endParaRPr lang="en-US" dirty="0"/>
          </a:p>
        </p:txBody>
      </p:sp>
      <p:sp>
        <p:nvSpPr>
          <p:cNvPr id="5" name="TextBox 4"/>
          <p:cNvSpPr txBox="1"/>
          <p:nvPr/>
        </p:nvSpPr>
        <p:spPr>
          <a:xfrm>
            <a:off x="457200" y="1600200"/>
            <a:ext cx="8686800" cy="954107"/>
          </a:xfrm>
          <a:prstGeom prst="rect">
            <a:avLst/>
          </a:prstGeom>
          <a:noFill/>
        </p:spPr>
        <p:txBody>
          <a:bodyPr wrap="square" rtlCol="0">
            <a:spAutoFit/>
          </a:bodyPr>
          <a:lstStyle/>
          <a:p>
            <a:pPr>
              <a:spcAft>
                <a:spcPts val="300"/>
              </a:spcAft>
            </a:pPr>
            <a:r>
              <a:rPr lang="en-US" sz="2800" dirty="0" smtClean="0">
                <a:solidFill>
                  <a:schemeClr val="bg1"/>
                </a:solidFill>
                <a:latin typeface="Calibri" panose="020F0502020204030204" pitchFamily="34" charset="0"/>
                <a:cs typeface="Calibri" panose="020F0502020204030204" pitchFamily="34" charset="0"/>
              </a:rPr>
              <a:t>With elevated under drain, credit is given for volume stored below under drain plus ET and side infiltration</a:t>
            </a:r>
            <a:endParaRPr lang="en-US" sz="28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769611" y="7467600"/>
            <a:ext cx="4822725" cy="3425750"/>
          </a:xfrm>
          <a:prstGeom prst="rect">
            <a:avLst/>
          </a:prstGeom>
          <a:blipFill dpi="0" rotWithShape="1">
            <a:blip r:embed="rId3" cstate="print">
              <a:alphaModFix amt="5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3"/>
          <p:cNvGrpSpPr>
            <a:grpSpLocks/>
          </p:cNvGrpSpPr>
          <p:nvPr/>
        </p:nvGrpSpPr>
        <p:grpSpPr bwMode="auto">
          <a:xfrm>
            <a:off x="-769611" y="7467600"/>
            <a:ext cx="4822725" cy="2987039"/>
            <a:chOff x="0" y="0"/>
            <a:chExt cx="3088989" cy="2426825"/>
          </a:xfrm>
        </p:grpSpPr>
        <p:grpSp>
          <p:nvGrpSpPr>
            <p:cNvPr id="3" name="Group 26"/>
            <p:cNvGrpSpPr>
              <a:grpSpLocks/>
            </p:cNvGrpSpPr>
            <p:nvPr/>
          </p:nvGrpSpPr>
          <p:grpSpPr bwMode="auto">
            <a:xfrm>
              <a:off x="0" y="0"/>
              <a:ext cx="3088989" cy="2426825"/>
              <a:chOff x="0" y="0"/>
              <a:chExt cx="3094379" cy="1856589"/>
            </a:xfrm>
          </p:grpSpPr>
          <p:grpSp>
            <p:nvGrpSpPr>
              <p:cNvPr id="7" name="Group 28"/>
              <p:cNvGrpSpPr>
                <a:grpSpLocks/>
              </p:cNvGrpSpPr>
              <p:nvPr/>
            </p:nvGrpSpPr>
            <p:grpSpPr bwMode="auto">
              <a:xfrm>
                <a:off x="0" y="0"/>
                <a:ext cx="3094379" cy="1856589"/>
                <a:chOff x="0" y="0"/>
                <a:chExt cx="4196598" cy="2028575"/>
              </a:xfrm>
            </p:grpSpPr>
            <p:grpSp>
              <p:nvGrpSpPr>
                <p:cNvPr id="8" name="Group 30"/>
                <p:cNvGrpSpPr>
                  <a:grpSpLocks/>
                </p:cNvGrpSpPr>
                <p:nvPr/>
              </p:nvGrpSpPr>
              <p:grpSpPr bwMode="auto">
                <a:xfrm>
                  <a:off x="0" y="0"/>
                  <a:ext cx="4196598" cy="2020295"/>
                  <a:chOff x="0" y="0"/>
                  <a:chExt cx="4196598" cy="2020295"/>
                </a:xfrm>
              </p:grpSpPr>
              <p:sp>
                <p:nvSpPr>
                  <p:cNvPr id="33" name="Flowchart: Manual Operation 32"/>
                  <p:cNvSpPr/>
                  <p:nvPr/>
                </p:nvSpPr>
                <p:spPr>
                  <a:xfrm>
                    <a:off x="0" y="0"/>
                    <a:ext cx="4196598" cy="199545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Right Triangle 33"/>
                  <p:cNvSpPr/>
                  <p:nvPr/>
                </p:nvSpPr>
                <p:spPr>
                  <a:xfrm rot="10800000">
                    <a:off x="290853" y="620992"/>
                    <a:ext cx="5678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5" name="Rectangle 34"/>
                  <p:cNvSpPr/>
                  <p:nvPr/>
                </p:nvSpPr>
                <p:spPr>
                  <a:xfrm>
                    <a:off x="858710" y="620992"/>
                    <a:ext cx="2493028" cy="1374463"/>
                  </a:xfrm>
                  <a:prstGeom prst="rect">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2" name="Right Triangle 31"/>
                <p:cNvSpPr/>
                <p:nvPr/>
              </p:nvSpPr>
              <p:spPr>
                <a:xfrm rot="10800000" flipH="1">
                  <a:off x="3351738" y="629272"/>
                  <a:ext cx="5401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0" name="Flowchart: Direct Access Storage 29"/>
              <p:cNvSpPr/>
              <p:nvPr/>
            </p:nvSpPr>
            <p:spPr bwMode="auto">
              <a:xfrm>
                <a:off x="2382103" y="1221449"/>
                <a:ext cx="602536" cy="227337"/>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28" name="Rectangle 27"/>
            <p:cNvSpPr/>
            <p:nvPr/>
          </p:nvSpPr>
          <p:spPr>
            <a:xfrm>
              <a:off x="193699" y="653757"/>
              <a:ext cx="2701590" cy="8914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grpSp>
      <p:cxnSp>
        <p:nvCxnSpPr>
          <p:cNvPr id="43" name="Straight Arrow Connector 42"/>
          <p:cNvCxnSpPr/>
          <p:nvPr/>
        </p:nvCxnSpPr>
        <p:spPr>
          <a:xfrm rot="5400000">
            <a:off x="1014805" y="8951581"/>
            <a:ext cx="1113986"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07010" y="9602872"/>
            <a:ext cx="2667000" cy="12779"/>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134291" y="8945485"/>
            <a:ext cx="1126178"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240257" y="8944536"/>
            <a:ext cx="1114780" cy="14091"/>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8799" y="9813771"/>
            <a:ext cx="3276600" cy="0"/>
          </a:xfrm>
          <a:prstGeom prst="line">
            <a:avLst/>
          </a:prstGeom>
          <a:ln w="15875">
            <a:solidFill>
              <a:srgbClr val="AF7957">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7798" y="10435753"/>
            <a:ext cx="7620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1151904" y="10397653"/>
            <a:ext cx="8382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295698" y="10321453"/>
            <a:ext cx="9906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4599" y="7616750"/>
            <a:ext cx="4724400" cy="1572610"/>
            <a:chOff x="381000" y="2759228"/>
            <a:chExt cx="4724400" cy="1572610"/>
          </a:xfrm>
        </p:grpSpPr>
        <p:cxnSp>
          <p:nvCxnSpPr>
            <p:cNvPr id="26" name="Straight Arrow Connector 25"/>
            <p:cNvCxnSpPr/>
            <p:nvPr/>
          </p:nvCxnSpPr>
          <p:spPr>
            <a:xfrm>
              <a:off x="381000" y="2766080"/>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2000" y="3898901"/>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759228"/>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724400" y="3918300"/>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3984" b="11166"/>
          <a:stretch/>
        </p:blipFill>
        <p:spPr>
          <a:xfrm>
            <a:off x="909110" y="2672708"/>
            <a:ext cx="6222209" cy="4023360"/>
          </a:xfrm>
          <a:prstGeom prst="rect">
            <a:avLst/>
          </a:prstGeom>
          <a:noFill/>
          <a:ln w="9525">
            <a:solidFill>
              <a:schemeClr val="tx1"/>
            </a:solidFill>
            <a:miter lim="800000"/>
            <a:headEnd/>
            <a:tailEnd/>
          </a:ln>
        </p:spPr>
      </p:pic>
      <p:sp>
        <p:nvSpPr>
          <p:cNvPr id="42" name="Text Box 6"/>
          <p:cNvSpPr txBox="1">
            <a:spLocks noChangeArrowheads="1"/>
          </p:cNvSpPr>
          <p:nvPr/>
        </p:nvSpPr>
        <p:spPr bwMode="auto">
          <a:xfrm>
            <a:off x="1069346" y="6012359"/>
            <a:ext cx="2359515"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sp>
        <p:nvSpPr>
          <p:cNvPr id="31" name="Trapezoid 30"/>
          <p:cNvSpPr/>
          <p:nvPr/>
        </p:nvSpPr>
        <p:spPr>
          <a:xfrm rot="10800000">
            <a:off x="3543173" y="6012359"/>
            <a:ext cx="1181227" cy="233707"/>
          </a:xfrm>
          <a:prstGeom prst="trapezoid">
            <a:avLst>
              <a:gd name="adj" fmla="val 89286"/>
            </a:avLst>
          </a:prstGeom>
          <a:solidFill>
            <a:schemeClr val="accent1">
              <a:alpha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p:nvPr/>
        </p:nvCxnSpPr>
        <p:spPr>
          <a:xfrm>
            <a:off x="10316317" y="715253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635261" y="7689045"/>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954205" y="823259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839497" y="76313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16266" y="82745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506960" y="877613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76657" y="880052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flipH="1">
            <a:off x="5776084" y="9293014"/>
            <a:ext cx="3993414" cy="533536"/>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 = 2,624 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grpSp>
        <p:nvGrpSpPr>
          <p:cNvPr id="11" name="Group 10"/>
          <p:cNvGrpSpPr/>
          <p:nvPr/>
        </p:nvGrpSpPr>
        <p:grpSpPr>
          <a:xfrm>
            <a:off x="1295400" y="3800747"/>
            <a:ext cx="5410200" cy="2211612"/>
            <a:chOff x="1295400" y="3611412"/>
            <a:chExt cx="5410200" cy="2211612"/>
          </a:xfrm>
        </p:grpSpPr>
        <p:cxnSp>
          <p:nvCxnSpPr>
            <p:cNvPr id="54" name="Straight Arrow Connector 53"/>
            <p:cNvCxnSpPr/>
            <p:nvPr/>
          </p:nvCxnSpPr>
          <p:spPr>
            <a:xfrm>
              <a:off x="6705600" y="36576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172200" y="42120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38800" y="491111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029200" y="542584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295400" y="3611412"/>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828800" y="421466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362200" y="472802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82202" y="53340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438400" y="2636060"/>
            <a:ext cx="3200400" cy="1402042"/>
            <a:chOff x="2438400" y="2636060"/>
            <a:chExt cx="3200400" cy="1402042"/>
          </a:xfrm>
        </p:grpSpPr>
        <p:grpSp>
          <p:nvGrpSpPr>
            <p:cNvPr id="66" name="Group 65"/>
            <p:cNvGrpSpPr/>
            <p:nvPr/>
          </p:nvGrpSpPr>
          <p:grpSpPr>
            <a:xfrm>
              <a:off x="2790388" y="2636060"/>
              <a:ext cx="2211098" cy="1402042"/>
              <a:chOff x="1522702" y="1950757"/>
              <a:chExt cx="2211098" cy="1402042"/>
            </a:xfrm>
          </p:grpSpPr>
          <p:cxnSp>
            <p:nvCxnSpPr>
              <p:cNvPr id="67" name="Curved Connector 66"/>
              <p:cNvCxnSpPr/>
              <p:nvPr/>
            </p:nvCxnSpPr>
            <p:spPr>
              <a:xfrm rot="5400000" flipH="1" flipV="1">
                <a:off x="2797532" y="2416532"/>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5400000" flipH="1" flipV="1">
                <a:off x="1912145" y="2416531"/>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5400000" flipH="1" flipV="1">
                <a:off x="1072646" y="2400813"/>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flipH="1">
              <a:off x="2438400" y="3329221"/>
              <a:ext cx="3200400" cy="461665"/>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Evapotranspiration (ET)</a:t>
              </a:r>
              <a:endParaRPr lang="en-US" sz="2400" baseline="30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997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Filtration BMPs with elevated under drain</a:t>
            </a:r>
            <a:endParaRPr lang="en-US" dirty="0"/>
          </a:p>
        </p:txBody>
      </p:sp>
      <p:sp>
        <p:nvSpPr>
          <p:cNvPr id="6" name="Rectangle 5"/>
          <p:cNvSpPr/>
          <p:nvPr/>
        </p:nvSpPr>
        <p:spPr>
          <a:xfrm>
            <a:off x="-769611" y="7467600"/>
            <a:ext cx="4822725" cy="3425750"/>
          </a:xfrm>
          <a:prstGeom prst="rect">
            <a:avLst/>
          </a:prstGeom>
          <a:blipFill dpi="0" rotWithShape="1">
            <a:blip r:embed="rId3" cstate="print">
              <a:alphaModFix amt="5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3"/>
          <p:cNvGrpSpPr>
            <a:grpSpLocks/>
          </p:cNvGrpSpPr>
          <p:nvPr/>
        </p:nvGrpSpPr>
        <p:grpSpPr bwMode="auto">
          <a:xfrm>
            <a:off x="-769611" y="7467600"/>
            <a:ext cx="4822725" cy="2987039"/>
            <a:chOff x="0" y="0"/>
            <a:chExt cx="3088989" cy="2426825"/>
          </a:xfrm>
        </p:grpSpPr>
        <p:grpSp>
          <p:nvGrpSpPr>
            <p:cNvPr id="3" name="Group 26"/>
            <p:cNvGrpSpPr>
              <a:grpSpLocks/>
            </p:cNvGrpSpPr>
            <p:nvPr/>
          </p:nvGrpSpPr>
          <p:grpSpPr bwMode="auto">
            <a:xfrm>
              <a:off x="0" y="0"/>
              <a:ext cx="3088989" cy="2426825"/>
              <a:chOff x="0" y="0"/>
              <a:chExt cx="3094379" cy="1856589"/>
            </a:xfrm>
          </p:grpSpPr>
          <p:grpSp>
            <p:nvGrpSpPr>
              <p:cNvPr id="7" name="Group 28"/>
              <p:cNvGrpSpPr>
                <a:grpSpLocks/>
              </p:cNvGrpSpPr>
              <p:nvPr/>
            </p:nvGrpSpPr>
            <p:grpSpPr bwMode="auto">
              <a:xfrm>
                <a:off x="0" y="0"/>
                <a:ext cx="3094379" cy="1856589"/>
                <a:chOff x="0" y="0"/>
                <a:chExt cx="4196598" cy="2028575"/>
              </a:xfrm>
            </p:grpSpPr>
            <p:grpSp>
              <p:nvGrpSpPr>
                <p:cNvPr id="8" name="Group 30"/>
                <p:cNvGrpSpPr>
                  <a:grpSpLocks/>
                </p:cNvGrpSpPr>
                <p:nvPr/>
              </p:nvGrpSpPr>
              <p:grpSpPr bwMode="auto">
                <a:xfrm>
                  <a:off x="0" y="0"/>
                  <a:ext cx="4196598" cy="2020295"/>
                  <a:chOff x="0" y="0"/>
                  <a:chExt cx="4196598" cy="2020295"/>
                </a:xfrm>
              </p:grpSpPr>
              <p:sp>
                <p:nvSpPr>
                  <p:cNvPr id="33" name="Flowchart: Manual Operation 32"/>
                  <p:cNvSpPr/>
                  <p:nvPr/>
                </p:nvSpPr>
                <p:spPr>
                  <a:xfrm>
                    <a:off x="0" y="0"/>
                    <a:ext cx="4196598" cy="199545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Right Triangle 33"/>
                  <p:cNvSpPr/>
                  <p:nvPr/>
                </p:nvSpPr>
                <p:spPr>
                  <a:xfrm rot="10800000">
                    <a:off x="290853" y="620992"/>
                    <a:ext cx="5678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5" name="Rectangle 34"/>
                  <p:cNvSpPr/>
                  <p:nvPr/>
                </p:nvSpPr>
                <p:spPr>
                  <a:xfrm>
                    <a:off x="858710" y="620992"/>
                    <a:ext cx="2493028" cy="1374463"/>
                  </a:xfrm>
                  <a:prstGeom prst="rect">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2" name="Right Triangle 31"/>
                <p:cNvSpPr/>
                <p:nvPr/>
              </p:nvSpPr>
              <p:spPr>
                <a:xfrm rot="10800000" flipH="1">
                  <a:off x="3351738" y="629272"/>
                  <a:ext cx="540156" cy="1399303"/>
                </a:xfrm>
                <a:prstGeom prst="rtTriangle">
                  <a:avLst/>
                </a:prstGeom>
                <a:blipFill dpi="0" rotWithShape="1">
                  <a:blip r:embed="rId4"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0" name="Flowchart: Direct Access Storage 29"/>
              <p:cNvSpPr/>
              <p:nvPr/>
            </p:nvSpPr>
            <p:spPr bwMode="auto">
              <a:xfrm>
                <a:off x="2382103" y="1221449"/>
                <a:ext cx="602536" cy="227337"/>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28" name="Rectangle 27"/>
            <p:cNvSpPr/>
            <p:nvPr/>
          </p:nvSpPr>
          <p:spPr>
            <a:xfrm>
              <a:off x="193699" y="653757"/>
              <a:ext cx="2701590" cy="8914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grpSp>
      <p:cxnSp>
        <p:nvCxnSpPr>
          <p:cNvPr id="43" name="Straight Arrow Connector 42"/>
          <p:cNvCxnSpPr/>
          <p:nvPr/>
        </p:nvCxnSpPr>
        <p:spPr>
          <a:xfrm rot="5400000">
            <a:off x="1014805" y="8951581"/>
            <a:ext cx="1113986"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07010" y="9602872"/>
            <a:ext cx="2667000" cy="12779"/>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134291" y="8945485"/>
            <a:ext cx="1126178"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240257" y="8944536"/>
            <a:ext cx="1114780" cy="14091"/>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8799" y="9813771"/>
            <a:ext cx="3276600" cy="0"/>
          </a:xfrm>
          <a:prstGeom prst="line">
            <a:avLst/>
          </a:prstGeom>
          <a:ln w="15875">
            <a:solidFill>
              <a:srgbClr val="AF7957">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7798" y="10435753"/>
            <a:ext cx="7620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1151904" y="10397653"/>
            <a:ext cx="8382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295698" y="10321453"/>
            <a:ext cx="990600" cy="794"/>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4599" y="7616750"/>
            <a:ext cx="4724400" cy="1572610"/>
            <a:chOff x="381000" y="2759228"/>
            <a:chExt cx="4724400" cy="1572610"/>
          </a:xfrm>
        </p:grpSpPr>
        <p:cxnSp>
          <p:nvCxnSpPr>
            <p:cNvPr id="26" name="Straight Arrow Connector 25"/>
            <p:cNvCxnSpPr/>
            <p:nvPr/>
          </p:nvCxnSpPr>
          <p:spPr>
            <a:xfrm>
              <a:off x="381000" y="2766080"/>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2000" y="3898901"/>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759228"/>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724400" y="3918300"/>
              <a:ext cx="0" cy="41353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10316317" y="715253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635261" y="7689045"/>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954205" y="823259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16266" y="82745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506960" y="877613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76657" y="880052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flipH="1">
            <a:off x="5776084" y="9293014"/>
            <a:ext cx="3993414" cy="533536"/>
          </a:xfrm>
          <a:prstGeom prst="rect">
            <a:avLst/>
          </a:prstGeom>
          <a:solidFill>
            <a:schemeClr val="accent1"/>
          </a:solidFill>
        </p:spPr>
        <p:txBody>
          <a:bodyPr wrap="square" rtlCol="0">
            <a:spAutoFit/>
          </a:bodyPr>
          <a:lstStyle/>
          <a:p>
            <a:pPr algn="ctr"/>
            <a:r>
              <a:rPr lang="en-US" sz="2400" dirty="0" smtClean="0">
                <a:latin typeface="Calibri" panose="020F0502020204030204" pitchFamily="34" charset="0"/>
                <a:cs typeface="Calibri" panose="020F0502020204030204" pitchFamily="34" charset="0"/>
              </a:rPr>
              <a:t>Infiltration = 2,624 ft</a:t>
            </a:r>
            <a:r>
              <a:rPr lang="en-US" sz="2400" baseline="30000" dirty="0" smtClean="0">
                <a:latin typeface="Calibri" panose="020F0502020204030204" pitchFamily="34" charset="0"/>
                <a:cs typeface="Calibri" panose="020F0502020204030204" pitchFamily="34" charset="0"/>
              </a:rPr>
              <a:t>3</a:t>
            </a:r>
            <a:endParaRPr lang="en-US" sz="2400" baseline="30000" dirty="0">
              <a:latin typeface="Calibri" panose="020F0502020204030204" pitchFamily="34" charset="0"/>
              <a:cs typeface="Calibri" panose="020F0502020204030204" pitchFamily="34" charset="0"/>
            </a:endParaRPr>
          </a:p>
        </p:txBody>
      </p:sp>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3984" b="11166"/>
          <a:stretch/>
        </p:blipFill>
        <p:spPr>
          <a:xfrm>
            <a:off x="76200" y="2500928"/>
            <a:ext cx="4866685" cy="3102124"/>
          </a:xfrm>
          <a:prstGeom prst="rect">
            <a:avLst/>
          </a:prstGeom>
          <a:noFill/>
          <a:ln w="9525">
            <a:solidFill>
              <a:schemeClr val="tx1"/>
            </a:solidFill>
            <a:miter lim="800000"/>
            <a:headEnd/>
            <a:tailEnd/>
          </a:ln>
        </p:spPr>
      </p:pic>
      <p:sp>
        <p:nvSpPr>
          <p:cNvPr id="42" name="Text Box 6"/>
          <p:cNvSpPr txBox="1">
            <a:spLocks noChangeArrowheads="1"/>
          </p:cNvSpPr>
          <p:nvPr/>
        </p:nvSpPr>
        <p:spPr bwMode="auto">
          <a:xfrm>
            <a:off x="93323" y="4869359"/>
            <a:ext cx="2043102" cy="7694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grpSp>
        <p:nvGrpSpPr>
          <p:cNvPr id="12" name="Group 11"/>
          <p:cNvGrpSpPr/>
          <p:nvPr/>
        </p:nvGrpSpPr>
        <p:grpSpPr>
          <a:xfrm>
            <a:off x="810328" y="2472671"/>
            <a:ext cx="3382384" cy="1081014"/>
            <a:chOff x="1847716" y="2636060"/>
            <a:chExt cx="4324484" cy="1402042"/>
          </a:xfrm>
        </p:grpSpPr>
        <p:grpSp>
          <p:nvGrpSpPr>
            <p:cNvPr id="66" name="Group 65"/>
            <p:cNvGrpSpPr/>
            <p:nvPr/>
          </p:nvGrpSpPr>
          <p:grpSpPr>
            <a:xfrm>
              <a:off x="2790388" y="2636060"/>
              <a:ext cx="2211098" cy="1402042"/>
              <a:chOff x="1522702" y="1950757"/>
              <a:chExt cx="2211098" cy="1402042"/>
            </a:xfrm>
          </p:grpSpPr>
          <p:cxnSp>
            <p:nvCxnSpPr>
              <p:cNvPr id="67" name="Curved Connector 66"/>
              <p:cNvCxnSpPr/>
              <p:nvPr/>
            </p:nvCxnSpPr>
            <p:spPr>
              <a:xfrm rot="5400000" flipH="1" flipV="1">
                <a:off x="2797532" y="2416532"/>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5400000" flipH="1" flipV="1">
                <a:off x="1912145" y="2416531"/>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5400000" flipH="1" flipV="1">
                <a:off x="1072646" y="2400813"/>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flipH="1">
              <a:off x="1847716" y="3329222"/>
              <a:ext cx="4324484" cy="558847"/>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Evapotranspiration = </a:t>
              </a:r>
              <a:r>
                <a:rPr lang="en-US" sz="2200" dirty="0" smtClean="0">
                  <a:latin typeface="Calibri" panose="020F0502020204030204" pitchFamily="34" charset="0"/>
                  <a:cs typeface="Calibri" panose="020F0502020204030204" pitchFamily="34" charset="0"/>
                </a:rPr>
                <a:t>297 </a:t>
              </a:r>
              <a:r>
                <a:rPr lang="en-US" sz="2200" dirty="0" smtClean="0">
                  <a:latin typeface="Calibri" panose="020F0502020204030204" pitchFamily="34" charset="0"/>
                  <a:cs typeface="Calibri" panose="020F0502020204030204" pitchFamily="34" charset="0"/>
                </a:rPr>
                <a:t>ft</a:t>
              </a:r>
              <a:r>
                <a:rPr lang="en-US" sz="2200" baseline="30000" dirty="0">
                  <a:latin typeface="Calibri" panose="020F0502020204030204" pitchFamily="34" charset="0"/>
                  <a:cs typeface="Calibri" panose="020F0502020204030204" pitchFamily="34" charset="0"/>
                </a:rPr>
                <a:t>3</a:t>
              </a:r>
            </a:p>
          </p:txBody>
        </p:sp>
      </p:grpSp>
      <p:sp>
        <p:nvSpPr>
          <p:cNvPr id="72" name="Rectangle 71"/>
          <p:cNvSpPr/>
          <p:nvPr/>
        </p:nvSpPr>
        <p:spPr>
          <a:xfrm>
            <a:off x="5105400" y="1784797"/>
            <a:ext cx="4267200" cy="4524315"/>
          </a:xfrm>
          <a:prstGeom prst="rect">
            <a:avLst/>
          </a:prstGeom>
        </p:spPr>
        <p:txBody>
          <a:bodyPr wrap="square">
            <a:spAutoFit/>
          </a:bodyPr>
          <a:lstStyle/>
          <a:p>
            <a:r>
              <a:rPr lang="en-US" sz="2400" b="1" dirty="0">
                <a:solidFill>
                  <a:schemeClr val="bg1"/>
                </a:solidFill>
                <a:latin typeface="Calibri" panose="020F0502020204030204" pitchFamily="34" charset="0"/>
                <a:cs typeface="Calibri" panose="020F0502020204030204" pitchFamily="34" charset="0"/>
              </a:rPr>
              <a:t>Site:</a:t>
            </a:r>
          </a:p>
          <a:p>
            <a:pPr marL="274320" lvl="0" indent="-274320">
              <a:buFont typeface="Arial" panose="020B0604020202020204" pitchFamily="34" charset="0"/>
              <a:buChar char="•"/>
            </a:pPr>
            <a:r>
              <a:rPr lang="en-US" sz="2200" dirty="0">
                <a:solidFill>
                  <a:schemeClr val="bg1"/>
                </a:solidFill>
                <a:latin typeface="Calibri" panose="020F0502020204030204" pitchFamily="34" charset="0"/>
                <a:cs typeface="Calibri" panose="020F0502020204030204" pitchFamily="34" charset="0"/>
              </a:rPr>
              <a:t>10 </a:t>
            </a:r>
            <a:r>
              <a:rPr lang="en-US" sz="2200" dirty="0" smtClean="0">
                <a:solidFill>
                  <a:schemeClr val="bg1"/>
                </a:solidFill>
                <a:latin typeface="Calibri" panose="020F0502020204030204" pitchFamily="34" charset="0"/>
                <a:cs typeface="Calibri" panose="020F0502020204030204" pitchFamily="34" charset="0"/>
              </a:rPr>
              <a:t>acres, 50% Impervious</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C </a:t>
            </a:r>
            <a:r>
              <a:rPr lang="en-US" sz="2200" dirty="0" smtClean="0">
                <a:solidFill>
                  <a:schemeClr val="bg1"/>
                </a:solidFill>
                <a:latin typeface="Calibri" panose="020F0502020204030204" pitchFamily="34" charset="0"/>
                <a:cs typeface="Calibri" panose="020F0502020204030204" pitchFamily="34" charset="0"/>
              </a:rPr>
              <a:t>soils (infiltration </a:t>
            </a:r>
            <a:r>
              <a:rPr lang="en-US" sz="2200" dirty="0" smtClean="0">
                <a:solidFill>
                  <a:schemeClr val="bg1"/>
                </a:solidFill>
                <a:latin typeface="Calibri" panose="020F0502020204030204" pitchFamily="34" charset="0"/>
                <a:cs typeface="Calibri" panose="020F0502020204030204" pitchFamily="34" charset="0"/>
              </a:rPr>
              <a:t>0.2 </a:t>
            </a:r>
            <a:r>
              <a:rPr lang="en-US" sz="2200" dirty="0" smtClean="0">
                <a:solidFill>
                  <a:schemeClr val="bg1"/>
                </a:solidFill>
                <a:latin typeface="Calibri" panose="020F0502020204030204" pitchFamily="34" charset="0"/>
                <a:cs typeface="Calibri" panose="020F0502020204030204" pitchFamily="34" charset="0"/>
              </a:rPr>
              <a:t>in/hr)</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Overflow depth </a:t>
            </a:r>
            <a:r>
              <a:rPr lang="en-US" sz="2200" dirty="0" smtClean="0">
                <a:solidFill>
                  <a:schemeClr val="bg1"/>
                </a:solidFill>
                <a:latin typeface="Calibri" panose="020F0502020204030204" pitchFamily="34" charset="0"/>
                <a:cs typeface="Calibri" panose="020F0502020204030204" pitchFamily="34" charset="0"/>
              </a:rPr>
              <a:t>= </a:t>
            </a:r>
            <a:r>
              <a:rPr lang="en-US" sz="2200" dirty="0">
                <a:solidFill>
                  <a:schemeClr val="bg1"/>
                </a:solidFill>
                <a:latin typeface="Calibri" panose="020F0502020204030204" pitchFamily="34" charset="0"/>
                <a:cs typeface="Calibri" panose="020F0502020204030204" pitchFamily="34" charset="0"/>
              </a:rPr>
              <a:t>1.5 feet </a:t>
            </a:r>
            <a:endParaRPr lang="en-US" sz="2200" dirty="0" smtClean="0">
              <a:solidFill>
                <a:schemeClr val="bg1"/>
              </a:solidFill>
              <a:latin typeface="Calibri" panose="020F0502020204030204" pitchFamily="34" charset="0"/>
              <a:cs typeface="Calibri" panose="020F0502020204030204" pitchFamily="34" charset="0"/>
            </a:endParaRP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Media </a:t>
            </a:r>
            <a:r>
              <a:rPr lang="en-US" sz="2200" dirty="0" smtClean="0">
                <a:solidFill>
                  <a:schemeClr val="bg1"/>
                </a:solidFill>
                <a:latin typeface="Calibri" panose="020F0502020204030204" pitchFamily="34" charset="0"/>
                <a:cs typeface="Calibri" panose="020F0502020204030204" pitchFamily="34" charset="0"/>
              </a:rPr>
              <a:t>depth =  3.8 ft</a:t>
            </a:r>
            <a:endParaRPr lang="en-US" sz="2200" dirty="0">
              <a:solidFill>
                <a:schemeClr val="bg1"/>
              </a:solidFill>
              <a:latin typeface="Calibri" panose="020F0502020204030204" pitchFamily="34" charset="0"/>
              <a:cs typeface="Calibri" panose="020F0502020204030204" pitchFamily="34" charset="0"/>
            </a:endParaRP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Under drain 0.8 ft from bottom</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Area at overflow = 14,641 ft</a:t>
            </a:r>
            <a:r>
              <a:rPr lang="en-US" sz="2200" baseline="30000" dirty="0" smtClean="0">
                <a:solidFill>
                  <a:schemeClr val="bg1"/>
                </a:solidFill>
                <a:latin typeface="Calibri" panose="020F0502020204030204" pitchFamily="34" charset="0"/>
                <a:cs typeface="Calibri" panose="020F0502020204030204" pitchFamily="34" charset="0"/>
              </a:rPr>
              <a:t>2</a:t>
            </a:r>
            <a:endParaRPr lang="en-US" sz="2200" dirty="0" smtClean="0">
              <a:solidFill>
                <a:schemeClr val="bg1"/>
              </a:solidFill>
              <a:latin typeface="Calibri" panose="020F0502020204030204" pitchFamily="34" charset="0"/>
              <a:cs typeface="Calibri" panose="020F0502020204030204" pitchFamily="34" charset="0"/>
            </a:endParaRP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Media surface area = </a:t>
            </a:r>
            <a:r>
              <a:rPr lang="en-US" sz="2200" dirty="0" smtClean="0">
                <a:solidFill>
                  <a:schemeClr val="bg1"/>
                </a:solidFill>
                <a:latin typeface="Calibri" panose="020F0502020204030204" pitchFamily="34" charset="0"/>
                <a:cs typeface="Calibri" panose="020F0502020204030204" pitchFamily="34" charset="0"/>
              </a:rPr>
              <a:t>11,881 ft</a:t>
            </a:r>
            <a:r>
              <a:rPr lang="en-US" sz="2200" baseline="30000" dirty="0" smtClean="0">
                <a:solidFill>
                  <a:schemeClr val="bg1"/>
                </a:solidFill>
                <a:latin typeface="Calibri" panose="020F0502020204030204" pitchFamily="34" charset="0"/>
                <a:cs typeface="Calibri" panose="020F0502020204030204" pitchFamily="34" charset="0"/>
              </a:rPr>
              <a:t>2</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Area at under drain = 7,225 ft</a:t>
            </a:r>
            <a:r>
              <a:rPr lang="en-US" sz="2200" baseline="30000" dirty="0" smtClean="0">
                <a:solidFill>
                  <a:schemeClr val="bg1"/>
                </a:solidFill>
                <a:latin typeface="Calibri" panose="020F0502020204030204" pitchFamily="34" charset="0"/>
                <a:cs typeface="Calibri" panose="020F0502020204030204" pitchFamily="34" charset="0"/>
              </a:rPr>
              <a:t>2</a:t>
            </a:r>
          </a:p>
          <a:p>
            <a:pPr marL="274320" lvl="0" indent="-27432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Bottom surface area </a:t>
            </a:r>
            <a:r>
              <a:rPr lang="en-US" sz="2200" dirty="0" smtClean="0">
                <a:solidFill>
                  <a:schemeClr val="bg1"/>
                </a:solidFill>
                <a:latin typeface="Calibri" panose="020F0502020204030204" pitchFamily="34" charset="0"/>
                <a:cs typeface="Calibri" panose="020F0502020204030204" pitchFamily="34" charset="0"/>
              </a:rPr>
              <a:t>= 6,178 ft</a:t>
            </a:r>
            <a:r>
              <a:rPr lang="en-US" sz="2200" baseline="30000" dirty="0" smtClean="0">
                <a:solidFill>
                  <a:schemeClr val="bg1"/>
                </a:solidFill>
                <a:latin typeface="Calibri" panose="020F0502020204030204" pitchFamily="34" charset="0"/>
                <a:cs typeface="Calibri" panose="020F0502020204030204" pitchFamily="34" charset="0"/>
              </a:rPr>
              <a:t>2</a:t>
            </a:r>
            <a:endParaRPr lang="en-US" sz="2200" baseline="30000" dirty="0">
              <a:solidFill>
                <a:schemeClr val="bg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No tree; Mix C</a:t>
            </a:r>
          </a:p>
          <a:p>
            <a:pPr marL="342900" lvl="0" indent="-34290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Field capacity = 0.11</a:t>
            </a:r>
          </a:p>
          <a:p>
            <a:pPr marL="342900" lvl="0" indent="-342900">
              <a:buFont typeface="Arial" panose="020B0604020202020204" pitchFamily="34" charset="0"/>
              <a:buChar char="•"/>
            </a:pPr>
            <a:r>
              <a:rPr lang="en-US" sz="2200" dirty="0" smtClean="0">
                <a:solidFill>
                  <a:schemeClr val="bg1"/>
                </a:solidFill>
                <a:latin typeface="Calibri" panose="020F0502020204030204" pitchFamily="34" charset="0"/>
                <a:cs typeface="Calibri" panose="020F0502020204030204" pitchFamily="34" charset="0"/>
              </a:rPr>
              <a:t>Porosity = 0.25</a:t>
            </a:r>
            <a:endParaRPr lang="en-US" sz="2200" dirty="0">
              <a:solidFill>
                <a:schemeClr val="bg1"/>
              </a:solidFill>
              <a:latin typeface="Calibri" panose="020F0502020204030204" pitchFamily="34" charset="0"/>
              <a:cs typeface="Calibri" panose="020F0502020204030204" pitchFamily="34" charset="0"/>
            </a:endParaRPr>
          </a:p>
        </p:txBody>
      </p:sp>
      <p:grpSp>
        <p:nvGrpSpPr>
          <p:cNvPr id="14" name="Group 13"/>
          <p:cNvGrpSpPr/>
          <p:nvPr/>
        </p:nvGrpSpPr>
        <p:grpSpPr>
          <a:xfrm>
            <a:off x="378336" y="3370678"/>
            <a:ext cx="4727064" cy="2461718"/>
            <a:chOff x="378336" y="3370678"/>
            <a:chExt cx="4727064" cy="2461718"/>
          </a:xfrm>
        </p:grpSpPr>
        <p:grpSp>
          <p:nvGrpSpPr>
            <p:cNvPr id="11" name="Group 10"/>
            <p:cNvGrpSpPr/>
            <p:nvPr/>
          </p:nvGrpSpPr>
          <p:grpSpPr>
            <a:xfrm>
              <a:off x="378336" y="3370678"/>
              <a:ext cx="4231574" cy="1705215"/>
              <a:chOff x="1295400" y="3611412"/>
              <a:chExt cx="5410200" cy="2211612"/>
            </a:xfrm>
          </p:grpSpPr>
          <p:cxnSp>
            <p:nvCxnSpPr>
              <p:cNvPr id="54" name="Straight Arrow Connector 53"/>
              <p:cNvCxnSpPr/>
              <p:nvPr/>
            </p:nvCxnSpPr>
            <p:spPr>
              <a:xfrm>
                <a:off x="6705600" y="36576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172200" y="42120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38800" y="491111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029200" y="542584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295400" y="3611412"/>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828800" y="421466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362200" y="472802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82202" y="53340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flipH="1">
              <a:off x="3657600" y="4724400"/>
              <a:ext cx="1447800" cy="1107996"/>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Side Slope Infiltration = 890 ft</a:t>
              </a:r>
              <a:r>
                <a:rPr lang="en-US" sz="2200" baseline="30000" dirty="0" smtClean="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grpSp>
      <p:grpSp>
        <p:nvGrpSpPr>
          <p:cNvPr id="15" name="Group 14"/>
          <p:cNvGrpSpPr/>
          <p:nvPr/>
        </p:nvGrpSpPr>
        <p:grpSpPr>
          <a:xfrm>
            <a:off x="140079" y="5075893"/>
            <a:ext cx="2920241" cy="1408548"/>
            <a:chOff x="140079" y="5075893"/>
            <a:chExt cx="2920241" cy="1408548"/>
          </a:xfrm>
        </p:grpSpPr>
        <p:sp>
          <p:nvSpPr>
            <p:cNvPr id="31" name="Trapezoid 30"/>
            <p:cNvSpPr/>
            <p:nvPr/>
          </p:nvSpPr>
          <p:spPr>
            <a:xfrm rot="10800000">
              <a:off x="2136426" y="5075893"/>
              <a:ext cx="923894" cy="180195"/>
            </a:xfrm>
            <a:prstGeom prst="trapezoid">
              <a:avLst>
                <a:gd name="adj" fmla="val 89286"/>
              </a:avLst>
            </a:prstGeom>
            <a:solidFill>
              <a:schemeClr val="accent1">
                <a:alpha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40079" y="5312415"/>
              <a:ext cx="2831721" cy="1172026"/>
              <a:chOff x="140079" y="5312415"/>
              <a:chExt cx="2831721" cy="1172026"/>
            </a:xfrm>
          </p:grpSpPr>
          <p:sp>
            <p:nvSpPr>
              <p:cNvPr id="70" name="TextBox 69"/>
              <p:cNvSpPr txBox="1"/>
              <p:nvPr/>
            </p:nvSpPr>
            <p:spPr>
              <a:xfrm flipH="1">
                <a:off x="140079" y="5715000"/>
                <a:ext cx="2831721" cy="769441"/>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Volume stored below under drain = </a:t>
                </a:r>
                <a:r>
                  <a:rPr lang="en-US" sz="2200" dirty="0" smtClean="0">
                    <a:latin typeface="Calibri" panose="020F0502020204030204" pitchFamily="34" charset="0"/>
                    <a:cs typeface="Calibri" panose="020F0502020204030204" pitchFamily="34" charset="0"/>
                  </a:rPr>
                  <a:t>1,340 </a:t>
                </a:r>
                <a:r>
                  <a:rPr lang="en-US" sz="2200" dirty="0" smtClean="0">
                    <a:latin typeface="Calibri" panose="020F0502020204030204" pitchFamily="34" charset="0"/>
                    <a:cs typeface="Calibri" panose="020F0502020204030204" pitchFamily="34" charset="0"/>
                  </a:rPr>
                  <a:t>ft</a:t>
                </a:r>
                <a:r>
                  <a:rPr lang="en-US" sz="2200" baseline="30000" dirty="0" smtClean="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cxnSp>
            <p:nvCxnSpPr>
              <p:cNvPr id="55" name="Straight Arrow Connector 54"/>
              <p:cNvCxnSpPr/>
              <p:nvPr/>
            </p:nvCxnSpPr>
            <p:spPr>
              <a:xfrm flipV="1">
                <a:off x="1985489" y="5312415"/>
                <a:ext cx="408903" cy="47878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sp>
        <p:nvSpPr>
          <p:cNvPr id="73" name="TextBox 72"/>
          <p:cNvSpPr txBox="1"/>
          <p:nvPr/>
        </p:nvSpPr>
        <p:spPr>
          <a:xfrm flipH="1">
            <a:off x="3048000" y="5930443"/>
            <a:ext cx="2432526" cy="769441"/>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Bottom Infiltration </a:t>
            </a:r>
            <a:r>
              <a:rPr lang="en-US" sz="2200" dirty="0" smtClean="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1,734 </a:t>
            </a:r>
            <a:r>
              <a:rPr lang="en-US" sz="2200" dirty="0" smtClean="0">
                <a:latin typeface="Calibri" panose="020F0502020204030204" pitchFamily="34" charset="0"/>
                <a:cs typeface="Calibri" panose="020F0502020204030204" pitchFamily="34" charset="0"/>
              </a:rPr>
              <a:t>ft</a:t>
            </a:r>
            <a:r>
              <a:rPr lang="en-US" sz="2200" baseline="30000" dirty="0" smtClean="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cxnSp>
        <p:nvCxnSpPr>
          <p:cNvPr id="75" name="Straight Arrow Connector 74"/>
          <p:cNvCxnSpPr/>
          <p:nvPr/>
        </p:nvCxnSpPr>
        <p:spPr>
          <a:xfrm flipH="1" flipV="1">
            <a:off x="2884586" y="5310430"/>
            <a:ext cx="569033" cy="65888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598372" y="5254079"/>
            <a:ext cx="0" cy="30623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7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5067295" y="3370678"/>
            <a:ext cx="1752600" cy="563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061485" y="1663905"/>
            <a:ext cx="4114800" cy="5078313"/>
          </a:xfrm>
          <a:prstGeom prst="rect">
            <a:avLst/>
          </a:prstGeom>
        </p:spPr>
        <p:txBody>
          <a:bodyPr wrap="square">
            <a:spAutoFit/>
          </a:bodyPr>
          <a:lstStyle/>
          <a:p>
            <a:r>
              <a:rPr lang="en-US" sz="2400" dirty="0" smtClean="0">
                <a:solidFill>
                  <a:schemeClr val="bg1"/>
                </a:solidFill>
                <a:latin typeface="Calibri" panose="020F0502020204030204" pitchFamily="34" charset="0"/>
                <a:cs typeface="Calibri" panose="020F0502020204030204" pitchFamily="34" charset="0"/>
              </a:rPr>
              <a:t>Total volume retention “credit” with elevated under drain = </a:t>
            </a:r>
          </a:p>
          <a:p>
            <a:endParaRPr lang="en-US" sz="2400" b="1" dirty="0">
              <a:solidFill>
                <a:schemeClr val="bg1"/>
              </a:solidFill>
              <a:latin typeface="Calibri" panose="020F0502020204030204" pitchFamily="34" charset="0"/>
              <a:cs typeface="Calibri" panose="020F0502020204030204" pitchFamily="34" charset="0"/>
            </a:endParaRPr>
          </a:p>
          <a:p>
            <a:pPr lvl="0"/>
            <a:r>
              <a:rPr lang="en-US" sz="2000" b="1" dirty="0" smtClean="0">
                <a:solidFill>
                  <a:schemeClr val="bg1"/>
                </a:solidFill>
                <a:latin typeface="Calibri" panose="020F0502020204030204" pitchFamily="34" charset="0"/>
                <a:cs typeface="Calibri" panose="020F0502020204030204" pitchFamily="34" charset="0"/>
              </a:rPr>
              <a:t>1734 </a:t>
            </a:r>
            <a:r>
              <a:rPr lang="en-US" sz="2000" b="1" dirty="0" smtClean="0">
                <a:solidFill>
                  <a:schemeClr val="bg1"/>
                </a:solidFill>
                <a:latin typeface="Calibri" panose="020F0502020204030204" pitchFamily="34" charset="0"/>
                <a:cs typeface="Calibri" panose="020F0502020204030204" pitchFamily="34" charset="0"/>
              </a:rPr>
              <a:t>ft</a:t>
            </a:r>
            <a:r>
              <a:rPr lang="en-US" sz="2000" b="1" baseline="30000" dirty="0" smtClean="0">
                <a:solidFill>
                  <a:schemeClr val="bg1"/>
                </a:solidFill>
                <a:latin typeface="Calibri" panose="020F0502020204030204" pitchFamily="34" charset="0"/>
                <a:cs typeface="Calibri" panose="020F0502020204030204" pitchFamily="34" charset="0"/>
              </a:rPr>
              <a:t>3</a:t>
            </a:r>
            <a:r>
              <a:rPr lang="en-US" sz="2000" b="1" dirty="0" smtClean="0">
                <a:solidFill>
                  <a:schemeClr val="bg1"/>
                </a:solidFill>
                <a:latin typeface="Calibri" panose="020F0502020204030204" pitchFamily="34" charset="0"/>
                <a:cs typeface="Calibri" panose="020F0502020204030204" pitchFamily="34" charset="0"/>
              </a:rPr>
              <a:t> + 890 ft</a:t>
            </a:r>
            <a:r>
              <a:rPr lang="en-US" sz="2000" b="1" baseline="30000" dirty="0" smtClean="0">
                <a:solidFill>
                  <a:schemeClr val="bg1"/>
                </a:solidFill>
                <a:latin typeface="Calibri" panose="020F0502020204030204" pitchFamily="34" charset="0"/>
                <a:cs typeface="Calibri" panose="020F0502020204030204" pitchFamily="34" charset="0"/>
              </a:rPr>
              <a:t>3</a:t>
            </a: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+ 1340 ft</a:t>
            </a:r>
            <a:r>
              <a:rPr lang="en-US" sz="2000" b="1" baseline="30000" dirty="0" smtClean="0">
                <a:solidFill>
                  <a:schemeClr val="bg1"/>
                </a:solidFill>
                <a:latin typeface="Calibri" panose="020F0502020204030204" pitchFamily="34" charset="0"/>
                <a:cs typeface="Calibri" panose="020F0502020204030204" pitchFamily="34" charset="0"/>
              </a:rPr>
              <a:t>3</a:t>
            </a:r>
            <a:r>
              <a:rPr lang="en-US" sz="2000" b="1" dirty="0" smtClean="0">
                <a:solidFill>
                  <a:schemeClr val="bg1"/>
                </a:solidFill>
                <a:latin typeface="Calibri" panose="020F0502020204030204" pitchFamily="34" charset="0"/>
                <a:cs typeface="Calibri" panose="020F0502020204030204" pitchFamily="34" charset="0"/>
              </a:rPr>
              <a:t> + 297 ft</a:t>
            </a:r>
            <a:r>
              <a:rPr lang="en-US" sz="2000" b="1" baseline="30000" dirty="0" smtClean="0">
                <a:solidFill>
                  <a:schemeClr val="bg1"/>
                </a:solidFill>
                <a:latin typeface="Calibri" panose="020F0502020204030204" pitchFamily="34" charset="0"/>
                <a:cs typeface="Calibri" panose="020F0502020204030204" pitchFamily="34" charset="0"/>
              </a:rPr>
              <a:t>3 </a:t>
            </a:r>
            <a:endParaRPr lang="en-US" sz="2000" b="1" baseline="30000" dirty="0" smtClean="0">
              <a:solidFill>
                <a:schemeClr val="bg1"/>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400" b="1" baseline="30000" dirty="0">
              <a:solidFill>
                <a:schemeClr val="bg1"/>
              </a:solidFill>
              <a:latin typeface="Calibri" panose="020F0502020204030204" pitchFamily="34" charset="0"/>
              <a:cs typeface="Calibri" panose="020F0502020204030204" pitchFamily="34" charset="0"/>
            </a:endParaRPr>
          </a:p>
          <a:p>
            <a:pPr lvl="0"/>
            <a:r>
              <a:rPr lang="en-US" sz="2400" b="1" dirty="0" smtClean="0">
                <a:solidFill>
                  <a:schemeClr val="bg1"/>
                </a:solidFill>
                <a:latin typeface="Calibri" panose="020F0502020204030204" pitchFamily="34" charset="0"/>
                <a:cs typeface="Calibri" panose="020F0502020204030204" pitchFamily="34" charset="0"/>
              </a:rPr>
              <a:t>= </a:t>
            </a:r>
            <a:r>
              <a:rPr lang="en-US" sz="2400" b="1" dirty="0" smtClean="0">
                <a:solidFill>
                  <a:schemeClr val="bg1"/>
                </a:solidFill>
                <a:latin typeface="Calibri" panose="020F0502020204030204" pitchFamily="34" charset="0"/>
                <a:cs typeface="Calibri" panose="020F0502020204030204" pitchFamily="34" charset="0"/>
              </a:rPr>
              <a:t>4,261 </a:t>
            </a:r>
            <a:r>
              <a:rPr lang="en-US" sz="2400" b="1" dirty="0" smtClean="0">
                <a:solidFill>
                  <a:schemeClr val="bg1"/>
                </a:solidFill>
                <a:latin typeface="Calibri" panose="020F0502020204030204" pitchFamily="34" charset="0"/>
                <a:cs typeface="Calibri" panose="020F0502020204030204" pitchFamily="34" charset="0"/>
              </a:rPr>
              <a:t>ft</a:t>
            </a:r>
            <a:r>
              <a:rPr lang="en-US" sz="2400" b="1" baseline="30000" dirty="0" smtClean="0">
                <a:solidFill>
                  <a:schemeClr val="bg1"/>
                </a:solidFill>
                <a:latin typeface="Calibri" panose="020F0502020204030204" pitchFamily="34" charset="0"/>
                <a:cs typeface="Calibri" panose="020F0502020204030204" pitchFamily="34" charset="0"/>
              </a:rPr>
              <a:t>3</a:t>
            </a:r>
          </a:p>
          <a:p>
            <a:pPr lvl="0"/>
            <a:endParaRPr lang="en-US" sz="2400" b="1" baseline="30000" dirty="0">
              <a:solidFill>
                <a:schemeClr val="bg1"/>
              </a:solidFill>
              <a:latin typeface="Calibri" panose="020F0502020204030204" pitchFamily="34" charset="0"/>
              <a:cs typeface="Calibri" panose="020F0502020204030204" pitchFamily="34" charset="0"/>
            </a:endParaRPr>
          </a:p>
          <a:p>
            <a:pPr lvl="0"/>
            <a:endParaRPr lang="en-US" sz="2400" b="1" baseline="30000" dirty="0" smtClean="0">
              <a:solidFill>
                <a:schemeClr val="bg1"/>
              </a:solidFill>
              <a:latin typeface="Calibri" panose="020F0502020204030204" pitchFamily="34" charset="0"/>
              <a:cs typeface="Calibri" panose="020F0502020204030204" pitchFamily="34" charset="0"/>
            </a:endParaRPr>
          </a:p>
          <a:p>
            <a:pPr lvl="0"/>
            <a:r>
              <a:rPr lang="en-US" sz="2400" dirty="0" smtClean="0">
                <a:solidFill>
                  <a:schemeClr val="bg1"/>
                </a:solidFill>
                <a:latin typeface="Calibri" panose="020F0502020204030204" pitchFamily="34" charset="0"/>
                <a:cs typeface="Calibri" panose="020F0502020204030204" pitchFamily="34" charset="0"/>
              </a:rPr>
              <a:t>Compared with volume retention “credits”: </a:t>
            </a:r>
          </a:p>
          <a:p>
            <a:pPr marL="342900" indent="-3429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w/under </a:t>
            </a:r>
            <a:r>
              <a:rPr lang="en-US" sz="2400" dirty="0" smtClean="0">
                <a:solidFill>
                  <a:schemeClr val="bg1"/>
                </a:solidFill>
                <a:latin typeface="Calibri" panose="020F0502020204030204" pitchFamily="34" charset="0"/>
                <a:cs typeface="Calibri" panose="020F0502020204030204" pitchFamily="34" charset="0"/>
              </a:rPr>
              <a:t>drain at bottom </a:t>
            </a:r>
            <a:r>
              <a:rPr lang="en-US" sz="2400" dirty="0">
                <a:solidFill>
                  <a:schemeClr val="bg1"/>
                </a:solidFill>
                <a:latin typeface="Calibri" panose="020F0502020204030204" pitchFamily="34" charset="0"/>
                <a:cs typeface="Calibri" panose="020F0502020204030204" pitchFamily="34" charset="0"/>
              </a:rPr>
              <a:t>= </a:t>
            </a:r>
            <a:r>
              <a:rPr lang="en-US" sz="2400" b="1" dirty="0" smtClean="0">
                <a:solidFill>
                  <a:schemeClr val="bg1"/>
                </a:solidFill>
                <a:latin typeface="Calibri" panose="020F0502020204030204" pitchFamily="34" charset="0"/>
                <a:cs typeface="Calibri" panose="020F0502020204030204" pitchFamily="34" charset="0"/>
              </a:rPr>
              <a:t>3,084 ft</a:t>
            </a:r>
            <a:r>
              <a:rPr lang="en-US" sz="2400" b="1" baseline="30000" dirty="0" smtClean="0">
                <a:solidFill>
                  <a:schemeClr val="bg1"/>
                </a:solidFill>
                <a:latin typeface="Calibri" panose="020F0502020204030204" pitchFamily="34" charset="0"/>
                <a:cs typeface="Calibri" panose="020F0502020204030204" pitchFamily="34" charset="0"/>
              </a:rPr>
              <a:t>3</a:t>
            </a:r>
          </a:p>
          <a:p>
            <a:pPr marL="342900" lvl="0" indent="-342900">
              <a:buFont typeface="Arial" panose="020B0604020202020204" pitchFamily="34" charset="0"/>
              <a:buChar char="•"/>
            </a:pPr>
            <a:r>
              <a:rPr lang="en-US" sz="2400" dirty="0" smtClean="0">
                <a:solidFill>
                  <a:schemeClr val="bg1"/>
                </a:solidFill>
                <a:latin typeface="Calibri" panose="020F0502020204030204" pitchFamily="34" charset="0"/>
                <a:cs typeface="Calibri" panose="020F0502020204030204" pitchFamily="34" charset="0"/>
              </a:rPr>
              <a:t>without under drain = </a:t>
            </a:r>
            <a:r>
              <a:rPr lang="en-US" sz="2400" b="1" dirty="0" smtClean="0">
                <a:solidFill>
                  <a:schemeClr val="bg1"/>
                </a:solidFill>
                <a:latin typeface="Calibri" panose="020F0502020204030204" pitchFamily="34" charset="0"/>
                <a:cs typeface="Calibri" panose="020F0502020204030204" pitchFamily="34" charset="0"/>
              </a:rPr>
              <a:t>19,965 ft</a:t>
            </a:r>
            <a:r>
              <a:rPr lang="en-US" sz="2400" b="1" baseline="30000" dirty="0" smtClean="0">
                <a:solidFill>
                  <a:schemeClr val="bg1"/>
                </a:solidFill>
                <a:latin typeface="Calibri" panose="020F0502020204030204" pitchFamily="34" charset="0"/>
                <a:cs typeface="Calibri" panose="020F0502020204030204" pitchFamily="34" charset="0"/>
              </a:rPr>
              <a:t>3</a:t>
            </a:r>
          </a:p>
          <a:p>
            <a:pPr marL="342900" lvl="0" indent="-342900">
              <a:buFont typeface="Arial" panose="020B0604020202020204" pitchFamily="34" charset="0"/>
              <a:buChar char="•"/>
            </a:pPr>
            <a:endParaRPr lang="en-US" sz="2400" b="1" baseline="30000" dirty="0">
              <a:solidFill>
                <a:schemeClr val="bg1"/>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normAutofit/>
          </a:bodyPr>
          <a:lstStyle/>
          <a:p>
            <a:r>
              <a:rPr lang="en-US" dirty="0" smtClean="0"/>
              <a:t>Filtration BMPs with elevated under drain</a:t>
            </a:r>
            <a:endParaRPr lang="en-US" dirty="0"/>
          </a:p>
        </p:txBody>
      </p:sp>
      <p:grpSp>
        <p:nvGrpSpPr>
          <p:cNvPr id="13" name="Group 12"/>
          <p:cNvGrpSpPr/>
          <p:nvPr/>
        </p:nvGrpSpPr>
        <p:grpSpPr>
          <a:xfrm>
            <a:off x="76200" y="2472671"/>
            <a:ext cx="4866685" cy="3166129"/>
            <a:chOff x="909110" y="2636060"/>
            <a:chExt cx="6222209" cy="4106372"/>
          </a:xfrm>
        </p:grpSpPr>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t="3984" b="11166"/>
            <a:stretch/>
          </p:blipFill>
          <p:spPr>
            <a:xfrm>
              <a:off x="909110" y="2672708"/>
              <a:ext cx="6222209" cy="4023360"/>
            </a:xfrm>
            <a:prstGeom prst="rect">
              <a:avLst/>
            </a:prstGeom>
            <a:noFill/>
            <a:ln w="9525">
              <a:solidFill>
                <a:schemeClr val="tx1"/>
              </a:solidFill>
              <a:miter lim="800000"/>
              <a:headEnd/>
              <a:tailEnd/>
            </a:ln>
          </p:spPr>
        </p:pic>
        <p:sp>
          <p:nvSpPr>
            <p:cNvPr id="42" name="Text Box 6"/>
            <p:cNvSpPr txBox="1">
              <a:spLocks noChangeArrowheads="1"/>
            </p:cNvSpPr>
            <p:nvPr/>
          </p:nvSpPr>
          <p:spPr bwMode="auto">
            <a:xfrm>
              <a:off x="931002" y="5744491"/>
              <a:ext cx="2612170" cy="997941"/>
            </a:xfrm>
            <a:prstGeom prst="rect">
              <a:avLst/>
            </a:prstGeom>
            <a:noFill/>
            <a:ln w="9525">
              <a:noFill/>
              <a:miter lim="800000"/>
              <a:headEnd/>
              <a:tailEnd/>
            </a:ln>
            <a:effectLst/>
          </p:spPr>
          <p:txBody>
            <a:bodyPr wrap="square">
              <a:spAutoFit/>
            </a:bodyPr>
            <a:lstStyle/>
            <a:p>
              <a:pPr>
                <a:spcBef>
                  <a:spcPct val="50000"/>
                </a:spcBef>
              </a:pPr>
              <a:r>
                <a:rPr lang="en-US" sz="2200" b="1" dirty="0">
                  <a:solidFill>
                    <a:schemeClr val="bg1"/>
                  </a:solidFill>
                </a:rPr>
                <a:t>Impermeable soil</a:t>
              </a:r>
            </a:p>
          </p:txBody>
        </p:sp>
        <p:sp>
          <p:nvSpPr>
            <p:cNvPr id="31" name="Trapezoid 30"/>
            <p:cNvSpPr/>
            <p:nvPr/>
          </p:nvSpPr>
          <p:spPr>
            <a:xfrm rot="10800000">
              <a:off x="3543173" y="6012359"/>
              <a:ext cx="1181227" cy="233707"/>
            </a:xfrm>
            <a:prstGeom prst="trapezoid">
              <a:avLst>
                <a:gd name="adj" fmla="val 89286"/>
              </a:avLst>
            </a:prstGeom>
            <a:solidFill>
              <a:schemeClr val="accent1">
                <a:alpha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295400" y="3800747"/>
              <a:ext cx="5410200" cy="2211612"/>
              <a:chOff x="1295400" y="3611412"/>
              <a:chExt cx="5410200" cy="2211612"/>
            </a:xfrm>
          </p:grpSpPr>
          <p:cxnSp>
            <p:nvCxnSpPr>
              <p:cNvPr id="54" name="Straight Arrow Connector 53"/>
              <p:cNvCxnSpPr/>
              <p:nvPr/>
            </p:nvCxnSpPr>
            <p:spPr>
              <a:xfrm>
                <a:off x="6705600" y="36576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172200" y="4212024"/>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38800" y="491111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029200" y="542584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295400" y="3611412"/>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828800" y="4214668"/>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362200" y="4728029"/>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82202" y="5334000"/>
                <a:ext cx="0" cy="397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847716" y="2636060"/>
              <a:ext cx="4324484" cy="1402042"/>
              <a:chOff x="1847716" y="2636060"/>
              <a:chExt cx="4324484" cy="1402042"/>
            </a:xfrm>
          </p:grpSpPr>
          <p:grpSp>
            <p:nvGrpSpPr>
              <p:cNvPr id="66" name="Group 65"/>
              <p:cNvGrpSpPr/>
              <p:nvPr/>
            </p:nvGrpSpPr>
            <p:grpSpPr>
              <a:xfrm>
                <a:off x="2790388" y="2636060"/>
                <a:ext cx="2211098" cy="1402042"/>
                <a:chOff x="1522702" y="1950757"/>
                <a:chExt cx="2211098" cy="1402042"/>
              </a:xfrm>
            </p:grpSpPr>
            <p:cxnSp>
              <p:nvCxnSpPr>
                <p:cNvPr id="67" name="Curved Connector 66"/>
                <p:cNvCxnSpPr/>
                <p:nvPr/>
              </p:nvCxnSpPr>
              <p:spPr>
                <a:xfrm rot="5400000" flipH="1" flipV="1">
                  <a:off x="2797532" y="2416532"/>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5400000" flipH="1" flipV="1">
                  <a:off x="1912145" y="2416531"/>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9" name="Curved Connector 68"/>
                <p:cNvCxnSpPr/>
                <p:nvPr/>
              </p:nvCxnSpPr>
              <p:spPr>
                <a:xfrm rot="5400000" flipH="1" flipV="1">
                  <a:off x="1072646" y="2400813"/>
                  <a:ext cx="1386323" cy="486212"/>
                </a:xfrm>
                <a:prstGeom prst="curvedConnector3">
                  <a:avLst>
                    <a:gd name="adj1" fmla="val 50000"/>
                  </a:avLst>
                </a:prstGeom>
                <a:ln w="38100">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flipH="1">
                <a:off x="1847716" y="3329222"/>
                <a:ext cx="4324484" cy="558847"/>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Evapotranspiration = 460 ft</a:t>
                </a:r>
                <a:r>
                  <a:rPr lang="en-US" sz="2200" baseline="30000" dirty="0">
                    <a:latin typeface="Calibri" panose="020F0502020204030204" pitchFamily="34" charset="0"/>
                    <a:cs typeface="Calibri" panose="020F0502020204030204" pitchFamily="34" charset="0"/>
                  </a:rPr>
                  <a:t>3</a:t>
                </a:r>
              </a:p>
            </p:txBody>
          </p:sp>
        </p:grpSp>
      </p:grpSp>
      <p:sp>
        <p:nvSpPr>
          <p:cNvPr id="72" name="TextBox 71"/>
          <p:cNvSpPr txBox="1"/>
          <p:nvPr/>
        </p:nvSpPr>
        <p:spPr>
          <a:xfrm flipH="1">
            <a:off x="3429000" y="4800600"/>
            <a:ext cx="1447800" cy="1107996"/>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Side Slope Infiltration = 890 ft</a:t>
            </a:r>
            <a:r>
              <a:rPr lang="en-US" sz="2200" baseline="30000" dirty="0" smtClean="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sp>
        <p:nvSpPr>
          <p:cNvPr id="75" name="TextBox 74"/>
          <p:cNvSpPr txBox="1"/>
          <p:nvPr/>
        </p:nvSpPr>
        <p:spPr>
          <a:xfrm flipH="1">
            <a:off x="381000" y="5562600"/>
            <a:ext cx="2705896" cy="769441"/>
          </a:xfrm>
          <a:prstGeom prst="rect">
            <a:avLst/>
          </a:prstGeom>
          <a:solidFill>
            <a:schemeClr val="accent1"/>
          </a:solidFill>
        </p:spPr>
        <p:txBody>
          <a:bodyPr wrap="square" rtlCol="0">
            <a:spAutoFit/>
          </a:bodyPr>
          <a:lstStyle/>
          <a:p>
            <a:pPr algn="ctr"/>
            <a:r>
              <a:rPr lang="en-US" sz="2200" dirty="0" smtClean="0">
                <a:latin typeface="Calibri" panose="020F0502020204030204" pitchFamily="34" charset="0"/>
                <a:cs typeface="Calibri" panose="020F0502020204030204" pitchFamily="34" charset="0"/>
              </a:rPr>
              <a:t>Volume below under drain = 2,144 ft</a:t>
            </a:r>
            <a:r>
              <a:rPr lang="en-US" sz="2200" baseline="30000" dirty="0" smtClean="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074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pPr marL="0" indent="0">
              <a:buNone/>
            </a:pPr>
            <a:r>
              <a:rPr lang="en-US" dirty="0"/>
              <a:t>Questions on volume reduction conformance calculations?</a:t>
            </a:r>
          </a:p>
        </p:txBody>
      </p:sp>
    </p:spTree>
    <p:extLst>
      <p:ext uri="{BB962C8B-B14F-4D97-AF65-F5344CB8AC3E}">
        <p14:creationId xmlns:p14="http://schemas.microsoft.com/office/powerpoint/2010/main" val="150303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Presentation outline</a:t>
            </a:r>
            <a:endParaRPr lang="en-US" dirty="0"/>
          </a:p>
        </p:txBody>
      </p:sp>
      <p:sp>
        <p:nvSpPr>
          <p:cNvPr id="3" name="Content Placeholder 2"/>
          <p:cNvSpPr>
            <a:spLocks noGrp="1"/>
          </p:cNvSpPr>
          <p:nvPr>
            <p:ph idx="1"/>
          </p:nvPr>
        </p:nvSpPr>
        <p:spPr>
          <a:xfrm>
            <a:off x="612648" y="1600200"/>
            <a:ext cx="8153400" cy="5105400"/>
          </a:xfrm>
        </p:spPr>
        <p:txBody>
          <a:bodyPr>
            <a:normAutofit/>
          </a:bodyPr>
          <a:lstStyle/>
          <a:p>
            <a:pPr marL="514350" indent="-514350">
              <a:lnSpc>
                <a:spcPct val="150000"/>
              </a:lnSpc>
              <a:buFont typeface="+mj-lt"/>
              <a:buAutoNum type="arabicPeriod"/>
            </a:pPr>
            <a:r>
              <a:rPr lang="en-US" dirty="0" smtClean="0"/>
              <a:t>Review MIDS performance goals</a:t>
            </a:r>
          </a:p>
          <a:p>
            <a:pPr marL="514350" indent="-514350">
              <a:lnSpc>
                <a:spcPct val="150000"/>
              </a:lnSpc>
              <a:buFont typeface="+mj-lt"/>
              <a:buAutoNum type="arabicPeriod"/>
            </a:pPr>
            <a:r>
              <a:rPr lang="en-US" dirty="0"/>
              <a:t>V</a:t>
            </a:r>
            <a:r>
              <a:rPr lang="en-US" dirty="0" smtClean="0"/>
              <a:t>olume reduction conformance calculations</a:t>
            </a:r>
          </a:p>
          <a:p>
            <a:pPr marL="514350" indent="-514350">
              <a:lnSpc>
                <a:spcPct val="150000"/>
              </a:lnSpc>
              <a:buFont typeface="+mj-lt"/>
              <a:buAutoNum type="arabicPeriod"/>
            </a:pPr>
            <a:r>
              <a:rPr lang="en-US" dirty="0" smtClean="0"/>
              <a:t>Pollutant removal calculations</a:t>
            </a:r>
          </a:p>
          <a:p>
            <a:pPr marL="514350" indent="-514350">
              <a:lnSpc>
                <a:spcPct val="150000"/>
              </a:lnSpc>
              <a:buFont typeface="+mj-lt"/>
              <a:buAutoNum type="arabicPeriod"/>
            </a:pPr>
            <a:r>
              <a:rPr lang="en-US" dirty="0" smtClean="0"/>
              <a:t>Pollutant load reduction calculations</a:t>
            </a:r>
          </a:p>
          <a:p>
            <a:pPr marL="514350" indent="-514350">
              <a:lnSpc>
                <a:spcPct val="150000"/>
              </a:lnSpc>
              <a:buFont typeface="+mj-lt"/>
              <a:buAutoNum type="arabicPeriod"/>
            </a:pPr>
            <a:r>
              <a:rPr lang="en-US" dirty="0" smtClean="0"/>
              <a:t>Other calculator notes and functions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b="1" dirty="0" smtClean="0"/>
          </a:p>
          <a:p>
            <a:pPr marL="365760" lvl="2" indent="0">
              <a:buNone/>
            </a:pPr>
            <a:endParaRPr lang="en-US" dirty="0" smtClean="0"/>
          </a:p>
          <a:p>
            <a:pPr lvl="1">
              <a:buNone/>
            </a:pPr>
            <a:endParaRPr lang="en-US" dirty="0" smtClean="0"/>
          </a:p>
        </p:txBody>
      </p:sp>
    </p:spTree>
    <p:extLst>
      <p:ext uri="{BB962C8B-B14F-4D97-AF65-F5344CB8AC3E}">
        <p14:creationId xmlns:p14="http://schemas.microsoft.com/office/powerpoint/2010/main" val="580491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Fundamentals of MIDS Calculator </a:t>
            </a:r>
            <a:br>
              <a:rPr lang="en-US" dirty="0" smtClean="0"/>
            </a:br>
            <a:r>
              <a:rPr lang="en-US" dirty="0" smtClean="0"/>
              <a:t>Pollutant Removal Calculations</a:t>
            </a:r>
            <a:endParaRPr lang="en-US" dirty="0"/>
          </a:p>
        </p:txBody>
      </p:sp>
    </p:spTree>
    <p:extLst>
      <p:ext uri="{BB962C8B-B14F-4D97-AF65-F5344CB8AC3E}">
        <p14:creationId xmlns:p14="http://schemas.microsoft.com/office/powerpoint/2010/main" val="2044448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945897" y="5996214"/>
            <a:ext cx="10134600" cy="1447800"/>
          </a:xfrm>
          <a:prstGeom prst="rect">
            <a:avLst/>
          </a:prstGeom>
          <a:solidFill>
            <a:srgbClr val="0D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 y="533400"/>
            <a:ext cx="10134600" cy="1447800"/>
          </a:xfrm>
          <a:prstGeom prst="rect">
            <a:avLst/>
          </a:prstGeom>
          <a:solidFill>
            <a:srgbClr val="0D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48"/>
          <p:cNvGrpSpPr/>
          <p:nvPr/>
        </p:nvGrpSpPr>
        <p:grpSpPr>
          <a:xfrm>
            <a:off x="182336" y="533400"/>
            <a:ext cx="8809263" cy="6343709"/>
            <a:chOff x="182336" y="0"/>
            <a:chExt cx="8527482" cy="6877110"/>
          </a:xfrm>
        </p:grpSpPr>
        <p:sp>
          <p:nvSpPr>
            <p:cNvPr id="23" name="Flowchart: Decision 22"/>
            <p:cNvSpPr/>
            <p:nvPr/>
          </p:nvSpPr>
          <p:spPr>
            <a:xfrm>
              <a:off x="182336" y="0"/>
              <a:ext cx="3235778" cy="15997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TextBox 9"/>
            <p:cNvSpPr txBox="1"/>
            <p:nvPr/>
          </p:nvSpPr>
          <p:spPr>
            <a:xfrm>
              <a:off x="4648200" y="247821"/>
              <a:ext cx="4061617" cy="1801739"/>
            </a:xfrm>
            <a:prstGeom prst="rect">
              <a:avLst/>
            </a:prstGeom>
            <a:noFill/>
            <a:ln w="41275">
              <a:solidFill>
                <a:schemeClr val="accent1"/>
              </a:solidFill>
            </a:ln>
          </p:spPr>
          <p:txBody>
            <a:bodyPr wrap="square" rtlCol="0">
              <a:spAutoFit/>
            </a:bodyPr>
            <a:lstStyle>
              <a:defPPr>
                <a:defRPr lang="en-US"/>
              </a:defPPr>
              <a:lvl1pPr>
                <a:defRPr b="1">
                  <a:solidFill>
                    <a:schemeClr val="bg1"/>
                  </a:solidFill>
                </a:defRPr>
              </a:lvl1pPr>
            </a:lstStyle>
            <a:p>
              <a:endParaRPr lang="en-US" dirty="0"/>
            </a:p>
            <a:p>
              <a:r>
                <a:rPr lang="en-US" sz="2200" dirty="0" smtClean="0">
                  <a:latin typeface="Calibri" panose="020F0502020204030204" pitchFamily="34" charset="0"/>
                  <a:cs typeface="Calibri" panose="020F0502020204030204" pitchFamily="34" charset="0"/>
                </a:rPr>
                <a:t>“Primary” Performance Goal:</a:t>
              </a:r>
            </a:p>
            <a:p>
              <a:r>
                <a:rPr lang="en-US" sz="2200" dirty="0" smtClean="0">
                  <a:latin typeface="Calibri" panose="020F0502020204030204" pitchFamily="34" charset="0"/>
                  <a:cs typeface="Calibri" panose="020F0502020204030204" pitchFamily="34" charset="0"/>
                </a:rPr>
                <a:t>Retain 1.1 </a:t>
              </a:r>
              <a:r>
                <a:rPr lang="en-US" sz="2200" dirty="0">
                  <a:latin typeface="Calibri" panose="020F0502020204030204" pitchFamily="34" charset="0"/>
                  <a:cs typeface="Calibri" panose="020F0502020204030204" pitchFamily="34" charset="0"/>
                </a:rPr>
                <a:t>inch x Impervious   Surface Area</a:t>
              </a:r>
            </a:p>
            <a:p>
              <a:endParaRPr lang="en-US" dirty="0"/>
            </a:p>
          </p:txBody>
        </p:sp>
        <p:sp>
          <p:nvSpPr>
            <p:cNvPr id="16" name="TextBox 15"/>
            <p:cNvSpPr txBox="1"/>
            <p:nvPr/>
          </p:nvSpPr>
          <p:spPr>
            <a:xfrm>
              <a:off x="838200" y="563996"/>
              <a:ext cx="2019300" cy="400110"/>
            </a:xfrm>
            <a:prstGeom prst="rect">
              <a:avLst/>
            </a:prstGeom>
            <a:noFill/>
          </p:spPr>
          <p:txBody>
            <a:bodyPr wrap="square" rtlCol="0">
              <a:spAutoFit/>
            </a:bodyPr>
            <a:lstStyle/>
            <a:p>
              <a:pPr algn="ctr"/>
              <a:r>
                <a:rPr lang="en-US" sz="2000" b="1" u="sng" dirty="0" smtClean="0">
                  <a:solidFill>
                    <a:schemeClr val="bg1"/>
                  </a:solidFill>
                  <a:latin typeface="Calibri" panose="020F0502020204030204" pitchFamily="34" charset="0"/>
                  <a:cs typeface="Calibri" panose="020F0502020204030204" pitchFamily="34" charset="0"/>
                </a:rPr>
                <a:t>Good Infiltration</a:t>
              </a:r>
              <a:endParaRPr lang="en-US" sz="2000" b="1" u="sng" dirty="0">
                <a:solidFill>
                  <a:schemeClr val="bg1"/>
                </a:solidFill>
                <a:latin typeface="Calibri" panose="020F0502020204030204" pitchFamily="34" charset="0"/>
                <a:cs typeface="Calibri" panose="020F0502020204030204" pitchFamily="34" charset="0"/>
              </a:endParaRPr>
            </a:p>
          </p:txBody>
        </p:sp>
        <p:sp>
          <p:nvSpPr>
            <p:cNvPr id="17" name="Flowchart: Decision 16"/>
            <p:cNvSpPr/>
            <p:nvPr/>
          </p:nvSpPr>
          <p:spPr>
            <a:xfrm>
              <a:off x="193222" y="4038600"/>
              <a:ext cx="3235778" cy="2133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3641271" y="421153"/>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sp>
          <p:nvSpPr>
            <p:cNvPr id="21" name="TextBox 20"/>
            <p:cNvSpPr txBox="1"/>
            <p:nvPr/>
          </p:nvSpPr>
          <p:spPr>
            <a:xfrm>
              <a:off x="756558" y="4419600"/>
              <a:ext cx="2190750" cy="1384671"/>
            </a:xfrm>
            <a:prstGeom prst="rect">
              <a:avLst/>
            </a:prstGeom>
            <a:noFill/>
          </p:spPr>
          <p:txBody>
            <a:bodyPr wrap="square" rtlCol="0">
              <a:spAutoFit/>
            </a:bodyPr>
            <a:lstStyle/>
            <a:p>
              <a:pPr algn="ctr"/>
              <a:r>
                <a:rPr lang="en-US" sz="2000" b="1" u="sng" dirty="0" smtClean="0">
                  <a:solidFill>
                    <a:schemeClr val="bg1"/>
                  </a:solidFill>
                  <a:latin typeface="Calibri" panose="020F0502020204030204" pitchFamily="34" charset="0"/>
                  <a:cs typeface="Calibri" panose="020F0502020204030204" pitchFamily="34" charset="0"/>
                </a:rPr>
                <a:t>No </a:t>
              </a:r>
              <a:r>
                <a:rPr lang="en-US" sz="2000" b="1" u="sng" dirty="0">
                  <a:solidFill>
                    <a:schemeClr val="bg1"/>
                  </a:solidFill>
                  <a:latin typeface="Calibri" panose="020F0502020204030204" pitchFamily="34" charset="0"/>
                  <a:cs typeface="Calibri" panose="020F0502020204030204" pitchFamily="34" charset="0"/>
                </a:rPr>
                <a:t>Infiltration</a:t>
              </a:r>
            </a:p>
            <a:p>
              <a:pPr algn="ctr"/>
              <a:r>
                <a:rPr lang="en-US" sz="1900" dirty="0" smtClean="0">
                  <a:solidFill>
                    <a:schemeClr val="bg1"/>
                  </a:solidFill>
                  <a:latin typeface="Calibri" panose="020F0502020204030204" pitchFamily="34" charset="0"/>
                  <a:cs typeface="Calibri" panose="020F0502020204030204" pitchFamily="34" charset="0"/>
                </a:rPr>
                <a:t>Restrictions (clay, contaminants, etc.) </a:t>
              </a:r>
              <a:r>
                <a:rPr lang="en-US" sz="1900" dirty="0">
                  <a:solidFill>
                    <a:schemeClr val="bg1"/>
                  </a:solidFill>
                  <a:latin typeface="Calibri" panose="020F0502020204030204" pitchFamily="34" charset="0"/>
                  <a:cs typeface="Calibri" panose="020F0502020204030204" pitchFamily="34" charset="0"/>
                </a:rPr>
                <a:t>but </a:t>
              </a:r>
              <a:r>
                <a:rPr lang="en-US" sz="1900" dirty="0" smtClean="0">
                  <a:solidFill>
                    <a:schemeClr val="bg1"/>
                  </a:solidFill>
                  <a:latin typeface="Calibri" panose="020F0502020204030204" pitchFamily="34" charset="0"/>
                  <a:cs typeface="Calibri" panose="020F0502020204030204" pitchFamily="34" charset="0"/>
                </a:rPr>
                <a:t>space for BMP</a:t>
              </a:r>
              <a:endParaRPr lang="en-US" sz="1900" dirty="0">
                <a:solidFill>
                  <a:schemeClr val="bg1"/>
                </a:solidFill>
                <a:latin typeface="Calibri" panose="020F0502020204030204" pitchFamily="34" charset="0"/>
                <a:cs typeface="Calibri" panose="020F0502020204030204" pitchFamily="34" charset="0"/>
              </a:endParaRPr>
            </a:p>
          </p:txBody>
        </p:sp>
        <p:sp>
          <p:nvSpPr>
            <p:cNvPr id="22" name="Flowchart: Decision 21"/>
            <p:cNvSpPr/>
            <p:nvPr/>
          </p:nvSpPr>
          <p:spPr>
            <a:xfrm>
              <a:off x="193222" y="1752600"/>
              <a:ext cx="3235778" cy="2133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p:cNvSpPr txBox="1"/>
            <p:nvPr/>
          </p:nvSpPr>
          <p:spPr>
            <a:xfrm>
              <a:off x="838200" y="2362200"/>
              <a:ext cx="2019300" cy="984885"/>
            </a:xfrm>
            <a:prstGeom prst="rect">
              <a:avLst/>
            </a:prstGeom>
            <a:noFill/>
          </p:spPr>
          <p:txBody>
            <a:bodyPr wrap="square" rtlCol="0">
              <a:spAutoFit/>
            </a:bodyPr>
            <a:lstStyle/>
            <a:p>
              <a:pPr algn="ctr"/>
              <a:r>
                <a:rPr lang="en-US" sz="2000" b="1" u="sng" dirty="0">
                  <a:solidFill>
                    <a:schemeClr val="bg1"/>
                  </a:solidFill>
                  <a:latin typeface="Calibri" panose="020F0502020204030204" pitchFamily="34" charset="0"/>
                  <a:cs typeface="Calibri" panose="020F0502020204030204" pitchFamily="34" charset="0"/>
                </a:rPr>
                <a:t>Slow Infiltration</a:t>
              </a:r>
            </a:p>
            <a:p>
              <a:pPr algn="ctr"/>
              <a:r>
                <a:rPr lang="en-US" sz="1900" dirty="0">
                  <a:solidFill>
                    <a:schemeClr val="bg1"/>
                  </a:solidFill>
                  <a:latin typeface="Calibri" panose="020F0502020204030204" pitchFamily="34" charset="0"/>
                  <a:cs typeface="Calibri" panose="020F0502020204030204" pitchFamily="34" charset="0"/>
                </a:rPr>
                <a:t>Limited </a:t>
              </a:r>
              <a:r>
                <a:rPr lang="en-US" sz="1900" dirty="0" smtClean="0">
                  <a:solidFill>
                    <a:schemeClr val="bg1"/>
                  </a:solidFill>
                  <a:latin typeface="Calibri" panose="020F0502020204030204" pitchFamily="34" charset="0"/>
                  <a:cs typeface="Calibri" panose="020F0502020204030204" pitchFamily="34" charset="0"/>
                </a:rPr>
                <a:t>space, </a:t>
              </a:r>
              <a:r>
                <a:rPr lang="en-US" sz="1900" dirty="0">
                  <a:solidFill>
                    <a:schemeClr val="bg1"/>
                  </a:solidFill>
                  <a:latin typeface="Calibri" panose="020F0502020204030204" pitchFamily="34" charset="0"/>
                  <a:cs typeface="Calibri" panose="020F0502020204030204" pitchFamily="34" charset="0"/>
                </a:rPr>
                <a:t>but some available</a:t>
              </a:r>
            </a:p>
          </p:txBody>
        </p:sp>
        <p:cxnSp>
          <p:nvCxnSpPr>
            <p:cNvPr id="26" name="Straight Arrow Connector 25"/>
            <p:cNvCxnSpPr/>
            <p:nvPr/>
          </p:nvCxnSpPr>
          <p:spPr>
            <a:xfrm>
              <a:off x="1800225" y="1599711"/>
              <a:ext cx="0" cy="5334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11111" y="3886200"/>
              <a:ext cx="0" cy="5334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81828" y="2819400"/>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1914" y="2362201"/>
              <a:ext cx="4097904" cy="1788393"/>
            </a:xfrm>
            <a:prstGeom prst="rect">
              <a:avLst/>
            </a:prstGeom>
            <a:noFill/>
            <a:ln w="41275">
              <a:solidFill>
                <a:schemeClr val="accent1"/>
              </a:solidFill>
            </a:ln>
          </p:spPr>
          <p:txBody>
            <a:bodyPr wrap="square" rtlCol="0">
              <a:spAutoFit/>
            </a:bodyPr>
            <a:lstStyle/>
            <a:p>
              <a:r>
                <a:rPr lang="en-US" sz="2200" b="1" dirty="0" smtClean="0">
                  <a:solidFill>
                    <a:schemeClr val="bg1"/>
                  </a:solidFill>
                  <a:latin typeface="Calibri" panose="020F0502020204030204" pitchFamily="34" charset="0"/>
                  <a:cs typeface="Calibri" panose="020F0502020204030204" pitchFamily="34" charset="0"/>
                </a:rPr>
                <a:t>Retain 0.55 inch x Impervious Surface Area</a:t>
              </a:r>
            </a:p>
            <a:p>
              <a:pPr>
                <a:lnSpc>
                  <a:spcPct val="130000"/>
                </a:lnSpc>
              </a:pPr>
              <a:r>
                <a:rPr lang="en-US" sz="2200" b="1" dirty="0" smtClean="0">
                  <a:solidFill>
                    <a:schemeClr val="bg1"/>
                  </a:solidFill>
                  <a:latin typeface="Calibri" panose="020F0502020204030204" pitchFamily="34" charset="0"/>
                  <a:cs typeface="Calibri" panose="020F0502020204030204" pitchFamily="34" charset="0"/>
                </a:rPr>
                <a:t>AND</a:t>
              </a:r>
            </a:p>
            <a:p>
              <a:pPr>
                <a:lnSpc>
                  <a:spcPct val="130000"/>
                </a:lnSpc>
              </a:pPr>
              <a:r>
                <a:rPr lang="en-US" sz="2200" b="1" dirty="0" smtClean="0">
                  <a:solidFill>
                    <a:schemeClr val="bg1"/>
                  </a:solidFill>
                  <a:latin typeface="Calibri" panose="020F0502020204030204" pitchFamily="34" charset="0"/>
                  <a:cs typeface="Calibri" panose="020F0502020204030204" pitchFamily="34" charset="0"/>
                </a:rPr>
                <a:t>75%  Annual TP Removal</a:t>
              </a:r>
            </a:p>
          </p:txBody>
        </p:sp>
        <p:sp>
          <p:nvSpPr>
            <p:cNvPr id="31" name="TextBox 30"/>
            <p:cNvSpPr txBox="1"/>
            <p:nvPr/>
          </p:nvSpPr>
          <p:spPr>
            <a:xfrm>
              <a:off x="3645806" y="2493958"/>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cxnSp>
          <p:nvCxnSpPr>
            <p:cNvPr id="32" name="Straight Arrow Connector 31"/>
            <p:cNvCxnSpPr/>
            <p:nvPr/>
          </p:nvCxnSpPr>
          <p:spPr>
            <a:xfrm>
              <a:off x="3399971" y="5105400"/>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30057" y="4648200"/>
              <a:ext cx="4079761" cy="1568181"/>
            </a:xfrm>
            <a:prstGeom prst="rect">
              <a:avLst/>
            </a:prstGeom>
            <a:noFill/>
            <a:ln w="41275">
              <a:solidFill>
                <a:schemeClr val="accent1"/>
              </a:solidFill>
            </a:ln>
          </p:spPr>
          <p:txBody>
            <a:bodyPr wrap="square" rtlCol="0">
              <a:spAutoFit/>
            </a:bodyPr>
            <a:lstStyle>
              <a:defPPr>
                <a:defRPr lang="en-US"/>
              </a:defPPr>
              <a:lvl1pPr>
                <a:defRPr b="1">
                  <a:solidFill>
                    <a:schemeClr val="bg1"/>
                  </a:solidFill>
                </a:defRPr>
              </a:lvl1pPr>
            </a:lstStyle>
            <a:p>
              <a:r>
                <a:rPr lang="en-US" sz="2200" dirty="0" smtClean="0">
                  <a:latin typeface="Calibri" panose="020F0502020204030204" pitchFamily="34" charset="0"/>
                  <a:cs typeface="Calibri" panose="020F0502020204030204" pitchFamily="34" charset="0"/>
                </a:rPr>
                <a:t>Volume retention to maximum extent possible </a:t>
              </a:r>
            </a:p>
            <a:p>
              <a:r>
                <a:rPr lang="en-US" sz="2200" dirty="0" smtClean="0">
                  <a:latin typeface="Calibri" panose="020F0502020204030204" pitchFamily="34" charset="0"/>
                  <a:cs typeface="Calibri" panose="020F0502020204030204" pitchFamily="34" charset="0"/>
                </a:rPr>
                <a:t>AND</a:t>
              </a:r>
            </a:p>
            <a:p>
              <a:r>
                <a:rPr lang="en-US" sz="2200" dirty="0" smtClean="0">
                  <a:latin typeface="Calibri" panose="020F0502020204030204" pitchFamily="34" charset="0"/>
                  <a:cs typeface="Calibri" panose="020F0502020204030204" pitchFamily="34" charset="0"/>
                </a:rPr>
                <a:t>60</a:t>
              </a:r>
              <a:r>
                <a:rPr lang="en-US" sz="2200" dirty="0">
                  <a:latin typeface="Calibri" panose="020F0502020204030204" pitchFamily="34" charset="0"/>
                  <a:cs typeface="Calibri" panose="020F0502020204030204" pitchFamily="34" charset="0"/>
                </a:rPr>
                <a:t>%  Annual TP </a:t>
              </a:r>
              <a:r>
                <a:rPr lang="en-US" sz="2200" dirty="0" smtClean="0">
                  <a:latin typeface="Calibri" panose="020F0502020204030204" pitchFamily="34" charset="0"/>
                  <a:cs typeface="Calibri" panose="020F0502020204030204" pitchFamily="34" charset="0"/>
                </a:rPr>
                <a:t>Removal</a:t>
              </a:r>
              <a:endParaRPr lang="en-US" sz="2200" dirty="0">
                <a:latin typeface="Calibri" panose="020F0502020204030204" pitchFamily="34" charset="0"/>
                <a:cs typeface="Calibri" panose="020F0502020204030204" pitchFamily="34" charset="0"/>
              </a:endParaRPr>
            </a:p>
          </p:txBody>
        </p:sp>
        <p:sp>
          <p:nvSpPr>
            <p:cNvPr id="34" name="TextBox 33"/>
            <p:cNvSpPr txBox="1"/>
            <p:nvPr/>
          </p:nvSpPr>
          <p:spPr>
            <a:xfrm>
              <a:off x="3663949" y="4779958"/>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cxnSp>
          <p:nvCxnSpPr>
            <p:cNvPr id="38" name="Straight Arrow Connector 37"/>
            <p:cNvCxnSpPr>
              <a:stCxn id="17" idx="2"/>
            </p:cNvCxnSpPr>
            <p:nvPr/>
          </p:nvCxnSpPr>
          <p:spPr>
            <a:xfrm>
              <a:off x="1811111" y="6172200"/>
              <a:ext cx="17689" cy="3810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05000" y="1535668"/>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0" name="TextBox 39"/>
            <p:cNvSpPr txBox="1"/>
            <p:nvPr/>
          </p:nvSpPr>
          <p:spPr>
            <a:xfrm>
              <a:off x="1905000" y="3821668"/>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1" name="TextBox 40"/>
            <p:cNvSpPr txBox="1"/>
            <p:nvPr/>
          </p:nvSpPr>
          <p:spPr>
            <a:xfrm>
              <a:off x="1928586" y="6101834"/>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2" name="TextBox 41"/>
            <p:cNvSpPr txBox="1"/>
            <p:nvPr/>
          </p:nvSpPr>
          <p:spPr>
            <a:xfrm>
              <a:off x="762000" y="6477000"/>
              <a:ext cx="2113643"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cs typeface="Calibri" panose="020F0502020204030204" pitchFamily="34" charset="0"/>
                </a:rPr>
                <a:t>Offsite Mitigation</a:t>
              </a:r>
            </a:p>
          </p:txBody>
        </p:sp>
        <p:cxnSp>
          <p:nvCxnSpPr>
            <p:cNvPr id="48" name="Straight Arrow Connector 47"/>
            <p:cNvCxnSpPr/>
            <p:nvPr/>
          </p:nvCxnSpPr>
          <p:spPr>
            <a:xfrm>
              <a:off x="3399971" y="781712"/>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0" name="Title 1"/>
          <p:cNvSpPr>
            <a:spLocks noGrp="1"/>
          </p:cNvSpPr>
          <p:nvPr>
            <p:ph type="title"/>
          </p:nvPr>
        </p:nvSpPr>
        <p:spPr>
          <a:xfrm>
            <a:off x="168082" y="-228600"/>
            <a:ext cx="8823515" cy="990600"/>
          </a:xfrm>
        </p:spPr>
        <p:txBody>
          <a:bodyPr>
            <a:normAutofit fontScale="90000"/>
          </a:bodyPr>
          <a:lstStyle/>
          <a:p>
            <a:pPr algn="l"/>
            <a:r>
              <a:rPr lang="en-US" dirty="0" smtClean="0"/>
              <a:t>A simplification of Flexible Treatment Options…</a:t>
            </a:r>
            <a:endParaRPr lang="en-US" dirty="0"/>
          </a:p>
        </p:txBody>
      </p:sp>
      <p:sp>
        <p:nvSpPr>
          <p:cNvPr id="37" name="Oval 36"/>
          <p:cNvSpPr/>
          <p:nvPr/>
        </p:nvSpPr>
        <p:spPr>
          <a:xfrm>
            <a:off x="4572000" y="3733800"/>
            <a:ext cx="39624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4419600" y="5715000"/>
            <a:ext cx="39624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057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smtClean="0"/>
              <a:t>Calculating annual pollutant removal </a:t>
            </a:r>
          </a:p>
        </p:txBody>
      </p:sp>
      <p:sp>
        <p:nvSpPr>
          <p:cNvPr id="3" name="Content Placeholder 2"/>
          <p:cNvSpPr>
            <a:spLocks noGrp="1"/>
          </p:cNvSpPr>
          <p:nvPr>
            <p:ph idx="1"/>
          </p:nvPr>
        </p:nvSpPr>
        <p:spPr>
          <a:xfrm>
            <a:off x="457200" y="1752600"/>
            <a:ext cx="8305800" cy="5105400"/>
          </a:xfrm>
        </p:spPr>
        <p:txBody>
          <a:bodyPr rtlCol="0">
            <a:normAutofit/>
          </a:bodyPr>
          <a:lstStyle/>
          <a:p>
            <a:pPr fontAlgn="auto">
              <a:spcAft>
                <a:spcPts val="600"/>
              </a:spcAft>
              <a:defRPr/>
            </a:pPr>
            <a:r>
              <a:rPr lang="en-US" sz="3000" dirty="0" smtClean="0"/>
              <a:t>Calculator estimates % annual pollutant removal achieved</a:t>
            </a:r>
          </a:p>
          <a:p>
            <a:pPr lvl="2">
              <a:spcAft>
                <a:spcPts val="600"/>
              </a:spcAft>
              <a:buFont typeface="Calibri" pitchFamily="34" charset="0"/>
              <a:buChar char="­"/>
              <a:defRPr/>
            </a:pPr>
            <a:r>
              <a:rPr lang="en-US" sz="3000" dirty="0" smtClean="0"/>
              <a:t>For each individual BMP</a:t>
            </a:r>
          </a:p>
          <a:p>
            <a:pPr lvl="2">
              <a:spcAft>
                <a:spcPts val="600"/>
              </a:spcAft>
              <a:buFont typeface="Calibri" pitchFamily="34" charset="0"/>
              <a:buChar char="­"/>
              <a:defRPr/>
            </a:pPr>
            <a:r>
              <a:rPr lang="en-US" sz="3000" dirty="0" smtClean="0"/>
              <a:t>Cumulative % annual removal for site </a:t>
            </a:r>
            <a:endParaRPr lang="en-US" sz="3000" dirty="0"/>
          </a:p>
          <a:p>
            <a:pPr lvl="2">
              <a:spcAft>
                <a:spcPts val="600"/>
              </a:spcAft>
              <a:buFont typeface="Calibri" pitchFamily="34" charset="0"/>
              <a:buChar char="­"/>
              <a:defRPr/>
            </a:pPr>
            <a:r>
              <a:rPr lang="en-US" sz="2800" dirty="0" smtClean="0"/>
              <a:t>Total </a:t>
            </a:r>
            <a:r>
              <a:rPr lang="en-US" sz="2800" dirty="0"/>
              <a:t>Phosphorus (TP), Dissolved Phosphorus (DP), and Total Suspended Sediment (TSS</a:t>
            </a:r>
            <a:r>
              <a:rPr lang="en-US" sz="2800" dirty="0" smtClean="0"/>
              <a:t>)</a:t>
            </a:r>
            <a:endParaRPr lang="en-US" sz="3000" dirty="0" smtClean="0"/>
          </a:p>
          <a:p>
            <a:pPr marL="1074420" lvl="3" indent="-342900">
              <a:buFont typeface="Calibri" pitchFamily="34" charset="0"/>
              <a:buChar char="­"/>
              <a:defRPr/>
            </a:pPr>
            <a:endParaRPr lang="en-US"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smtClean="0"/>
              <a:t>Calculating annual pollutant removal </a:t>
            </a:r>
          </a:p>
        </p:txBody>
      </p:sp>
      <p:sp>
        <p:nvSpPr>
          <p:cNvPr id="3" name="Content Placeholder 2"/>
          <p:cNvSpPr>
            <a:spLocks noGrp="1"/>
          </p:cNvSpPr>
          <p:nvPr>
            <p:ph idx="1"/>
          </p:nvPr>
        </p:nvSpPr>
        <p:spPr>
          <a:xfrm>
            <a:off x="457200" y="1752600"/>
            <a:ext cx="8305800" cy="5105400"/>
          </a:xfrm>
        </p:spPr>
        <p:txBody>
          <a:bodyPr rtlCol="0">
            <a:normAutofit/>
          </a:bodyPr>
          <a:lstStyle/>
          <a:p>
            <a:pPr marL="342900" lvl="1" indent="-342900" fontAlgn="auto">
              <a:spcAft>
                <a:spcPts val="0"/>
              </a:spcAft>
              <a:buFont typeface="Arial" pitchFamily="34" charset="0"/>
              <a:buChar char="•"/>
              <a:defRPr/>
            </a:pPr>
            <a:r>
              <a:rPr lang="en-US" sz="3000" dirty="0" smtClean="0"/>
              <a:t>Why? </a:t>
            </a:r>
          </a:p>
          <a:p>
            <a:pPr marL="914400" lvl="3">
              <a:spcAft>
                <a:spcPts val="1200"/>
              </a:spcAft>
              <a:buFontTx/>
              <a:buChar char="-"/>
              <a:defRPr/>
            </a:pPr>
            <a:r>
              <a:rPr lang="en-US" sz="3000" dirty="0" smtClean="0"/>
              <a:t>To show conformance with MIDS Flexible Treatment Options (FTOs) or other local requirements</a:t>
            </a:r>
          </a:p>
          <a:p>
            <a:pPr lvl="2">
              <a:spcAft>
                <a:spcPts val="1200"/>
              </a:spcAft>
              <a:buNone/>
            </a:pPr>
            <a:r>
              <a:rPr lang="en-US" sz="3000" dirty="0" smtClean="0"/>
              <a:t>-	Reduction of TSS &amp; P for TMDLs (Total Maximum Daily Loads)</a:t>
            </a:r>
          </a:p>
          <a:p>
            <a:pPr marL="914400" indent="-228600">
              <a:spcAft>
                <a:spcPts val="1200"/>
              </a:spcAft>
              <a:buNone/>
            </a:pPr>
            <a:r>
              <a:rPr lang="en-US" sz="3000" dirty="0" smtClean="0"/>
              <a:t>-	Information for grant applications</a:t>
            </a:r>
          </a:p>
          <a:p>
            <a:pPr marL="1074420" lvl="3" indent="-342900">
              <a:buFont typeface="Calibri" pitchFamily="34" charset="0"/>
              <a:buChar char="­"/>
              <a:defRPr/>
            </a:pPr>
            <a:endParaRPr lang="en-US"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052550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dirty="0" smtClean="0"/>
              <a:t>Basis of % annual pollutant removal calculations</a:t>
            </a:r>
          </a:p>
        </p:txBody>
      </p:sp>
      <p:sp>
        <p:nvSpPr>
          <p:cNvPr id="35843" name="Content Placeholder 2"/>
          <p:cNvSpPr>
            <a:spLocks noGrp="1"/>
          </p:cNvSpPr>
          <p:nvPr>
            <p:ph idx="1"/>
          </p:nvPr>
        </p:nvSpPr>
        <p:spPr/>
        <p:txBody>
          <a:bodyPr/>
          <a:lstStyle/>
          <a:p>
            <a:r>
              <a:rPr lang="en-US" dirty="0" smtClean="0"/>
              <a:t>For volume retained on site, </a:t>
            </a:r>
            <a:r>
              <a:rPr lang="en-US" dirty="0"/>
              <a:t>a</a:t>
            </a:r>
            <a:r>
              <a:rPr lang="en-US" dirty="0" smtClean="0"/>
              <a:t>ssume 100% pollutant removal</a:t>
            </a:r>
          </a:p>
          <a:p>
            <a:endParaRPr lang="en-US" sz="2800" dirty="0" smtClean="0"/>
          </a:p>
          <a:p>
            <a:r>
              <a:rPr lang="en-US" dirty="0" smtClean="0"/>
              <a:t>For Volume NOT retained by BMP,  assume  0% - 100% pollutant removal</a:t>
            </a:r>
          </a:p>
          <a:p>
            <a:pPr lvl="1">
              <a:buFont typeface="Calibri" pitchFamily="34" charset="0"/>
              <a:buChar char="­"/>
            </a:pPr>
            <a:r>
              <a:rPr lang="en-US" sz="2800" dirty="0" smtClean="0"/>
              <a:t>Depending on BMP</a:t>
            </a:r>
          </a:p>
          <a:p>
            <a:pPr lvl="1">
              <a:buFont typeface="Calibri" pitchFamily="34" charset="0"/>
              <a:buChar char="­"/>
            </a:pPr>
            <a:r>
              <a:rPr lang="en-US" sz="2800" dirty="0" smtClean="0"/>
              <a:t>Depending on if BMP is designed as a flow-through or bypass system</a:t>
            </a:r>
          </a:p>
          <a:p>
            <a:pPr lvl="1"/>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que 16"/>
          <p:cNvSpPr/>
          <p:nvPr/>
        </p:nvSpPr>
        <p:spPr>
          <a:xfrm>
            <a:off x="76200" y="1676400"/>
            <a:ext cx="1752600" cy="12192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7" name="Title 1"/>
          <p:cNvSpPr>
            <a:spLocks noGrp="1"/>
          </p:cNvSpPr>
          <p:nvPr>
            <p:ph type="title"/>
          </p:nvPr>
        </p:nvSpPr>
        <p:spPr/>
        <p:txBody>
          <a:bodyPr>
            <a:normAutofit/>
          </a:bodyPr>
          <a:lstStyle/>
          <a:p>
            <a:r>
              <a:rPr lang="en-US" dirty="0" smtClean="0"/>
              <a:t>Calculating % annual pollutant removal</a:t>
            </a:r>
          </a:p>
        </p:txBody>
      </p:sp>
      <p:sp>
        <p:nvSpPr>
          <p:cNvPr id="36868" name="Content Placeholder 2"/>
          <p:cNvSpPr>
            <a:spLocks noGrp="1"/>
          </p:cNvSpPr>
          <p:nvPr>
            <p:ph idx="1"/>
          </p:nvPr>
        </p:nvSpPr>
        <p:spPr>
          <a:xfrm>
            <a:off x="4419600" y="2057400"/>
            <a:ext cx="5486400" cy="1858963"/>
          </a:xfrm>
        </p:spPr>
        <p:txBody>
          <a:bodyPr/>
          <a:lstStyle/>
          <a:p>
            <a:pPr>
              <a:buFont typeface="Arial" pitchFamily="34" charset="0"/>
              <a:buNone/>
            </a:pPr>
            <a:r>
              <a:rPr lang="en-US" dirty="0" smtClean="0"/>
              <a:t>  (100- %RVR)    %PR</a:t>
            </a:r>
          </a:p>
        </p:txBody>
      </p:sp>
      <p:sp>
        <p:nvSpPr>
          <p:cNvPr id="36869" name="Content Placeholder 2"/>
          <p:cNvSpPr txBox="1">
            <a:spLocks/>
          </p:cNvSpPr>
          <p:nvPr/>
        </p:nvSpPr>
        <p:spPr bwMode="auto">
          <a:xfrm>
            <a:off x="-152400" y="1676400"/>
            <a:ext cx="2133600" cy="1600200"/>
          </a:xfrm>
          <a:prstGeom prst="rect">
            <a:avLst/>
          </a:prstGeom>
          <a:noFill/>
          <a:ln w="9525">
            <a:noFill/>
            <a:miter lim="800000"/>
            <a:headEnd/>
            <a:tailEnd/>
          </a:ln>
        </p:spPr>
        <p:txBody>
          <a:bodyPr/>
          <a:lstStyle/>
          <a:p>
            <a:pPr marL="342900" indent="-342900" algn="ctr"/>
            <a:r>
              <a:rPr lang="en-US" sz="2400" dirty="0">
                <a:solidFill>
                  <a:schemeClr val="bg1"/>
                </a:solidFill>
                <a:latin typeface="Calibri" pitchFamily="34" charset="0"/>
                <a:cs typeface="Calibri" pitchFamily="34" charset="0"/>
              </a:rPr>
              <a:t>Total </a:t>
            </a:r>
          </a:p>
          <a:p>
            <a:pPr marL="342900" indent="-342900" algn="ctr"/>
            <a:r>
              <a:rPr lang="en-US" sz="2400" dirty="0">
                <a:solidFill>
                  <a:schemeClr val="bg1"/>
                </a:solidFill>
                <a:latin typeface="Calibri" pitchFamily="34" charset="0"/>
                <a:cs typeface="Calibri" pitchFamily="34" charset="0"/>
              </a:rPr>
              <a:t>% Pollutant </a:t>
            </a:r>
          </a:p>
          <a:p>
            <a:pPr marL="342900" indent="-342900" algn="ctr"/>
            <a:r>
              <a:rPr lang="en-US" sz="2400" dirty="0">
                <a:solidFill>
                  <a:schemeClr val="bg1"/>
                </a:solidFill>
                <a:latin typeface="Calibri" pitchFamily="34" charset="0"/>
                <a:cs typeface="Calibri" pitchFamily="34" charset="0"/>
              </a:rPr>
              <a:t>Removal</a:t>
            </a:r>
          </a:p>
        </p:txBody>
      </p:sp>
      <p:sp>
        <p:nvSpPr>
          <p:cNvPr id="36870" name="Content Placeholder 2"/>
          <p:cNvSpPr txBox="1">
            <a:spLocks/>
          </p:cNvSpPr>
          <p:nvPr/>
        </p:nvSpPr>
        <p:spPr bwMode="auto">
          <a:xfrm>
            <a:off x="2209800" y="2057400"/>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Calibri" pitchFamily="34" charset="0"/>
                <a:cs typeface="Calibri" pitchFamily="34" charset="0"/>
              </a:rPr>
              <a:t>    </a:t>
            </a:r>
            <a:r>
              <a:rPr lang="en-US" sz="3200" dirty="0">
                <a:solidFill>
                  <a:schemeClr val="bg1"/>
                </a:solidFill>
                <a:latin typeface="Calibri" pitchFamily="34" charset="0"/>
                <a:cs typeface="Calibri" pitchFamily="34" charset="0"/>
              </a:rPr>
              <a:t>%RVR</a:t>
            </a:r>
          </a:p>
        </p:txBody>
      </p:sp>
      <p:sp>
        <p:nvSpPr>
          <p:cNvPr id="10" name="Plus 9"/>
          <p:cNvSpPr/>
          <p:nvPr/>
        </p:nvSpPr>
        <p:spPr>
          <a:xfrm>
            <a:off x="3886200" y="2133600"/>
            <a:ext cx="3810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Multiply 10"/>
          <p:cNvSpPr/>
          <p:nvPr/>
        </p:nvSpPr>
        <p:spPr>
          <a:xfrm>
            <a:off x="6781800" y="21336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Left Bracket 11"/>
          <p:cNvSpPr/>
          <p:nvPr/>
        </p:nvSpPr>
        <p:spPr>
          <a:xfrm>
            <a:off x="4572000" y="1981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4" name="Left Bracket 13"/>
          <p:cNvSpPr/>
          <p:nvPr/>
        </p:nvSpPr>
        <p:spPr>
          <a:xfrm rot="10800000">
            <a:off x="7848600" y="1981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5" name="Equal 14"/>
          <p:cNvSpPr/>
          <p:nvPr/>
        </p:nvSpPr>
        <p:spPr>
          <a:xfrm>
            <a:off x="2057400" y="21336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6876" name="Content Placeholder 2"/>
          <p:cNvSpPr txBox="1">
            <a:spLocks/>
          </p:cNvSpPr>
          <p:nvPr/>
        </p:nvSpPr>
        <p:spPr bwMode="auto">
          <a:xfrm>
            <a:off x="152400" y="3429000"/>
            <a:ext cx="1676400" cy="2971800"/>
          </a:xfrm>
          <a:prstGeom prst="rect">
            <a:avLst/>
          </a:prstGeom>
          <a:noFill/>
          <a:ln w="9525">
            <a:noFill/>
            <a:miter lim="800000"/>
            <a:headEnd/>
            <a:tailEnd/>
          </a:ln>
        </p:spPr>
        <p:txBody>
          <a:bodyPr/>
          <a:lstStyle/>
          <a:p>
            <a:pPr marL="342900" indent="-342900"/>
            <a:r>
              <a:rPr lang="en-US" sz="2800" dirty="0">
                <a:solidFill>
                  <a:schemeClr val="bg1"/>
                </a:solidFill>
                <a:latin typeface="Calibri" pitchFamily="34" charset="0"/>
                <a:cs typeface="Calibri" pitchFamily="34" charset="0"/>
              </a:rPr>
              <a:t>Where,</a:t>
            </a:r>
          </a:p>
          <a:p>
            <a:pPr marL="342900" indent="-342900"/>
            <a:endParaRPr lang="en-US" sz="2800" dirty="0">
              <a:solidFill>
                <a:schemeClr val="bg1"/>
              </a:solidFill>
              <a:latin typeface="Calibri" pitchFamily="34" charset="0"/>
              <a:cs typeface="Calibri" pitchFamily="34" charset="0"/>
            </a:endParaRPr>
          </a:p>
          <a:p>
            <a:pPr marL="342900" indent="-342900"/>
            <a:r>
              <a:rPr lang="en-US" sz="2800" dirty="0">
                <a:solidFill>
                  <a:schemeClr val="bg1"/>
                </a:solidFill>
                <a:latin typeface="Calibri" pitchFamily="34" charset="0"/>
                <a:cs typeface="Calibri" pitchFamily="34" charset="0"/>
              </a:rPr>
              <a:t>%RVR =</a:t>
            </a:r>
          </a:p>
          <a:p>
            <a:pPr marL="342900" indent="-342900"/>
            <a:endParaRPr lang="en-US" sz="2800" dirty="0">
              <a:solidFill>
                <a:schemeClr val="bg1"/>
              </a:solidFill>
              <a:latin typeface="Calibri" pitchFamily="34" charset="0"/>
              <a:cs typeface="Calibri" pitchFamily="34" charset="0"/>
            </a:endParaRPr>
          </a:p>
          <a:p>
            <a:pPr marL="342900" indent="-342900"/>
            <a:r>
              <a:rPr lang="en-US" sz="2800" dirty="0">
                <a:solidFill>
                  <a:schemeClr val="bg1"/>
                </a:solidFill>
                <a:latin typeface="Calibri" pitchFamily="34" charset="0"/>
                <a:cs typeface="Calibri" pitchFamily="34" charset="0"/>
              </a:rPr>
              <a:t>%PR =</a:t>
            </a:r>
          </a:p>
        </p:txBody>
      </p:sp>
      <p:sp>
        <p:nvSpPr>
          <p:cNvPr id="36877" name="Content Placeholder 2"/>
          <p:cNvSpPr txBox="1">
            <a:spLocks/>
          </p:cNvSpPr>
          <p:nvPr/>
        </p:nvSpPr>
        <p:spPr bwMode="auto">
          <a:xfrm>
            <a:off x="1676400" y="3886200"/>
            <a:ext cx="7467600" cy="2971800"/>
          </a:xfrm>
          <a:prstGeom prst="rect">
            <a:avLst/>
          </a:prstGeom>
          <a:noFill/>
          <a:ln w="9525">
            <a:noFill/>
            <a:miter lim="800000"/>
            <a:headEnd/>
            <a:tailEnd/>
          </a:ln>
        </p:spPr>
        <p:txBody>
          <a:bodyPr/>
          <a:lstStyle/>
          <a:p>
            <a:pPr marL="342900" indent="-342900"/>
            <a:endParaRPr lang="en-US" sz="2800" dirty="0">
              <a:solidFill>
                <a:schemeClr val="bg1"/>
              </a:solidFill>
              <a:latin typeface="Avenir LT Std 65 Medium"/>
            </a:endParaRPr>
          </a:p>
          <a:p>
            <a:pPr marL="342900" indent="-342900"/>
            <a:r>
              <a:rPr lang="en-US" sz="2800" dirty="0">
                <a:solidFill>
                  <a:schemeClr val="bg1"/>
                </a:solidFill>
                <a:latin typeface="Calibri" pitchFamily="34" charset="0"/>
                <a:cs typeface="Calibri" pitchFamily="34" charset="0"/>
              </a:rPr>
              <a:t>% Annual Runoff Volume </a:t>
            </a:r>
            <a:r>
              <a:rPr lang="en-US" sz="2800" dirty="0" smtClean="0">
                <a:solidFill>
                  <a:schemeClr val="bg1"/>
                </a:solidFill>
                <a:latin typeface="Calibri" pitchFamily="34" charset="0"/>
                <a:cs typeface="Calibri" pitchFamily="34" charset="0"/>
              </a:rPr>
              <a:t>Retained Onsite</a:t>
            </a:r>
            <a:endParaRPr lang="en-US" sz="2800" dirty="0">
              <a:solidFill>
                <a:schemeClr val="bg1"/>
              </a:solidFill>
              <a:latin typeface="Calibri" pitchFamily="34" charset="0"/>
              <a:cs typeface="Calibri" pitchFamily="34" charset="0"/>
            </a:endParaRPr>
          </a:p>
          <a:p>
            <a:pPr marL="342900" indent="-342900"/>
            <a:endParaRPr lang="en-US" sz="2800" dirty="0">
              <a:solidFill>
                <a:schemeClr val="bg1"/>
              </a:solidFill>
              <a:latin typeface="Calibri" pitchFamily="34" charset="0"/>
              <a:cs typeface="Calibri" pitchFamily="34" charset="0"/>
            </a:endParaRPr>
          </a:p>
          <a:p>
            <a:pPr marL="342900" indent="-342900"/>
            <a:r>
              <a:rPr lang="en-US" sz="2800" dirty="0">
                <a:solidFill>
                  <a:schemeClr val="bg1"/>
                </a:solidFill>
                <a:latin typeface="Calibri" pitchFamily="34" charset="0"/>
                <a:cs typeface="Calibri" pitchFamily="34" charset="0"/>
              </a:rPr>
              <a:t>% Pollutant </a:t>
            </a:r>
            <a:r>
              <a:rPr lang="en-US" sz="2800" dirty="0" smtClean="0">
                <a:solidFill>
                  <a:schemeClr val="bg1"/>
                </a:solidFill>
                <a:latin typeface="Calibri" pitchFamily="34" charset="0"/>
                <a:cs typeface="Calibri" pitchFamily="34" charset="0"/>
              </a:rPr>
              <a:t>Removal</a:t>
            </a:r>
            <a:endParaRPr lang="en-US" sz="28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2563" y="4343394"/>
            <a:ext cx="2971800" cy="157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apezoid 8"/>
          <p:cNvSpPr/>
          <p:nvPr/>
        </p:nvSpPr>
        <p:spPr>
          <a:xfrm rot="10800000">
            <a:off x="870749" y="2895592"/>
            <a:ext cx="4876803" cy="1447802"/>
          </a:xfrm>
          <a:prstGeom prst="trapezoid">
            <a:avLst>
              <a:gd name="adj" fmla="val 60383"/>
            </a:avLst>
          </a:prstGeom>
          <a:solidFill>
            <a:schemeClr val="accent3">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Annual </a:t>
            </a:r>
            <a:r>
              <a:rPr lang="en-US" dirty="0" smtClean="0"/>
              <a:t>pollutant load reduction</a:t>
            </a:r>
            <a:endParaRPr lang="en-US" dirty="0"/>
          </a:p>
        </p:txBody>
      </p:sp>
      <p:sp>
        <p:nvSpPr>
          <p:cNvPr id="4" name="Trapezoid 3"/>
          <p:cNvSpPr/>
          <p:nvPr/>
        </p:nvSpPr>
        <p:spPr>
          <a:xfrm rot="10800000">
            <a:off x="868159" y="2895589"/>
            <a:ext cx="4876803" cy="1605752"/>
          </a:xfrm>
          <a:prstGeom prst="trapezoid">
            <a:avLst>
              <a:gd name="adj" fmla="val 60383"/>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irect Access Storage 7"/>
          <p:cNvSpPr/>
          <p:nvPr/>
        </p:nvSpPr>
        <p:spPr>
          <a:xfrm>
            <a:off x="4982963" y="2438390"/>
            <a:ext cx="1828800" cy="457200"/>
          </a:xfrm>
          <a:prstGeom prst="flowChartMagneticDrum">
            <a:avLst/>
          </a:prstGeom>
          <a:solidFill>
            <a:schemeClr val="bg1">
              <a:lumMod val="6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2087363" y="4038594"/>
            <a:ext cx="4572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2696963" y="4038594"/>
            <a:ext cx="4572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3306563" y="4038594"/>
            <a:ext cx="4572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144763" y="4033785"/>
            <a:ext cx="4572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6200000">
            <a:off x="6222509" y="2095489"/>
            <a:ext cx="609597"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600200" y="5341398"/>
            <a:ext cx="3577582" cy="400110"/>
          </a:xfrm>
          <a:prstGeom prst="rect">
            <a:avLst/>
          </a:prstGeom>
          <a:noFill/>
        </p:spPr>
        <p:txBody>
          <a:bodyPr wrap="none" rtlCol="0">
            <a:spAutoFit/>
          </a:bodyPr>
          <a:lstStyle/>
          <a:p>
            <a:r>
              <a:rPr lang="en-US" sz="2000" dirty="0" smtClean="0">
                <a:solidFill>
                  <a:schemeClr val="bg1"/>
                </a:solidFill>
              </a:rPr>
              <a:t>100% TSS, PP, DP Reduction</a:t>
            </a:r>
            <a:endParaRPr lang="en-US" sz="2000" dirty="0">
              <a:solidFill>
                <a:schemeClr val="bg1"/>
              </a:solidFill>
            </a:endParaRPr>
          </a:p>
        </p:txBody>
      </p:sp>
      <p:sp>
        <p:nvSpPr>
          <p:cNvPr id="16" name="TextBox 15"/>
          <p:cNvSpPr txBox="1"/>
          <p:nvPr/>
        </p:nvSpPr>
        <p:spPr>
          <a:xfrm>
            <a:off x="6811763" y="2249261"/>
            <a:ext cx="2256037" cy="1631216"/>
          </a:xfrm>
          <a:prstGeom prst="rect">
            <a:avLst/>
          </a:prstGeom>
          <a:noFill/>
        </p:spPr>
        <p:txBody>
          <a:bodyPr wrap="square" rtlCol="0">
            <a:spAutoFit/>
          </a:bodyPr>
          <a:lstStyle/>
          <a:p>
            <a:pPr algn="ctr"/>
            <a:r>
              <a:rPr lang="en-US" sz="2000" dirty="0" smtClean="0">
                <a:solidFill>
                  <a:schemeClr val="bg1"/>
                </a:solidFill>
              </a:rPr>
              <a:t>0% TSS, Particulate P (PP), and Dissolved P (DP) Reduction</a:t>
            </a:r>
            <a:endParaRPr lang="en-US" sz="2000" dirty="0">
              <a:solidFill>
                <a:schemeClr val="bg1"/>
              </a:solidFill>
            </a:endParaRPr>
          </a:p>
        </p:txBody>
      </p:sp>
      <p:sp>
        <p:nvSpPr>
          <p:cNvPr id="17" name="TextBox 16"/>
          <p:cNvSpPr txBox="1"/>
          <p:nvPr/>
        </p:nvSpPr>
        <p:spPr>
          <a:xfrm>
            <a:off x="2068811" y="3233928"/>
            <a:ext cx="2503190" cy="707886"/>
          </a:xfrm>
          <a:prstGeom prst="rect">
            <a:avLst/>
          </a:prstGeom>
          <a:noFill/>
        </p:spPr>
        <p:txBody>
          <a:bodyPr wrap="square" rtlCol="0">
            <a:spAutoFit/>
          </a:bodyPr>
          <a:lstStyle/>
          <a:p>
            <a:pPr algn="ctr"/>
            <a:r>
              <a:rPr lang="en-US" sz="2000" dirty="0" smtClean="0">
                <a:solidFill>
                  <a:schemeClr val="bg1"/>
                </a:solidFill>
              </a:rPr>
              <a:t>91% Annual Volume Retained</a:t>
            </a:r>
            <a:endParaRPr lang="en-US" sz="2000" dirty="0">
              <a:solidFill>
                <a:schemeClr val="bg1"/>
              </a:solidFill>
            </a:endParaRPr>
          </a:p>
        </p:txBody>
      </p:sp>
      <p:sp>
        <p:nvSpPr>
          <p:cNvPr id="18" name="TextBox 17"/>
          <p:cNvSpPr txBox="1"/>
          <p:nvPr/>
        </p:nvSpPr>
        <p:spPr>
          <a:xfrm>
            <a:off x="4751535" y="1849151"/>
            <a:ext cx="2408544" cy="400110"/>
          </a:xfrm>
          <a:prstGeom prst="rect">
            <a:avLst/>
          </a:prstGeom>
          <a:noFill/>
        </p:spPr>
        <p:txBody>
          <a:bodyPr wrap="none" rtlCol="0">
            <a:spAutoFit/>
          </a:bodyPr>
          <a:lstStyle/>
          <a:p>
            <a:r>
              <a:rPr lang="en-US" sz="2000" dirty="0" smtClean="0">
                <a:solidFill>
                  <a:schemeClr val="bg1"/>
                </a:solidFill>
              </a:rPr>
              <a:t>9 % Annual Volume</a:t>
            </a:r>
            <a:endParaRPr lang="en-US" sz="2000" dirty="0">
              <a:solidFill>
                <a:schemeClr val="bg1"/>
              </a:solidFill>
            </a:endParaRPr>
          </a:p>
        </p:txBody>
      </p:sp>
    </p:spTree>
    <p:extLst>
      <p:ext uri="{BB962C8B-B14F-4D97-AF65-F5344CB8AC3E}">
        <p14:creationId xmlns:p14="http://schemas.microsoft.com/office/powerpoint/2010/main" val="24363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que 16"/>
          <p:cNvSpPr/>
          <p:nvPr/>
        </p:nvSpPr>
        <p:spPr>
          <a:xfrm>
            <a:off x="76200" y="1676400"/>
            <a:ext cx="1752600" cy="12192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7" name="Title 1"/>
          <p:cNvSpPr>
            <a:spLocks noGrp="1"/>
          </p:cNvSpPr>
          <p:nvPr>
            <p:ph type="title"/>
          </p:nvPr>
        </p:nvSpPr>
        <p:spPr/>
        <p:txBody>
          <a:bodyPr>
            <a:normAutofit fontScale="90000"/>
          </a:bodyPr>
          <a:lstStyle/>
          <a:p>
            <a:r>
              <a:rPr lang="en-US" dirty="0" smtClean="0"/>
              <a:t>Example calculating % annual pollutant removal from bioretention w/o under drain</a:t>
            </a:r>
          </a:p>
        </p:txBody>
      </p:sp>
      <p:sp>
        <p:nvSpPr>
          <p:cNvPr id="36868" name="Content Placeholder 2"/>
          <p:cNvSpPr>
            <a:spLocks noGrp="1"/>
          </p:cNvSpPr>
          <p:nvPr>
            <p:ph idx="1"/>
          </p:nvPr>
        </p:nvSpPr>
        <p:spPr>
          <a:xfrm>
            <a:off x="4419600" y="2057400"/>
            <a:ext cx="5486400" cy="1858963"/>
          </a:xfrm>
        </p:spPr>
        <p:txBody>
          <a:bodyPr/>
          <a:lstStyle/>
          <a:p>
            <a:pPr>
              <a:buFont typeface="Arial" pitchFamily="34" charset="0"/>
              <a:buNone/>
            </a:pPr>
            <a:r>
              <a:rPr lang="en-US" dirty="0" smtClean="0"/>
              <a:t>  (100- %RVR)    %PR</a:t>
            </a:r>
          </a:p>
        </p:txBody>
      </p:sp>
      <p:sp>
        <p:nvSpPr>
          <p:cNvPr id="36869" name="Content Placeholder 2"/>
          <p:cNvSpPr txBox="1">
            <a:spLocks/>
          </p:cNvSpPr>
          <p:nvPr/>
        </p:nvSpPr>
        <p:spPr bwMode="auto">
          <a:xfrm>
            <a:off x="-152400" y="1676400"/>
            <a:ext cx="2133600" cy="1600200"/>
          </a:xfrm>
          <a:prstGeom prst="rect">
            <a:avLst/>
          </a:prstGeom>
          <a:noFill/>
          <a:ln w="9525">
            <a:noFill/>
            <a:miter lim="800000"/>
            <a:headEnd/>
            <a:tailEnd/>
          </a:ln>
        </p:spPr>
        <p:txBody>
          <a:bodyPr/>
          <a:lstStyle/>
          <a:p>
            <a:pPr marL="342900" indent="-342900" algn="ctr"/>
            <a:r>
              <a:rPr lang="en-US" sz="2400" dirty="0">
                <a:solidFill>
                  <a:schemeClr val="bg1"/>
                </a:solidFill>
                <a:latin typeface="Avenir LT Std 65 Medium"/>
              </a:rPr>
              <a:t>Total </a:t>
            </a:r>
          </a:p>
          <a:p>
            <a:pPr marL="342900" indent="-342900" algn="ctr"/>
            <a:r>
              <a:rPr lang="en-US" sz="2400" dirty="0">
                <a:solidFill>
                  <a:schemeClr val="bg1"/>
                </a:solidFill>
                <a:latin typeface="Avenir LT Std 65 Medium"/>
              </a:rPr>
              <a:t>% </a:t>
            </a:r>
            <a:r>
              <a:rPr lang="en-US" sz="2400" dirty="0" smtClean="0">
                <a:solidFill>
                  <a:schemeClr val="bg1"/>
                </a:solidFill>
                <a:latin typeface="Avenir LT Std 65 Medium"/>
              </a:rPr>
              <a:t>TP </a:t>
            </a:r>
            <a:endParaRPr lang="en-US" sz="2400" dirty="0">
              <a:solidFill>
                <a:schemeClr val="bg1"/>
              </a:solidFill>
              <a:latin typeface="Avenir LT Std 65 Medium"/>
            </a:endParaRPr>
          </a:p>
          <a:p>
            <a:pPr marL="342900" indent="-342900" algn="ctr"/>
            <a:r>
              <a:rPr lang="en-US" sz="2400" dirty="0">
                <a:solidFill>
                  <a:schemeClr val="bg1"/>
                </a:solidFill>
                <a:latin typeface="Avenir LT Std 65 Medium"/>
              </a:rPr>
              <a:t>Removal</a:t>
            </a:r>
          </a:p>
        </p:txBody>
      </p:sp>
      <p:sp>
        <p:nvSpPr>
          <p:cNvPr id="36870" name="Content Placeholder 2"/>
          <p:cNvSpPr txBox="1">
            <a:spLocks/>
          </p:cNvSpPr>
          <p:nvPr/>
        </p:nvSpPr>
        <p:spPr bwMode="auto">
          <a:xfrm>
            <a:off x="2209800" y="2057400"/>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Avenir LT Std 65 Medium"/>
              </a:rPr>
              <a:t>    </a:t>
            </a:r>
            <a:r>
              <a:rPr lang="en-US" sz="3200" dirty="0">
                <a:solidFill>
                  <a:schemeClr val="bg1"/>
                </a:solidFill>
                <a:latin typeface="Avenir LT Std 65 Medium"/>
              </a:rPr>
              <a:t>%RVR</a:t>
            </a:r>
          </a:p>
        </p:txBody>
      </p:sp>
      <p:sp>
        <p:nvSpPr>
          <p:cNvPr id="10" name="Plus 9"/>
          <p:cNvSpPr/>
          <p:nvPr/>
        </p:nvSpPr>
        <p:spPr>
          <a:xfrm>
            <a:off x="4038600" y="2133600"/>
            <a:ext cx="3810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Multiply 10"/>
          <p:cNvSpPr/>
          <p:nvPr/>
        </p:nvSpPr>
        <p:spPr>
          <a:xfrm>
            <a:off x="6781800" y="21336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Left Bracket 11"/>
          <p:cNvSpPr/>
          <p:nvPr/>
        </p:nvSpPr>
        <p:spPr>
          <a:xfrm>
            <a:off x="4572000" y="1981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4" name="Left Bracket 13"/>
          <p:cNvSpPr/>
          <p:nvPr/>
        </p:nvSpPr>
        <p:spPr>
          <a:xfrm rot="10800000">
            <a:off x="7924800" y="1981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5" name="Equal 14"/>
          <p:cNvSpPr/>
          <p:nvPr/>
        </p:nvSpPr>
        <p:spPr>
          <a:xfrm>
            <a:off x="2057400" y="21336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Content Placeholder 2"/>
          <p:cNvSpPr txBox="1">
            <a:spLocks/>
          </p:cNvSpPr>
          <p:nvPr/>
        </p:nvSpPr>
        <p:spPr>
          <a:xfrm>
            <a:off x="4419600" y="3581400"/>
            <a:ext cx="5486400" cy="1858963"/>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bg1"/>
              </a:buClr>
              <a:buSzPct val="120000"/>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  (100- 91)     0%</a:t>
            </a:r>
          </a:p>
        </p:txBody>
      </p:sp>
      <p:sp>
        <p:nvSpPr>
          <p:cNvPr id="18" name="Content Placeholder 2"/>
          <p:cNvSpPr txBox="1">
            <a:spLocks/>
          </p:cNvSpPr>
          <p:nvPr/>
        </p:nvSpPr>
        <p:spPr bwMode="auto">
          <a:xfrm>
            <a:off x="2209800" y="3581400"/>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Avenir LT Std 65 Medium"/>
              </a:rPr>
              <a:t>    </a:t>
            </a:r>
            <a:r>
              <a:rPr lang="en-US" sz="3200" dirty="0" smtClean="0">
                <a:solidFill>
                  <a:schemeClr val="bg1"/>
                </a:solidFill>
                <a:latin typeface="Avenir LT Std 65 Medium"/>
              </a:rPr>
              <a:t>91%</a:t>
            </a:r>
            <a:endParaRPr lang="en-US" sz="3200" dirty="0">
              <a:solidFill>
                <a:schemeClr val="bg1"/>
              </a:solidFill>
              <a:latin typeface="Avenir LT Std 65 Medium"/>
            </a:endParaRPr>
          </a:p>
        </p:txBody>
      </p:sp>
      <p:sp>
        <p:nvSpPr>
          <p:cNvPr id="19" name="Left Bracket 18"/>
          <p:cNvSpPr/>
          <p:nvPr/>
        </p:nvSpPr>
        <p:spPr>
          <a:xfrm>
            <a:off x="4572000" y="3505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 name="Equal 19"/>
          <p:cNvSpPr/>
          <p:nvPr/>
        </p:nvSpPr>
        <p:spPr>
          <a:xfrm>
            <a:off x="2057400" y="36576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Plus 20"/>
          <p:cNvSpPr/>
          <p:nvPr/>
        </p:nvSpPr>
        <p:spPr>
          <a:xfrm>
            <a:off x="4038600" y="3657600"/>
            <a:ext cx="3810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Multiply 21"/>
          <p:cNvSpPr/>
          <p:nvPr/>
        </p:nvSpPr>
        <p:spPr>
          <a:xfrm>
            <a:off x="6248400" y="36576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Left Bracket 22"/>
          <p:cNvSpPr/>
          <p:nvPr/>
        </p:nvSpPr>
        <p:spPr>
          <a:xfrm rot="10800000">
            <a:off x="7620000" y="35052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5" name="Content Placeholder 2"/>
          <p:cNvSpPr txBox="1">
            <a:spLocks/>
          </p:cNvSpPr>
          <p:nvPr/>
        </p:nvSpPr>
        <p:spPr bwMode="auto">
          <a:xfrm>
            <a:off x="2209800" y="4922837"/>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Avenir LT Std 65 Medium"/>
              </a:rPr>
              <a:t>    </a:t>
            </a:r>
            <a:r>
              <a:rPr lang="en-US" sz="3200" dirty="0" smtClean="0">
                <a:solidFill>
                  <a:schemeClr val="bg1"/>
                </a:solidFill>
                <a:latin typeface="Avenir LT Std 65 Medium"/>
              </a:rPr>
              <a:t>91%</a:t>
            </a:r>
            <a:endParaRPr lang="en-US" sz="3200" dirty="0">
              <a:solidFill>
                <a:schemeClr val="bg1"/>
              </a:solidFill>
              <a:latin typeface="Avenir LT Std 65 Medium"/>
            </a:endParaRPr>
          </a:p>
        </p:txBody>
      </p:sp>
      <p:sp>
        <p:nvSpPr>
          <p:cNvPr id="27" name="Equal 26"/>
          <p:cNvSpPr/>
          <p:nvPr/>
        </p:nvSpPr>
        <p:spPr>
          <a:xfrm>
            <a:off x="2057400" y="4999037"/>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dirty="0" smtClean="0"/>
              <a:t>Calculating % Pollutant Removal</a:t>
            </a:r>
          </a:p>
        </p:txBody>
      </p:sp>
      <p:sp>
        <p:nvSpPr>
          <p:cNvPr id="44035" name="Content Placeholder 2"/>
          <p:cNvSpPr>
            <a:spLocks noGrp="1"/>
          </p:cNvSpPr>
          <p:nvPr>
            <p:ph idx="1"/>
          </p:nvPr>
        </p:nvSpPr>
        <p:spPr/>
        <p:txBody>
          <a:bodyPr>
            <a:normAutofit/>
          </a:bodyPr>
          <a:lstStyle/>
          <a:p>
            <a:r>
              <a:rPr lang="en-US" dirty="0" smtClean="0"/>
              <a:t>Many BMPs achieve primary pollutant removal through other mechanisms</a:t>
            </a:r>
          </a:p>
          <a:p>
            <a:pPr lvl="1">
              <a:buNone/>
            </a:pPr>
            <a:r>
              <a:rPr lang="en-US" dirty="0" smtClean="0"/>
              <a:t>-	Filtration</a:t>
            </a:r>
          </a:p>
          <a:p>
            <a:pPr lvl="1">
              <a:buNone/>
            </a:pPr>
            <a:r>
              <a:rPr lang="en-US" dirty="0" smtClean="0"/>
              <a:t>-	Settling</a:t>
            </a:r>
          </a:p>
          <a:p>
            <a:pPr lvl="1">
              <a:buFontTx/>
              <a:buChar char="-"/>
            </a:pPr>
            <a:r>
              <a:rPr lang="en-US" dirty="0" smtClean="0"/>
              <a:t>Adsorption</a:t>
            </a:r>
          </a:p>
          <a:p>
            <a:pPr lvl="1">
              <a:buFontTx/>
              <a:buChar char="-"/>
            </a:pPr>
            <a:endParaRPr lang="en-US" dirty="0" smtClean="0"/>
          </a:p>
          <a:p>
            <a:pPr marL="320040" lvl="1" indent="-320040"/>
            <a:r>
              <a:rPr lang="en-US" dirty="0" smtClean="0"/>
              <a:t>Calculator applies % removal assumptions to portions of stormwater not infiltrated</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Runoff and pollutant removal assumptions in calculator</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37" y="1702526"/>
            <a:ext cx="8827295" cy="4164874"/>
          </a:xfrm>
          <a:prstGeom prst="rect">
            <a:avLst/>
          </a:prstGeom>
          <a:solidFill>
            <a:schemeClr val="bg1"/>
          </a:solidFill>
          <a:ln>
            <a:noFill/>
          </a:ln>
          <a:effectLst/>
        </p:spPr>
      </p:pic>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889"/>
          <a:stretch/>
        </p:blipFill>
        <p:spPr bwMode="auto">
          <a:xfrm>
            <a:off x="228600" y="6096000"/>
            <a:ext cx="5825615" cy="638629"/>
          </a:xfrm>
          <a:prstGeom prst="rect">
            <a:avLst/>
          </a:prstGeom>
          <a:solidFill>
            <a:schemeClr val="bg1"/>
          </a:solidFill>
          <a:ln>
            <a:noFill/>
          </a:ln>
          <a:effectLst/>
        </p:spPr>
      </p:pic>
      <p:sp>
        <p:nvSpPr>
          <p:cNvPr id="7" name="Rectangle 6"/>
          <p:cNvSpPr/>
          <p:nvPr/>
        </p:nvSpPr>
        <p:spPr>
          <a:xfrm>
            <a:off x="2227052" y="2649138"/>
            <a:ext cx="1865376" cy="2075262"/>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Calculated from performance </a:t>
            </a:r>
            <a:r>
              <a:rPr lang="en-US" dirty="0">
                <a:solidFill>
                  <a:schemeClr val="tx1"/>
                </a:solidFill>
              </a:rPr>
              <a:t>c</a:t>
            </a:r>
            <a:r>
              <a:rPr lang="en-US" dirty="0" smtClean="0">
                <a:solidFill>
                  <a:schemeClr val="tx1"/>
                </a:solidFill>
              </a:rPr>
              <a:t>urves</a:t>
            </a:r>
            <a:endParaRPr lang="en-US" dirty="0">
              <a:solidFill>
                <a:schemeClr val="tx1"/>
              </a:solidFill>
            </a:endParaRPr>
          </a:p>
        </p:txBody>
      </p:sp>
      <p:sp>
        <p:nvSpPr>
          <p:cNvPr id="6" name="Rectangle 5"/>
          <p:cNvSpPr/>
          <p:nvPr/>
        </p:nvSpPr>
        <p:spPr>
          <a:xfrm>
            <a:off x="152400" y="3124200"/>
            <a:ext cx="7543800"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616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MIDS calculator </a:t>
            </a:r>
            <a:endParaRPr lang="en-US" dirty="0"/>
          </a:p>
        </p:txBody>
      </p:sp>
      <p:sp>
        <p:nvSpPr>
          <p:cNvPr id="3" name="Content Placeholder 2"/>
          <p:cNvSpPr>
            <a:spLocks noGrp="1"/>
          </p:cNvSpPr>
          <p:nvPr>
            <p:ph idx="1"/>
          </p:nvPr>
        </p:nvSpPr>
        <p:spPr>
          <a:xfrm>
            <a:off x="612648" y="1600200"/>
            <a:ext cx="8153400" cy="5105400"/>
          </a:xfrm>
        </p:spPr>
        <p:txBody>
          <a:bodyPr>
            <a:normAutofit lnSpcReduction="10000"/>
          </a:bodyPr>
          <a:lstStyle/>
          <a:p>
            <a:r>
              <a:rPr lang="en-US" b="1" dirty="0"/>
              <a:t>P</a:t>
            </a:r>
            <a:r>
              <a:rPr lang="en-US" b="1" dirty="0" smtClean="0"/>
              <a:t>rimary function of calculator is to evaluate site conformance to MIDS performance goals</a:t>
            </a:r>
          </a:p>
          <a:p>
            <a:endParaRPr lang="en-US" b="1" dirty="0" smtClean="0"/>
          </a:p>
          <a:p>
            <a:r>
              <a:rPr lang="en-US" b="1" dirty="0" smtClean="0"/>
              <a:t>MIDS performance goals vary depending on site characteristics</a:t>
            </a:r>
          </a:p>
          <a:p>
            <a:endParaRPr lang="en-US" b="1" dirty="0" smtClean="0"/>
          </a:p>
          <a:p>
            <a:r>
              <a:rPr lang="en-US" b="1" dirty="0" smtClean="0"/>
              <a:t>MIDS “Flexible Treatment Options” include</a:t>
            </a:r>
          </a:p>
          <a:p>
            <a:pPr marL="914400" lvl="1">
              <a:buFont typeface="Calibri" pitchFamily="34" charset="0"/>
              <a:buChar char="­"/>
            </a:pPr>
            <a:r>
              <a:rPr lang="en-US" dirty="0" smtClean="0"/>
              <a:t>Volume retention requirements</a:t>
            </a:r>
          </a:p>
          <a:p>
            <a:pPr marL="914400" lvl="1">
              <a:buFont typeface="Calibri" pitchFamily="34" charset="0"/>
              <a:buChar char="­"/>
            </a:pPr>
            <a:r>
              <a:rPr lang="en-US" dirty="0" smtClean="0"/>
              <a:t>% annual phosphorus removal requirements</a:t>
            </a:r>
          </a:p>
          <a:p>
            <a:pPr marL="594360" lvl="2"/>
            <a:endParaRPr lang="en-US" dirty="0" smtClean="0"/>
          </a:p>
          <a:p>
            <a:pPr lvl="1">
              <a:buNone/>
            </a:pPr>
            <a:endParaRPr lang="en-US" dirty="0" smtClean="0"/>
          </a:p>
        </p:txBody>
      </p:sp>
    </p:spTree>
    <p:extLst>
      <p:ext uri="{BB962C8B-B14F-4D97-AF65-F5344CB8AC3E}">
        <p14:creationId xmlns:p14="http://schemas.microsoft.com/office/powerpoint/2010/main" val="779349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que 16"/>
          <p:cNvSpPr/>
          <p:nvPr/>
        </p:nvSpPr>
        <p:spPr>
          <a:xfrm>
            <a:off x="76200" y="2636837"/>
            <a:ext cx="1752600" cy="12192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867" name="Title 1"/>
          <p:cNvSpPr>
            <a:spLocks noGrp="1"/>
          </p:cNvSpPr>
          <p:nvPr>
            <p:ph type="title"/>
          </p:nvPr>
        </p:nvSpPr>
        <p:spPr/>
        <p:txBody>
          <a:bodyPr>
            <a:normAutofit fontScale="90000"/>
          </a:bodyPr>
          <a:lstStyle/>
          <a:p>
            <a:r>
              <a:rPr lang="en-US" dirty="0" smtClean="0"/>
              <a:t>Example calculating % annual pollutant removal from filtration basin w/under drain</a:t>
            </a:r>
          </a:p>
        </p:txBody>
      </p:sp>
      <p:sp>
        <p:nvSpPr>
          <p:cNvPr id="36868" name="Content Placeholder 2"/>
          <p:cNvSpPr>
            <a:spLocks noGrp="1"/>
          </p:cNvSpPr>
          <p:nvPr>
            <p:ph idx="1"/>
          </p:nvPr>
        </p:nvSpPr>
        <p:spPr>
          <a:xfrm>
            <a:off x="4419600" y="3017837"/>
            <a:ext cx="5486400" cy="1858963"/>
          </a:xfrm>
        </p:spPr>
        <p:txBody>
          <a:bodyPr/>
          <a:lstStyle/>
          <a:p>
            <a:pPr>
              <a:buFont typeface="Arial" pitchFamily="34" charset="0"/>
              <a:buNone/>
            </a:pPr>
            <a:r>
              <a:rPr lang="en-US" dirty="0" smtClean="0"/>
              <a:t>  (100- %RVR)    %PR</a:t>
            </a:r>
          </a:p>
        </p:txBody>
      </p:sp>
      <p:sp>
        <p:nvSpPr>
          <p:cNvPr id="36869" name="Content Placeholder 2"/>
          <p:cNvSpPr txBox="1">
            <a:spLocks/>
          </p:cNvSpPr>
          <p:nvPr/>
        </p:nvSpPr>
        <p:spPr bwMode="auto">
          <a:xfrm>
            <a:off x="-152400" y="2590800"/>
            <a:ext cx="2133600" cy="1600200"/>
          </a:xfrm>
          <a:prstGeom prst="rect">
            <a:avLst/>
          </a:prstGeom>
          <a:noFill/>
          <a:ln w="9525">
            <a:noFill/>
            <a:miter lim="800000"/>
            <a:headEnd/>
            <a:tailEnd/>
          </a:ln>
        </p:spPr>
        <p:txBody>
          <a:bodyPr/>
          <a:lstStyle/>
          <a:p>
            <a:pPr marL="342900" indent="-342900" algn="ctr"/>
            <a:r>
              <a:rPr lang="en-US" sz="2400" dirty="0" smtClean="0">
                <a:solidFill>
                  <a:schemeClr val="bg1"/>
                </a:solidFill>
                <a:latin typeface="Calibri" pitchFamily="34" charset="0"/>
                <a:cs typeface="Calibri" pitchFamily="34" charset="0"/>
              </a:rPr>
              <a:t>Annual </a:t>
            </a:r>
            <a:endParaRPr lang="en-US" sz="2400" dirty="0">
              <a:solidFill>
                <a:schemeClr val="bg1"/>
              </a:solidFill>
              <a:latin typeface="Calibri" pitchFamily="34" charset="0"/>
              <a:cs typeface="Calibri" pitchFamily="34" charset="0"/>
            </a:endParaRPr>
          </a:p>
          <a:p>
            <a:pPr marL="342900" indent="-342900" algn="ctr"/>
            <a:r>
              <a:rPr lang="en-US" sz="2400" dirty="0">
                <a:solidFill>
                  <a:schemeClr val="bg1"/>
                </a:solidFill>
                <a:latin typeface="Calibri" pitchFamily="34" charset="0"/>
                <a:cs typeface="Calibri" pitchFamily="34" charset="0"/>
              </a:rPr>
              <a:t>% </a:t>
            </a:r>
            <a:r>
              <a:rPr lang="en-US" sz="2400" dirty="0" smtClean="0">
                <a:solidFill>
                  <a:schemeClr val="bg1"/>
                </a:solidFill>
                <a:latin typeface="Calibri" pitchFamily="34" charset="0"/>
                <a:cs typeface="Calibri" pitchFamily="34" charset="0"/>
              </a:rPr>
              <a:t>TP </a:t>
            </a:r>
            <a:endParaRPr lang="en-US" sz="2400" dirty="0">
              <a:solidFill>
                <a:schemeClr val="bg1"/>
              </a:solidFill>
              <a:latin typeface="Calibri" pitchFamily="34" charset="0"/>
              <a:cs typeface="Calibri" pitchFamily="34" charset="0"/>
            </a:endParaRPr>
          </a:p>
          <a:p>
            <a:pPr marL="342900" indent="-342900" algn="ctr"/>
            <a:r>
              <a:rPr lang="en-US" sz="2400" dirty="0">
                <a:solidFill>
                  <a:schemeClr val="bg1"/>
                </a:solidFill>
                <a:latin typeface="Calibri" pitchFamily="34" charset="0"/>
                <a:cs typeface="Calibri" pitchFamily="34" charset="0"/>
              </a:rPr>
              <a:t>Removal</a:t>
            </a:r>
          </a:p>
        </p:txBody>
      </p:sp>
      <p:sp>
        <p:nvSpPr>
          <p:cNvPr id="36870" name="Content Placeholder 2"/>
          <p:cNvSpPr txBox="1">
            <a:spLocks/>
          </p:cNvSpPr>
          <p:nvPr/>
        </p:nvSpPr>
        <p:spPr bwMode="auto">
          <a:xfrm>
            <a:off x="2209800" y="3017837"/>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Calibri" pitchFamily="34" charset="0"/>
                <a:cs typeface="Calibri" pitchFamily="34" charset="0"/>
              </a:rPr>
              <a:t>    </a:t>
            </a:r>
            <a:r>
              <a:rPr lang="en-US" sz="3200" dirty="0">
                <a:solidFill>
                  <a:schemeClr val="bg1"/>
                </a:solidFill>
                <a:latin typeface="Calibri" pitchFamily="34" charset="0"/>
                <a:cs typeface="Calibri" pitchFamily="34" charset="0"/>
              </a:rPr>
              <a:t>%RVR</a:t>
            </a:r>
          </a:p>
        </p:txBody>
      </p:sp>
      <p:sp>
        <p:nvSpPr>
          <p:cNvPr id="10" name="Plus 9"/>
          <p:cNvSpPr/>
          <p:nvPr/>
        </p:nvSpPr>
        <p:spPr>
          <a:xfrm>
            <a:off x="4038600" y="3094037"/>
            <a:ext cx="3810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Multiply 10"/>
          <p:cNvSpPr/>
          <p:nvPr/>
        </p:nvSpPr>
        <p:spPr>
          <a:xfrm>
            <a:off x="6781800" y="31242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Left Bracket 11"/>
          <p:cNvSpPr/>
          <p:nvPr/>
        </p:nvSpPr>
        <p:spPr>
          <a:xfrm>
            <a:off x="4572000" y="2941637"/>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4" name="Left Bracket 13"/>
          <p:cNvSpPr/>
          <p:nvPr/>
        </p:nvSpPr>
        <p:spPr>
          <a:xfrm rot="10800000">
            <a:off x="7924800" y="2941637"/>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5" name="Equal 14"/>
          <p:cNvSpPr/>
          <p:nvPr/>
        </p:nvSpPr>
        <p:spPr>
          <a:xfrm>
            <a:off x="2057400" y="3094037"/>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Content Placeholder 2"/>
          <p:cNvSpPr txBox="1">
            <a:spLocks/>
          </p:cNvSpPr>
          <p:nvPr/>
        </p:nvSpPr>
        <p:spPr>
          <a:xfrm>
            <a:off x="4419600" y="4267200"/>
            <a:ext cx="5486400" cy="1858963"/>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bg1"/>
              </a:buClr>
              <a:buSzPct val="120000"/>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  (100- 20)     0.25</a:t>
            </a:r>
          </a:p>
        </p:txBody>
      </p:sp>
      <p:sp>
        <p:nvSpPr>
          <p:cNvPr id="18" name="Content Placeholder 2"/>
          <p:cNvSpPr txBox="1">
            <a:spLocks/>
          </p:cNvSpPr>
          <p:nvPr/>
        </p:nvSpPr>
        <p:spPr bwMode="auto">
          <a:xfrm>
            <a:off x="2209800" y="4267200"/>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Avenir LT Std 65 Medium"/>
              </a:rPr>
              <a:t>    </a:t>
            </a:r>
            <a:r>
              <a:rPr lang="en-US" sz="2800" dirty="0" smtClean="0">
                <a:solidFill>
                  <a:schemeClr val="bg1"/>
                </a:solidFill>
                <a:latin typeface="Avenir LT Std 65 Medium"/>
              </a:rPr>
              <a:t>  </a:t>
            </a:r>
            <a:r>
              <a:rPr lang="en-US" sz="3200" dirty="0" smtClean="0">
                <a:solidFill>
                  <a:schemeClr val="bg1"/>
                </a:solidFill>
                <a:latin typeface="Calibri" pitchFamily="34" charset="0"/>
                <a:cs typeface="Calibri" pitchFamily="34" charset="0"/>
              </a:rPr>
              <a:t>20</a:t>
            </a:r>
            <a:endParaRPr lang="en-US" sz="3200" dirty="0">
              <a:solidFill>
                <a:schemeClr val="bg1"/>
              </a:solidFill>
              <a:latin typeface="Calibri" pitchFamily="34" charset="0"/>
              <a:cs typeface="Calibri" pitchFamily="34" charset="0"/>
            </a:endParaRPr>
          </a:p>
        </p:txBody>
      </p:sp>
      <p:sp>
        <p:nvSpPr>
          <p:cNvPr id="19" name="Left Bracket 18"/>
          <p:cNvSpPr/>
          <p:nvPr/>
        </p:nvSpPr>
        <p:spPr>
          <a:xfrm>
            <a:off x="4572000" y="41910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 name="Equal 19"/>
          <p:cNvSpPr/>
          <p:nvPr/>
        </p:nvSpPr>
        <p:spPr>
          <a:xfrm>
            <a:off x="2057400" y="43434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1" name="Plus 20"/>
          <p:cNvSpPr/>
          <p:nvPr/>
        </p:nvSpPr>
        <p:spPr>
          <a:xfrm>
            <a:off x="4038600" y="4343400"/>
            <a:ext cx="3810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Multiply 21"/>
          <p:cNvSpPr/>
          <p:nvPr/>
        </p:nvSpPr>
        <p:spPr>
          <a:xfrm>
            <a:off x="6248400" y="4343400"/>
            <a:ext cx="3048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Left Bracket 22"/>
          <p:cNvSpPr/>
          <p:nvPr/>
        </p:nvSpPr>
        <p:spPr>
          <a:xfrm rot="10800000">
            <a:off x="7620000" y="4191000"/>
            <a:ext cx="152400" cy="762000"/>
          </a:xfrm>
          <a:prstGeom prst="leftBracket">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5" name="Content Placeholder 2"/>
          <p:cNvSpPr txBox="1">
            <a:spLocks/>
          </p:cNvSpPr>
          <p:nvPr/>
        </p:nvSpPr>
        <p:spPr bwMode="auto">
          <a:xfrm>
            <a:off x="2209800" y="5257800"/>
            <a:ext cx="2286000" cy="990600"/>
          </a:xfrm>
          <a:prstGeom prst="rect">
            <a:avLst/>
          </a:prstGeom>
          <a:noFill/>
          <a:ln w="9525">
            <a:noFill/>
            <a:miter lim="800000"/>
            <a:headEnd/>
            <a:tailEnd/>
          </a:ln>
        </p:spPr>
        <p:txBody>
          <a:bodyPr/>
          <a:lstStyle/>
          <a:p>
            <a:pPr marL="342900" indent="-342900"/>
            <a:r>
              <a:rPr lang="en-US" sz="2800" dirty="0">
                <a:solidFill>
                  <a:schemeClr val="bg1"/>
                </a:solidFill>
                <a:latin typeface="Avenir LT Std 65 Medium"/>
              </a:rPr>
              <a:t>    </a:t>
            </a:r>
            <a:r>
              <a:rPr lang="en-US" sz="2800" dirty="0" smtClean="0">
                <a:solidFill>
                  <a:schemeClr val="bg1"/>
                </a:solidFill>
                <a:latin typeface="Avenir LT Std 65 Medium"/>
              </a:rPr>
              <a:t>  </a:t>
            </a:r>
            <a:r>
              <a:rPr lang="en-US" sz="3200" dirty="0" smtClean="0">
                <a:solidFill>
                  <a:schemeClr val="bg1"/>
                </a:solidFill>
                <a:latin typeface="Calibri" pitchFamily="34" charset="0"/>
                <a:cs typeface="Calibri" pitchFamily="34" charset="0"/>
              </a:rPr>
              <a:t>40%</a:t>
            </a:r>
            <a:endParaRPr lang="en-US" sz="3200" dirty="0">
              <a:solidFill>
                <a:schemeClr val="bg1"/>
              </a:solidFill>
              <a:latin typeface="Calibri" pitchFamily="34" charset="0"/>
              <a:cs typeface="Calibri" pitchFamily="34" charset="0"/>
            </a:endParaRPr>
          </a:p>
        </p:txBody>
      </p:sp>
      <p:sp>
        <p:nvSpPr>
          <p:cNvPr id="27" name="Equal 26"/>
          <p:cNvSpPr/>
          <p:nvPr/>
        </p:nvSpPr>
        <p:spPr>
          <a:xfrm>
            <a:off x="2057400" y="5334000"/>
            <a:ext cx="3810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 name="Content Placeholder 2"/>
          <p:cNvSpPr txBox="1">
            <a:spLocks/>
          </p:cNvSpPr>
          <p:nvPr/>
        </p:nvSpPr>
        <p:spPr>
          <a:xfrm>
            <a:off x="228600" y="1600200"/>
            <a:ext cx="8915400" cy="4724400"/>
          </a:xfrm>
          <a:prstGeom prst="rect">
            <a:avLst/>
          </a:prstGeom>
        </p:spPr>
        <p:txBody>
          <a:bodyPr vert="horz" rtlCol="0">
            <a:normAutofit/>
          </a:bodyPr>
          <a:lstStyle/>
          <a:p>
            <a:pPr marL="320040" marR="0" lvl="0" indent="-320040" algn="l" defTabSz="914400" rtl="0" eaLnBrk="1" fontAlgn="auto" latinLnBrk="0" hangingPunct="1">
              <a:lnSpc>
                <a:spcPct val="100000"/>
              </a:lnSpc>
              <a:spcBef>
                <a:spcPts val="700"/>
              </a:spcBef>
              <a:spcAft>
                <a:spcPts val="1200"/>
              </a:spcAft>
              <a:buClr>
                <a:schemeClr val="bg1"/>
              </a:buClr>
              <a:buSzPct val="120000"/>
              <a:buFont typeface="Arial" pitchFamily="34" charset="0"/>
              <a:buChar char="•"/>
              <a:tabLst/>
              <a:defRPr/>
            </a:pPr>
            <a:r>
              <a:rPr lang="en-US" sz="2800" dirty="0" smtClean="0">
                <a:solidFill>
                  <a:schemeClr val="bg1"/>
                </a:solidFill>
                <a:latin typeface="Calibri" pitchFamily="34" charset="0"/>
                <a:cs typeface="Calibri" pitchFamily="34" charset="0"/>
              </a:rPr>
              <a:t> If a filtration basin infiltrates 20% annual runoff volume,  </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a:p>
            <a:pPr marL="640080" marR="0" lvl="1" indent="-274320" algn="l" defTabSz="914400" rtl="0" eaLnBrk="1" fontAlgn="auto" latinLnBrk="0" hangingPunct="1">
              <a:lnSpc>
                <a:spcPct val="100000"/>
              </a:lnSpc>
              <a:spcBef>
                <a:spcPts val="550"/>
              </a:spcBef>
              <a:spcAft>
                <a:spcPts val="0"/>
              </a:spcAft>
              <a:buClr>
                <a:schemeClr val="bg1"/>
              </a:buClr>
              <a:buSzPct val="120000"/>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28600"/>
            <a:ext cx="8610600" cy="990600"/>
          </a:xfrm>
        </p:spPr>
        <p:txBody>
          <a:bodyPr>
            <a:normAutofit/>
          </a:bodyPr>
          <a:lstStyle/>
          <a:p>
            <a:r>
              <a:rPr lang="en-US" dirty="0" smtClean="0"/>
              <a:t>Calculating % annual volume retained</a:t>
            </a:r>
          </a:p>
        </p:txBody>
      </p:sp>
      <p:sp>
        <p:nvSpPr>
          <p:cNvPr id="7" name="Content Placeholder 2"/>
          <p:cNvSpPr txBox="1">
            <a:spLocks/>
          </p:cNvSpPr>
          <p:nvPr/>
        </p:nvSpPr>
        <p:spPr>
          <a:xfrm>
            <a:off x="228600" y="1828800"/>
            <a:ext cx="8610600" cy="4724400"/>
          </a:xfrm>
          <a:prstGeom prst="rect">
            <a:avLst/>
          </a:prstGeom>
        </p:spPr>
        <p:txBody>
          <a:bodyPr vert="horz" rtlCol="0">
            <a:normAutofit/>
          </a:bodyPr>
          <a:lstStyle/>
          <a:p>
            <a:pPr marL="320040" marR="0" lvl="0" indent="-320040" algn="l" defTabSz="914400" rtl="0" eaLnBrk="1" fontAlgn="auto" latinLnBrk="0" hangingPunct="1">
              <a:lnSpc>
                <a:spcPct val="100000"/>
              </a:lnSpc>
              <a:spcBef>
                <a:spcPts val="700"/>
              </a:spcBef>
              <a:spcAft>
                <a:spcPts val="1200"/>
              </a:spcAft>
              <a:buClr>
                <a:schemeClr val="bg1"/>
              </a:buClr>
              <a:buSzPct val="120000"/>
              <a:buFont typeface="Arial" pitchFamily="34" charset="0"/>
              <a:buChar char="•"/>
              <a:tabLst/>
              <a:defRPr/>
            </a:pPr>
            <a:r>
              <a:rPr lang="en-US" sz="3200" dirty="0" smtClean="0">
                <a:solidFill>
                  <a:schemeClr val="bg1"/>
                </a:solidFill>
                <a:latin typeface="Calibri" pitchFamily="34" charset="0"/>
                <a:cs typeface="Calibri" pitchFamily="34" charset="0"/>
              </a:rPr>
              <a:t>So, for a BMP designed to capture 1.1 inches of runoff from impervious surfaces, how does this translate to annual volume removal? </a:t>
            </a:r>
          </a:p>
          <a:p>
            <a:pPr marL="777240" lvl="1" indent="-320040">
              <a:spcBef>
                <a:spcPts val="700"/>
              </a:spcBef>
              <a:spcAft>
                <a:spcPts val="1200"/>
              </a:spcAft>
              <a:buClr>
                <a:schemeClr val="bg1"/>
              </a:buClr>
              <a:buSzPct val="120000"/>
              <a:buFont typeface="Arial" pitchFamily="34" charset="0"/>
              <a:buChar char="•"/>
              <a:defRPr/>
            </a:pPr>
            <a:r>
              <a:rPr lang="en-US" sz="3200" dirty="0" smtClean="0">
                <a:solidFill>
                  <a:schemeClr val="bg1"/>
                </a:solidFill>
                <a:latin typeface="Calibri" pitchFamily="34" charset="0"/>
                <a:cs typeface="Calibri" pitchFamily="34" charset="0"/>
              </a:rPr>
              <a:t>How does it vary by site imperviousness?</a:t>
            </a:r>
          </a:p>
          <a:p>
            <a:pPr marL="777240" lvl="1" indent="-320040">
              <a:spcBef>
                <a:spcPts val="700"/>
              </a:spcBef>
              <a:spcAft>
                <a:spcPts val="1200"/>
              </a:spcAft>
              <a:buClr>
                <a:schemeClr val="bg1"/>
              </a:buClr>
              <a:buSzPct val="120000"/>
              <a:buFont typeface="Arial" pitchFamily="34" charset="0"/>
              <a:buChar char="•"/>
              <a:defRPr/>
            </a:pPr>
            <a:r>
              <a:rPr lang="en-US" sz="3200" dirty="0" smtClean="0">
                <a:solidFill>
                  <a:schemeClr val="bg1"/>
                </a:solidFill>
                <a:latin typeface="Calibri" pitchFamily="34" charset="0"/>
                <a:cs typeface="Calibri" pitchFamily="34" charset="0"/>
              </a:rPr>
              <a:t>How does it vary by soil type?</a:t>
            </a:r>
          </a:p>
          <a:p>
            <a:pPr marL="777240" lvl="1" indent="-320040">
              <a:spcBef>
                <a:spcPts val="700"/>
              </a:spcBef>
              <a:spcAft>
                <a:spcPts val="1200"/>
              </a:spcAft>
              <a:buClr>
                <a:schemeClr val="bg1"/>
              </a:buClr>
              <a:buSzPct val="120000"/>
              <a:buFont typeface="Arial" pitchFamily="34" charset="0"/>
              <a:buChar char="•"/>
              <a:defRPr/>
            </a:pPr>
            <a:r>
              <a:rPr lang="en-US" sz="3200" dirty="0" smtClean="0">
                <a:solidFill>
                  <a:schemeClr val="bg1"/>
                </a:solidFill>
                <a:latin typeface="Calibri" pitchFamily="34" charset="0"/>
                <a:cs typeface="Calibri" pitchFamily="34" charset="0"/>
              </a:rPr>
              <a:t>How does it vary if your BMP is sized for less than 1.1 inches?</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a:p>
            <a:pPr marL="640080" marR="0" lvl="1" indent="-274320" algn="l" defTabSz="914400" rtl="0" eaLnBrk="1" fontAlgn="auto" latinLnBrk="0" hangingPunct="1">
              <a:lnSpc>
                <a:spcPct val="100000"/>
              </a:lnSpc>
              <a:spcBef>
                <a:spcPts val="550"/>
              </a:spcBef>
              <a:spcAft>
                <a:spcPts val="0"/>
              </a:spcAft>
              <a:buClr>
                <a:schemeClr val="bg1"/>
              </a:buClr>
              <a:buSzPct val="120000"/>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439375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t>Making the connection: </a:t>
            </a:r>
            <a:br>
              <a:rPr lang="en-US" dirty="0" smtClean="0"/>
            </a:br>
            <a:r>
              <a:rPr lang="en-US" sz="2800" dirty="0" smtClean="0"/>
              <a:t>Performance goal to % annual pollutant removal </a:t>
            </a:r>
          </a:p>
        </p:txBody>
      </p:sp>
      <p:grpSp>
        <p:nvGrpSpPr>
          <p:cNvPr id="20" name="Group 19"/>
          <p:cNvGrpSpPr/>
          <p:nvPr/>
        </p:nvGrpSpPr>
        <p:grpSpPr>
          <a:xfrm>
            <a:off x="457200" y="2590800"/>
            <a:ext cx="8077200" cy="2514600"/>
            <a:chOff x="457200" y="2590800"/>
            <a:chExt cx="8077200" cy="2514600"/>
          </a:xfrm>
        </p:grpSpPr>
        <p:sp>
          <p:nvSpPr>
            <p:cNvPr id="12" name="Rectangle 11"/>
            <p:cNvSpPr/>
            <p:nvPr/>
          </p:nvSpPr>
          <p:spPr>
            <a:xfrm>
              <a:off x="457200" y="2743200"/>
              <a:ext cx="2514600" cy="1815882"/>
            </a:xfrm>
            <a:prstGeom prst="rect">
              <a:avLst/>
            </a:prstGeom>
            <a:scene3d>
              <a:camera prst="isometricTopUp">
                <a:rot lat="19800000" lon="20400000" rev="2400000"/>
              </a:camera>
              <a:lightRig rig="threePt" dir="t"/>
            </a:scene3d>
            <a:sp3d extrusionH="444500" contourW="6350"/>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sz="2800" dirty="0"/>
                <a:t>Required</a:t>
              </a:r>
            </a:p>
            <a:p>
              <a:pPr algn="ctr" fontAlgn="auto">
                <a:spcBef>
                  <a:spcPts val="0"/>
                </a:spcBef>
                <a:spcAft>
                  <a:spcPts val="0"/>
                </a:spcAft>
                <a:defRPr/>
              </a:pPr>
              <a:r>
                <a:rPr lang="en-US" sz="2800" dirty="0"/>
                <a:t>Retention Volume </a:t>
              </a:r>
            </a:p>
            <a:p>
              <a:pPr algn="ctr" fontAlgn="auto">
                <a:spcBef>
                  <a:spcPts val="0"/>
                </a:spcBef>
                <a:spcAft>
                  <a:spcPts val="0"/>
                </a:spcAft>
                <a:defRPr/>
              </a:pPr>
              <a:r>
                <a:rPr lang="en-US" sz="2800" dirty="0"/>
                <a:t>(cubic feet)</a:t>
              </a:r>
            </a:p>
          </p:txBody>
        </p:sp>
        <p:sp>
          <p:nvSpPr>
            <p:cNvPr id="13" name="Right Arrow 12"/>
            <p:cNvSpPr/>
            <p:nvPr/>
          </p:nvSpPr>
          <p:spPr>
            <a:xfrm>
              <a:off x="3505200" y="3200400"/>
              <a:ext cx="2362200" cy="1219200"/>
            </a:xfrm>
            <a:prstGeom prst="rightArrow">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bwMode="auto">
            <a:xfrm>
              <a:off x="6324600" y="2590800"/>
              <a:ext cx="2209800" cy="2514600"/>
            </a:xfrm>
            <a:prstGeom prst="rect">
              <a:avLst/>
            </a:prstGeom>
            <a:solidFill>
              <a:srgbClr val="FEFA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solidFill>
                    <a:schemeClr val="tx1"/>
                  </a:solidFill>
                </a:rPr>
                <a:t>% Annual Removal</a:t>
              </a:r>
            </a:p>
            <a:p>
              <a:pPr algn="ctr" fontAlgn="auto">
                <a:spcBef>
                  <a:spcPts val="0"/>
                </a:spcBef>
                <a:spcAft>
                  <a:spcPts val="0"/>
                </a:spcAft>
                <a:defRPr/>
              </a:pPr>
              <a:endParaRPr lang="en-US" sz="2800" dirty="0" smtClean="0">
                <a:solidFill>
                  <a:schemeClr val="tx1"/>
                </a:solidFill>
              </a:endParaRPr>
            </a:p>
            <a:p>
              <a:pPr algn="ctr" fontAlgn="auto">
                <a:spcBef>
                  <a:spcPts val="0"/>
                </a:spcBef>
                <a:spcAft>
                  <a:spcPts val="0"/>
                </a:spcAft>
                <a:defRPr/>
              </a:pPr>
              <a:endParaRPr lang="en-US" sz="2800" dirty="0" smtClean="0">
                <a:solidFill>
                  <a:schemeClr val="tx1"/>
                </a:solidFill>
              </a:endParaRPr>
            </a:p>
            <a:p>
              <a:pPr algn="ctr" fontAlgn="auto">
                <a:spcBef>
                  <a:spcPts val="0"/>
                </a:spcBef>
                <a:spcAft>
                  <a:spcPts val="0"/>
                </a:spcAft>
                <a:defRPr/>
              </a:pPr>
              <a:endParaRPr lang="en-US" sz="2800" dirty="0">
                <a:solidFill>
                  <a:schemeClr val="tx1"/>
                </a:solidFill>
              </a:endParaRPr>
            </a:p>
          </p:txBody>
        </p:sp>
        <p:pic>
          <p:nvPicPr>
            <p:cNvPr id="14341" name="Picture 10" descr="imagesCATZILKI.jpg"/>
            <p:cNvPicPr>
              <a:picLocks noChangeAspect="1"/>
            </p:cNvPicPr>
            <p:nvPr/>
          </p:nvPicPr>
          <p:blipFill>
            <a:blip r:embed="rId2" cstate="print"/>
            <a:srcRect/>
            <a:stretch>
              <a:fillRect/>
            </a:stretch>
          </p:blipFill>
          <p:spPr bwMode="auto">
            <a:xfrm>
              <a:off x="6781800" y="3810000"/>
              <a:ext cx="1325362" cy="11189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05600" y="5867400"/>
            <a:ext cx="2438400" cy="990600"/>
          </a:xfrm>
          <a:prstGeom prst="rect">
            <a:avLst/>
          </a:prstGeom>
          <a:solidFill>
            <a:srgbClr val="0D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6" name="Title 1"/>
          <p:cNvSpPr>
            <a:spLocks noGrp="1"/>
          </p:cNvSpPr>
          <p:nvPr>
            <p:ph type="title"/>
          </p:nvPr>
        </p:nvSpPr>
        <p:spPr>
          <a:xfrm>
            <a:off x="457200" y="0"/>
            <a:ext cx="8229600" cy="1143000"/>
          </a:xfrm>
        </p:spPr>
        <p:txBody>
          <a:bodyPr>
            <a:noAutofit/>
          </a:bodyPr>
          <a:lstStyle/>
          <a:p>
            <a:r>
              <a:rPr lang="en-US" sz="2400" dirty="0" smtClean="0"/>
              <a:t>Making the Connection:</a:t>
            </a:r>
            <a:br>
              <a:rPr lang="en-US" sz="2400" dirty="0" smtClean="0"/>
            </a:br>
            <a:r>
              <a:rPr lang="en-US" sz="2800" dirty="0" smtClean="0"/>
              <a:t>“Performance Curves” used to  Estimate % Annual Volume Retained</a:t>
            </a:r>
          </a:p>
        </p:txBody>
      </p:sp>
      <p:graphicFrame>
        <p:nvGraphicFramePr>
          <p:cNvPr id="4" name="Chart 3"/>
          <p:cNvGraphicFramePr>
            <a:graphicFrameLocks noGrp="1"/>
          </p:cNvGraphicFramePr>
          <p:nvPr>
            <p:extLst>
              <p:ext uri="{D42A27DB-BD31-4B8C-83A1-F6EECF244321}">
                <p14:modId xmlns:p14="http://schemas.microsoft.com/office/powerpoint/2010/main" val="2212267882"/>
              </p:ext>
            </p:extLst>
          </p:nvPr>
        </p:nvGraphicFramePr>
        <p:xfrm>
          <a:off x="-1923143" y="7620000"/>
          <a:ext cx="8610600" cy="551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4"/>
          <p:cNvGrpSpPr>
            <a:grpSpLocks/>
          </p:cNvGrpSpPr>
          <p:nvPr/>
        </p:nvGrpSpPr>
        <p:grpSpPr bwMode="auto">
          <a:xfrm>
            <a:off x="3165763" y="-1295400"/>
            <a:ext cx="2133600" cy="830997"/>
            <a:chOff x="3581400" y="4572000"/>
            <a:chExt cx="1676400" cy="830888"/>
          </a:xfrm>
        </p:grpSpPr>
        <p:pic>
          <p:nvPicPr>
            <p:cNvPr id="41991" name="Picture 1" descr="C:\Documents and Settings\joh\Local Settings\Temporary Internet Files\Content.IE5\3N3YFGN7\MC900290924[1].wmf"/>
            <p:cNvPicPr>
              <a:picLocks noChangeAspect="1" noChangeArrowheads="1"/>
            </p:cNvPicPr>
            <p:nvPr/>
          </p:nvPicPr>
          <p:blipFill>
            <a:blip r:embed="rId3" cstate="print"/>
            <a:srcRect/>
            <a:stretch>
              <a:fillRect/>
            </a:stretch>
          </p:blipFill>
          <p:spPr bwMode="auto">
            <a:xfrm>
              <a:off x="3581400" y="4572000"/>
              <a:ext cx="381000" cy="374601"/>
            </a:xfrm>
            <a:prstGeom prst="rect">
              <a:avLst/>
            </a:prstGeom>
            <a:noFill/>
            <a:ln w="9525">
              <a:noFill/>
              <a:miter lim="800000"/>
              <a:headEnd/>
              <a:tailEnd/>
            </a:ln>
          </p:spPr>
        </p:pic>
        <p:sp>
          <p:nvSpPr>
            <p:cNvPr id="41992" name="TextBox 10"/>
            <p:cNvSpPr txBox="1">
              <a:spLocks noChangeArrowheads="1"/>
            </p:cNvSpPr>
            <p:nvPr/>
          </p:nvSpPr>
          <p:spPr bwMode="auto">
            <a:xfrm>
              <a:off x="3886200" y="4572000"/>
              <a:ext cx="1371600" cy="830888"/>
            </a:xfrm>
            <a:prstGeom prst="rect">
              <a:avLst/>
            </a:prstGeom>
            <a:noFill/>
            <a:ln w="9525">
              <a:noFill/>
              <a:miter lim="800000"/>
              <a:headEnd/>
              <a:tailEnd/>
            </a:ln>
          </p:spPr>
          <p:txBody>
            <a:bodyPr>
              <a:spAutoFit/>
            </a:bodyPr>
            <a:lstStyle/>
            <a:p>
              <a:r>
                <a:rPr lang="en-US" sz="2400" b="1" dirty="0">
                  <a:solidFill>
                    <a:schemeClr val="bg1"/>
                  </a:solidFill>
                  <a:latin typeface="Calibri" pitchFamily="34" charset="0"/>
                </a:rPr>
                <a:t>= 0.55 inch</a:t>
              </a:r>
            </a:p>
          </p:txBody>
        </p:sp>
      </p:grpSp>
      <p:graphicFrame>
        <p:nvGraphicFramePr>
          <p:cNvPr id="12" name="Chart 11"/>
          <p:cNvGraphicFramePr>
            <a:graphicFrameLocks/>
          </p:cNvGraphicFramePr>
          <p:nvPr>
            <p:extLst>
              <p:ext uri="{D42A27DB-BD31-4B8C-83A1-F6EECF244321}">
                <p14:modId xmlns:p14="http://schemas.microsoft.com/office/powerpoint/2010/main" val="2356475100"/>
              </p:ext>
            </p:extLst>
          </p:nvPr>
        </p:nvGraphicFramePr>
        <p:xfrm>
          <a:off x="97849" y="1676400"/>
          <a:ext cx="8817551" cy="510540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1066800" y="2895600"/>
            <a:ext cx="3657600" cy="3214915"/>
            <a:chOff x="2514600" y="2881086"/>
            <a:chExt cx="3657600" cy="3214915"/>
          </a:xfrm>
        </p:grpSpPr>
        <p:pic>
          <p:nvPicPr>
            <p:cNvPr id="41993" name="Picture 1" descr="C:\Documents and Settings\joh\Local Settings\Temporary Internet Files\Content.IE5\3N3YFGN7\MC900290924[1].wmf"/>
            <p:cNvPicPr>
              <a:picLocks noChangeAspect="1" noChangeArrowheads="1"/>
            </p:cNvPicPr>
            <p:nvPr/>
          </p:nvPicPr>
          <p:blipFill>
            <a:blip r:embed="rId3" cstate="print"/>
            <a:srcRect/>
            <a:stretch>
              <a:fillRect/>
            </a:stretch>
          </p:blipFill>
          <p:spPr bwMode="auto">
            <a:xfrm>
              <a:off x="4334329" y="4829592"/>
              <a:ext cx="381000" cy="374651"/>
            </a:xfrm>
            <a:prstGeom prst="rect">
              <a:avLst/>
            </a:prstGeom>
            <a:noFill/>
            <a:ln w="9525">
              <a:noFill/>
              <a:miter lim="800000"/>
              <a:headEnd/>
              <a:tailEnd/>
            </a:ln>
          </p:spPr>
        </p:pic>
        <p:sp>
          <p:nvSpPr>
            <p:cNvPr id="41994" name="TextBox 6"/>
            <p:cNvSpPr txBox="1">
              <a:spLocks noChangeArrowheads="1"/>
            </p:cNvSpPr>
            <p:nvPr/>
          </p:nvSpPr>
          <p:spPr bwMode="auto">
            <a:xfrm>
              <a:off x="4572000" y="4786086"/>
              <a:ext cx="1600200" cy="461665"/>
            </a:xfrm>
            <a:prstGeom prst="rect">
              <a:avLst/>
            </a:prstGeom>
            <a:noFill/>
            <a:ln w="9525">
              <a:noFill/>
              <a:miter lim="800000"/>
              <a:headEnd/>
              <a:tailEnd/>
            </a:ln>
          </p:spPr>
          <p:txBody>
            <a:bodyPr wrap="square">
              <a:spAutoFit/>
            </a:bodyPr>
            <a:lstStyle/>
            <a:p>
              <a:r>
                <a:rPr lang="en-US" sz="2400" b="1" dirty="0">
                  <a:latin typeface="Calibri" pitchFamily="34" charset="0"/>
                </a:rPr>
                <a:t>= </a:t>
              </a:r>
              <a:r>
                <a:rPr lang="en-US" sz="2400" b="1" dirty="0" smtClean="0">
                  <a:latin typeface="Calibri" pitchFamily="34" charset="0"/>
                </a:rPr>
                <a:t>0.55 inch</a:t>
              </a:r>
              <a:endParaRPr lang="en-US" sz="2400" b="1" dirty="0">
                <a:latin typeface="Calibri" pitchFamily="34" charset="0"/>
              </a:endParaRPr>
            </a:p>
          </p:txBody>
        </p:sp>
        <p:grpSp>
          <p:nvGrpSpPr>
            <p:cNvPr id="6" name="Group 5"/>
            <p:cNvGrpSpPr/>
            <p:nvPr/>
          </p:nvGrpSpPr>
          <p:grpSpPr>
            <a:xfrm>
              <a:off x="2514600" y="2881086"/>
              <a:ext cx="1841499" cy="3214915"/>
              <a:chOff x="8382000" y="-208616"/>
              <a:chExt cx="1841499" cy="3214915"/>
            </a:xfrm>
          </p:grpSpPr>
          <p:sp>
            <p:nvSpPr>
              <p:cNvPr id="8" name="Straight Connector 7"/>
              <p:cNvSpPr/>
              <p:nvPr/>
            </p:nvSpPr>
            <p:spPr>
              <a:xfrm rot="5400000">
                <a:off x="8616042" y="1398841"/>
                <a:ext cx="321491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4" name="Straight Connector 13"/>
              <p:cNvSpPr/>
              <p:nvPr/>
            </p:nvSpPr>
            <p:spPr>
              <a:xfrm rot="5400000" flipV="1">
                <a:off x="9302749" y="-1129365"/>
                <a:ext cx="0" cy="184149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grpSp>
      </p:grpSp>
      <p:grpSp>
        <p:nvGrpSpPr>
          <p:cNvPr id="17" name="Group 16"/>
          <p:cNvGrpSpPr/>
          <p:nvPr/>
        </p:nvGrpSpPr>
        <p:grpSpPr>
          <a:xfrm>
            <a:off x="1066800" y="2209800"/>
            <a:ext cx="5943600" cy="3886200"/>
            <a:chOff x="914400" y="2057400"/>
            <a:chExt cx="5943600" cy="3886200"/>
          </a:xfrm>
        </p:grpSpPr>
        <p:pic>
          <p:nvPicPr>
            <p:cNvPr id="18" name="Picture 1" descr="C:\Documents and Settings\joh\Local Settings\Temporary Internet Files\Content.IE5\3N3YFGN7\MC900290924[1].wmf"/>
            <p:cNvPicPr>
              <a:picLocks noChangeAspect="1" noChangeArrowheads="1"/>
            </p:cNvPicPr>
            <p:nvPr/>
          </p:nvPicPr>
          <p:blipFill>
            <a:blip r:embed="rId3" cstate="print"/>
            <a:srcRect/>
            <a:stretch>
              <a:fillRect/>
            </a:stretch>
          </p:blipFill>
          <p:spPr bwMode="auto">
            <a:xfrm>
              <a:off x="4765963" y="3017575"/>
              <a:ext cx="381000" cy="374651"/>
            </a:xfrm>
            <a:prstGeom prst="rect">
              <a:avLst/>
            </a:prstGeom>
            <a:noFill/>
            <a:ln w="9525">
              <a:noFill/>
              <a:miter lim="800000"/>
              <a:headEnd/>
              <a:tailEnd/>
            </a:ln>
          </p:spPr>
        </p:pic>
        <p:sp>
          <p:nvSpPr>
            <p:cNvPr id="19" name="TextBox 6"/>
            <p:cNvSpPr txBox="1">
              <a:spLocks noChangeArrowheads="1"/>
            </p:cNvSpPr>
            <p:nvPr/>
          </p:nvSpPr>
          <p:spPr bwMode="auto">
            <a:xfrm>
              <a:off x="5029200" y="2971800"/>
              <a:ext cx="1828800" cy="461665"/>
            </a:xfrm>
            <a:prstGeom prst="rect">
              <a:avLst/>
            </a:prstGeom>
            <a:noFill/>
            <a:ln w="9525">
              <a:noFill/>
              <a:miter lim="800000"/>
              <a:headEnd/>
              <a:tailEnd/>
            </a:ln>
          </p:spPr>
          <p:txBody>
            <a:bodyPr wrap="square">
              <a:spAutoFit/>
            </a:bodyPr>
            <a:lstStyle/>
            <a:p>
              <a:r>
                <a:rPr lang="en-US" sz="2400" b="1" dirty="0">
                  <a:latin typeface="Calibri" pitchFamily="34" charset="0"/>
                </a:rPr>
                <a:t>= 1.1 inch</a:t>
              </a:r>
            </a:p>
          </p:txBody>
        </p:sp>
        <p:grpSp>
          <p:nvGrpSpPr>
            <p:cNvPr id="20" name="Group 19"/>
            <p:cNvGrpSpPr/>
            <p:nvPr/>
          </p:nvGrpSpPr>
          <p:grpSpPr>
            <a:xfrm>
              <a:off x="914400" y="2057400"/>
              <a:ext cx="3733800" cy="3886200"/>
              <a:chOff x="6781800" y="-1032302"/>
              <a:chExt cx="3733800" cy="3886200"/>
            </a:xfrm>
          </p:grpSpPr>
          <p:sp>
            <p:nvSpPr>
              <p:cNvPr id="21" name="Straight Connector 20"/>
              <p:cNvSpPr/>
              <p:nvPr/>
            </p:nvSpPr>
            <p:spPr>
              <a:xfrm rot="5400000">
                <a:off x="8572500" y="910798"/>
                <a:ext cx="3886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22" name="Straight Connector 21"/>
              <p:cNvSpPr/>
              <p:nvPr/>
            </p:nvSpPr>
            <p:spPr>
              <a:xfrm rot="5400000" flipV="1">
                <a:off x="8648700" y="-2899202"/>
                <a:ext cx="0" cy="3733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grpSp>
      </p:grpSp>
      <p:sp>
        <p:nvSpPr>
          <p:cNvPr id="9" name="Oval 8"/>
          <p:cNvSpPr/>
          <p:nvPr/>
        </p:nvSpPr>
        <p:spPr>
          <a:xfrm>
            <a:off x="4397497" y="6023429"/>
            <a:ext cx="845128"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99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28600"/>
            <a:ext cx="8610600" cy="990600"/>
          </a:xfrm>
        </p:spPr>
        <p:txBody>
          <a:bodyPr>
            <a:normAutofit/>
          </a:bodyPr>
          <a:lstStyle/>
          <a:p>
            <a:r>
              <a:rPr lang="en-US" dirty="0" smtClean="0"/>
              <a:t>Calculating % annual volume retained</a:t>
            </a:r>
          </a:p>
        </p:txBody>
      </p:sp>
      <p:sp>
        <p:nvSpPr>
          <p:cNvPr id="39939" name="Content Placeholder 2"/>
          <p:cNvSpPr>
            <a:spLocks noGrp="1"/>
          </p:cNvSpPr>
          <p:nvPr>
            <p:ph idx="1"/>
          </p:nvPr>
        </p:nvSpPr>
        <p:spPr>
          <a:xfrm>
            <a:off x="457200" y="1600200"/>
            <a:ext cx="8534400" cy="4525963"/>
          </a:xfrm>
        </p:spPr>
        <p:txBody>
          <a:bodyPr>
            <a:normAutofit/>
          </a:bodyPr>
          <a:lstStyle/>
          <a:p>
            <a:r>
              <a:rPr lang="en-US" dirty="0" smtClean="0"/>
              <a:t>Performance curves were developed to determine annual volume reduction (%RVR) for most volume-reduction BMPs in calculator</a:t>
            </a:r>
          </a:p>
          <a:p>
            <a:pPr lvl="1">
              <a:buFont typeface="Calibri" pitchFamily="34" charset="0"/>
              <a:buChar char="­"/>
            </a:pPr>
            <a:r>
              <a:rPr lang="en-US" sz="2800" dirty="0" smtClean="0"/>
              <a:t>This approach allows flexibility for designers (not one size fits all)</a:t>
            </a:r>
          </a:p>
          <a:p>
            <a:pPr lvl="1">
              <a:buFont typeface="Calibri" pitchFamily="34" charset="0"/>
              <a:buChar char="­"/>
            </a:pPr>
            <a:r>
              <a:rPr lang="en-US" sz="2800" dirty="0" smtClean="0"/>
              <a:t>Utilize modeling results to develop performance curves</a:t>
            </a:r>
          </a:p>
          <a:p>
            <a:pPr lvl="1">
              <a:buFont typeface="Calibri" pitchFamily="34" charset="0"/>
              <a:buChar char="­"/>
            </a:pPr>
            <a:r>
              <a:rPr lang="en-US" sz="2800" dirty="0" smtClean="0"/>
              <a:t>Example BMPs:  Bioretention, permeable pavement, infiltration trenches</a:t>
            </a:r>
          </a:p>
          <a:p>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pPr marL="0" indent="0">
              <a:buNone/>
            </a:pPr>
            <a:r>
              <a:rPr lang="en-US" dirty="0"/>
              <a:t>Questions on </a:t>
            </a:r>
            <a:r>
              <a:rPr lang="en-US" dirty="0" smtClean="0"/>
              <a:t>pollutant removal calculations</a:t>
            </a:r>
            <a:r>
              <a:rPr lang="en-US" dirty="0"/>
              <a:t>?</a:t>
            </a:r>
          </a:p>
        </p:txBody>
      </p:sp>
    </p:spTree>
    <p:extLst>
      <p:ext uri="{BB962C8B-B14F-4D97-AF65-F5344CB8AC3E}">
        <p14:creationId xmlns:p14="http://schemas.microsoft.com/office/powerpoint/2010/main" val="1503039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Calculating Pollutant Load Reductions in MIDS Calculator</a:t>
            </a:r>
            <a:endParaRPr lang="en-US" dirty="0"/>
          </a:p>
        </p:txBody>
      </p:sp>
    </p:spTree>
    <p:extLst>
      <p:ext uri="{BB962C8B-B14F-4D97-AF65-F5344CB8AC3E}">
        <p14:creationId xmlns:p14="http://schemas.microsoft.com/office/powerpoint/2010/main" val="20444480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0"/>
            <a:ext cx="8686800" cy="1371600"/>
          </a:xfrm>
        </p:spPr>
        <p:txBody>
          <a:bodyPr/>
          <a:lstStyle/>
          <a:p>
            <a:r>
              <a:rPr lang="en-US" dirty="0" smtClean="0"/>
              <a:t>Pollutant loading basics</a:t>
            </a:r>
          </a:p>
        </p:txBody>
      </p:sp>
      <p:grpSp>
        <p:nvGrpSpPr>
          <p:cNvPr id="2" name="Group 3"/>
          <p:cNvGrpSpPr>
            <a:grpSpLocks/>
          </p:cNvGrpSpPr>
          <p:nvPr/>
        </p:nvGrpSpPr>
        <p:grpSpPr bwMode="auto">
          <a:xfrm>
            <a:off x="533400" y="1905000"/>
            <a:ext cx="2209800" cy="1981200"/>
            <a:chOff x="6248400" y="2743200"/>
            <a:chExt cx="2209800" cy="1981200"/>
          </a:xfrm>
        </p:grpSpPr>
        <p:sp>
          <p:nvSpPr>
            <p:cNvPr id="5" name="Rectangle 4"/>
            <p:cNvSpPr/>
            <p:nvPr/>
          </p:nvSpPr>
          <p:spPr>
            <a:xfrm>
              <a:off x="6248400" y="2743200"/>
              <a:ext cx="2209800" cy="1981200"/>
            </a:xfrm>
            <a:prstGeom prst="rect">
              <a:avLst/>
            </a:prstGeom>
            <a:solidFill>
              <a:srgbClr val="FEFA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6" name="Flowchart: Data 5"/>
            <p:cNvSpPr/>
            <p:nvPr/>
          </p:nvSpPr>
          <p:spPr>
            <a:xfrm rot="2400000">
              <a:off x="7466013" y="3140075"/>
              <a:ext cx="44450" cy="1554163"/>
            </a:xfrm>
            <a:prstGeom prst="flowChartInputOutpu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45" name="TextBox 6"/>
            <p:cNvSpPr txBox="1">
              <a:spLocks noChangeArrowheads="1"/>
            </p:cNvSpPr>
            <p:nvPr/>
          </p:nvSpPr>
          <p:spPr bwMode="auto">
            <a:xfrm>
              <a:off x="7391400" y="3962400"/>
              <a:ext cx="1066800" cy="523220"/>
            </a:xfrm>
            <a:prstGeom prst="rect">
              <a:avLst/>
            </a:prstGeom>
            <a:noFill/>
            <a:ln w="9525">
              <a:noFill/>
              <a:miter lim="800000"/>
              <a:headEnd/>
              <a:tailEnd/>
            </a:ln>
          </p:spPr>
          <p:txBody>
            <a:bodyPr>
              <a:spAutoFit/>
            </a:bodyPr>
            <a:lstStyle/>
            <a:p>
              <a:r>
                <a:rPr lang="en-US" sz="2800" dirty="0">
                  <a:latin typeface="Calibri" pitchFamily="34" charset="0"/>
                </a:rPr>
                <a:t>year</a:t>
              </a:r>
            </a:p>
          </p:txBody>
        </p:sp>
        <p:pic>
          <p:nvPicPr>
            <p:cNvPr id="18446" name="Picture 6" descr="C:\Documents and Settings\jmk2\Local Settings\Temporary Internet Files\Content.IE5\CWSDDIHA\MC900199210[1].wmf"/>
            <p:cNvPicPr>
              <a:picLocks noChangeAspect="1" noChangeArrowheads="1"/>
            </p:cNvPicPr>
            <p:nvPr/>
          </p:nvPicPr>
          <p:blipFill>
            <a:blip r:embed="rId3" cstate="print"/>
            <a:srcRect/>
            <a:stretch>
              <a:fillRect/>
            </a:stretch>
          </p:blipFill>
          <p:spPr bwMode="auto">
            <a:xfrm>
              <a:off x="6629400" y="2971800"/>
              <a:ext cx="866904" cy="957031"/>
            </a:xfrm>
            <a:prstGeom prst="rect">
              <a:avLst/>
            </a:prstGeom>
            <a:noFill/>
            <a:ln w="9525">
              <a:noFill/>
              <a:miter lim="800000"/>
              <a:headEnd/>
              <a:tailEnd/>
            </a:ln>
          </p:spPr>
        </p:pic>
      </p:grpSp>
      <p:sp>
        <p:nvSpPr>
          <p:cNvPr id="10" name="Teardrop 9"/>
          <p:cNvSpPr/>
          <p:nvPr/>
        </p:nvSpPr>
        <p:spPr>
          <a:xfrm>
            <a:off x="4114800" y="2362200"/>
            <a:ext cx="1371600" cy="1143000"/>
          </a:xfrm>
          <a:prstGeom prst="teardrop">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a:t>
            </a:r>
            <a:r>
              <a:rPr lang="en-US" sz="2800" b="1" baseline="-25000" dirty="0"/>
              <a:t>2</a:t>
            </a:r>
            <a:r>
              <a:rPr lang="en-US" sz="2800" b="1" dirty="0"/>
              <a:t>O</a:t>
            </a:r>
          </a:p>
        </p:txBody>
      </p:sp>
      <p:sp>
        <p:nvSpPr>
          <p:cNvPr id="11" name="Diamond 10"/>
          <p:cNvSpPr/>
          <p:nvPr/>
        </p:nvSpPr>
        <p:spPr>
          <a:xfrm>
            <a:off x="6858000" y="2362200"/>
            <a:ext cx="1219200" cy="11430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a:t>
            </a:r>
          </a:p>
        </p:txBody>
      </p:sp>
      <p:sp>
        <p:nvSpPr>
          <p:cNvPr id="18438" name="Content Placeholder 2"/>
          <p:cNvSpPr txBox="1">
            <a:spLocks/>
          </p:cNvSpPr>
          <p:nvPr/>
        </p:nvSpPr>
        <p:spPr bwMode="auto">
          <a:xfrm>
            <a:off x="152400" y="3962400"/>
            <a:ext cx="2971800" cy="1981200"/>
          </a:xfrm>
          <a:prstGeom prst="rect">
            <a:avLst/>
          </a:prstGeom>
          <a:noFill/>
          <a:ln w="9525">
            <a:noFill/>
            <a:miter lim="800000"/>
            <a:headEnd/>
            <a:tailEnd/>
          </a:ln>
        </p:spPr>
        <p:txBody>
          <a:bodyPr/>
          <a:lstStyle/>
          <a:p>
            <a:pPr marL="342900" indent="-342900" algn="ctr"/>
            <a:r>
              <a:rPr lang="en-US" sz="2800" dirty="0">
                <a:solidFill>
                  <a:schemeClr val="bg1"/>
                </a:solidFill>
                <a:latin typeface="Calibri" pitchFamily="34" charset="0"/>
                <a:cs typeface="Calibri" pitchFamily="34" charset="0"/>
              </a:rPr>
              <a:t>Pollutant</a:t>
            </a:r>
          </a:p>
          <a:p>
            <a:pPr marL="342900" indent="-342900" algn="ctr"/>
            <a:r>
              <a:rPr lang="en-US" sz="2800" dirty="0" smtClean="0">
                <a:solidFill>
                  <a:schemeClr val="bg1"/>
                </a:solidFill>
                <a:latin typeface="Calibri" pitchFamily="34" charset="0"/>
                <a:cs typeface="Calibri" pitchFamily="34" charset="0"/>
              </a:rPr>
              <a:t>Load</a:t>
            </a:r>
          </a:p>
          <a:p>
            <a:pPr marL="342900" indent="-342900" algn="ctr"/>
            <a:r>
              <a:rPr lang="en-US" sz="2800" dirty="0" smtClean="0">
                <a:solidFill>
                  <a:schemeClr val="bg1"/>
                </a:solidFill>
                <a:latin typeface="Calibri" pitchFamily="34" charset="0"/>
                <a:cs typeface="Calibri" pitchFamily="34" charset="0"/>
              </a:rPr>
              <a:t>[mass/time]</a:t>
            </a:r>
            <a:endParaRPr lang="en-US" sz="2800" dirty="0">
              <a:solidFill>
                <a:schemeClr val="bg1"/>
              </a:solidFill>
              <a:latin typeface="Calibri" pitchFamily="34" charset="0"/>
              <a:cs typeface="Calibri" pitchFamily="34" charset="0"/>
            </a:endParaRPr>
          </a:p>
        </p:txBody>
      </p:sp>
      <p:sp>
        <p:nvSpPr>
          <p:cNvPr id="18439" name="Content Placeholder 2"/>
          <p:cNvSpPr txBox="1">
            <a:spLocks/>
          </p:cNvSpPr>
          <p:nvPr/>
        </p:nvSpPr>
        <p:spPr bwMode="auto">
          <a:xfrm>
            <a:off x="3657600" y="3962400"/>
            <a:ext cx="2362200" cy="1676400"/>
          </a:xfrm>
          <a:prstGeom prst="rect">
            <a:avLst/>
          </a:prstGeom>
          <a:noFill/>
          <a:ln w="9525">
            <a:noFill/>
            <a:miter lim="800000"/>
            <a:headEnd/>
            <a:tailEnd/>
          </a:ln>
        </p:spPr>
        <p:txBody>
          <a:bodyPr/>
          <a:lstStyle/>
          <a:p>
            <a:pPr marL="342900" indent="-342900" algn="ctr"/>
            <a:r>
              <a:rPr lang="en-US" sz="2800" dirty="0">
                <a:solidFill>
                  <a:schemeClr val="bg1"/>
                </a:solidFill>
                <a:latin typeface="Calibri" pitchFamily="34" charset="0"/>
                <a:cs typeface="Calibri" pitchFamily="34" charset="0"/>
              </a:rPr>
              <a:t>Runoff </a:t>
            </a:r>
          </a:p>
          <a:p>
            <a:pPr marL="342900" indent="-342900" algn="ctr"/>
            <a:r>
              <a:rPr lang="en-US" sz="2800" dirty="0" smtClean="0">
                <a:solidFill>
                  <a:schemeClr val="bg1"/>
                </a:solidFill>
                <a:latin typeface="Calibri" pitchFamily="34" charset="0"/>
                <a:cs typeface="Calibri" pitchFamily="34" charset="0"/>
              </a:rPr>
              <a:t>Volume</a:t>
            </a:r>
          </a:p>
          <a:p>
            <a:pPr marL="342900" indent="-342900" algn="ctr"/>
            <a:r>
              <a:rPr lang="en-US" sz="2800" dirty="0" smtClean="0">
                <a:solidFill>
                  <a:schemeClr val="bg1"/>
                </a:solidFill>
                <a:latin typeface="Calibri" pitchFamily="34" charset="0"/>
                <a:cs typeface="Calibri" pitchFamily="34" charset="0"/>
              </a:rPr>
              <a:t>[volume/time]</a:t>
            </a:r>
          </a:p>
          <a:p>
            <a:pPr marL="342900" indent="-342900" algn="ctr"/>
            <a:endParaRPr lang="en-US" sz="2800" dirty="0">
              <a:solidFill>
                <a:schemeClr val="bg1"/>
              </a:solidFill>
              <a:latin typeface="Calibri" pitchFamily="34" charset="0"/>
              <a:cs typeface="Calibri" pitchFamily="34" charset="0"/>
            </a:endParaRPr>
          </a:p>
        </p:txBody>
      </p:sp>
      <p:sp>
        <p:nvSpPr>
          <p:cNvPr id="18440" name="Content Placeholder 2"/>
          <p:cNvSpPr txBox="1">
            <a:spLocks/>
          </p:cNvSpPr>
          <p:nvPr/>
        </p:nvSpPr>
        <p:spPr bwMode="auto">
          <a:xfrm>
            <a:off x="5791200" y="3962400"/>
            <a:ext cx="3505200" cy="1371600"/>
          </a:xfrm>
          <a:prstGeom prst="rect">
            <a:avLst/>
          </a:prstGeom>
          <a:noFill/>
          <a:ln w="9525">
            <a:noFill/>
            <a:miter lim="800000"/>
            <a:headEnd/>
            <a:tailEnd/>
          </a:ln>
        </p:spPr>
        <p:txBody>
          <a:bodyPr/>
          <a:lstStyle/>
          <a:p>
            <a:pPr marL="342900" indent="-342900" algn="ctr"/>
            <a:r>
              <a:rPr lang="en-US" sz="2800" dirty="0">
                <a:solidFill>
                  <a:schemeClr val="bg1"/>
                </a:solidFill>
                <a:latin typeface="Calibri" pitchFamily="34" charset="0"/>
                <a:cs typeface="Calibri" pitchFamily="34" charset="0"/>
              </a:rPr>
              <a:t>Pollutant</a:t>
            </a:r>
          </a:p>
          <a:p>
            <a:pPr marL="342900" indent="-342900" algn="ctr"/>
            <a:r>
              <a:rPr lang="en-US" sz="2800" dirty="0" smtClean="0">
                <a:solidFill>
                  <a:schemeClr val="bg1"/>
                </a:solidFill>
                <a:latin typeface="Calibri" pitchFamily="34" charset="0"/>
                <a:cs typeface="Calibri" pitchFamily="34" charset="0"/>
              </a:rPr>
              <a:t>Concentration</a:t>
            </a:r>
          </a:p>
          <a:p>
            <a:pPr marL="342900" indent="-342900" algn="ctr"/>
            <a:r>
              <a:rPr lang="en-US" sz="2800" dirty="0" smtClean="0">
                <a:solidFill>
                  <a:schemeClr val="bg1"/>
                </a:solidFill>
                <a:latin typeface="Calibri" pitchFamily="34" charset="0"/>
                <a:cs typeface="Calibri" pitchFamily="34" charset="0"/>
              </a:rPr>
              <a:t>[mass/volume]</a:t>
            </a:r>
            <a:endParaRPr lang="en-US" sz="2800" dirty="0">
              <a:solidFill>
                <a:schemeClr val="bg1"/>
              </a:solidFill>
              <a:latin typeface="Calibri" pitchFamily="34" charset="0"/>
              <a:cs typeface="Calibri" pitchFamily="34" charset="0"/>
            </a:endParaRPr>
          </a:p>
        </p:txBody>
      </p:sp>
      <p:sp>
        <p:nvSpPr>
          <p:cNvPr id="18441" name="Content Placeholder 2"/>
          <p:cNvSpPr txBox="1">
            <a:spLocks/>
          </p:cNvSpPr>
          <p:nvPr/>
        </p:nvSpPr>
        <p:spPr bwMode="auto">
          <a:xfrm>
            <a:off x="2590800" y="2362200"/>
            <a:ext cx="1524000" cy="1371600"/>
          </a:xfrm>
          <a:prstGeom prst="rect">
            <a:avLst/>
          </a:prstGeom>
          <a:noFill/>
          <a:ln w="9525">
            <a:noFill/>
            <a:miter lim="800000"/>
            <a:headEnd/>
            <a:tailEnd/>
          </a:ln>
        </p:spPr>
        <p:txBody>
          <a:bodyPr/>
          <a:lstStyle/>
          <a:p>
            <a:pPr marL="342900" indent="-342900" algn="ctr"/>
            <a:r>
              <a:rPr lang="en-US" sz="6000" dirty="0">
                <a:solidFill>
                  <a:schemeClr val="bg1"/>
                </a:solidFill>
                <a:latin typeface="Avenir LT Std 65 Medium"/>
              </a:rPr>
              <a:t>=</a:t>
            </a:r>
          </a:p>
        </p:txBody>
      </p:sp>
      <p:sp>
        <p:nvSpPr>
          <p:cNvPr id="18442" name="Content Placeholder 2"/>
          <p:cNvSpPr txBox="1">
            <a:spLocks/>
          </p:cNvSpPr>
          <p:nvPr/>
        </p:nvSpPr>
        <p:spPr bwMode="auto">
          <a:xfrm>
            <a:off x="5257800" y="2362200"/>
            <a:ext cx="1524000" cy="1371600"/>
          </a:xfrm>
          <a:prstGeom prst="rect">
            <a:avLst/>
          </a:prstGeom>
          <a:noFill/>
          <a:ln w="9525">
            <a:noFill/>
            <a:miter lim="800000"/>
            <a:headEnd/>
            <a:tailEnd/>
          </a:ln>
        </p:spPr>
        <p:txBody>
          <a:bodyPr/>
          <a:lstStyle/>
          <a:p>
            <a:pPr marL="342900" indent="-342900" algn="ctr"/>
            <a:r>
              <a:rPr lang="en-US" sz="6000" dirty="0">
                <a:solidFill>
                  <a:schemeClr val="bg1"/>
                </a:solidFill>
                <a:latin typeface="Avenir LT Std 65 Medium"/>
              </a:rPr>
              <a:t>x</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752600"/>
            <a:ext cx="8458200" cy="4939814"/>
          </a:xfrm>
          <a:prstGeom prst="rect">
            <a:avLst/>
          </a:prstGeom>
          <a:noFill/>
        </p:spPr>
        <p:txBody>
          <a:bodyPr wrap="square">
            <a:spAutoFit/>
          </a:bodyPr>
          <a:lstStyle/>
          <a:p>
            <a:pPr marL="514350" indent="-514350" fontAlgn="auto">
              <a:spcBef>
                <a:spcPts val="0"/>
              </a:spcBef>
              <a:spcAft>
                <a:spcPts val="600"/>
              </a:spcAft>
              <a:buAutoNum type="arabicPeriod"/>
              <a:defRPr/>
            </a:pPr>
            <a:r>
              <a:rPr lang="en-US" sz="2800" b="1" dirty="0" smtClean="0">
                <a:solidFill>
                  <a:schemeClr val="bg1"/>
                </a:solidFill>
                <a:latin typeface="Calibri" pitchFamily="34" charset="0"/>
                <a:cs typeface="Calibri" pitchFamily="34" charset="0"/>
              </a:rPr>
              <a:t>Estimate pollutant load from site using Simple Method</a:t>
            </a:r>
          </a:p>
          <a:p>
            <a:pPr marL="971550" lvl="1" indent="-274320">
              <a:spcBef>
                <a:spcPts val="1200"/>
              </a:spcBef>
              <a:spcAft>
                <a:spcPts val="600"/>
              </a:spcAft>
              <a:defRPr/>
            </a:pPr>
            <a:r>
              <a:rPr lang="en-US" sz="2800" dirty="0" smtClean="0">
                <a:solidFill>
                  <a:schemeClr val="bg1"/>
                </a:solidFill>
                <a:latin typeface="Calibri" pitchFamily="34" charset="0"/>
                <a:cs typeface="Calibri" pitchFamily="34" charset="0"/>
              </a:rPr>
              <a:t>- e.g., How much phosphorus is being generated from your developed site before BMPs?</a:t>
            </a:r>
          </a:p>
          <a:p>
            <a:pPr marL="914400" indent="-514350" fontAlgn="auto">
              <a:spcBef>
                <a:spcPts val="0"/>
              </a:spcBef>
              <a:spcAft>
                <a:spcPts val="0"/>
              </a:spcAft>
              <a:defRPr/>
            </a:pPr>
            <a:endParaRPr lang="en-US" sz="2800" dirty="0" smtClean="0">
              <a:solidFill>
                <a:schemeClr val="bg1"/>
              </a:solidFill>
              <a:latin typeface="Calibri" pitchFamily="34" charset="0"/>
              <a:cs typeface="Calibri" pitchFamily="34" charset="0"/>
            </a:endParaRPr>
          </a:p>
          <a:p>
            <a:pPr marL="514350" indent="-514350">
              <a:defRPr/>
            </a:pPr>
            <a:r>
              <a:rPr lang="en-US" sz="2800" b="1" dirty="0" smtClean="0">
                <a:solidFill>
                  <a:schemeClr val="bg1"/>
                </a:solidFill>
                <a:latin typeface="Calibri" pitchFamily="34" charset="0"/>
                <a:cs typeface="Calibri" pitchFamily="34" charset="0"/>
              </a:rPr>
              <a:t>2. Apply % Pollutant Removal to estimate annual pollutant load reduction</a:t>
            </a:r>
          </a:p>
          <a:p>
            <a:pPr marL="971550" lvl="1" indent="-274320">
              <a:spcBef>
                <a:spcPts val="1200"/>
              </a:spcBef>
              <a:spcAft>
                <a:spcPts val="600"/>
              </a:spcAft>
              <a:defRPr/>
            </a:pPr>
            <a:r>
              <a:rPr lang="en-US" sz="2800" dirty="0" smtClean="0">
                <a:solidFill>
                  <a:schemeClr val="bg1"/>
                </a:solidFill>
                <a:latin typeface="Calibri" pitchFamily="34" charset="0"/>
                <a:cs typeface="Calibri" pitchFamily="34" charset="0"/>
              </a:rPr>
              <a:t>- e.g., What phosphorus load reduction can be expected if your BMP removes 50% annual TP?</a:t>
            </a:r>
          </a:p>
          <a:p>
            <a:pPr marL="514350" indent="-514350" fontAlgn="auto">
              <a:spcBef>
                <a:spcPts val="0"/>
              </a:spcBef>
              <a:spcAft>
                <a:spcPts val="0"/>
              </a:spcAft>
              <a:buFontTx/>
              <a:buAutoNum type="arabicPeriod"/>
              <a:defRPr/>
            </a:pPr>
            <a:endParaRPr lang="en-US" sz="2800" dirty="0" smtClean="0">
              <a:solidFill>
                <a:schemeClr val="bg1"/>
              </a:solidFill>
              <a:latin typeface="Avenir LT Std 65 Medium"/>
              <a:cs typeface="+mn-cs"/>
            </a:endParaRPr>
          </a:p>
        </p:txBody>
      </p:sp>
      <p:sp>
        <p:nvSpPr>
          <p:cNvPr id="11" name="Title 1"/>
          <p:cNvSpPr>
            <a:spLocks noGrp="1"/>
          </p:cNvSpPr>
          <p:nvPr>
            <p:ph type="title"/>
          </p:nvPr>
        </p:nvSpPr>
        <p:spPr/>
        <p:txBody>
          <a:bodyPr>
            <a:normAutofit fontScale="90000"/>
          </a:bodyPr>
          <a:lstStyle/>
          <a:p>
            <a:r>
              <a:rPr lang="en-US" dirty="0" smtClean="0"/>
              <a:t>Estimating pollutant load reductions in MIDS calculator</a:t>
            </a: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1371600"/>
          </a:xfrm>
        </p:spPr>
        <p:txBody>
          <a:bodyPr/>
          <a:lstStyle/>
          <a:p>
            <a:r>
              <a:rPr lang="en-US" dirty="0" smtClean="0"/>
              <a:t>Calculating annual pollutant load: </a:t>
            </a:r>
            <a:br>
              <a:rPr lang="en-US" dirty="0" smtClean="0"/>
            </a:br>
            <a:r>
              <a:rPr lang="en-US" dirty="0" smtClean="0"/>
              <a:t>the Simple Method</a:t>
            </a:r>
          </a:p>
        </p:txBody>
      </p:sp>
      <p:sp>
        <p:nvSpPr>
          <p:cNvPr id="20483" name="Content Placeholder 2"/>
          <p:cNvSpPr>
            <a:spLocks noGrp="1"/>
          </p:cNvSpPr>
          <p:nvPr>
            <p:ph idx="1"/>
          </p:nvPr>
        </p:nvSpPr>
        <p:spPr>
          <a:xfrm>
            <a:off x="457200" y="1905000"/>
            <a:ext cx="8458200" cy="4525963"/>
          </a:xfrm>
        </p:spPr>
        <p:txBody>
          <a:bodyPr/>
          <a:lstStyle/>
          <a:p>
            <a:r>
              <a:rPr lang="en-US" dirty="0" smtClean="0"/>
              <a:t>Equation developed by Tom Schueler in 1987</a:t>
            </a:r>
          </a:p>
          <a:p>
            <a:r>
              <a:rPr lang="en-US" dirty="0" smtClean="0"/>
              <a:t>Estimates runoff volume and pollutant loads on an annual basis</a:t>
            </a:r>
          </a:p>
          <a:p>
            <a:r>
              <a:rPr lang="en-US" dirty="0" smtClean="0"/>
              <a:t>Requires easily obtainable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945897" y="5996214"/>
            <a:ext cx="10134600" cy="1447800"/>
          </a:xfrm>
          <a:prstGeom prst="rect">
            <a:avLst/>
          </a:prstGeom>
          <a:solidFill>
            <a:srgbClr val="0D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 y="533400"/>
            <a:ext cx="10134600" cy="1447800"/>
          </a:xfrm>
          <a:prstGeom prst="rect">
            <a:avLst/>
          </a:prstGeom>
          <a:solidFill>
            <a:srgbClr val="0D3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182336" y="533400"/>
            <a:ext cx="8809263" cy="6343709"/>
            <a:chOff x="182336" y="0"/>
            <a:chExt cx="8527482" cy="6877110"/>
          </a:xfrm>
        </p:grpSpPr>
        <p:sp>
          <p:nvSpPr>
            <p:cNvPr id="23" name="Flowchart: Decision 22"/>
            <p:cNvSpPr/>
            <p:nvPr/>
          </p:nvSpPr>
          <p:spPr>
            <a:xfrm>
              <a:off x="182336" y="0"/>
              <a:ext cx="3235778" cy="15997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TextBox 9"/>
            <p:cNvSpPr txBox="1"/>
            <p:nvPr/>
          </p:nvSpPr>
          <p:spPr>
            <a:xfrm>
              <a:off x="4648200" y="247821"/>
              <a:ext cx="4061617" cy="1801739"/>
            </a:xfrm>
            <a:prstGeom prst="rect">
              <a:avLst/>
            </a:prstGeom>
            <a:noFill/>
            <a:ln w="41275">
              <a:solidFill>
                <a:schemeClr val="accent1"/>
              </a:solidFill>
            </a:ln>
          </p:spPr>
          <p:txBody>
            <a:bodyPr wrap="square" rtlCol="0">
              <a:spAutoFit/>
            </a:bodyPr>
            <a:lstStyle>
              <a:defPPr>
                <a:defRPr lang="en-US"/>
              </a:defPPr>
              <a:lvl1pPr>
                <a:defRPr b="1">
                  <a:solidFill>
                    <a:schemeClr val="bg1"/>
                  </a:solidFill>
                </a:defRPr>
              </a:lvl1pPr>
            </a:lstStyle>
            <a:p>
              <a:endParaRPr lang="en-US" dirty="0"/>
            </a:p>
            <a:p>
              <a:r>
                <a:rPr lang="en-US" sz="2200" dirty="0" smtClean="0">
                  <a:latin typeface="Calibri" panose="020F0502020204030204" pitchFamily="34" charset="0"/>
                  <a:cs typeface="Calibri" panose="020F0502020204030204" pitchFamily="34" charset="0"/>
                </a:rPr>
                <a:t>“Primary” Performance Goal:</a:t>
              </a:r>
            </a:p>
            <a:p>
              <a:r>
                <a:rPr lang="en-US" sz="2200" dirty="0" smtClean="0">
                  <a:latin typeface="Calibri" panose="020F0502020204030204" pitchFamily="34" charset="0"/>
                  <a:cs typeface="Calibri" panose="020F0502020204030204" pitchFamily="34" charset="0"/>
                </a:rPr>
                <a:t>Retain 1.1 </a:t>
              </a:r>
              <a:r>
                <a:rPr lang="en-US" sz="2200" dirty="0">
                  <a:latin typeface="Calibri" panose="020F0502020204030204" pitchFamily="34" charset="0"/>
                  <a:cs typeface="Calibri" panose="020F0502020204030204" pitchFamily="34" charset="0"/>
                </a:rPr>
                <a:t>inch x Impervious   Surface Area</a:t>
              </a:r>
            </a:p>
            <a:p>
              <a:endParaRPr lang="en-US" dirty="0"/>
            </a:p>
          </p:txBody>
        </p:sp>
        <p:sp>
          <p:nvSpPr>
            <p:cNvPr id="16" name="TextBox 15"/>
            <p:cNvSpPr txBox="1"/>
            <p:nvPr/>
          </p:nvSpPr>
          <p:spPr>
            <a:xfrm>
              <a:off x="838200" y="563996"/>
              <a:ext cx="2019300" cy="400110"/>
            </a:xfrm>
            <a:prstGeom prst="rect">
              <a:avLst/>
            </a:prstGeom>
            <a:noFill/>
          </p:spPr>
          <p:txBody>
            <a:bodyPr wrap="square" rtlCol="0">
              <a:spAutoFit/>
            </a:bodyPr>
            <a:lstStyle/>
            <a:p>
              <a:pPr algn="ctr"/>
              <a:r>
                <a:rPr lang="en-US" sz="2000" b="1" u="sng" dirty="0" smtClean="0">
                  <a:solidFill>
                    <a:schemeClr val="bg1"/>
                  </a:solidFill>
                  <a:latin typeface="Calibri" panose="020F0502020204030204" pitchFamily="34" charset="0"/>
                  <a:cs typeface="Calibri" panose="020F0502020204030204" pitchFamily="34" charset="0"/>
                </a:rPr>
                <a:t>Good Infiltration</a:t>
              </a:r>
              <a:endParaRPr lang="en-US" sz="2000" b="1" u="sng" dirty="0">
                <a:solidFill>
                  <a:schemeClr val="bg1"/>
                </a:solidFill>
                <a:latin typeface="Calibri" panose="020F0502020204030204" pitchFamily="34" charset="0"/>
                <a:cs typeface="Calibri" panose="020F0502020204030204" pitchFamily="34" charset="0"/>
              </a:endParaRPr>
            </a:p>
          </p:txBody>
        </p:sp>
        <p:sp>
          <p:nvSpPr>
            <p:cNvPr id="17" name="Flowchart: Decision 16"/>
            <p:cNvSpPr/>
            <p:nvPr/>
          </p:nvSpPr>
          <p:spPr>
            <a:xfrm>
              <a:off x="193222" y="4038600"/>
              <a:ext cx="3235778" cy="2133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p:cNvSpPr txBox="1"/>
            <p:nvPr/>
          </p:nvSpPr>
          <p:spPr>
            <a:xfrm>
              <a:off x="3641271" y="421153"/>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sp>
          <p:nvSpPr>
            <p:cNvPr id="21" name="TextBox 20"/>
            <p:cNvSpPr txBox="1"/>
            <p:nvPr/>
          </p:nvSpPr>
          <p:spPr>
            <a:xfrm>
              <a:off x="756558" y="4378179"/>
              <a:ext cx="2190750" cy="1384671"/>
            </a:xfrm>
            <a:prstGeom prst="rect">
              <a:avLst/>
            </a:prstGeom>
            <a:noFill/>
          </p:spPr>
          <p:txBody>
            <a:bodyPr wrap="square" rtlCol="0">
              <a:spAutoFit/>
            </a:bodyPr>
            <a:lstStyle/>
            <a:p>
              <a:pPr algn="ctr"/>
              <a:r>
                <a:rPr lang="en-US" sz="2000" b="1" u="sng" dirty="0" smtClean="0">
                  <a:solidFill>
                    <a:schemeClr val="bg1"/>
                  </a:solidFill>
                  <a:latin typeface="Calibri" panose="020F0502020204030204" pitchFamily="34" charset="0"/>
                  <a:cs typeface="Calibri" panose="020F0502020204030204" pitchFamily="34" charset="0"/>
                </a:rPr>
                <a:t>No </a:t>
              </a:r>
              <a:r>
                <a:rPr lang="en-US" sz="2000" b="1" u="sng" dirty="0">
                  <a:solidFill>
                    <a:schemeClr val="bg1"/>
                  </a:solidFill>
                  <a:latin typeface="Calibri" panose="020F0502020204030204" pitchFamily="34" charset="0"/>
                  <a:cs typeface="Calibri" panose="020F0502020204030204" pitchFamily="34" charset="0"/>
                </a:rPr>
                <a:t>Infiltration</a:t>
              </a:r>
            </a:p>
            <a:p>
              <a:pPr algn="ctr"/>
              <a:r>
                <a:rPr lang="en-US" sz="1900" dirty="0" smtClean="0">
                  <a:solidFill>
                    <a:schemeClr val="bg1"/>
                  </a:solidFill>
                  <a:latin typeface="Calibri" panose="020F0502020204030204" pitchFamily="34" charset="0"/>
                  <a:cs typeface="Calibri" panose="020F0502020204030204" pitchFamily="34" charset="0"/>
                </a:rPr>
                <a:t>Restrictions (clay, contaminants, etc.) </a:t>
              </a:r>
              <a:r>
                <a:rPr lang="en-US" sz="1900" dirty="0">
                  <a:solidFill>
                    <a:schemeClr val="bg1"/>
                  </a:solidFill>
                  <a:latin typeface="Calibri" panose="020F0502020204030204" pitchFamily="34" charset="0"/>
                  <a:cs typeface="Calibri" panose="020F0502020204030204" pitchFamily="34" charset="0"/>
                </a:rPr>
                <a:t>but </a:t>
              </a:r>
              <a:r>
                <a:rPr lang="en-US" sz="1900" dirty="0" smtClean="0">
                  <a:solidFill>
                    <a:schemeClr val="bg1"/>
                  </a:solidFill>
                  <a:latin typeface="Calibri" panose="020F0502020204030204" pitchFamily="34" charset="0"/>
                  <a:cs typeface="Calibri" panose="020F0502020204030204" pitchFamily="34" charset="0"/>
                </a:rPr>
                <a:t>space for BMP</a:t>
              </a:r>
              <a:endParaRPr lang="en-US" sz="1900" dirty="0">
                <a:solidFill>
                  <a:schemeClr val="bg1"/>
                </a:solidFill>
                <a:latin typeface="Calibri" panose="020F0502020204030204" pitchFamily="34" charset="0"/>
                <a:cs typeface="Calibri" panose="020F0502020204030204" pitchFamily="34" charset="0"/>
              </a:endParaRPr>
            </a:p>
          </p:txBody>
        </p:sp>
        <p:sp>
          <p:nvSpPr>
            <p:cNvPr id="22" name="Flowchart: Decision 21"/>
            <p:cNvSpPr/>
            <p:nvPr/>
          </p:nvSpPr>
          <p:spPr>
            <a:xfrm>
              <a:off x="193222" y="1752600"/>
              <a:ext cx="3235778" cy="2133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p:cNvSpPr txBox="1"/>
            <p:nvPr/>
          </p:nvSpPr>
          <p:spPr>
            <a:xfrm>
              <a:off x="838200" y="2362200"/>
              <a:ext cx="2019300" cy="984885"/>
            </a:xfrm>
            <a:prstGeom prst="rect">
              <a:avLst/>
            </a:prstGeom>
            <a:noFill/>
          </p:spPr>
          <p:txBody>
            <a:bodyPr wrap="square" rtlCol="0">
              <a:spAutoFit/>
            </a:bodyPr>
            <a:lstStyle/>
            <a:p>
              <a:pPr algn="ctr"/>
              <a:r>
                <a:rPr lang="en-US" sz="2000" b="1" u="sng" dirty="0">
                  <a:solidFill>
                    <a:schemeClr val="bg1"/>
                  </a:solidFill>
                  <a:latin typeface="Calibri" panose="020F0502020204030204" pitchFamily="34" charset="0"/>
                  <a:cs typeface="Calibri" panose="020F0502020204030204" pitchFamily="34" charset="0"/>
                </a:rPr>
                <a:t>Slow Infiltration</a:t>
              </a:r>
            </a:p>
            <a:p>
              <a:pPr algn="ctr"/>
              <a:r>
                <a:rPr lang="en-US" sz="1900" dirty="0">
                  <a:solidFill>
                    <a:schemeClr val="bg1"/>
                  </a:solidFill>
                  <a:latin typeface="Calibri" panose="020F0502020204030204" pitchFamily="34" charset="0"/>
                  <a:cs typeface="Calibri" panose="020F0502020204030204" pitchFamily="34" charset="0"/>
                </a:rPr>
                <a:t>Limited </a:t>
              </a:r>
              <a:r>
                <a:rPr lang="en-US" sz="1900" dirty="0" smtClean="0">
                  <a:solidFill>
                    <a:schemeClr val="bg1"/>
                  </a:solidFill>
                  <a:latin typeface="Calibri" panose="020F0502020204030204" pitchFamily="34" charset="0"/>
                  <a:cs typeface="Calibri" panose="020F0502020204030204" pitchFamily="34" charset="0"/>
                </a:rPr>
                <a:t>space, </a:t>
              </a:r>
              <a:r>
                <a:rPr lang="en-US" sz="1900" dirty="0">
                  <a:solidFill>
                    <a:schemeClr val="bg1"/>
                  </a:solidFill>
                  <a:latin typeface="Calibri" panose="020F0502020204030204" pitchFamily="34" charset="0"/>
                  <a:cs typeface="Calibri" panose="020F0502020204030204" pitchFamily="34" charset="0"/>
                </a:rPr>
                <a:t>but some available</a:t>
              </a:r>
            </a:p>
          </p:txBody>
        </p:sp>
        <p:cxnSp>
          <p:nvCxnSpPr>
            <p:cNvPr id="26" name="Straight Arrow Connector 25"/>
            <p:cNvCxnSpPr/>
            <p:nvPr/>
          </p:nvCxnSpPr>
          <p:spPr>
            <a:xfrm>
              <a:off x="1800225" y="1599711"/>
              <a:ext cx="0" cy="5334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11111" y="3886200"/>
              <a:ext cx="0" cy="5334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81828" y="2819400"/>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1914" y="2362201"/>
              <a:ext cx="4097904" cy="1788393"/>
            </a:xfrm>
            <a:prstGeom prst="rect">
              <a:avLst/>
            </a:prstGeom>
            <a:noFill/>
            <a:ln w="41275">
              <a:solidFill>
                <a:schemeClr val="accent1"/>
              </a:solidFill>
            </a:ln>
          </p:spPr>
          <p:txBody>
            <a:bodyPr wrap="square" rtlCol="0">
              <a:spAutoFit/>
            </a:bodyPr>
            <a:lstStyle/>
            <a:p>
              <a:r>
                <a:rPr lang="en-US" sz="2200" b="1" dirty="0" smtClean="0">
                  <a:solidFill>
                    <a:schemeClr val="bg1"/>
                  </a:solidFill>
                  <a:latin typeface="Calibri" panose="020F0502020204030204" pitchFamily="34" charset="0"/>
                  <a:cs typeface="Calibri" panose="020F0502020204030204" pitchFamily="34" charset="0"/>
                </a:rPr>
                <a:t>Retain 0.55 inch x Impervious Surface Area</a:t>
              </a:r>
            </a:p>
            <a:p>
              <a:pPr>
                <a:lnSpc>
                  <a:spcPct val="130000"/>
                </a:lnSpc>
              </a:pPr>
              <a:r>
                <a:rPr lang="en-US" sz="2200" b="1" dirty="0" smtClean="0">
                  <a:solidFill>
                    <a:schemeClr val="bg1"/>
                  </a:solidFill>
                  <a:latin typeface="Calibri" panose="020F0502020204030204" pitchFamily="34" charset="0"/>
                  <a:cs typeface="Calibri" panose="020F0502020204030204" pitchFamily="34" charset="0"/>
                </a:rPr>
                <a:t>AND</a:t>
              </a:r>
            </a:p>
            <a:p>
              <a:pPr>
                <a:lnSpc>
                  <a:spcPct val="130000"/>
                </a:lnSpc>
              </a:pPr>
              <a:r>
                <a:rPr lang="en-US" sz="2200" b="1" dirty="0" smtClean="0">
                  <a:solidFill>
                    <a:schemeClr val="bg1"/>
                  </a:solidFill>
                  <a:latin typeface="Calibri" panose="020F0502020204030204" pitchFamily="34" charset="0"/>
                  <a:cs typeface="Calibri" panose="020F0502020204030204" pitchFamily="34" charset="0"/>
                </a:rPr>
                <a:t>75%  Annual TP Removal</a:t>
              </a:r>
            </a:p>
          </p:txBody>
        </p:sp>
        <p:sp>
          <p:nvSpPr>
            <p:cNvPr id="31" name="TextBox 30"/>
            <p:cNvSpPr txBox="1"/>
            <p:nvPr/>
          </p:nvSpPr>
          <p:spPr>
            <a:xfrm>
              <a:off x="3645806" y="2493958"/>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cxnSp>
          <p:nvCxnSpPr>
            <p:cNvPr id="32" name="Straight Arrow Connector 31"/>
            <p:cNvCxnSpPr/>
            <p:nvPr/>
          </p:nvCxnSpPr>
          <p:spPr>
            <a:xfrm>
              <a:off x="3399971" y="5105400"/>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30057" y="4648200"/>
              <a:ext cx="4079761" cy="1568181"/>
            </a:xfrm>
            <a:prstGeom prst="rect">
              <a:avLst/>
            </a:prstGeom>
            <a:noFill/>
            <a:ln w="41275">
              <a:solidFill>
                <a:schemeClr val="accent1"/>
              </a:solidFill>
            </a:ln>
          </p:spPr>
          <p:txBody>
            <a:bodyPr wrap="square" rtlCol="0">
              <a:spAutoFit/>
            </a:bodyPr>
            <a:lstStyle>
              <a:defPPr>
                <a:defRPr lang="en-US"/>
              </a:defPPr>
              <a:lvl1pPr>
                <a:defRPr b="1">
                  <a:solidFill>
                    <a:schemeClr val="bg1"/>
                  </a:solidFill>
                </a:defRPr>
              </a:lvl1pPr>
            </a:lstStyle>
            <a:p>
              <a:r>
                <a:rPr lang="en-US" sz="2200" dirty="0" smtClean="0">
                  <a:latin typeface="Calibri" panose="020F0502020204030204" pitchFamily="34" charset="0"/>
                  <a:cs typeface="Calibri" panose="020F0502020204030204" pitchFamily="34" charset="0"/>
                </a:rPr>
                <a:t>Volume retention to maximum extent possible </a:t>
              </a:r>
            </a:p>
            <a:p>
              <a:r>
                <a:rPr lang="en-US" sz="2200" dirty="0" smtClean="0">
                  <a:latin typeface="Calibri" panose="020F0502020204030204" pitchFamily="34" charset="0"/>
                  <a:cs typeface="Calibri" panose="020F0502020204030204" pitchFamily="34" charset="0"/>
                </a:rPr>
                <a:t>AND</a:t>
              </a:r>
            </a:p>
            <a:p>
              <a:r>
                <a:rPr lang="en-US" sz="2200" dirty="0" smtClean="0">
                  <a:latin typeface="Calibri" panose="020F0502020204030204" pitchFamily="34" charset="0"/>
                  <a:cs typeface="Calibri" panose="020F0502020204030204" pitchFamily="34" charset="0"/>
                </a:rPr>
                <a:t>60</a:t>
              </a:r>
              <a:r>
                <a:rPr lang="en-US" sz="2200" dirty="0">
                  <a:latin typeface="Calibri" panose="020F0502020204030204" pitchFamily="34" charset="0"/>
                  <a:cs typeface="Calibri" panose="020F0502020204030204" pitchFamily="34" charset="0"/>
                </a:rPr>
                <a:t>%  Annual TP </a:t>
              </a:r>
              <a:r>
                <a:rPr lang="en-US" sz="2200" dirty="0" smtClean="0">
                  <a:latin typeface="Calibri" panose="020F0502020204030204" pitchFamily="34" charset="0"/>
                  <a:cs typeface="Calibri" panose="020F0502020204030204" pitchFamily="34" charset="0"/>
                </a:rPr>
                <a:t>Removal</a:t>
              </a:r>
              <a:endParaRPr lang="en-US" sz="2200" dirty="0">
                <a:latin typeface="Calibri" panose="020F0502020204030204" pitchFamily="34" charset="0"/>
                <a:cs typeface="Calibri" panose="020F0502020204030204" pitchFamily="34" charset="0"/>
              </a:endParaRPr>
            </a:p>
          </p:txBody>
        </p:sp>
        <p:sp>
          <p:nvSpPr>
            <p:cNvPr id="34" name="TextBox 33"/>
            <p:cNvSpPr txBox="1"/>
            <p:nvPr/>
          </p:nvSpPr>
          <p:spPr>
            <a:xfrm>
              <a:off x="3663949" y="4779958"/>
              <a:ext cx="737508" cy="369332"/>
            </a:xfrm>
            <a:prstGeom prst="rect">
              <a:avLst/>
            </a:prstGeom>
            <a:noFill/>
          </p:spPr>
          <p:txBody>
            <a:bodyPr wrap="square" rtlCol="0">
              <a:spAutoFit/>
            </a:bodyPr>
            <a:lstStyle/>
            <a:p>
              <a:r>
                <a:rPr lang="en-US" b="1" dirty="0" smtClean="0">
                  <a:solidFill>
                    <a:schemeClr val="bg1"/>
                  </a:solidFill>
                </a:rPr>
                <a:t>YES</a:t>
              </a:r>
              <a:endParaRPr lang="en-US" b="1" dirty="0">
                <a:solidFill>
                  <a:schemeClr val="bg1"/>
                </a:solidFill>
              </a:endParaRPr>
            </a:p>
          </p:txBody>
        </p:sp>
        <p:cxnSp>
          <p:nvCxnSpPr>
            <p:cNvPr id="38" name="Straight Arrow Connector 37"/>
            <p:cNvCxnSpPr>
              <a:stCxn id="17" idx="2"/>
            </p:cNvCxnSpPr>
            <p:nvPr/>
          </p:nvCxnSpPr>
          <p:spPr>
            <a:xfrm>
              <a:off x="1811111" y="6172200"/>
              <a:ext cx="17689" cy="38100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05000" y="1535668"/>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0" name="TextBox 39"/>
            <p:cNvSpPr txBox="1"/>
            <p:nvPr/>
          </p:nvSpPr>
          <p:spPr>
            <a:xfrm>
              <a:off x="1905000" y="3821668"/>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1" name="TextBox 40"/>
            <p:cNvSpPr txBox="1"/>
            <p:nvPr/>
          </p:nvSpPr>
          <p:spPr>
            <a:xfrm>
              <a:off x="1928586" y="6101834"/>
              <a:ext cx="533400" cy="369332"/>
            </a:xfrm>
            <a:prstGeom prst="rect">
              <a:avLst/>
            </a:prstGeom>
            <a:noFill/>
          </p:spPr>
          <p:txBody>
            <a:bodyPr wrap="square" rtlCol="0">
              <a:spAutoFit/>
            </a:bodyPr>
            <a:lstStyle/>
            <a:p>
              <a:r>
                <a:rPr lang="en-US" b="1" dirty="0" smtClean="0">
                  <a:solidFill>
                    <a:schemeClr val="bg1"/>
                  </a:solidFill>
                </a:rPr>
                <a:t>NO</a:t>
              </a:r>
              <a:endParaRPr lang="en-US" b="1" dirty="0">
                <a:solidFill>
                  <a:schemeClr val="bg1"/>
                </a:solidFill>
              </a:endParaRPr>
            </a:p>
          </p:txBody>
        </p:sp>
        <p:sp>
          <p:nvSpPr>
            <p:cNvPr id="42" name="TextBox 41"/>
            <p:cNvSpPr txBox="1"/>
            <p:nvPr/>
          </p:nvSpPr>
          <p:spPr>
            <a:xfrm>
              <a:off x="762000" y="6477000"/>
              <a:ext cx="2113643"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cs typeface="Calibri" panose="020F0502020204030204" pitchFamily="34" charset="0"/>
                </a:rPr>
                <a:t>Offsite Mitigation</a:t>
              </a:r>
            </a:p>
          </p:txBody>
        </p:sp>
        <p:cxnSp>
          <p:nvCxnSpPr>
            <p:cNvPr id="48" name="Straight Arrow Connector 47"/>
            <p:cNvCxnSpPr/>
            <p:nvPr/>
          </p:nvCxnSpPr>
          <p:spPr>
            <a:xfrm>
              <a:off x="3399971" y="781712"/>
              <a:ext cx="1230086" cy="0"/>
            </a:xfrm>
            <a:prstGeom prst="straightConnector1">
              <a:avLst/>
            </a:prstGeom>
            <a:ln w="38100">
              <a:solidFill>
                <a:schemeClr val="bg1"/>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0" name="Title 1"/>
          <p:cNvSpPr>
            <a:spLocks noGrp="1"/>
          </p:cNvSpPr>
          <p:nvPr>
            <p:ph type="title"/>
          </p:nvPr>
        </p:nvSpPr>
        <p:spPr>
          <a:xfrm>
            <a:off x="168082" y="-228600"/>
            <a:ext cx="8823515" cy="990600"/>
          </a:xfrm>
        </p:spPr>
        <p:txBody>
          <a:bodyPr>
            <a:normAutofit fontScale="90000"/>
          </a:bodyPr>
          <a:lstStyle/>
          <a:p>
            <a:pPr algn="l"/>
            <a:r>
              <a:rPr lang="en-US" dirty="0" smtClean="0"/>
              <a:t>A simplification of Flexible Treatment Options…</a:t>
            </a:r>
            <a:endParaRPr lang="en-US" dirty="0"/>
          </a:p>
        </p:txBody>
      </p:sp>
    </p:spTree>
    <p:extLst>
      <p:ext uri="{BB962C8B-B14F-4D97-AF65-F5344CB8AC3E}">
        <p14:creationId xmlns:p14="http://schemas.microsoft.com/office/powerpoint/2010/main" val="1334057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534400" cy="5257800"/>
          </a:xfrm>
        </p:spPr>
        <p:txBody>
          <a:bodyPr rtlCol="0">
            <a:normAutofit/>
          </a:bodyPr>
          <a:lstStyle/>
          <a:p>
            <a:pPr>
              <a:defRPr/>
            </a:pPr>
            <a:r>
              <a:rPr lang="en-US" sz="2800" dirty="0" smtClean="0"/>
              <a:t>Simplified runoff volume calculation based on the following inputs:</a:t>
            </a:r>
          </a:p>
          <a:p>
            <a:pPr marL="968375" indent="-968375" fontAlgn="auto">
              <a:lnSpc>
                <a:spcPct val="110000"/>
              </a:lnSpc>
              <a:spcBef>
                <a:spcPts val="720"/>
              </a:spcBef>
              <a:spcAft>
                <a:spcPts val="0"/>
              </a:spcAft>
              <a:buFont typeface="Arial" pitchFamily="34" charset="0"/>
              <a:buNone/>
              <a:defRPr/>
            </a:pPr>
            <a:r>
              <a:rPr lang="en-US" sz="2800" dirty="0" smtClean="0"/>
              <a:t> 	- Drainage Area </a:t>
            </a:r>
          </a:p>
          <a:p>
            <a:pPr marL="968375" indent="-968375" fontAlgn="auto">
              <a:lnSpc>
                <a:spcPct val="110000"/>
              </a:lnSpc>
              <a:spcBef>
                <a:spcPts val="720"/>
              </a:spcBef>
              <a:spcAft>
                <a:spcPts val="0"/>
              </a:spcAft>
              <a:buFont typeface="Arial" pitchFamily="34" charset="0"/>
              <a:buNone/>
              <a:defRPr/>
            </a:pPr>
            <a:r>
              <a:rPr lang="en-US" sz="2800" dirty="0"/>
              <a:t>	</a:t>
            </a:r>
            <a:r>
              <a:rPr lang="en-US" sz="2800" dirty="0" smtClean="0"/>
              <a:t>- Annual rainfall</a:t>
            </a:r>
          </a:p>
          <a:p>
            <a:pPr marL="968375" indent="-968375" fontAlgn="auto">
              <a:lnSpc>
                <a:spcPct val="110000"/>
              </a:lnSpc>
              <a:spcBef>
                <a:spcPts val="720"/>
              </a:spcBef>
              <a:spcAft>
                <a:spcPts val="0"/>
              </a:spcAft>
              <a:buFont typeface="Arial" pitchFamily="34" charset="0"/>
              <a:buNone/>
              <a:defRPr/>
            </a:pPr>
            <a:r>
              <a:rPr lang="en-US" sz="2800" dirty="0"/>
              <a:t>	</a:t>
            </a:r>
            <a:r>
              <a:rPr lang="en-US" sz="2800" dirty="0" smtClean="0"/>
              <a:t>- % Impervious, turf, and forest to calculate runoff coefficient</a:t>
            </a:r>
            <a:endParaRPr lang="en-US" dirty="0"/>
          </a:p>
          <a:p>
            <a:pPr>
              <a:lnSpc>
                <a:spcPct val="110000"/>
              </a:lnSpc>
              <a:spcBef>
                <a:spcPts val="720"/>
              </a:spcBef>
              <a:defRPr/>
            </a:pPr>
            <a:r>
              <a:rPr lang="en-US" sz="2800" dirty="0" smtClean="0"/>
              <a:t>Pollutant concentration for TP and TSS based on literature values for stormwater</a:t>
            </a:r>
          </a:p>
        </p:txBody>
      </p:sp>
      <p:sp>
        <p:nvSpPr>
          <p:cNvPr id="4" name="Title 1"/>
          <p:cNvSpPr txBox="1">
            <a:spLocks/>
          </p:cNvSpPr>
          <p:nvPr/>
        </p:nvSpPr>
        <p:spPr>
          <a:xfrm>
            <a:off x="228600" y="0"/>
            <a:ext cx="8686800" cy="1371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Century Gothic" pitchFamily="34" charset="0"/>
                <a:ea typeface="+mj-ea"/>
                <a:cs typeface="+mj-cs"/>
              </a:rPr>
              <a:t>Calculating annual pollutant load: </a:t>
            </a:r>
            <a:br>
              <a:rPr kumimoji="0" lang="en-US" sz="3200" b="0" i="0" u="none" strike="noStrike" kern="1200" cap="none" spc="0" normalizeH="0" baseline="0" noProof="0" dirty="0" smtClean="0">
                <a:ln>
                  <a:noFill/>
                </a:ln>
                <a:solidFill>
                  <a:schemeClr val="bg1"/>
                </a:solidFill>
                <a:effectLst/>
                <a:uLnTx/>
                <a:uFillTx/>
                <a:latin typeface="Century Gothic" pitchFamily="34" charset="0"/>
                <a:ea typeface="+mj-ea"/>
                <a:cs typeface="+mj-cs"/>
              </a:rPr>
            </a:br>
            <a:r>
              <a:rPr kumimoji="0" lang="en-US" sz="3200" b="0" i="0" u="none" strike="noStrike" kern="1200" cap="none" spc="0" normalizeH="0" baseline="0" noProof="0" dirty="0" smtClean="0">
                <a:ln>
                  <a:noFill/>
                </a:ln>
                <a:solidFill>
                  <a:schemeClr val="bg1"/>
                </a:solidFill>
                <a:effectLst/>
                <a:uLnTx/>
                <a:uFillTx/>
                <a:latin typeface="Century Gothic" pitchFamily="34" charset="0"/>
                <a:ea typeface="+mj-ea"/>
                <a:cs typeface="+mj-cs"/>
              </a:rPr>
              <a:t>the Simple Method</a:t>
            </a:r>
          </a:p>
        </p:txBody>
      </p:sp>
    </p:spTree>
    <p:extLst>
      <p:ext uri="{BB962C8B-B14F-4D97-AF65-F5344CB8AC3E}">
        <p14:creationId xmlns:p14="http://schemas.microsoft.com/office/powerpoint/2010/main" val="3376016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4800" y="1981200"/>
            <a:ext cx="8458200" cy="2754600"/>
          </a:xfrm>
          <a:prstGeom prst="rect">
            <a:avLst/>
          </a:prstGeom>
          <a:noFill/>
        </p:spPr>
        <p:txBody>
          <a:bodyPr wrap="square">
            <a:spAutoFit/>
          </a:bodyPr>
          <a:lstStyle/>
          <a:p>
            <a:pPr marL="514350" indent="-514350" fontAlgn="auto">
              <a:spcBef>
                <a:spcPts val="0"/>
              </a:spcBef>
              <a:spcAft>
                <a:spcPts val="600"/>
              </a:spcAft>
              <a:buAutoNum type="arabicPeriod"/>
              <a:defRPr/>
            </a:pPr>
            <a:r>
              <a:rPr lang="en-US" sz="2800" b="1" dirty="0" smtClean="0">
                <a:solidFill>
                  <a:schemeClr val="bg1"/>
                </a:solidFill>
                <a:latin typeface="Avenir LT Std 65 Medium"/>
              </a:rPr>
              <a:t>Estimate pollutant load from site using Simple Method</a:t>
            </a:r>
          </a:p>
          <a:p>
            <a:pPr marL="914400" indent="-514350" fontAlgn="auto">
              <a:spcBef>
                <a:spcPts val="0"/>
              </a:spcBef>
              <a:spcAft>
                <a:spcPts val="0"/>
              </a:spcAft>
              <a:defRPr/>
            </a:pPr>
            <a:endParaRPr lang="en-US" sz="2800" dirty="0" smtClean="0">
              <a:solidFill>
                <a:schemeClr val="bg1"/>
              </a:solidFill>
              <a:latin typeface="Avenir LT Std 65 Medium"/>
              <a:cs typeface="+mn-cs"/>
            </a:endParaRPr>
          </a:p>
          <a:p>
            <a:pPr marL="514350" indent="-514350">
              <a:defRPr/>
            </a:pPr>
            <a:r>
              <a:rPr lang="en-US" sz="2800" b="1" dirty="0" smtClean="0">
                <a:solidFill>
                  <a:schemeClr val="bg1"/>
                </a:solidFill>
                <a:latin typeface="Avenir LT Std 65 Medium"/>
              </a:rPr>
              <a:t>2. Apply % Pollutant Removal to estimate annual pollutant load reduction</a:t>
            </a:r>
          </a:p>
          <a:p>
            <a:pPr marL="514350" indent="-514350" fontAlgn="auto">
              <a:spcBef>
                <a:spcPts val="0"/>
              </a:spcBef>
              <a:spcAft>
                <a:spcPts val="0"/>
              </a:spcAft>
              <a:buFontTx/>
              <a:buAutoNum type="arabicPeriod"/>
              <a:defRPr/>
            </a:pPr>
            <a:endParaRPr lang="en-US" sz="2800" dirty="0" smtClean="0">
              <a:solidFill>
                <a:schemeClr val="bg1"/>
              </a:solidFill>
              <a:latin typeface="Avenir LT Std 65 Medium"/>
              <a:cs typeface="+mn-cs"/>
            </a:endParaRPr>
          </a:p>
        </p:txBody>
      </p:sp>
      <p:sp>
        <p:nvSpPr>
          <p:cNvPr id="11" name="Title 1"/>
          <p:cNvSpPr>
            <a:spLocks noGrp="1"/>
          </p:cNvSpPr>
          <p:nvPr>
            <p:ph type="title"/>
          </p:nvPr>
        </p:nvSpPr>
        <p:spPr>
          <a:xfrm>
            <a:off x="612648" y="228600"/>
            <a:ext cx="8153400" cy="990600"/>
          </a:xfrm>
        </p:spPr>
        <p:txBody>
          <a:bodyPr>
            <a:normAutofit fontScale="90000"/>
          </a:bodyPr>
          <a:lstStyle/>
          <a:p>
            <a:r>
              <a:rPr lang="en-US" dirty="0" smtClean="0"/>
              <a:t>Estimating pollutant load reductions in MIDS calculator</a:t>
            </a:r>
            <a:endParaRPr lang="en-US" dirty="0" smtClean="0">
              <a:solidFill>
                <a:schemeClr val="accent1"/>
              </a:solidFill>
            </a:endParaRPr>
          </a:p>
        </p:txBody>
      </p:sp>
      <p:sp>
        <p:nvSpPr>
          <p:cNvPr id="4" name="TextBox 3"/>
          <p:cNvSpPr txBox="1"/>
          <p:nvPr/>
        </p:nvSpPr>
        <p:spPr>
          <a:xfrm>
            <a:off x="228600" y="4953000"/>
            <a:ext cx="8458200" cy="954107"/>
          </a:xfrm>
          <a:prstGeom prst="rect">
            <a:avLst/>
          </a:prstGeom>
          <a:noFill/>
        </p:spPr>
        <p:txBody>
          <a:bodyPr wrap="square">
            <a:spAutoFit/>
          </a:bodyPr>
          <a:lstStyle/>
          <a:p>
            <a:pPr marL="914400" indent="-514350" fontAlgn="auto">
              <a:spcBef>
                <a:spcPts val="0"/>
              </a:spcBef>
              <a:spcAft>
                <a:spcPts val="0"/>
              </a:spcAft>
              <a:defRPr/>
            </a:pPr>
            <a:r>
              <a:rPr lang="en-US" sz="2800" dirty="0" smtClean="0">
                <a:solidFill>
                  <a:schemeClr val="bg1"/>
                </a:solidFill>
                <a:latin typeface="Avenir LT Std 65 Medium"/>
                <a:cs typeface="+mn-cs"/>
              </a:rPr>
              <a:t>Pollutant Load Reduction =                    x </a:t>
            </a:r>
          </a:p>
          <a:p>
            <a:pPr marL="514350" indent="-514350" fontAlgn="auto">
              <a:spcBef>
                <a:spcPts val="0"/>
              </a:spcBef>
              <a:spcAft>
                <a:spcPts val="0"/>
              </a:spcAft>
              <a:buFontTx/>
              <a:buAutoNum type="arabicPeriod"/>
              <a:defRPr/>
            </a:pPr>
            <a:endParaRPr lang="en-US" sz="2800" dirty="0" smtClean="0">
              <a:solidFill>
                <a:schemeClr val="bg1"/>
              </a:solidFill>
              <a:latin typeface="Avenir LT Std 65 Medium"/>
              <a:cs typeface="+mn-cs"/>
            </a:endParaRPr>
          </a:p>
        </p:txBody>
      </p:sp>
      <p:grpSp>
        <p:nvGrpSpPr>
          <p:cNvPr id="5" name="Group 3"/>
          <p:cNvGrpSpPr>
            <a:grpSpLocks/>
          </p:cNvGrpSpPr>
          <p:nvPr/>
        </p:nvGrpSpPr>
        <p:grpSpPr bwMode="auto">
          <a:xfrm>
            <a:off x="9372600" y="5029200"/>
            <a:ext cx="762000" cy="908203"/>
            <a:chOff x="6248400" y="3754079"/>
            <a:chExt cx="2209800" cy="1981200"/>
          </a:xfrm>
        </p:grpSpPr>
        <p:sp>
          <p:nvSpPr>
            <p:cNvPr id="6" name="Rectangle 5"/>
            <p:cNvSpPr/>
            <p:nvPr/>
          </p:nvSpPr>
          <p:spPr>
            <a:xfrm>
              <a:off x="6248400" y="3754079"/>
              <a:ext cx="2209800" cy="1981200"/>
            </a:xfrm>
            <a:prstGeom prst="rect">
              <a:avLst/>
            </a:prstGeom>
            <a:solidFill>
              <a:srgbClr val="FEFA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7" name="Flowchart: Data 6"/>
            <p:cNvSpPr/>
            <p:nvPr/>
          </p:nvSpPr>
          <p:spPr>
            <a:xfrm rot="2400000">
              <a:off x="7465107" y="3971879"/>
              <a:ext cx="46038" cy="1553243"/>
            </a:xfrm>
            <a:prstGeom prst="flowChartInputOutpu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6"/>
            <p:cNvSpPr txBox="1">
              <a:spLocks noChangeArrowheads="1"/>
            </p:cNvSpPr>
            <p:nvPr/>
          </p:nvSpPr>
          <p:spPr bwMode="auto">
            <a:xfrm>
              <a:off x="7195456" y="4454868"/>
              <a:ext cx="1262744" cy="872820"/>
            </a:xfrm>
            <a:prstGeom prst="rect">
              <a:avLst/>
            </a:prstGeom>
            <a:noFill/>
            <a:ln w="9525">
              <a:noFill/>
              <a:miter lim="800000"/>
              <a:headEnd/>
              <a:tailEnd/>
            </a:ln>
          </p:spPr>
          <p:txBody>
            <a:bodyPr wrap="square">
              <a:spAutoFit/>
            </a:bodyPr>
            <a:lstStyle/>
            <a:p>
              <a:r>
                <a:rPr lang="en-US" sz="2000" dirty="0" smtClean="0">
                  <a:latin typeface="Calibri" pitchFamily="34" charset="0"/>
                </a:rPr>
                <a:t>y</a:t>
              </a:r>
              <a:endParaRPr lang="en-US" sz="2000" dirty="0">
                <a:latin typeface="Calibri" pitchFamily="34" charset="0"/>
              </a:endParaRPr>
            </a:p>
          </p:txBody>
        </p:sp>
        <p:pic>
          <p:nvPicPr>
            <p:cNvPr id="9" name="Picture 6" descr="C:\Documents and Settings\jmk2\Local Settings\Temporary Internet Files\Content.IE5\CWSDDIHA\MC900199210[1].wmf"/>
            <p:cNvPicPr>
              <a:picLocks noChangeAspect="1" noChangeArrowheads="1"/>
            </p:cNvPicPr>
            <p:nvPr/>
          </p:nvPicPr>
          <p:blipFill>
            <a:blip r:embed="rId3" cstate="print"/>
            <a:srcRect/>
            <a:stretch>
              <a:fillRect/>
            </a:stretch>
          </p:blipFill>
          <p:spPr bwMode="auto">
            <a:xfrm>
              <a:off x="6629399" y="3802935"/>
              <a:ext cx="866903" cy="957031"/>
            </a:xfrm>
            <a:prstGeom prst="rect">
              <a:avLst/>
            </a:prstGeom>
            <a:noFill/>
            <a:ln w="9525">
              <a:noFill/>
              <a:miter lim="800000"/>
              <a:headEnd/>
              <a:tailEnd/>
            </a:ln>
          </p:spPr>
        </p:pic>
      </p:grpSp>
      <p:grpSp>
        <p:nvGrpSpPr>
          <p:cNvPr id="16" name="Group 15"/>
          <p:cNvGrpSpPr/>
          <p:nvPr/>
        </p:nvGrpSpPr>
        <p:grpSpPr>
          <a:xfrm>
            <a:off x="5181600" y="4800600"/>
            <a:ext cx="1676400" cy="1219200"/>
            <a:chOff x="-152400" y="2133600"/>
            <a:chExt cx="1676400" cy="1219200"/>
          </a:xfrm>
        </p:grpSpPr>
        <p:sp>
          <p:nvSpPr>
            <p:cNvPr id="14" name="Plaque 13"/>
            <p:cNvSpPr/>
            <p:nvPr/>
          </p:nvSpPr>
          <p:spPr>
            <a:xfrm>
              <a:off x="27214" y="2195286"/>
              <a:ext cx="1377043" cy="92891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Content Placeholder 2"/>
            <p:cNvSpPr txBox="1">
              <a:spLocks/>
            </p:cNvSpPr>
            <p:nvPr/>
          </p:nvSpPr>
          <p:spPr bwMode="auto">
            <a:xfrm>
              <a:off x="-152400" y="2133600"/>
              <a:ext cx="1676400" cy="1219200"/>
            </a:xfrm>
            <a:prstGeom prst="rect">
              <a:avLst/>
            </a:prstGeom>
            <a:noFill/>
            <a:ln w="9525">
              <a:noFill/>
              <a:miter lim="800000"/>
              <a:headEnd/>
              <a:tailEnd/>
            </a:ln>
          </p:spPr>
          <p:txBody>
            <a:bodyPr/>
            <a:lstStyle/>
            <a:p>
              <a:pPr marL="342900" indent="-342900" algn="ctr"/>
              <a:r>
                <a:rPr lang="en-US" dirty="0">
                  <a:solidFill>
                    <a:schemeClr val="bg1"/>
                  </a:solidFill>
                  <a:latin typeface="Avenir LT Std 65 Medium"/>
                </a:rPr>
                <a:t>Total </a:t>
              </a:r>
            </a:p>
            <a:p>
              <a:pPr marL="342900" indent="-342900" algn="ctr"/>
              <a:r>
                <a:rPr lang="en-US" dirty="0">
                  <a:solidFill>
                    <a:schemeClr val="bg1"/>
                  </a:solidFill>
                  <a:latin typeface="Avenir LT Std 65 Medium"/>
                </a:rPr>
                <a:t>% Pollutant </a:t>
              </a:r>
            </a:p>
            <a:p>
              <a:pPr marL="342900" indent="-342900" algn="ctr"/>
              <a:r>
                <a:rPr lang="en-US" dirty="0">
                  <a:solidFill>
                    <a:schemeClr val="bg1"/>
                  </a:solidFill>
                  <a:latin typeface="Avenir LT Std 65 Medium"/>
                </a:rPr>
                <a:t>Removal</a:t>
              </a:r>
            </a:p>
          </p:txBody>
        </p:sp>
      </p:grpSp>
      <p:sp>
        <p:nvSpPr>
          <p:cNvPr id="18" name="Rectangle 17"/>
          <p:cNvSpPr/>
          <p:nvPr/>
        </p:nvSpPr>
        <p:spPr>
          <a:xfrm>
            <a:off x="7315200" y="48768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Pollutant Load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Questions on annual pollutant removal calculations?</a:t>
            </a:r>
            <a:endParaRPr lang="en-US" dirty="0"/>
          </a:p>
        </p:txBody>
      </p:sp>
      <p:sp>
        <p:nvSpPr>
          <p:cNvPr id="5" name="Content Placeholder 4"/>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503039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MIDS Calculator</a:t>
            </a:r>
            <a:br>
              <a:rPr lang="en-US" dirty="0" smtClean="0"/>
            </a:br>
            <a:r>
              <a:rPr lang="en-US" dirty="0" smtClean="0"/>
              <a:t>Other Important Notes and Features</a:t>
            </a:r>
            <a:endParaRPr lang="en-US" dirty="0"/>
          </a:p>
        </p:txBody>
      </p:sp>
    </p:spTree>
    <p:extLst>
      <p:ext uri="{BB962C8B-B14F-4D97-AF65-F5344CB8AC3E}">
        <p14:creationId xmlns:p14="http://schemas.microsoft.com/office/powerpoint/2010/main" val="2678699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Calculator versus model</a:t>
            </a:r>
            <a:endParaRPr lang="en-US" dirty="0"/>
          </a:p>
        </p:txBody>
      </p:sp>
      <p:sp>
        <p:nvSpPr>
          <p:cNvPr id="3" name="Content Placeholder 2"/>
          <p:cNvSpPr>
            <a:spLocks noGrp="1"/>
          </p:cNvSpPr>
          <p:nvPr>
            <p:ph idx="1"/>
          </p:nvPr>
        </p:nvSpPr>
        <p:spPr>
          <a:xfrm>
            <a:off x="609600" y="1676400"/>
            <a:ext cx="8153400" cy="4648200"/>
          </a:xfrm>
        </p:spPr>
        <p:txBody>
          <a:bodyPr>
            <a:normAutofit fontScale="92500"/>
          </a:bodyPr>
          <a:lstStyle/>
          <a:p>
            <a:r>
              <a:rPr lang="en-US" dirty="0" smtClean="0"/>
              <a:t>MIDS calculator does reasonably good job estimating and tracking volume and pollutant load reductions from common LID best practices</a:t>
            </a:r>
          </a:p>
          <a:p>
            <a:pPr lvl="1">
              <a:buNone/>
            </a:pPr>
            <a:endParaRPr lang="en-US" dirty="0" smtClean="0"/>
          </a:p>
          <a:p>
            <a:r>
              <a:rPr lang="en-US" dirty="0" smtClean="0"/>
              <a:t>Volume reductions and pollutant load reductions based on detailed modeling and/or literature review</a:t>
            </a:r>
          </a:p>
          <a:p>
            <a:endParaRPr lang="en-US" dirty="0" smtClean="0"/>
          </a:p>
          <a:p>
            <a:r>
              <a:rPr lang="en-US" dirty="0" smtClean="0"/>
              <a:t>MIDS calculator is not a predictive model</a:t>
            </a:r>
            <a:endParaRPr lang="en-US" dirty="0"/>
          </a:p>
        </p:txBody>
      </p:sp>
    </p:spTree>
    <p:extLst>
      <p:ext uri="{BB962C8B-B14F-4D97-AF65-F5344CB8AC3E}">
        <p14:creationId xmlns:p14="http://schemas.microsoft.com/office/powerpoint/2010/main" val="2170322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Does the MIDS calculator handle BMPs in series?</a:t>
            </a:r>
            <a:endParaRPr lang="en-US" dirty="0"/>
          </a:p>
        </p:txBody>
      </p:sp>
      <p:sp>
        <p:nvSpPr>
          <p:cNvPr id="3" name="Content Placeholder 2"/>
          <p:cNvSpPr>
            <a:spLocks noGrp="1"/>
          </p:cNvSpPr>
          <p:nvPr>
            <p:ph idx="1"/>
          </p:nvPr>
        </p:nvSpPr>
        <p:spPr>
          <a:xfrm>
            <a:off x="609600" y="1752600"/>
            <a:ext cx="8153400" cy="4495800"/>
          </a:xfrm>
        </p:spPr>
        <p:txBody>
          <a:bodyPr>
            <a:normAutofit fontScale="92500" lnSpcReduction="20000"/>
          </a:bodyPr>
          <a:lstStyle/>
          <a:p>
            <a:r>
              <a:rPr lang="en-US" dirty="0" smtClean="0"/>
              <a:t>Yes, calculator allows for tracking volume and pollutant removal in treatment train</a:t>
            </a:r>
          </a:p>
          <a:p>
            <a:pPr lvl="1">
              <a:spcAft>
                <a:spcPts val="600"/>
              </a:spcAft>
              <a:buFontTx/>
              <a:buChar char="-"/>
            </a:pPr>
            <a:r>
              <a:rPr lang="en-US" dirty="0" smtClean="0"/>
              <a:t>Discharge from BMPs can be routed to downstream BMPs</a:t>
            </a:r>
          </a:p>
          <a:p>
            <a:pPr lvl="1">
              <a:spcAft>
                <a:spcPts val="600"/>
              </a:spcAft>
              <a:buFontTx/>
              <a:buChar char="-"/>
            </a:pPr>
            <a:r>
              <a:rPr lang="en-US" dirty="0" smtClean="0"/>
              <a:t>Calculator allows up to ten of each BMP type</a:t>
            </a:r>
          </a:p>
          <a:p>
            <a:pPr lvl="1">
              <a:spcAft>
                <a:spcPts val="600"/>
              </a:spcAft>
              <a:buFontTx/>
              <a:buChar char="-"/>
            </a:pPr>
            <a:r>
              <a:rPr lang="en-US" dirty="0" smtClean="0"/>
              <a:t>TP, DP, and TSS tracked throughout BMP treatment train</a:t>
            </a:r>
          </a:p>
          <a:p>
            <a:pPr lvl="1">
              <a:buFontTx/>
              <a:buChar char="-"/>
            </a:pPr>
            <a:endParaRPr lang="en-US" dirty="0" smtClean="0"/>
          </a:p>
          <a:p>
            <a:r>
              <a:rPr lang="en-US" dirty="0" smtClean="0"/>
              <a:t>Treatment train computations not as robust as those in common water quality models</a:t>
            </a:r>
            <a:endParaRPr lang="en-US" dirty="0"/>
          </a:p>
        </p:txBody>
      </p:sp>
    </p:spTree>
    <p:extLst>
      <p:ext uri="{BB962C8B-B14F-4D97-AF65-F5344CB8AC3E}">
        <p14:creationId xmlns:p14="http://schemas.microsoft.com/office/powerpoint/2010/main" val="2170322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does MIDS calculator compare to the EPA calculator?</a:t>
            </a:r>
            <a:endParaRPr lang="en-US" dirty="0"/>
          </a:p>
        </p:txBody>
      </p:sp>
      <p:sp>
        <p:nvSpPr>
          <p:cNvPr id="3" name="Content Placeholder 2"/>
          <p:cNvSpPr>
            <a:spLocks noGrp="1"/>
          </p:cNvSpPr>
          <p:nvPr>
            <p:ph idx="1"/>
          </p:nvPr>
        </p:nvSpPr>
        <p:spPr>
          <a:xfrm>
            <a:off x="609600" y="1752600"/>
            <a:ext cx="8153400" cy="4495800"/>
          </a:xfrm>
        </p:spPr>
        <p:txBody>
          <a:bodyPr>
            <a:normAutofit fontScale="92500" lnSpcReduction="10000"/>
          </a:bodyPr>
          <a:lstStyle/>
          <a:p>
            <a:pPr>
              <a:buNone/>
            </a:pPr>
            <a:r>
              <a:rPr lang="en-US" sz="3500" b="1" dirty="0" smtClean="0"/>
              <a:t>EPA calculator</a:t>
            </a:r>
            <a:endParaRPr lang="en-US" sz="3500" dirty="0" smtClean="0"/>
          </a:p>
          <a:p>
            <a:pPr>
              <a:spcAft>
                <a:spcPts val="600"/>
              </a:spcAft>
              <a:buFont typeface="Wingdings" pitchFamily="2" charset="2"/>
              <a:buChar char="ü"/>
            </a:pPr>
            <a:r>
              <a:rPr lang="en-US" sz="3000" dirty="0" smtClean="0"/>
              <a:t>Uses SWMM methodology to calculate runoff volumes and reductions</a:t>
            </a:r>
          </a:p>
          <a:p>
            <a:pPr>
              <a:spcAft>
                <a:spcPts val="600"/>
              </a:spcAft>
            </a:pPr>
            <a:r>
              <a:rPr lang="en-US" sz="3000" dirty="0" smtClean="0"/>
              <a:t>Does not allow multiple soil types</a:t>
            </a:r>
          </a:p>
          <a:p>
            <a:pPr>
              <a:spcAft>
                <a:spcPts val="600"/>
              </a:spcAft>
            </a:pPr>
            <a:r>
              <a:rPr lang="en-US" sz="3000" dirty="0" smtClean="0"/>
              <a:t>Does not allow multiple BMPs of one type</a:t>
            </a:r>
          </a:p>
          <a:p>
            <a:pPr>
              <a:spcAft>
                <a:spcPts val="600"/>
              </a:spcAft>
            </a:pPr>
            <a:r>
              <a:rPr lang="en-US" sz="3000" dirty="0" smtClean="0"/>
              <a:t>Only includes volume reduction BMPs.  Does not include swales.</a:t>
            </a:r>
          </a:p>
          <a:p>
            <a:pPr>
              <a:spcAft>
                <a:spcPts val="600"/>
              </a:spcAft>
            </a:pPr>
            <a:r>
              <a:rPr lang="en-US" sz="3000" dirty="0" smtClean="0"/>
              <a:t>Cannot be used to calculate MIDS performance goal requirement or conformance</a:t>
            </a:r>
          </a:p>
        </p:txBody>
      </p:sp>
    </p:spTree>
    <p:extLst>
      <p:ext uri="{BB962C8B-B14F-4D97-AF65-F5344CB8AC3E}">
        <p14:creationId xmlns:p14="http://schemas.microsoft.com/office/powerpoint/2010/main" val="779349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does MIDS calculator compare to common water quality models?</a:t>
            </a:r>
            <a:endParaRPr lang="en-US" dirty="0"/>
          </a:p>
        </p:txBody>
      </p:sp>
      <p:sp>
        <p:nvSpPr>
          <p:cNvPr id="3" name="Content Placeholder 2"/>
          <p:cNvSpPr>
            <a:spLocks noGrp="1"/>
          </p:cNvSpPr>
          <p:nvPr>
            <p:ph idx="1"/>
          </p:nvPr>
        </p:nvSpPr>
        <p:spPr>
          <a:xfrm>
            <a:off x="457200" y="1752600"/>
            <a:ext cx="8382000" cy="4495800"/>
          </a:xfrm>
        </p:spPr>
        <p:txBody>
          <a:bodyPr>
            <a:normAutofit/>
          </a:bodyPr>
          <a:lstStyle/>
          <a:p>
            <a:pPr>
              <a:spcAft>
                <a:spcPts val="600"/>
              </a:spcAft>
              <a:buNone/>
            </a:pPr>
            <a:r>
              <a:rPr lang="en-US" sz="3500" b="1" dirty="0" smtClean="0"/>
              <a:t>P8/WinSLAMM</a:t>
            </a:r>
            <a:endParaRPr lang="en-US" sz="3500" dirty="0" smtClean="0"/>
          </a:p>
          <a:p>
            <a:pPr>
              <a:spcAft>
                <a:spcPts val="1200"/>
              </a:spcAft>
              <a:buFont typeface="Wingdings" pitchFamily="2" charset="2"/>
              <a:buChar char="ü"/>
            </a:pPr>
            <a:r>
              <a:rPr lang="en-US" sz="3000" dirty="0" smtClean="0"/>
              <a:t>More sophisticated runoff prediction</a:t>
            </a:r>
          </a:p>
          <a:p>
            <a:pPr>
              <a:spcAft>
                <a:spcPts val="1200"/>
              </a:spcAft>
              <a:buFont typeface="Wingdings" pitchFamily="2" charset="2"/>
              <a:buChar char="ü"/>
            </a:pPr>
            <a:r>
              <a:rPr lang="en-US" sz="3000" dirty="0" smtClean="0"/>
              <a:t>More sophisticated computations of pollutant build-up and wash-off (vary by soil type, land use, precipitation events)</a:t>
            </a:r>
          </a:p>
          <a:p>
            <a:pPr>
              <a:spcAft>
                <a:spcPts val="1200"/>
              </a:spcAft>
              <a:buFont typeface="Wingdings" pitchFamily="2" charset="2"/>
              <a:buChar char="ü"/>
            </a:pPr>
            <a:r>
              <a:rPr lang="en-US" sz="3000" dirty="0" smtClean="0"/>
              <a:t>More sophisticated BMP effectiveness simulation</a:t>
            </a:r>
          </a:p>
        </p:txBody>
      </p:sp>
    </p:spTree>
    <p:extLst>
      <p:ext uri="{BB962C8B-B14F-4D97-AF65-F5344CB8AC3E}">
        <p14:creationId xmlns:p14="http://schemas.microsoft.com/office/powerpoint/2010/main" val="779349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comparison using Exercise 1</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91919701"/>
              </p:ext>
            </p:extLst>
          </p:nvPr>
        </p:nvGraphicFramePr>
        <p:xfrm>
          <a:off x="533397" y="1981202"/>
          <a:ext cx="8382002" cy="3473974"/>
        </p:xfrm>
        <a:graphic>
          <a:graphicData uri="http://schemas.openxmlformats.org/drawingml/2006/table">
            <a:tbl>
              <a:tblPr>
                <a:tableStyleId>{5C22544A-7EE6-4342-B048-85BDC9FD1C3A}</a:tableStyleId>
              </a:tblPr>
              <a:tblGrid>
                <a:gridCol w="2057403">
                  <a:extLst>
                    <a:ext uri="{9D8B030D-6E8A-4147-A177-3AD203B41FA5}">
                      <a16:colId xmlns:a16="http://schemas.microsoft.com/office/drawing/2014/main" val="20000"/>
                    </a:ext>
                  </a:extLst>
                </a:gridCol>
                <a:gridCol w="2519189">
                  <a:extLst>
                    <a:ext uri="{9D8B030D-6E8A-4147-A177-3AD203B41FA5}">
                      <a16:colId xmlns:a16="http://schemas.microsoft.com/office/drawing/2014/main" val="20001"/>
                    </a:ext>
                  </a:extLst>
                </a:gridCol>
                <a:gridCol w="1367011">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95399">
                  <a:extLst>
                    <a:ext uri="{9D8B030D-6E8A-4147-A177-3AD203B41FA5}">
                      <a16:colId xmlns:a16="http://schemas.microsoft.com/office/drawing/2014/main" val="20004"/>
                    </a:ext>
                  </a:extLst>
                </a:gridCol>
              </a:tblGrid>
              <a:tr h="1492778">
                <a:tc>
                  <a:txBody>
                    <a:bodyPr/>
                    <a:lstStyle/>
                    <a:p>
                      <a:pPr algn="ctr" fontAlgn="b"/>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000" u="none" strike="noStrike" dirty="0">
                          <a:effectLst/>
                        </a:rPr>
                        <a:t>Percent of Performance Goal </a:t>
                      </a:r>
                      <a:r>
                        <a:rPr lang="en-US" sz="2000" u="none" strike="noStrike" dirty="0" smtClean="0">
                          <a:effectLst/>
                        </a:rPr>
                        <a:t>Achieved </a:t>
                      </a:r>
                      <a:r>
                        <a:rPr lang="en-US" sz="2000" u="none" strike="noStrike" dirty="0">
                          <a:effectLst/>
                        </a:rPr>
                        <a:t>(1.1 inches off impervious surfaces)</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000" u="none" strike="noStrike" dirty="0">
                          <a:effectLst/>
                        </a:rPr>
                        <a:t>Percent Annual Volume Reduction</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000" u="none" strike="noStrike" dirty="0">
                          <a:effectLst/>
                        </a:rPr>
                        <a:t>Percent Annual TP reduction</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000" u="none" strike="noStrike" dirty="0">
                          <a:effectLst/>
                        </a:rPr>
                        <a:t>Percent Annual TSS reduction</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88420">
                <a:tc>
                  <a:txBody>
                    <a:bodyPr/>
                    <a:lstStyle/>
                    <a:p>
                      <a:pPr algn="l" fontAlgn="b"/>
                      <a:r>
                        <a:rPr lang="en-US" sz="2000" u="none" strike="noStrike" dirty="0">
                          <a:effectLst/>
                          <a:latin typeface="+mj-lt"/>
                        </a:rPr>
                        <a:t>MIDS Calculator</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86%</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87%</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87%</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87%</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592">
                <a:tc>
                  <a:txBody>
                    <a:bodyPr/>
                    <a:lstStyle/>
                    <a:p>
                      <a:pPr algn="l" fontAlgn="b"/>
                      <a:r>
                        <a:rPr lang="en-US" sz="2000" u="none" strike="noStrike" dirty="0">
                          <a:effectLst/>
                          <a:latin typeface="+mj-lt"/>
                        </a:rPr>
                        <a:t>EPA Calculator</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N/A</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91%</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N/A</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N/A</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7592">
                <a:tc>
                  <a:txBody>
                    <a:bodyPr/>
                    <a:lstStyle/>
                    <a:p>
                      <a:pPr algn="l" fontAlgn="b"/>
                      <a:r>
                        <a:rPr lang="en-US" sz="2000" u="none" strike="noStrike" dirty="0" smtClean="0">
                          <a:effectLst/>
                          <a:latin typeface="+mj-lt"/>
                        </a:rPr>
                        <a:t>P8*</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N/A</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mj-lt"/>
                        </a:rPr>
                        <a:t>86%</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mj-lt"/>
                        </a:rPr>
                        <a:t>90%</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mj-lt"/>
                        </a:rPr>
                        <a:t>97%</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7592">
                <a:tc>
                  <a:txBody>
                    <a:bodyPr/>
                    <a:lstStyle/>
                    <a:p>
                      <a:pPr algn="l" fontAlgn="b"/>
                      <a:r>
                        <a:rPr lang="en-US" sz="2000" u="none" strike="noStrike" dirty="0" smtClean="0">
                          <a:effectLst/>
                          <a:latin typeface="+mj-lt"/>
                        </a:rPr>
                        <a:t>WinSLAMM*</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a:effectLst/>
                          <a:latin typeface="+mj-lt"/>
                        </a:rPr>
                        <a:t>N/A</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mj-lt"/>
                        </a:rPr>
                        <a:t>81%</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mj-lt"/>
                        </a:rPr>
                        <a:t>71%</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mj-lt"/>
                        </a:rPr>
                        <a:t>79%</a:t>
                      </a:r>
                      <a:endParaRPr lang="en-US" sz="20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520337" y="5480260"/>
            <a:ext cx="8371114" cy="369332"/>
          </a:xfrm>
          <a:prstGeom prst="rect">
            <a:avLst/>
          </a:prstGeom>
          <a:noFill/>
        </p:spPr>
        <p:txBody>
          <a:bodyPr wrap="square" rtlCol="0">
            <a:spAutoFit/>
          </a:bodyPr>
          <a:lstStyle/>
          <a:p>
            <a:r>
              <a:rPr lang="en-US" dirty="0" smtClean="0">
                <a:solidFill>
                  <a:schemeClr val="bg1"/>
                </a:solidFill>
              </a:rPr>
              <a:t>*Modeling conducted 1955 – 2004. Took out super storm of  July 23-24, 1987.</a:t>
            </a:r>
            <a:endParaRPr lang="en-US" dirty="0">
              <a:solidFill>
                <a:schemeClr val="bg1"/>
              </a:solidFill>
            </a:endParaRPr>
          </a:p>
        </p:txBody>
      </p:sp>
    </p:spTree>
    <p:extLst>
      <p:ext uri="{BB962C8B-B14F-4D97-AF65-F5344CB8AC3E}">
        <p14:creationId xmlns:p14="http://schemas.microsoft.com/office/powerpoint/2010/main" val="3762370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26752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MIDS calculator </a:t>
            </a:r>
            <a:endParaRPr lang="en-US" dirty="0"/>
          </a:p>
        </p:txBody>
      </p:sp>
      <p:sp>
        <p:nvSpPr>
          <p:cNvPr id="3" name="Content Placeholder 2"/>
          <p:cNvSpPr>
            <a:spLocks noGrp="1"/>
          </p:cNvSpPr>
          <p:nvPr>
            <p:ph idx="1"/>
          </p:nvPr>
        </p:nvSpPr>
        <p:spPr>
          <a:xfrm>
            <a:off x="612648" y="1600200"/>
            <a:ext cx="8153400" cy="5105400"/>
          </a:xfrm>
        </p:spPr>
        <p:txBody>
          <a:bodyPr>
            <a:normAutofit fontScale="92500" lnSpcReduction="20000"/>
          </a:bodyPr>
          <a:lstStyle/>
          <a:p>
            <a:r>
              <a:rPr lang="en-US" b="1" dirty="0" smtClean="0"/>
              <a:t>Evaluates site conformance to MIDS performance goals, including </a:t>
            </a:r>
          </a:p>
          <a:p>
            <a:pPr marL="914400" lvl="1">
              <a:buFont typeface="Calibri" pitchFamily="34" charset="0"/>
              <a:buChar char="­"/>
            </a:pPr>
            <a:r>
              <a:rPr lang="en-US" dirty="0" smtClean="0"/>
              <a:t>Volume reduction</a:t>
            </a:r>
          </a:p>
          <a:p>
            <a:pPr marL="914400" lvl="1">
              <a:buFont typeface="Calibri" pitchFamily="34" charset="0"/>
              <a:buChar char="­"/>
            </a:pPr>
            <a:r>
              <a:rPr lang="en-US" dirty="0" smtClean="0"/>
              <a:t>% Annual Pollutant Removals (TP, DP, TSS)</a:t>
            </a:r>
          </a:p>
          <a:p>
            <a:pPr marL="914400" lvl="1">
              <a:buFont typeface="Calibri" pitchFamily="34" charset="0"/>
              <a:buChar char="­"/>
            </a:pPr>
            <a:r>
              <a:rPr lang="en-US" dirty="0" smtClean="0"/>
              <a:t>No rate control</a:t>
            </a:r>
          </a:p>
          <a:p>
            <a:endParaRPr lang="en-US" dirty="0" smtClean="0"/>
          </a:p>
          <a:p>
            <a:r>
              <a:rPr lang="en-US" b="1" dirty="0" smtClean="0"/>
              <a:t>Can be used to evaluate conformance to other  goals </a:t>
            </a:r>
            <a:r>
              <a:rPr lang="en-US" dirty="0" smtClean="0"/>
              <a:t>(more/less stringent rules, TMDLs, etc.)</a:t>
            </a:r>
          </a:p>
          <a:p>
            <a:endParaRPr lang="en-US" b="1" dirty="0" smtClean="0"/>
          </a:p>
          <a:p>
            <a:pPr marL="320040" lvl="2"/>
            <a:r>
              <a:rPr lang="en-US" b="1" dirty="0" smtClean="0"/>
              <a:t>Estimates </a:t>
            </a:r>
            <a:r>
              <a:rPr lang="en-US" b="1" u="sng" dirty="0" smtClean="0"/>
              <a:t>annual</a:t>
            </a:r>
            <a:r>
              <a:rPr lang="en-US" b="1" dirty="0" smtClean="0"/>
              <a:t> runoff volume and pollutant load reductions</a:t>
            </a:r>
          </a:p>
          <a:p>
            <a:pPr marL="320040" lvl="1"/>
            <a:endParaRPr lang="en-US" dirty="0" smtClean="0"/>
          </a:p>
          <a:p>
            <a:pPr marL="594360" lvl="2"/>
            <a:endParaRPr lang="en-US" dirty="0" smtClean="0"/>
          </a:p>
          <a:p>
            <a:pPr lvl="1">
              <a:buNone/>
            </a:pPr>
            <a:endParaRPr lang="en-US" dirty="0" smtClean="0"/>
          </a:p>
        </p:txBody>
      </p:sp>
    </p:spTree>
    <p:extLst>
      <p:ext uri="{BB962C8B-B14F-4D97-AF65-F5344CB8AC3E}">
        <p14:creationId xmlns:p14="http://schemas.microsoft.com/office/powerpoint/2010/main" val="311213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MIDS Calculator </a:t>
            </a:r>
            <a:endParaRPr lang="en-US" dirty="0"/>
          </a:p>
        </p:txBody>
      </p:sp>
      <p:sp>
        <p:nvSpPr>
          <p:cNvPr id="3" name="Content Placeholder 2"/>
          <p:cNvSpPr>
            <a:spLocks noGrp="1"/>
          </p:cNvSpPr>
          <p:nvPr>
            <p:ph idx="1"/>
          </p:nvPr>
        </p:nvSpPr>
        <p:spPr/>
        <p:txBody>
          <a:bodyPr>
            <a:normAutofit/>
          </a:bodyPr>
          <a:lstStyle/>
          <a:p>
            <a:endParaRPr lang="en-US" dirty="0" smtClean="0"/>
          </a:p>
          <a:p>
            <a:pPr marL="320040" lvl="2"/>
            <a:r>
              <a:rPr lang="en-US" b="1" dirty="0" smtClean="0"/>
              <a:t>Calculator ensures crediting method(s) consistent with underlying assumptions of performance goal development modeling</a:t>
            </a:r>
          </a:p>
          <a:p>
            <a:pPr marL="320040" lvl="1"/>
            <a:endParaRPr lang="en-US" dirty="0" smtClean="0"/>
          </a:p>
          <a:p>
            <a:pPr marL="594360" lvl="2"/>
            <a:endParaRPr lang="en-US" dirty="0" smtClean="0"/>
          </a:p>
          <a:p>
            <a:pPr lvl="1">
              <a:buNone/>
            </a:pPr>
            <a:endParaRPr lang="en-US" dirty="0" smtClean="0"/>
          </a:p>
        </p:txBody>
      </p:sp>
    </p:spTree>
    <p:extLst>
      <p:ext uri="{BB962C8B-B14F-4D97-AF65-F5344CB8AC3E}">
        <p14:creationId xmlns:p14="http://schemas.microsoft.com/office/powerpoint/2010/main" val="779349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Jargon</a:t>
            </a:r>
            <a:endParaRPr lang="en-US" dirty="0"/>
          </a:p>
        </p:txBody>
      </p:sp>
      <p:sp>
        <p:nvSpPr>
          <p:cNvPr id="5" name="Content Placeholder 4"/>
          <p:cNvSpPr>
            <a:spLocks noGrp="1"/>
          </p:cNvSpPr>
          <p:nvPr>
            <p:ph sz="quarter" idx="1"/>
          </p:nvPr>
        </p:nvSpPr>
        <p:spPr>
          <a:xfrm>
            <a:off x="612648" y="1600200"/>
            <a:ext cx="8153400" cy="5105400"/>
          </a:xfrm>
        </p:spPr>
        <p:txBody>
          <a:bodyPr>
            <a:normAutofit fontScale="92500" lnSpcReduction="10000"/>
          </a:bodyPr>
          <a:lstStyle/>
          <a:p>
            <a:pPr>
              <a:spcAft>
                <a:spcPts val="1200"/>
              </a:spcAft>
            </a:pPr>
            <a:r>
              <a:rPr lang="en-US" dirty="0" smtClean="0"/>
              <a:t>Performance goal:  Stormwater standard/rule</a:t>
            </a:r>
          </a:p>
          <a:p>
            <a:pPr>
              <a:spcAft>
                <a:spcPts val="1200"/>
              </a:spcAft>
            </a:pPr>
            <a:r>
              <a:rPr lang="en-US" dirty="0" smtClean="0"/>
              <a:t>Credit: Quantity of stormwater volume or pollutant reduction achieved by an individual BMP or cumulatively with multiple BMPs</a:t>
            </a:r>
          </a:p>
          <a:p>
            <a:pPr>
              <a:spcAft>
                <a:spcPts val="1200"/>
              </a:spcAft>
            </a:pPr>
            <a:r>
              <a:rPr lang="en-US" dirty="0" smtClean="0"/>
              <a:t>Volume retention/reduction = volume infiltrated or evaporated instead of leaving site as runoff</a:t>
            </a:r>
          </a:p>
          <a:p>
            <a:pPr>
              <a:spcAft>
                <a:spcPts val="1200"/>
              </a:spcAft>
            </a:pPr>
            <a:r>
              <a:rPr lang="en-US" dirty="0" smtClean="0"/>
              <a:t>TP:  Total Phosphorus</a:t>
            </a:r>
          </a:p>
          <a:p>
            <a:pPr>
              <a:spcAft>
                <a:spcPts val="1200"/>
              </a:spcAft>
            </a:pPr>
            <a:r>
              <a:rPr lang="en-US" dirty="0" smtClean="0"/>
              <a:t>DP: Dissolved Phosphorus</a:t>
            </a:r>
          </a:p>
          <a:p>
            <a:pPr>
              <a:spcAft>
                <a:spcPts val="1200"/>
              </a:spcAft>
            </a:pPr>
            <a:r>
              <a:rPr lang="en-US" dirty="0" smtClean="0"/>
              <a:t>TSS: Total Suspended Sediment</a:t>
            </a:r>
          </a:p>
        </p:txBody>
      </p:sp>
    </p:spTree>
    <p:extLst>
      <p:ext uri="{BB962C8B-B14F-4D97-AF65-F5344CB8AC3E}">
        <p14:creationId xmlns:p14="http://schemas.microsoft.com/office/powerpoint/2010/main" val="27459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686800" cy="4906963"/>
          </a:xfrm>
        </p:spPr>
        <p:txBody>
          <a:bodyPr rtlCol="0">
            <a:normAutofit/>
          </a:bodyPr>
          <a:lstStyle/>
          <a:p>
            <a:pPr marL="0" indent="0" fontAlgn="auto">
              <a:spcAft>
                <a:spcPts val="0"/>
              </a:spcAft>
              <a:buNone/>
              <a:defRPr/>
            </a:pPr>
            <a:r>
              <a:rPr lang="en-US" dirty="0" smtClean="0"/>
              <a:t>For sites conducive to infiltration, </a:t>
            </a:r>
          </a:p>
          <a:p>
            <a:pPr marL="0" indent="0" fontAlgn="auto">
              <a:spcAft>
                <a:spcPts val="0"/>
              </a:spcAft>
              <a:buNone/>
              <a:defRPr/>
            </a:pPr>
            <a:r>
              <a:rPr lang="en-US" dirty="0" smtClean="0"/>
              <a:t>MIDS volume reduction performance goal:</a:t>
            </a:r>
          </a:p>
          <a:p>
            <a:pPr marL="0" indent="0" fontAlgn="auto">
              <a:spcAft>
                <a:spcPts val="0"/>
              </a:spcAft>
              <a:buNone/>
              <a:defRPr/>
            </a:pPr>
            <a:endParaRPr lang="en-US" dirty="0"/>
          </a:p>
          <a:p>
            <a:pPr marL="0" indent="0" fontAlgn="auto">
              <a:spcAft>
                <a:spcPts val="0"/>
              </a:spcAft>
              <a:buNone/>
              <a:defRPr/>
            </a:pPr>
            <a:endParaRPr lang="en-US" dirty="0" smtClean="0"/>
          </a:p>
          <a:p>
            <a:pPr marL="0" indent="0" fontAlgn="auto">
              <a:spcAft>
                <a:spcPts val="0"/>
              </a:spcAft>
              <a:buNone/>
              <a:defRPr/>
            </a:pPr>
            <a:endParaRPr lang="en-US" dirty="0"/>
          </a:p>
          <a:p>
            <a:pPr marL="0" indent="0" fontAlgn="auto">
              <a:spcAft>
                <a:spcPts val="0"/>
              </a:spcAft>
              <a:buNone/>
              <a:defRPr/>
            </a:pPr>
            <a:endParaRPr lang="en-US" dirty="0" smtClean="0"/>
          </a:p>
          <a:p>
            <a:pPr marL="0" indent="0">
              <a:buNone/>
              <a:defRPr/>
            </a:pPr>
            <a:r>
              <a:rPr lang="en-US" dirty="0" smtClean="0"/>
              <a:t>Volume reduction goal can vary depending on site constraints</a:t>
            </a:r>
          </a:p>
          <a:p>
            <a:pPr marL="0" indent="0" fontAlgn="auto">
              <a:spcAft>
                <a:spcPts val="0"/>
              </a:spcAft>
              <a:buNone/>
              <a:defRPr/>
            </a:pPr>
            <a:endParaRPr lang="en-US"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sz="3200" dirty="0" smtClean="0"/>
          </a:p>
          <a:p>
            <a:pPr lvl="1" fontAlgn="auto">
              <a:spcAft>
                <a:spcPts val="0"/>
              </a:spcAft>
              <a:buFont typeface="Arial" pitchFamily="34" charset="0"/>
              <a:buNone/>
              <a:defRPr/>
            </a:pPr>
            <a:endParaRPr lang="en-US" dirty="0" smtClean="0"/>
          </a:p>
          <a:p>
            <a:pPr lvl="1" fontAlgn="auto">
              <a:spcAft>
                <a:spcPts val="0"/>
              </a:spcAft>
              <a:buFont typeface="Arial" pitchFamily="34" charset="0"/>
              <a:buNone/>
              <a:defRPr/>
            </a:pPr>
            <a:endParaRPr lang="en-US" dirty="0" smtClean="0"/>
          </a:p>
        </p:txBody>
      </p:sp>
      <p:grpSp>
        <p:nvGrpSpPr>
          <p:cNvPr id="4" name="Group 11"/>
          <p:cNvGrpSpPr>
            <a:grpSpLocks/>
          </p:cNvGrpSpPr>
          <p:nvPr/>
        </p:nvGrpSpPr>
        <p:grpSpPr bwMode="auto">
          <a:xfrm>
            <a:off x="1050925" y="3124200"/>
            <a:ext cx="7086600" cy="1295400"/>
            <a:chOff x="76200" y="4038600"/>
            <a:chExt cx="7086600" cy="1295400"/>
          </a:xfrm>
        </p:grpSpPr>
        <p:sp>
          <p:nvSpPr>
            <p:cNvPr id="9222" name="TextBox 5"/>
            <p:cNvSpPr txBox="1">
              <a:spLocks noChangeArrowheads="1"/>
            </p:cNvSpPr>
            <p:nvPr/>
          </p:nvSpPr>
          <p:spPr bwMode="auto">
            <a:xfrm>
              <a:off x="4495800" y="4419600"/>
              <a:ext cx="609600" cy="584775"/>
            </a:xfrm>
            <a:prstGeom prst="rect">
              <a:avLst/>
            </a:prstGeom>
            <a:noFill/>
            <a:ln w="9525">
              <a:noFill/>
              <a:miter lim="800000"/>
              <a:headEnd/>
              <a:tailEnd/>
            </a:ln>
          </p:spPr>
          <p:txBody>
            <a:bodyPr>
              <a:spAutoFit/>
            </a:bodyPr>
            <a:lstStyle/>
            <a:p>
              <a:r>
                <a:rPr lang="en-US" sz="3200" dirty="0">
                  <a:latin typeface="Calibri" pitchFamily="34" charset="0"/>
                </a:rPr>
                <a:t> </a:t>
              </a:r>
              <a:r>
                <a:rPr lang="en-US" sz="3200" dirty="0">
                  <a:solidFill>
                    <a:schemeClr val="bg1"/>
                  </a:solidFill>
                  <a:latin typeface="Calibri" pitchFamily="34" charset="0"/>
                </a:rPr>
                <a:t>=</a:t>
              </a:r>
            </a:p>
          </p:txBody>
        </p:sp>
        <p:sp>
          <p:nvSpPr>
            <p:cNvPr id="7" name="Rectangle 6"/>
            <p:cNvSpPr/>
            <p:nvPr/>
          </p:nvSpPr>
          <p:spPr>
            <a:xfrm>
              <a:off x="5105400" y="40386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Required</a:t>
              </a:r>
            </a:p>
            <a:p>
              <a:pPr algn="ctr" fontAlgn="auto">
                <a:spcBef>
                  <a:spcPts val="0"/>
                </a:spcBef>
                <a:spcAft>
                  <a:spcPts val="0"/>
                </a:spcAft>
                <a:defRPr/>
              </a:pPr>
              <a:r>
                <a:rPr lang="en-US" sz="2800" dirty="0"/>
                <a:t>Retention Volume</a:t>
              </a:r>
            </a:p>
          </p:txBody>
        </p:sp>
        <p:sp>
          <p:nvSpPr>
            <p:cNvPr id="9224" name="TextBox 7"/>
            <p:cNvSpPr txBox="1">
              <a:spLocks noChangeArrowheads="1"/>
            </p:cNvSpPr>
            <p:nvPr/>
          </p:nvSpPr>
          <p:spPr bwMode="auto">
            <a:xfrm>
              <a:off x="1981200" y="4419600"/>
              <a:ext cx="609600" cy="523220"/>
            </a:xfrm>
            <a:prstGeom prst="rect">
              <a:avLst/>
            </a:prstGeom>
            <a:noFill/>
            <a:ln w="9525">
              <a:noFill/>
              <a:miter lim="800000"/>
              <a:headEnd/>
              <a:tailEnd/>
            </a:ln>
          </p:spPr>
          <p:txBody>
            <a:bodyPr>
              <a:spAutoFit/>
            </a:bodyPr>
            <a:lstStyle/>
            <a:p>
              <a:r>
                <a:rPr lang="en-US" sz="2800" dirty="0">
                  <a:latin typeface="Calibri" pitchFamily="34" charset="0"/>
                </a:rPr>
                <a:t> </a:t>
              </a:r>
              <a:r>
                <a:rPr lang="en-US" sz="2800" b="1" dirty="0">
                  <a:solidFill>
                    <a:schemeClr val="bg1"/>
                  </a:solidFill>
                  <a:latin typeface="Calibri" pitchFamily="34" charset="0"/>
                </a:rPr>
                <a:t>X</a:t>
              </a:r>
            </a:p>
          </p:txBody>
        </p:sp>
        <p:sp>
          <p:nvSpPr>
            <p:cNvPr id="9" name="Rounded Rectangle 8"/>
            <p:cNvSpPr/>
            <p:nvPr/>
          </p:nvSpPr>
          <p:spPr>
            <a:xfrm>
              <a:off x="76200" y="4191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1.1 inch</a:t>
              </a:r>
            </a:p>
          </p:txBody>
        </p:sp>
      </p:grpSp>
      <p:pic>
        <p:nvPicPr>
          <p:cNvPr id="10" name="Picture 9" descr="pavement.jpg"/>
          <p:cNvPicPr>
            <a:picLocks noChangeAspect="1"/>
          </p:cNvPicPr>
          <p:nvPr/>
        </p:nvPicPr>
        <p:blipFill>
          <a:blip r:embed="rId3" cstate="print"/>
          <a:stretch>
            <a:fillRect/>
          </a:stretch>
        </p:blipFill>
        <p:spPr>
          <a:xfrm>
            <a:off x="3657600" y="3032665"/>
            <a:ext cx="1736382" cy="13869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itle 10"/>
          <p:cNvSpPr>
            <a:spLocks noGrp="1"/>
          </p:cNvSpPr>
          <p:nvPr>
            <p:ph type="title"/>
          </p:nvPr>
        </p:nvSpPr>
        <p:spPr>
          <a:xfrm>
            <a:off x="612648" y="228600"/>
            <a:ext cx="8531352" cy="990600"/>
          </a:xfrm>
        </p:spPr>
        <p:txBody>
          <a:bodyPr>
            <a:normAutofit fontScale="90000"/>
          </a:bodyPr>
          <a:lstStyle/>
          <a:p>
            <a:r>
              <a:rPr lang="en-US" dirty="0" smtClean="0"/>
              <a:t>Calculating  volume reduction conformance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plate_Barr_MPCA_CWL_Logos_T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Template_Barr_MPCA_CWL_Logos_Tan</Template>
  <TotalTime>5557</TotalTime>
  <Words>2854</Words>
  <Application>Microsoft Office PowerPoint</Application>
  <PresentationFormat>On-screen Show (4:3)</PresentationFormat>
  <Paragraphs>514</Paragraphs>
  <Slides>59</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Avenir LT Std 65 Medium</vt:lpstr>
      <vt:lpstr>Calibri</vt:lpstr>
      <vt:lpstr>Century Gothic</vt:lpstr>
      <vt:lpstr>Tw Cen MT</vt:lpstr>
      <vt:lpstr>Wingdings</vt:lpstr>
      <vt:lpstr>Template_Barr_MPCA_CWL_Logos_Tan</vt:lpstr>
      <vt:lpstr>MIDS Calculator Fundamentals</vt:lpstr>
      <vt:lpstr>MIDS Calculator Fundamentals</vt:lpstr>
      <vt:lpstr>Presentation outline</vt:lpstr>
      <vt:lpstr>MIDS calculator </vt:lpstr>
      <vt:lpstr>A simplification of Flexible Treatment Options…</vt:lpstr>
      <vt:lpstr>MIDS calculator </vt:lpstr>
      <vt:lpstr>MIDS Calculator </vt:lpstr>
      <vt:lpstr>Jargon</vt:lpstr>
      <vt:lpstr>Calculating  volume reduction conformance</vt:lpstr>
      <vt:lpstr>Development of performance goal</vt:lpstr>
      <vt:lpstr>Development of performance goal</vt:lpstr>
      <vt:lpstr>PowerPoint Presentation</vt:lpstr>
      <vt:lpstr>PowerPoint Presentation</vt:lpstr>
      <vt:lpstr>PowerPoint Presentation</vt:lpstr>
      <vt:lpstr>Variety of BMPs included in calculator</vt:lpstr>
      <vt:lpstr>Calculating volume reduction conformance</vt:lpstr>
      <vt:lpstr>Let’s start with infiltration…</vt:lpstr>
      <vt:lpstr>Calculating volume reduction</vt:lpstr>
      <vt:lpstr>Calculating volume reduction</vt:lpstr>
      <vt:lpstr>Let’s move on to filtration…</vt:lpstr>
      <vt:lpstr>Filtration BMPs with under drain at bottom</vt:lpstr>
      <vt:lpstr>But there’s some volume loss, even with a under drain, right? </vt:lpstr>
      <vt:lpstr>Filtration BMPs with under drain at bottom</vt:lpstr>
      <vt:lpstr>Example:  Filtration BMP with under drain at bottom</vt:lpstr>
      <vt:lpstr>Example:  Filtration BMP with under drain at bottom</vt:lpstr>
      <vt:lpstr>Example:  Filtration BMPs with elevated under drain</vt:lpstr>
      <vt:lpstr>Filtration BMPs with elevated under drain</vt:lpstr>
      <vt:lpstr>Filtration BMPs with elevated under drain</vt:lpstr>
      <vt:lpstr>PowerPoint Presentation</vt:lpstr>
      <vt:lpstr>Fundamentals of MIDS Calculator  Pollutant Removal Calculations</vt:lpstr>
      <vt:lpstr>A simplification of Flexible Treatment Options…</vt:lpstr>
      <vt:lpstr>Calculating annual pollutant removal </vt:lpstr>
      <vt:lpstr>Calculating annual pollutant removal </vt:lpstr>
      <vt:lpstr>Basis of % annual pollutant removal calculations</vt:lpstr>
      <vt:lpstr>Calculating % annual pollutant removal</vt:lpstr>
      <vt:lpstr>Annual pollutant load reduction</vt:lpstr>
      <vt:lpstr>Example calculating % annual pollutant removal from bioretention w/o under drain</vt:lpstr>
      <vt:lpstr>Calculating % Pollutant Removal</vt:lpstr>
      <vt:lpstr>Runoff and pollutant removal assumptions in calculator</vt:lpstr>
      <vt:lpstr>Example calculating % annual pollutant removal from filtration basin w/under drain</vt:lpstr>
      <vt:lpstr>Calculating % annual volume retained</vt:lpstr>
      <vt:lpstr>Making the connection:  Performance goal to % annual pollutant removal </vt:lpstr>
      <vt:lpstr>Making the Connection: “Performance Curves” used to  Estimate % Annual Volume Retained</vt:lpstr>
      <vt:lpstr>Calculating % annual volume retained</vt:lpstr>
      <vt:lpstr>PowerPoint Presentation</vt:lpstr>
      <vt:lpstr>Calculating Pollutant Load Reductions in MIDS Calculator</vt:lpstr>
      <vt:lpstr>Pollutant loading basics</vt:lpstr>
      <vt:lpstr>Estimating pollutant load reductions in MIDS calculator</vt:lpstr>
      <vt:lpstr>Calculating annual pollutant load:  the Simple Method</vt:lpstr>
      <vt:lpstr>PowerPoint Presentation</vt:lpstr>
      <vt:lpstr>Estimating pollutant load reductions in MIDS calculator</vt:lpstr>
      <vt:lpstr>Questions on annual pollutant removal calculations?</vt:lpstr>
      <vt:lpstr>MIDS Calculator Other Important Notes and Features</vt:lpstr>
      <vt:lpstr>Calculator versus model</vt:lpstr>
      <vt:lpstr>Does the MIDS calculator handle BMPs in series?</vt:lpstr>
      <vt:lpstr>How does MIDS calculator compare to the EPA calculator?</vt:lpstr>
      <vt:lpstr>How does MIDS calculator compare to common water quality models?</vt:lpstr>
      <vt:lpstr>Results comparison using Exercise 1</vt:lpstr>
      <vt:lpstr>Questions?</vt:lpstr>
    </vt:vector>
  </TitlesOfParts>
  <Company>Barr Engineering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readability</dc:title>
  <dc:creator>John Hanson</dc:creator>
  <cp:lastModifiedBy>Trojan, Mike (MPCA)</cp:lastModifiedBy>
  <cp:revision>151</cp:revision>
  <cp:lastPrinted>2013-11-05T03:44:24Z</cp:lastPrinted>
  <dcterms:created xsi:type="dcterms:W3CDTF">2013-10-22T00:24:35Z</dcterms:created>
  <dcterms:modified xsi:type="dcterms:W3CDTF">2017-06-07T14:24:27Z</dcterms:modified>
</cp:coreProperties>
</file>