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handoutMasterIdLst>
    <p:handoutMasterId r:id="rId18"/>
  </p:handoutMasterIdLst>
  <p:sldIdLst>
    <p:sldId id="269" r:id="rId2"/>
    <p:sldId id="272" r:id="rId3"/>
    <p:sldId id="278" r:id="rId4"/>
    <p:sldId id="275" r:id="rId5"/>
    <p:sldId id="271" r:id="rId6"/>
    <p:sldId id="259" r:id="rId7"/>
    <p:sldId id="260" r:id="rId8"/>
    <p:sldId id="264" r:id="rId9"/>
    <p:sldId id="276" r:id="rId10"/>
    <p:sldId id="263" r:id="rId11"/>
    <p:sldId id="265" r:id="rId12"/>
    <p:sldId id="267" r:id="rId13"/>
    <p:sldId id="270" r:id="rId14"/>
    <p:sldId id="268" r:id="rId15"/>
    <p:sldId id="273"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3C67"/>
    <a:srgbClr val="082540"/>
    <a:srgbClr val="0E4374"/>
    <a:srgbClr val="00529B"/>
    <a:srgbClr val="166DBC"/>
    <a:srgbClr val="603913"/>
    <a:srgbClr val="7F8E2B"/>
    <a:srgbClr val="362F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770" autoAdjust="0"/>
  </p:normalViewPr>
  <p:slideViewPr>
    <p:cSldViewPr>
      <p:cViewPr>
        <p:scale>
          <a:sx n="80" d="100"/>
          <a:sy n="80" d="100"/>
        </p:scale>
        <p:origin x="-864" y="-52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03804600-C4EC-4316-90DA-B4ED1ABF6053}" type="datetimeFigureOut">
              <a:rPr lang="en-US" smtClean="0"/>
              <a:t>9/8/2014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6F12FAA5-297E-465E-AB77-81DA27B1D234}" type="slidenum">
              <a:rPr lang="en-US" smtClean="0"/>
              <a:t>‹#›</a:t>
            </a:fld>
            <a:endParaRPr lang="en-US"/>
          </a:p>
        </p:txBody>
      </p:sp>
    </p:spTree>
    <p:extLst>
      <p:ext uri="{BB962C8B-B14F-4D97-AF65-F5344CB8AC3E}">
        <p14:creationId xmlns:p14="http://schemas.microsoft.com/office/powerpoint/2010/main" val="26755149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5B6B0A9-A75E-45A3-8E42-C0FB6962DF79}" type="datetimeFigureOut">
              <a:rPr lang="en-US" smtClean="0"/>
              <a:t>9/8/2014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0DD2A69-FE02-4D6E-BFF7-6485C21B9A03}" type="slidenum">
              <a:rPr lang="en-US" smtClean="0"/>
              <a:t>‹#›</a:t>
            </a:fld>
            <a:endParaRPr lang="en-US" dirty="0"/>
          </a:p>
        </p:txBody>
      </p:sp>
    </p:spTree>
    <p:extLst>
      <p:ext uri="{BB962C8B-B14F-4D97-AF65-F5344CB8AC3E}">
        <p14:creationId xmlns:p14="http://schemas.microsoft.com/office/powerpoint/2010/main" val="33031149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4</a:t>
            </a:r>
            <a:r>
              <a:rPr lang="en-US" baseline="0" dirty="0" smtClean="0"/>
              <a:t> basic components to MIDS….</a:t>
            </a:r>
          </a:p>
          <a:p>
            <a:r>
              <a:rPr lang="en-US" baseline="0" dirty="0" smtClean="0"/>
              <a:t>While today’s workshop is focused on #2/the MIDS calculator…you need to understand the performance goals (#1) when using the Calculator.  I’ll give you a brief overview of the performance goals, a tool that is used to determine the performance goal—the Design Sequence Flow Chart, and introduce a couple of features of the MIDS Calculator in regards to the performance goals. </a:t>
            </a:r>
            <a:endParaRPr lang="en-US" dirty="0"/>
          </a:p>
        </p:txBody>
      </p:sp>
      <p:sp>
        <p:nvSpPr>
          <p:cNvPr id="4" name="Slide Number Placeholder 3"/>
          <p:cNvSpPr>
            <a:spLocks noGrp="1"/>
          </p:cNvSpPr>
          <p:nvPr>
            <p:ph type="sldNum" sz="quarter" idx="10"/>
          </p:nvPr>
        </p:nvSpPr>
        <p:spPr/>
        <p:txBody>
          <a:bodyPr/>
          <a:lstStyle/>
          <a:p>
            <a:fld id="{70DD2A69-FE02-4D6E-BFF7-6485C21B9A03}" type="slidenum">
              <a:rPr lang="en-US" smtClean="0"/>
              <a:t>3</a:t>
            </a:fld>
            <a:endParaRPr lang="en-US" dirty="0"/>
          </a:p>
        </p:txBody>
      </p:sp>
    </p:spTree>
    <p:extLst>
      <p:ext uri="{BB962C8B-B14F-4D97-AF65-F5344CB8AC3E}">
        <p14:creationId xmlns:p14="http://schemas.microsoft.com/office/powerpoint/2010/main" val="3848515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So…why are there different performance goals?</a:t>
            </a:r>
            <a:endParaRPr lang="en-US" dirty="0"/>
          </a:p>
        </p:txBody>
      </p:sp>
      <p:sp>
        <p:nvSpPr>
          <p:cNvPr id="4" name="Slide Number Placeholder 3"/>
          <p:cNvSpPr>
            <a:spLocks noGrp="1"/>
          </p:cNvSpPr>
          <p:nvPr>
            <p:ph type="sldNum" sz="quarter" idx="10"/>
          </p:nvPr>
        </p:nvSpPr>
        <p:spPr/>
        <p:txBody>
          <a:bodyPr/>
          <a:lstStyle/>
          <a:p>
            <a:fld id="{70DD2A69-FE02-4D6E-BFF7-6485C21B9A03}" type="slidenum">
              <a:rPr lang="en-US" smtClean="0"/>
              <a:t>5</a:t>
            </a:fld>
            <a:endParaRPr lang="en-US" dirty="0"/>
          </a:p>
        </p:txBody>
      </p:sp>
    </p:spTree>
    <p:extLst>
      <p:ext uri="{BB962C8B-B14F-4D97-AF65-F5344CB8AC3E}">
        <p14:creationId xmlns:p14="http://schemas.microsoft.com/office/powerpoint/2010/main" val="3431098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 I</a:t>
            </a:r>
            <a:r>
              <a:rPr lang="en-US" baseline="0" dirty="0" smtClean="0"/>
              <a:t> know which performance goal applies?</a:t>
            </a:r>
            <a:endParaRPr lang="en-US" dirty="0" smtClean="0"/>
          </a:p>
          <a:p>
            <a:r>
              <a:rPr lang="en-US" dirty="0" smtClean="0"/>
              <a:t>T</a:t>
            </a:r>
            <a:r>
              <a:rPr lang="en-US" baseline="0" dirty="0" smtClean="0"/>
              <a:t>he MIDS Redevelopment and Linear Subgroup with input from the MPCA developed the design sequence flow chart.  The group wanted a tool that could be used by designers and regulators to be on the same page when looking at a site, considering various site features, and incorporating LID practices where they make sense.  One regulator on the work group called this the “convince me” flow chart…meaning, if the permit applicant used this flow chart, it would convince her that the applicant has done a good faith effort to incorporate LID practices. </a:t>
            </a:r>
          </a:p>
          <a:p>
            <a:r>
              <a:rPr lang="en-US" baseline="0" dirty="0" smtClean="0"/>
              <a:t>The Design Sequence Flow Chart is need to determine what Performance Goal applies to the site.</a:t>
            </a:r>
            <a:endParaRPr lang="en-US" dirty="0"/>
          </a:p>
        </p:txBody>
      </p:sp>
      <p:sp>
        <p:nvSpPr>
          <p:cNvPr id="4" name="Slide Number Placeholder 3"/>
          <p:cNvSpPr>
            <a:spLocks noGrp="1"/>
          </p:cNvSpPr>
          <p:nvPr>
            <p:ph type="sldNum" sz="quarter" idx="10"/>
          </p:nvPr>
        </p:nvSpPr>
        <p:spPr/>
        <p:txBody>
          <a:bodyPr/>
          <a:lstStyle/>
          <a:p>
            <a:fld id="{70DD2A69-FE02-4D6E-BFF7-6485C21B9A03}" type="slidenum">
              <a:rPr lang="en-US" smtClean="0"/>
              <a:t>6</a:t>
            </a:fld>
            <a:endParaRPr lang="en-US" dirty="0"/>
          </a:p>
        </p:txBody>
      </p:sp>
    </p:spTree>
    <p:extLst>
      <p:ext uri="{BB962C8B-B14F-4D97-AF65-F5344CB8AC3E}">
        <p14:creationId xmlns:p14="http://schemas.microsoft.com/office/powerpoint/2010/main" val="4246692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Check out the re-worded FTO #3</a:t>
            </a:r>
            <a:endParaRPr lang="en-US" dirty="0"/>
          </a:p>
        </p:txBody>
      </p:sp>
      <p:sp>
        <p:nvSpPr>
          <p:cNvPr id="4" name="Slide Number Placeholder 3"/>
          <p:cNvSpPr>
            <a:spLocks noGrp="1"/>
          </p:cNvSpPr>
          <p:nvPr>
            <p:ph type="sldNum" sz="quarter" idx="10"/>
          </p:nvPr>
        </p:nvSpPr>
        <p:spPr/>
        <p:txBody>
          <a:bodyPr/>
          <a:lstStyle/>
          <a:p>
            <a:fld id="{70DD2A69-FE02-4D6E-BFF7-6485C21B9A03}" type="slidenum">
              <a:rPr lang="en-US" smtClean="0"/>
              <a:t>12</a:t>
            </a:fld>
            <a:endParaRPr lang="en-US" dirty="0"/>
          </a:p>
        </p:txBody>
      </p:sp>
    </p:spTree>
    <p:extLst>
      <p:ext uri="{BB962C8B-B14F-4D97-AF65-F5344CB8AC3E}">
        <p14:creationId xmlns:p14="http://schemas.microsoft.com/office/powerpoint/2010/main" val="1084616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Check out the re-worded FTO #3</a:t>
            </a:r>
            <a:endParaRPr lang="en-US" dirty="0"/>
          </a:p>
        </p:txBody>
      </p:sp>
      <p:sp>
        <p:nvSpPr>
          <p:cNvPr id="4" name="Slide Number Placeholder 3"/>
          <p:cNvSpPr>
            <a:spLocks noGrp="1"/>
          </p:cNvSpPr>
          <p:nvPr>
            <p:ph type="sldNum" sz="quarter" idx="10"/>
          </p:nvPr>
        </p:nvSpPr>
        <p:spPr/>
        <p:txBody>
          <a:bodyPr/>
          <a:lstStyle/>
          <a:p>
            <a:fld id="{70DD2A69-FE02-4D6E-BFF7-6485C21B9A03}" type="slidenum">
              <a:rPr lang="en-US" smtClean="0"/>
              <a:t>13</a:t>
            </a:fld>
            <a:endParaRPr lang="en-US" dirty="0"/>
          </a:p>
        </p:txBody>
      </p:sp>
    </p:spTree>
    <p:extLst>
      <p:ext uri="{BB962C8B-B14F-4D97-AF65-F5344CB8AC3E}">
        <p14:creationId xmlns:p14="http://schemas.microsoft.com/office/powerpoint/2010/main" val="108461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rgbClr val="00529B"/>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Calibri" pitchFamily="34" charset="0"/>
              <a:cs typeface="Calibri" pitchFamily="34" charset="0"/>
            </a:endParaRPr>
          </a:p>
        </p:txBody>
      </p:sp>
      <p:sp>
        <p:nvSpPr>
          <p:cNvPr id="8" name="Title 7"/>
          <p:cNvSpPr>
            <a:spLocks noGrp="1"/>
          </p:cNvSpPr>
          <p:nvPr>
            <p:ph type="ctrTitle" hasCustomPrompt="1"/>
          </p:nvPr>
        </p:nvSpPr>
        <p:spPr>
          <a:xfrm>
            <a:off x="2362200" y="4038600"/>
            <a:ext cx="6477000" cy="1828800"/>
          </a:xfrm>
        </p:spPr>
        <p:txBody>
          <a:bodyPr anchor="b">
            <a:normAutofit/>
          </a:bodyPr>
          <a:lstStyle>
            <a:lvl1pPr>
              <a:defRPr sz="3200" b="0" cap="none" baseline="0">
                <a:solidFill>
                  <a:schemeClr val="tx1"/>
                </a:solidFill>
                <a:latin typeface="Century Gothic" pitchFamily="34" charset="0"/>
              </a:defRPr>
            </a:lvl1pPr>
          </a:lstStyle>
          <a:p>
            <a:r>
              <a:rPr kumimoji="0" lang="en-US" dirty="0" smtClean="0"/>
              <a:t>click to edit master title style</a:t>
            </a:r>
            <a:endParaRPr kumimoji="0" lang="en-US" dirty="0"/>
          </a:p>
        </p:txBody>
      </p:sp>
      <p:sp>
        <p:nvSpPr>
          <p:cNvPr id="9" name="Subtitle 8"/>
          <p:cNvSpPr>
            <a:spLocks noGrp="1"/>
          </p:cNvSpPr>
          <p:nvPr>
            <p:ph type="subTitle" idx="1" hasCustomPrompt="1"/>
          </p:nvPr>
        </p:nvSpPr>
        <p:spPr>
          <a:xfrm>
            <a:off x="2362200" y="6050037"/>
            <a:ext cx="6705600" cy="685800"/>
          </a:xfrm>
          <a:solidFill>
            <a:srgbClr val="7F8E2B">
              <a:alpha val="74902"/>
            </a:srgbClr>
          </a:solidFill>
        </p:spPr>
        <p:txBody>
          <a:bodyPr anchor="ctr">
            <a:normAutofit/>
          </a:bodyPr>
          <a:lstStyle>
            <a:lvl1pPr marL="0" indent="0" algn="l">
              <a:buNone/>
              <a:defRPr sz="3200">
                <a:solidFill>
                  <a:srgbClr val="FFFFFF"/>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latin typeface="Calibri" pitchFamily="34" charset="0"/>
                <a:cs typeface="Calibri" pitchFamily="34" charset="0"/>
              </a:defRPr>
            </a:lvl1pPr>
          </a:lstStyle>
          <a:p>
            <a:fld id="{DE56183E-B4FD-48CF-85DE-BFC7334D7D85}" type="datetimeFigureOut">
              <a:rPr lang="en-US" smtClean="0"/>
              <a:pPr/>
              <a:t>9/8/2014</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latin typeface="Calibri" pitchFamily="34" charset="0"/>
                <a:cs typeface="Calibri" pitchFamily="34" charset="0"/>
              </a:defRPr>
            </a:lvl1pPr>
          </a:lstStyle>
          <a:p>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latin typeface="Calibri" pitchFamily="34" charset="0"/>
                <a:cs typeface="Calibri" pitchFamily="34" charset="0"/>
              </a:defRPr>
            </a:lvl1pPr>
          </a:lstStyle>
          <a:p>
            <a:fld id="{13912A68-2BD8-4E45-A51D-185725DE3A61}"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200" b="0">
                <a:latin typeface="Century Gothic" pitchFamily="34" charset="0"/>
              </a:defRPr>
            </a:lvl1pPr>
          </a:lstStyle>
          <a:p>
            <a:r>
              <a:rPr kumimoji="0" lang="en-US" dirty="0" smtClean="0"/>
              <a:t>click to edit master title style</a:t>
            </a:r>
            <a:endParaRPr kumimoji="0" lang="en-US" dirty="0"/>
          </a:p>
        </p:txBody>
      </p:sp>
      <p:sp>
        <p:nvSpPr>
          <p:cNvPr id="3" name="Date Placeholder 2"/>
          <p:cNvSpPr>
            <a:spLocks noGrp="1"/>
          </p:cNvSpPr>
          <p:nvPr>
            <p:ph type="dt" sz="half" idx="10"/>
          </p:nvPr>
        </p:nvSpPr>
        <p:spPr>
          <a:xfrm>
            <a:off x="4724400" y="6248400"/>
            <a:ext cx="2209800" cy="365125"/>
          </a:xfrm>
        </p:spPr>
        <p:txBody>
          <a:bodyPr/>
          <a:lstStyle>
            <a:lvl1pPr>
              <a:defRPr>
                <a:latin typeface="Calibri" pitchFamily="34" charset="0"/>
                <a:cs typeface="Calibri" pitchFamily="34" charset="0"/>
              </a:defRPr>
            </a:lvl1pPr>
          </a:lstStyle>
          <a:p>
            <a:fld id="{DE56183E-B4FD-48CF-85DE-BFC7334D7D85}" type="datetimeFigureOut">
              <a:rPr lang="en-US" smtClean="0"/>
              <a:pPr/>
              <a:t>9/8/2014</a:t>
            </a:fld>
            <a:endParaRPr lang="en-US" dirty="0"/>
          </a:p>
        </p:txBody>
      </p:sp>
      <p:sp>
        <p:nvSpPr>
          <p:cNvPr id="4" name="Footer Placeholder 3"/>
          <p:cNvSpPr>
            <a:spLocks noGrp="1"/>
          </p:cNvSpPr>
          <p:nvPr>
            <p:ph type="ftr" sz="quarter" idx="11"/>
          </p:nvPr>
        </p:nvSpPr>
        <p:spPr>
          <a:xfrm>
            <a:off x="609601" y="6248206"/>
            <a:ext cx="3962400" cy="365125"/>
          </a:xfrm>
        </p:spPr>
        <p:txBody>
          <a:bodyPr/>
          <a:lstStyle>
            <a:lvl1pPr>
              <a:defRPr>
                <a:latin typeface="Calibri" pitchFamily="34" charset="0"/>
                <a:cs typeface="Calibri" pitchFamily="34" charset="0"/>
              </a:defRPr>
            </a:lvl1pPr>
          </a:lstStyle>
          <a:p>
            <a:endParaRPr lang="en-US" dirty="0"/>
          </a:p>
        </p:txBody>
      </p:sp>
      <p:sp>
        <p:nvSpPr>
          <p:cNvPr id="5" name="Slide Number Placeholder 4"/>
          <p:cNvSpPr>
            <a:spLocks noGrp="1"/>
          </p:cNvSpPr>
          <p:nvPr>
            <p:ph type="sldNum" sz="quarter" idx="12"/>
          </p:nvPr>
        </p:nvSpPr>
        <p:spPr/>
        <p:txBody>
          <a:bodyPr/>
          <a:lstStyle>
            <a:lvl1pPr>
              <a:defRPr b="0">
                <a:solidFill>
                  <a:srgbClr val="FFFFFF"/>
                </a:solidFill>
                <a:latin typeface="Calibri" pitchFamily="34" charset="0"/>
                <a:cs typeface="Calibri" pitchFamily="34" charset="0"/>
              </a:defRPr>
            </a:lvl1pPr>
          </a:lstStyle>
          <a:p>
            <a:fld id="{13912A68-2BD8-4E45-A51D-185725DE3A61}" type="slidenum">
              <a:rPr lang="en-US" smtClean="0"/>
              <a:pPr/>
              <a:t>‹#›</a:t>
            </a:fld>
            <a:endParaRPr lang="en-US" dirty="0"/>
          </a:p>
        </p:txBody>
      </p:sp>
      <p:grpSp>
        <p:nvGrpSpPr>
          <p:cNvPr id="8" name="Group 7"/>
          <p:cNvGrpSpPr/>
          <p:nvPr userDrawn="1"/>
        </p:nvGrpSpPr>
        <p:grpSpPr>
          <a:xfrm>
            <a:off x="7010400" y="6133193"/>
            <a:ext cx="1752600" cy="639103"/>
            <a:chOff x="7010400" y="6133193"/>
            <a:chExt cx="1752600" cy="639103"/>
          </a:xfrm>
        </p:grpSpPr>
        <p:grpSp>
          <p:nvGrpSpPr>
            <p:cNvPr id="9" name="Group 8"/>
            <p:cNvGrpSpPr/>
            <p:nvPr userDrawn="1"/>
          </p:nvGrpSpPr>
          <p:grpSpPr>
            <a:xfrm>
              <a:off x="7010400" y="6133193"/>
              <a:ext cx="1752600" cy="639103"/>
              <a:chOff x="7010400" y="6133193"/>
              <a:chExt cx="1752600" cy="639103"/>
            </a:xfrm>
          </p:grpSpPr>
          <p:pic>
            <p:nvPicPr>
              <p:cNvPr id="11" name="Picture 2" descr="C:\Users\evn\Desktop\MIDS Calculator GUI\DiagramDesigner\Resources\Images\MIDS_Background2.bmp"/>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69405" t="76917" r="3872"/>
              <a:stretch/>
            </p:blipFill>
            <p:spPr bwMode="auto">
              <a:xfrm>
                <a:off x="7010400" y="6133193"/>
                <a:ext cx="1058594" cy="639103"/>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userDrawn="1"/>
            </p:nvSpPr>
            <p:spPr>
              <a:xfrm>
                <a:off x="8068994" y="6133193"/>
                <a:ext cx="694006" cy="6391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53400" y="6183129"/>
              <a:ext cx="539973" cy="539230"/>
            </a:xfrm>
            <a:prstGeom prst="rect">
              <a:avLst/>
            </a:prstGeom>
          </p:spPr>
        </p:pic>
      </p:gr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NO logo">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200" b="0">
                <a:latin typeface="Century Gothic" pitchFamily="34" charset="0"/>
              </a:defRPr>
            </a:lvl1pPr>
          </a:lstStyle>
          <a:p>
            <a:r>
              <a:rPr kumimoji="0" lang="en-US" dirty="0" smtClean="0"/>
              <a:t>click to edit master title style</a:t>
            </a:r>
            <a:endParaRPr kumimoji="0" lang="en-US" dirty="0"/>
          </a:p>
        </p:txBody>
      </p:sp>
      <p:sp>
        <p:nvSpPr>
          <p:cNvPr id="3" name="Date Placeholder 2"/>
          <p:cNvSpPr>
            <a:spLocks noGrp="1"/>
          </p:cNvSpPr>
          <p:nvPr>
            <p:ph type="dt" sz="half" idx="10"/>
          </p:nvPr>
        </p:nvSpPr>
        <p:spPr>
          <a:xfrm>
            <a:off x="4648200" y="6248400"/>
            <a:ext cx="3505200" cy="365125"/>
          </a:xfrm>
        </p:spPr>
        <p:txBody>
          <a:bodyPr/>
          <a:lstStyle>
            <a:lvl1pPr>
              <a:defRPr>
                <a:latin typeface="Calibri" pitchFamily="34" charset="0"/>
                <a:cs typeface="Calibri" pitchFamily="34" charset="0"/>
              </a:defRPr>
            </a:lvl1pPr>
          </a:lstStyle>
          <a:p>
            <a:fld id="{DE56183E-B4FD-48CF-85DE-BFC7334D7D85}" type="datetimeFigureOut">
              <a:rPr lang="en-US" smtClean="0"/>
              <a:pPr/>
              <a:t>9/8/2014</a:t>
            </a:fld>
            <a:endParaRPr lang="en-US" dirty="0"/>
          </a:p>
        </p:txBody>
      </p:sp>
      <p:sp>
        <p:nvSpPr>
          <p:cNvPr id="4" name="Footer Placeholder 3"/>
          <p:cNvSpPr>
            <a:spLocks noGrp="1"/>
          </p:cNvSpPr>
          <p:nvPr>
            <p:ph type="ftr" sz="quarter" idx="11"/>
          </p:nvPr>
        </p:nvSpPr>
        <p:spPr>
          <a:xfrm>
            <a:off x="609601" y="6248206"/>
            <a:ext cx="3962400" cy="365125"/>
          </a:xfrm>
        </p:spPr>
        <p:txBody>
          <a:bodyPr/>
          <a:lstStyle>
            <a:lvl1pPr>
              <a:defRPr>
                <a:latin typeface="Calibri" pitchFamily="34" charset="0"/>
                <a:cs typeface="Calibri" pitchFamily="34" charset="0"/>
              </a:defRPr>
            </a:lvl1pPr>
          </a:lstStyle>
          <a:p>
            <a:endParaRPr lang="en-US" dirty="0"/>
          </a:p>
        </p:txBody>
      </p:sp>
      <p:sp>
        <p:nvSpPr>
          <p:cNvPr id="5" name="Slide Number Placeholder 4"/>
          <p:cNvSpPr>
            <a:spLocks noGrp="1"/>
          </p:cNvSpPr>
          <p:nvPr>
            <p:ph type="sldNum" sz="quarter" idx="12"/>
          </p:nvPr>
        </p:nvSpPr>
        <p:spPr/>
        <p:txBody>
          <a:bodyPr/>
          <a:lstStyle>
            <a:lvl1pPr>
              <a:defRPr b="0">
                <a:solidFill>
                  <a:srgbClr val="FFFFFF"/>
                </a:solidFill>
                <a:latin typeface="Calibri" pitchFamily="34" charset="0"/>
                <a:cs typeface="Calibri" pitchFamily="34" charset="0"/>
              </a:defRPr>
            </a:lvl1pPr>
          </a:lstStyle>
          <a:p>
            <a:fld id="{13912A68-2BD8-4E45-A51D-185725DE3A61}" type="slidenum">
              <a:rPr lang="en-US" smtClean="0"/>
              <a:pPr/>
              <a:t>‹#›</a:t>
            </a:fld>
            <a:endParaRPr lang="en-US" dirty="0"/>
          </a:p>
        </p:txBody>
      </p:sp>
    </p:spTree>
    <p:extLst>
      <p:ext uri="{BB962C8B-B14F-4D97-AF65-F5344CB8AC3E}">
        <p14:creationId xmlns:p14="http://schemas.microsoft.com/office/powerpoint/2010/main" val="126857986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648200" y="6248400"/>
            <a:ext cx="2286000" cy="365125"/>
          </a:xfrm>
        </p:spPr>
        <p:txBody>
          <a:bodyPr/>
          <a:lstStyle>
            <a:lvl1pPr>
              <a:defRPr>
                <a:latin typeface="Calibri" pitchFamily="34" charset="0"/>
                <a:cs typeface="Calibri" pitchFamily="34" charset="0"/>
              </a:defRPr>
            </a:lvl1pPr>
          </a:lstStyle>
          <a:p>
            <a:fld id="{DE56183E-B4FD-48CF-85DE-BFC7334D7D85}" type="datetimeFigureOut">
              <a:rPr lang="en-US" smtClean="0"/>
              <a:pPr/>
              <a:t>9/8/2014</a:t>
            </a:fld>
            <a:endParaRPr lang="en-US" dirty="0"/>
          </a:p>
        </p:txBody>
      </p:sp>
      <p:sp>
        <p:nvSpPr>
          <p:cNvPr id="3" name="Footer Placeholder 2"/>
          <p:cNvSpPr>
            <a:spLocks noGrp="1"/>
          </p:cNvSpPr>
          <p:nvPr>
            <p:ph type="ftr" sz="quarter" idx="11"/>
          </p:nvPr>
        </p:nvSpPr>
        <p:spPr>
          <a:xfrm>
            <a:off x="609601" y="6248206"/>
            <a:ext cx="3962400" cy="365125"/>
          </a:xfrm>
        </p:spPr>
        <p:txBody>
          <a:bodyPr/>
          <a:lstStyle>
            <a:lvl1pPr>
              <a:defRPr>
                <a:latin typeface="Calibri" pitchFamily="34" charset="0"/>
                <a:cs typeface="Calibri" pitchFamily="34" charset="0"/>
              </a:defRPr>
            </a:lvl1p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latin typeface="Calibri" pitchFamily="34" charset="0"/>
                <a:cs typeface="Calibri" pitchFamily="34" charset="0"/>
              </a:defRPr>
            </a:lvl1pPr>
          </a:lstStyle>
          <a:p>
            <a:fld id="{13912A68-2BD8-4E45-A51D-185725DE3A61}" type="slidenum">
              <a:rPr lang="en-US" smtClean="0"/>
              <a:pPr/>
              <a:t>‹#›</a:t>
            </a:fld>
            <a:endParaRPr lang="en-US" dirty="0"/>
          </a:p>
        </p:txBody>
      </p:sp>
      <p:grpSp>
        <p:nvGrpSpPr>
          <p:cNvPr id="7" name="Group 6"/>
          <p:cNvGrpSpPr/>
          <p:nvPr userDrawn="1"/>
        </p:nvGrpSpPr>
        <p:grpSpPr>
          <a:xfrm>
            <a:off x="7010400" y="6133193"/>
            <a:ext cx="1752600" cy="639103"/>
            <a:chOff x="7010400" y="6133193"/>
            <a:chExt cx="1752600" cy="639103"/>
          </a:xfrm>
        </p:grpSpPr>
        <p:grpSp>
          <p:nvGrpSpPr>
            <p:cNvPr id="8" name="Group 7"/>
            <p:cNvGrpSpPr/>
            <p:nvPr userDrawn="1"/>
          </p:nvGrpSpPr>
          <p:grpSpPr>
            <a:xfrm>
              <a:off x="7010400" y="6133193"/>
              <a:ext cx="1752600" cy="639103"/>
              <a:chOff x="7010400" y="6133193"/>
              <a:chExt cx="1752600" cy="639103"/>
            </a:xfrm>
          </p:grpSpPr>
          <p:pic>
            <p:nvPicPr>
              <p:cNvPr id="10" name="Picture 2" descr="C:\Users\evn\Desktop\MIDS Calculator GUI\DiagramDesigner\Resources\Images\MIDS_Background2.bmp"/>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69405" t="76917" r="3872"/>
              <a:stretch/>
            </p:blipFill>
            <p:spPr bwMode="auto">
              <a:xfrm>
                <a:off x="7010400" y="6133193"/>
                <a:ext cx="1058594" cy="639103"/>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userDrawn="1"/>
            </p:nvSpPr>
            <p:spPr>
              <a:xfrm>
                <a:off x="8068994" y="6133193"/>
                <a:ext cx="694006" cy="6391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53400" y="6183129"/>
              <a:ext cx="539973" cy="539230"/>
            </a:xfrm>
            <a:prstGeom prst="rect">
              <a:avLst/>
            </a:prstGeom>
          </p:spPr>
        </p:pic>
      </p:gr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NO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648200" y="6248400"/>
            <a:ext cx="3505200" cy="365125"/>
          </a:xfrm>
        </p:spPr>
        <p:txBody>
          <a:bodyPr/>
          <a:lstStyle>
            <a:lvl1pPr>
              <a:defRPr>
                <a:latin typeface="Calibri" pitchFamily="34" charset="0"/>
                <a:cs typeface="Calibri" pitchFamily="34" charset="0"/>
              </a:defRPr>
            </a:lvl1pPr>
          </a:lstStyle>
          <a:p>
            <a:fld id="{DE56183E-B4FD-48CF-85DE-BFC7334D7D85}" type="datetimeFigureOut">
              <a:rPr lang="en-US" smtClean="0"/>
              <a:pPr/>
              <a:t>9/8/2014</a:t>
            </a:fld>
            <a:endParaRPr lang="en-US" dirty="0"/>
          </a:p>
        </p:txBody>
      </p:sp>
      <p:sp>
        <p:nvSpPr>
          <p:cNvPr id="3" name="Footer Placeholder 2"/>
          <p:cNvSpPr>
            <a:spLocks noGrp="1"/>
          </p:cNvSpPr>
          <p:nvPr>
            <p:ph type="ftr" sz="quarter" idx="11"/>
          </p:nvPr>
        </p:nvSpPr>
        <p:spPr>
          <a:xfrm>
            <a:off x="609601" y="6248206"/>
            <a:ext cx="3962400" cy="365125"/>
          </a:xfrm>
        </p:spPr>
        <p:txBody>
          <a:bodyPr/>
          <a:lstStyle>
            <a:lvl1pPr>
              <a:defRPr>
                <a:latin typeface="Calibri" pitchFamily="34" charset="0"/>
                <a:cs typeface="Calibri" pitchFamily="34" charset="0"/>
              </a:defRPr>
            </a:lvl1p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latin typeface="Calibri" pitchFamily="34" charset="0"/>
                <a:cs typeface="Calibri" pitchFamily="34" charset="0"/>
              </a:defRPr>
            </a:lvl1pPr>
          </a:lstStyle>
          <a:p>
            <a:fld id="{13912A68-2BD8-4E45-A51D-185725DE3A61}" type="slidenum">
              <a:rPr lang="en-US" smtClean="0"/>
              <a:pPr/>
              <a:t>‹#›</a:t>
            </a:fld>
            <a:endParaRPr lang="en-US" dirty="0"/>
          </a:p>
        </p:txBody>
      </p:sp>
    </p:spTree>
    <p:extLst>
      <p:ext uri="{BB962C8B-B14F-4D97-AF65-F5344CB8AC3E}">
        <p14:creationId xmlns:p14="http://schemas.microsoft.com/office/powerpoint/2010/main" val="51107693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3050"/>
            <a:ext cx="8077200" cy="869950"/>
          </a:xfrm>
        </p:spPr>
        <p:txBody>
          <a:bodyPr anchor="ctr">
            <a:normAutofit/>
          </a:bodyPr>
          <a:lstStyle>
            <a:lvl1pPr algn="l">
              <a:buNone/>
              <a:defRPr sz="3200" b="0">
                <a:latin typeface="Calibri" pitchFamily="34" charset="0"/>
                <a:cs typeface="Calibri" pitchFamily="34" charset="0"/>
              </a:defRPr>
            </a:lvl1pPr>
          </a:lstStyle>
          <a:p>
            <a:r>
              <a:rPr kumimoji="0" lang="en-US" dirty="0" smtClean="0"/>
              <a:t>click to edit master title style</a:t>
            </a:r>
            <a:endParaRPr kumimoji="0" lang="en-US" dirty="0"/>
          </a:p>
        </p:txBody>
      </p:sp>
      <p:sp>
        <p:nvSpPr>
          <p:cNvPr id="5" name="Date Placeholder 4"/>
          <p:cNvSpPr>
            <a:spLocks noGrp="1"/>
          </p:cNvSpPr>
          <p:nvPr>
            <p:ph type="dt" sz="half" idx="10"/>
          </p:nvPr>
        </p:nvSpPr>
        <p:spPr>
          <a:xfrm>
            <a:off x="4648200" y="6248400"/>
            <a:ext cx="2286000" cy="365125"/>
          </a:xfrm>
        </p:spPr>
        <p:txBody>
          <a:bodyPr/>
          <a:lstStyle/>
          <a:p>
            <a:fld id="{DE56183E-B4FD-48CF-85DE-BFC7334D7D85}" type="datetimeFigureOut">
              <a:rPr lang="en-US" smtClean="0"/>
              <a:pPr/>
              <a:t>9/8/2014</a:t>
            </a:fld>
            <a:endParaRPr lang="en-US" dirty="0"/>
          </a:p>
        </p:txBody>
      </p:sp>
      <p:sp>
        <p:nvSpPr>
          <p:cNvPr id="6" name="Footer Placeholder 5"/>
          <p:cNvSpPr>
            <a:spLocks noGrp="1"/>
          </p:cNvSpPr>
          <p:nvPr>
            <p:ph type="ftr" sz="quarter" idx="11"/>
          </p:nvPr>
        </p:nvSpPr>
        <p:spPr>
          <a:xfrm>
            <a:off x="609601" y="6248206"/>
            <a:ext cx="3962400" cy="365125"/>
          </a:xfrm>
        </p:spPr>
        <p:txBody>
          <a:bodyPr/>
          <a:lstStyle/>
          <a:p>
            <a:endParaRPr lang="en-US" dirty="0"/>
          </a:p>
        </p:txBody>
      </p:sp>
      <p:sp>
        <p:nvSpPr>
          <p:cNvPr id="7" name="Slide Number Placeholder 6"/>
          <p:cNvSpPr>
            <a:spLocks noGrp="1"/>
          </p:cNvSpPr>
          <p:nvPr>
            <p:ph type="sldNum" sz="quarter" idx="12"/>
          </p:nvPr>
        </p:nvSpPr>
        <p:spPr/>
        <p:txBody>
          <a:bodyPr/>
          <a:lstStyle>
            <a:lvl1pPr>
              <a:defRPr b="0">
                <a:solidFill>
                  <a:srgbClr val="FFFFFF"/>
                </a:solidFill>
                <a:latin typeface="Calibri" pitchFamily="34" charset="0"/>
                <a:cs typeface="Calibri" pitchFamily="34" charset="0"/>
              </a:defRPr>
            </a:lvl1pPr>
          </a:lstStyle>
          <a:p>
            <a:fld id="{13912A68-2BD8-4E45-A51D-185725DE3A61}" type="slidenum">
              <a:rPr lang="en-US" smtClean="0"/>
              <a:pPr/>
              <a:t>‹#›</a:t>
            </a:fld>
            <a:endParaRPr lang="en-US" dirty="0"/>
          </a:p>
        </p:txBody>
      </p:sp>
      <p:sp>
        <p:nvSpPr>
          <p:cNvPr id="3" name="Text Placeholder 2"/>
          <p:cNvSpPr>
            <a:spLocks noGrp="1"/>
          </p:cNvSpPr>
          <p:nvPr>
            <p:ph type="body" idx="2" hasCustomPrompt="1"/>
          </p:nvPr>
        </p:nvSpPr>
        <p:spPr>
          <a:xfrm>
            <a:off x="609600" y="1752600"/>
            <a:ext cx="1600200" cy="4343400"/>
          </a:xfrm>
          <a:solidFill>
            <a:schemeClr val="accent5">
              <a:lumMod val="60000"/>
              <a:lumOff val="40000"/>
            </a:schemeClr>
          </a:solidFill>
          <a:ln w="50800" cap="sq" cmpd="dbl" algn="ctr">
            <a:solidFill>
              <a:srgbClr val="362F2D"/>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atin typeface="Calibri" pitchFamily="34" charset="0"/>
                <a:cs typeface="Calibri" pitchFamily="34" charset="0"/>
              </a:defRPr>
            </a:lvl1pPr>
            <a:lvl2pPr>
              <a:buNone/>
              <a:defRPr sz="1200"/>
            </a:lvl2pPr>
            <a:lvl3pPr>
              <a:buNone/>
              <a:defRPr sz="1000"/>
            </a:lvl3pPr>
            <a:lvl4pPr>
              <a:buNone/>
              <a:defRPr sz="900"/>
            </a:lvl4pPr>
            <a:lvl5pPr>
              <a:buNone/>
              <a:defRPr sz="900"/>
            </a:lvl5pPr>
          </a:lstStyle>
          <a:p>
            <a:pPr lvl="0" eaLnBrk="1" latinLnBrk="0" hangingPunct="1"/>
            <a:r>
              <a:rPr kumimoji="0" lang="en-US" dirty="0" smtClean="0"/>
              <a:t>click to edit master text styles</a:t>
            </a:r>
          </a:p>
        </p:txBody>
      </p:sp>
      <p:sp>
        <p:nvSpPr>
          <p:cNvPr id="9" name="Content Placeholder 8"/>
          <p:cNvSpPr>
            <a:spLocks noGrp="1"/>
          </p:cNvSpPr>
          <p:nvPr>
            <p:ph sz="quarter" idx="1" hasCustomPrompt="1"/>
          </p:nvPr>
        </p:nvSpPr>
        <p:spPr>
          <a:xfrm>
            <a:off x="2362200" y="1752601"/>
            <a:ext cx="6400800" cy="4267200"/>
          </a:xfrm>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grpSp>
        <p:nvGrpSpPr>
          <p:cNvPr id="11" name="Group 10"/>
          <p:cNvGrpSpPr/>
          <p:nvPr userDrawn="1"/>
        </p:nvGrpSpPr>
        <p:grpSpPr>
          <a:xfrm>
            <a:off x="7010400" y="6133193"/>
            <a:ext cx="1752600" cy="639103"/>
            <a:chOff x="7010400" y="6133193"/>
            <a:chExt cx="1752600" cy="639103"/>
          </a:xfrm>
        </p:grpSpPr>
        <p:grpSp>
          <p:nvGrpSpPr>
            <p:cNvPr id="12" name="Group 11"/>
            <p:cNvGrpSpPr/>
            <p:nvPr userDrawn="1"/>
          </p:nvGrpSpPr>
          <p:grpSpPr>
            <a:xfrm>
              <a:off x="7010400" y="6133193"/>
              <a:ext cx="1752600" cy="639103"/>
              <a:chOff x="7010400" y="6133193"/>
              <a:chExt cx="1752600" cy="639103"/>
            </a:xfrm>
          </p:grpSpPr>
          <p:pic>
            <p:nvPicPr>
              <p:cNvPr id="14" name="Picture 2" descr="C:\Users\evn\Desktop\MIDS Calculator GUI\DiagramDesigner\Resources\Images\MIDS_Background2.bmp"/>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69405" t="76917" r="3872"/>
              <a:stretch/>
            </p:blipFill>
            <p:spPr bwMode="auto">
              <a:xfrm>
                <a:off x="7010400" y="6133193"/>
                <a:ext cx="1058594" cy="639103"/>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p:cNvSpPr/>
              <p:nvPr userDrawn="1"/>
            </p:nvSpPr>
            <p:spPr>
              <a:xfrm>
                <a:off x="8068994" y="6133193"/>
                <a:ext cx="694006" cy="6391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53400" y="6183129"/>
              <a:ext cx="539973" cy="539230"/>
            </a:xfrm>
            <a:prstGeom prst="rect">
              <a:avLst/>
            </a:prstGeom>
          </p:spPr>
        </p:pic>
      </p:gr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hasCustomPrompt="1"/>
          </p:nvPr>
        </p:nvSpPr>
        <p:spPr>
          <a:xfrm>
            <a:off x="1600200" y="5486400"/>
            <a:ext cx="7315200" cy="685800"/>
          </a:xfrm>
        </p:spPr>
        <p:txBody>
          <a:bodyPr/>
          <a:lstStyle>
            <a:lvl1pPr marL="0" indent="0">
              <a:buFontTx/>
              <a:buNone/>
              <a:defRPr sz="1700">
                <a:latin typeface="Calibri" pitchFamily="34" charset="0"/>
                <a:cs typeface="Calibri" pitchFamily="34" charset="0"/>
              </a:defRPr>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dirty="0"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userDrawn="1"/>
        </p:nvSpPr>
        <p:spPr>
          <a:xfrm>
            <a:off x="-9144" y="4663440"/>
            <a:ext cx="1463040" cy="713232"/>
          </a:xfrm>
          <a:prstGeom prst="rect">
            <a:avLst/>
          </a:prstGeom>
          <a:solidFill>
            <a:srgbClr val="00529B"/>
          </a:solidFill>
          <a:ln w="50800" cap="rnd" cmpd="dbl" algn="ctr">
            <a:solidFill>
              <a:srgbClr val="00529B"/>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rgbClr val="7F8E2B">
              <a:alpha val="74902"/>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3200" dirty="0">
              <a:latin typeface="Century Gothic" pitchFamily="34" charset="0"/>
            </a:endParaRPr>
          </a:p>
        </p:txBody>
      </p:sp>
      <p:sp>
        <p:nvSpPr>
          <p:cNvPr id="2" name="Title 1"/>
          <p:cNvSpPr>
            <a:spLocks noGrp="1"/>
          </p:cNvSpPr>
          <p:nvPr>
            <p:ph type="title" hasCustomPrompt="1"/>
          </p:nvPr>
        </p:nvSpPr>
        <p:spPr>
          <a:xfrm>
            <a:off x="1600200" y="4648200"/>
            <a:ext cx="7315200" cy="685800"/>
          </a:xfrm>
        </p:spPr>
        <p:txBody>
          <a:bodyPr anchor="ctr">
            <a:normAutofit/>
          </a:bodyPr>
          <a:lstStyle>
            <a:lvl1pPr algn="l">
              <a:buNone/>
              <a:defRPr sz="3200" b="0">
                <a:solidFill>
                  <a:srgbClr val="FFFFFF"/>
                </a:solidFill>
                <a:latin typeface="Century Gothic" pitchFamily="34" charset="0"/>
              </a:defRPr>
            </a:lvl1pPr>
          </a:lstStyle>
          <a:p>
            <a:r>
              <a:rPr kumimoji="0" lang="en-US" dirty="0" smtClean="0"/>
              <a:t>click to edit Master title style</a:t>
            </a:r>
            <a:endParaRPr kumimoji="0" lang="en-US" dirty="0"/>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4724400" y="6248400"/>
            <a:ext cx="2209800" cy="365125"/>
          </a:xfrm>
        </p:spPr>
        <p:txBody>
          <a:bodyPr rtlCol="0"/>
          <a:lstStyle>
            <a:lvl1pPr>
              <a:defRPr>
                <a:latin typeface="Calibri" pitchFamily="34" charset="0"/>
                <a:cs typeface="Calibri" pitchFamily="34" charset="0"/>
              </a:defRPr>
            </a:lvl1pPr>
          </a:lstStyle>
          <a:p>
            <a:fld id="{DE56183E-B4FD-48CF-85DE-BFC7334D7D85}" type="datetimeFigureOut">
              <a:rPr lang="en-US" smtClean="0"/>
              <a:pPr/>
              <a:t>9/8/2014</a:t>
            </a:fld>
            <a:endParaRPr lang="en-US" dirty="0"/>
          </a:p>
        </p:txBody>
      </p:sp>
      <p:sp>
        <p:nvSpPr>
          <p:cNvPr id="13" name="Slide Number Placeholder 12"/>
          <p:cNvSpPr>
            <a:spLocks noGrp="1"/>
          </p:cNvSpPr>
          <p:nvPr>
            <p:ph type="sldNum" sz="quarter" idx="11"/>
          </p:nvPr>
        </p:nvSpPr>
        <p:spPr>
          <a:xfrm>
            <a:off x="0" y="4672584"/>
            <a:ext cx="1447800" cy="663578"/>
          </a:xfrm>
          <a:noFill/>
        </p:spPr>
        <p:txBody>
          <a:bodyPr rtlCol="0"/>
          <a:lstStyle>
            <a:lvl1pPr>
              <a:defRPr sz="2800" b="0">
                <a:latin typeface="Calibri" pitchFamily="34" charset="0"/>
                <a:cs typeface="Calibri" pitchFamily="34" charset="0"/>
              </a:defRPr>
            </a:lvl1pPr>
          </a:lstStyle>
          <a:p>
            <a:fld id="{13912A68-2BD8-4E45-A51D-185725DE3A61}" type="slidenum">
              <a:rPr lang="en-US" smtClean="0"/>
              <a:pPr/>
              <a:t>‹#›</a:t>
            </a:fld>
            <a:endParaRPr lang="en-US" dirty="0"/>
          </a:p>
        </p:txBody>
      </p:sp>
      <p:sp>
        <p:nvSpPr>
          <p:cNvPr id="14" name="Footer Placeholder 13"/>
          <p:cNvSpPr>
            <a:spLocks noGrp="1"/>
          </p:cNvSpPr>
          <p:nvPr>
            <p:ph type="ftr" sz="quarter" idx="12"/>
          </p:nvPr>
        </p:nvSpPr>
        <p:spPr>
          <a:xfrm>
            <a:off x="1600200" y="6248206"/>
            <a:ext cx="2962656" cy="365125"/>
          </a:xfrm>
        </p:spPr>
        <p:txBody>
          <a:bodyPr rtlCol="0"/>
          <a:lstStyle>
            <a:lvl1pPr>
              <a:defRPr>
                <a:latin typeface="Calibri" pitchFamily="34" charset="0"/>
                <a:cs typeface="Calibri" pitchFamily="34" charset="0"/>
              </a:defRPr>
            </a:lvl1pPr>
          </a:lstStyle>
          <a:p>
            <a:endParaRPr lang="en-US" dirty="0"/>
          </a:p>
        </p:txBody>
      </p:sp>
      <p:sp>
        <p:nvSpPr>
          <p:cNvPr id="3" name="Picture Placeholder 2"/>
          <p:cNvSpPr>
            <a:spLocks noGrp="1"/>
          </p:cNvSpPr>
          <p:nvPr>
            <p:ph type="pic" idx="1"/>
          </p:nvPr>
        </p:nvSpPr>
        <p:spPr>
          <a:xfrm>
            <a:off x="1560576" y="0"/>
            <a:ext cx="7583424" cy="4568952"/>
          </a:xfrm>
          <a:solidFill>
            <a:schemeClr val="accent3">
              <a:lumMod val="60000"/>
              <a:lumOff val="40000"/>
            </a:schemeClr>
          </a:solidFill>
          <a:ln>
            <a:noFill/>
          </a:ln>
        </p:spPr>
        <p:txBody>
          <a:bodyPr/>
          <a:lstStyle>
            <a:lvl1pPr marL="0" indent="0">
              <a:buNone/>
              <a:defRPr sz="3200">
                <a:solidFill>
                  <a:schemeClr val="tx1"/>
                </a:solidFill>
              </a:defRPr>
            </a:lvl1pPr>
          </a:lstStyle>
          <a:p>
            <a:r>
              <a:rPr kumimoji="0" lang="en-US" dirty="0" smtClean="0"/>
              <a:t>Click icon to add picture</a:t>
            </a:r>
            <a:endParaRPr kumimoji="0" lang="en-US" dirty="0"/>
          </a:p>
        </p:txBody>
      </p:sp>
      <p:grpSp>
        <p:nvGrpSpPr>
          <p:cNvPr id="15" name="Group 14"/>
          <p:cNvGrpSpPr/>
          <p:nvPr userDrawn="1"/>
        </p:nvGrpSpPr>
        <p:grpSpPr>
          <a:xfrm>
            <a:off x="7010400" y="6133193"/>
            <a:ext cx="1752600" cy="639103"/>
            <a:chOff x="7010400" y="6133193"/>
            <a:chExt cx="1752600" cy="639103"/>
          </a:xfrm>
        </p:grpSpPr>
        <p:grpSp>
          <p:nvGrpSpPr>
            <p:cNvPr id="17" name="Group 16"/>
            <p:cNvGrpSpPr/>
            <p:nvPr userDrawn="1"/>
          </p:nvGrpSpPr>
          <p:grpSpPr>
            <a:xfrm>
              <a:off x="7010400" y="6133193"/>
              <a:ext cx="1752600" cy="639103"/>
              <a:chOff x="7010400" y="6133193"/>
              <a:chExt cx="1752600" cy="639103"/>
            </a:xfrm>
          </p:grpSpPr>
          <p:pic>
            <p:nvPicPr>
              <p:cNvPr id="19" name="Picture 2" descr="C:\Users\evn\Desktop\MIDS Calculator GUI\DiagramDesigner\Resources\Images\MIDS_Background2.bmp"/>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69405" t="76917" r="3872"/>
              <a:stretch/>
            </p:blipFill>
            <p:spPr bwMode="auto">
              <a:xfrm>
                <a:off x="7010400" y="6133193"/>
                <a:ext cx="1058594" cy="639103"/>
              </a:xfrm>
              <a:prstGeom prst="rect">
                <a:avLst/>
              </a:prstGeom>
              <a:noFill/>
              <a:extLst>
                <a:ext uri="{909E8E84-426E-40DD-AFC4-6F175D3DCCD1}">
                  <a14:hiddenFill xmlns:a14="http://schemas.microsoft.com/office/drawing/2010/main">
                    <a:solidFill>
                      <a:srgbClr val="FFFFFF"/>
                    </a:solidFill>
                  </a14:hiddenFill>
                </a:ext>
              </a:extLst>
            </p:spPr>
          </p:pic>
          <p:sp>
            <p:nvSpPr>
              <p:cNvPr id="20" name="Rectangle 19"/>
              <p:cNvSpPr/>
              <p:nvPr userDrawn="1"/>
            </p:nvSpPr>
            <p:spPr>
              <a:xfrm>
                <a:off x="8068994" y="6133193"/>
                <a:ext cx="694006" cy="6391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8" name="Picture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53400" y="6183129"/>
              <a:ext cx="539973" cy="539230"/>
            </a:xfrm>
            <a:prstGeom prst="rect">
              <a:avLst/>
            </a:prstGeom>
          </p:spPr>
        </p:pic>
      </p:gr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200" b="0">
                <a:latin typeface="Century Gothic" pitchFamily="34" charset="0"/>
              </a:defRPr>
            </a:lvl1pPr>
          </a:lstStyle>
          <a:p>
            <a:r>
              <a:rPr kumimoji="0" lang="en-US" dirty="0" smtClean="0"/>
              <a:t>click to edit master title style</a:t>
            </a:r>
            <a:endParaRPr kumimoji="0" lang="en-US" dirty="0"/>
          </a:p>
        </p:txBody>
      </p:sp>
      <p:sp>
        <p:nvSpPr>
          <p:cNvPr id="3" name="Vertical Text Placeholder 2"/>
          <p:cNvSpPr>
            <a:spLocks noGrp="1"/>
          </p:cNvSpPr>
          <p:nvPr>
            <p:ph type="body" orient="vert" idx="1" hasCustomPrompt="1"/>
          </p:nvPr>
        </p:nvSpPr>
        <p:spPr/>
        <p:txBody>
          <a:bodyPr vert="eaVert"/>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a:xfrm>
            <a:off x="4724400" y="6248400"/>
            <a:ext cx="3429000" cy="365125"/>
          </a:xfrm>
        </p:spPr>
        <p:txBody>
          <a:bodyPr/>
          <a:lstStyle/>
          <a:p>
            <a:fld id="{DE56183E-B4FD-48CF-85DE-BFC7334D7D85}" type="datetimeFigureOut">
              <a:rPr lang="en-US" smtClean="0"/>
              <a:pPr/>
              <a:t>9/8/2014</a:t>
            </a:fld>
            <a:endParaRPr lang="en-US" dirty="0"/>
          </a:p>
        </p:txBody>
      </p:sp>
      <p:sp>
        <p:nvSpPr>
          <p:cNvPr id="5" name="Footer Placeholder 4"/>
          <p:cNvSpPr>
            <a:spLocks noGrp="1"/>
          </p:cNvSpPr>
          <p:nvPr>
            <p:ph type="ftr" sz="quarter" idx="11"/>
          </p:nvPr>
        </p:nvSpPr>
        <p:spPr>
          <a:xfrm>
            <a:off x="609601" y="6248206"/>
            <a:ext cx="3962400"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b="0">
                <a:latin typeface="Calibri" pitchFamily="34" charset="0"/>
                <a:cs typeface="Calibri" pitchFamily="34" charset="0"/>
              </a:defRPr>
            </a:lvl1pPr>
          </a:lstStyle>
          <a:p>
            <a:fld id="{13912A68-2BD8-4E45-A51D-185725DE3A61}"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6553200" y="609600"/>
            <a:ext cx="2057400" cy="5516563"/>
          </a:xfrm>
        </p:spPr>
        <p:txBody>
          <a:bodyPr vert="eaVert">
            <a:normAutofit/>
          </a:bodyPr>
          <a:lstStyle>
            <a:lvl1pPr>
              <a:defRPr sz="3200" b="0">
                <a:latin typeface="Century Gothic" pitchFamily="34" charset="0"/>
              </a:defRPr>
            </a:lvl1pPr>
          </a:lstStyle>
          <a:p>
            <a:r>
              <a:rPr kumimoji="0" lang="en-US" dirty="0" smtClean="0"/>
              <a:t>click to edit master title style</a:t>
            </a:r>
            <a:endParaRPr kumimoji="0" lang="en-US" dirty="0"/>
          </a:p>
        </p:txBody>
      </p:sp>
      <p:sp>
        <p:nvSpPr>
          <p:cNvPr id="3" name="Vertical Text Placeholder 2"/>
          <p:cNvSpPr>
            <a:spLocks noGrp="1"/>
          </p:cNvSpPr>
          <p:nvPr>
            <p:ph type="body" orient="vert" idx="1" hasCustomPrompt="1"/>
          </p:nvPr>
        </p:nvSpPr>
        <p:spPr>
          <a:xfrm>
            <a:off x="457200" y="609600"/>
            <a:ext cx="5562600" cy="5516564"/>
          </a:xfrm>
        </p:spPr>
        <p:txBody>
          <a:bodyPr vert="eaVert"/>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a:xfrm>
            <a:off x="6553200" y="6248402"/>
            <a:ext cx="2209800" cy="365125"/>
          </a:xfrm>
        </p:spPr>
        <p:txBody>
          <a:bodyPr/>
          <a:lstStyle>
            <a:lvl1pPr>
              <a:defRPr>
                <a:latin typeface="Calibri" pitchFamily="34" charset="0"/>
                <a:cs typeface="Calibri" pitchFamily="34" charset="0"/>
              </a:defRPr>
            </a:lvl1pPr>
          </a:lstStyle>
          <a:p>
            <a:fld id="{DE56183E-B4FD-48CF-85DE-BFC7334D7D85}" type="datetimeFigureOut">
              <a:rPr lang="en-US" smtClean="0"/>
              <a:pPr/>
              <a:t>9/8/2014</a:t>
            </a:fld>
            <a:endParaRPr lang="en-US" dirty="0"/>
          </a:p>
        </p:txBody>
      </p:sp>
      <p:sp>
        <p:nvSpPr>
          <p:cNvPr id="5" name="Footer Placeholder 4"/>
          <p:cNvSpPr>
            <a:spLocks noGrp="1"/>
          </p:cNvSpPr>
          <p:nvPr>
            <p:ph type="ftr" sz="quarter" idx="11"/>
          </p:nvPr>
        </p:nvSpPr>
        <p:spPr>
          <a:xfrm>
            <a:off x="457201" y="6248207"/>
            <a:ext cx="5573483" cy="365125"/>
          </a:xfrm>
        </p:spPr>
        <p:txBody>
          <a:bodyPr/>
          <a:lstStyle>
            <a:lvl1pPr>
              <a:defRPr>
                <a:latin typeface="Calibri" pitchFamily="34" charset="0"/>
                <a:cs typeface="Calibri" pitchFamily="34" charset="0"/>
              </a:defRPr>
            </a:lvl1p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rgbClr val="7F8E2B">
              <a:alpha val="74902"/>
            </a:srgbClr>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rgbClr val="00529B"/>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b="0" dirty="0">
              <a:latin typeface="Calibri" pitchFamily="34" charset="0"/>
              <a:cs typeface="Calibri" pitchFamily="34" charset="0"/>
            </a:endParaRPr>
          </a:p>
        </p:txBody>
      </p:sp>
      <p:sp>
        <p:nvSpPr>
          <p:cNvPr id="6" name="Slide Number Placeholder 5"/>
          <p:cNvSpPr>
            <a:spLocks noGrp="1"/>
          </p:cNvSpPr>
          <p:nvPr>
            <p:ph type="sldNum" sz="quarter" idx="12"/>
          </p:nvPr>
        </p:nvSpPr>
        <p:spPr>
          <a:xfrm rot="5400000">
            <a:off x="5989638" y="144462"/>
            <a:ext cx="533400" cy="244476"/>
          </a:xfrm>
        </p:spPr>
        <p:txBody>
          <a:bodyPr/>
          <a:lstStyle>
            <a:lvl1pPr>
              <a:defRPr b="0">
                <a:latin typeface="Calibri" pitchFamily="34" charset="0"/>
                <a:cs typeface="Calibri" pitchFamily="34" charset="0"/>
              </a:defRPr>
            </a:lvl1pPr>
          </a:lstStyle>
          <a:p>
            <a:fld id="{13912A68-2BD8-4E45-A51D-185725DE3A61}"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2648" y="228600"/>
            <a:ext cx="8153400" cy="990600"/>
          </a:xfrm>
        </p:spPr>
        <p:txBody>
          <a:bodyPr>
            <a:normAutofit/>
          </a:bodyPr>
          <a:lstStyle>
            <a:lvl1pPr>
              <a:defRPr sz="3200" b="0" i="0" baseline="0">
                <a:solidFill>
                  <a:schemeClr val="bg1"/>
                </a:solidFill>
                <a:latin typeface="Century Gothic" pitchFamily="34" charset="0"/>
              </a:defRPr>
            </a:lvl1pPr>
          </a:lstStyle>
          <a:p>
            <a:r>
              <a:rPr kumimoji="0" lang="en-US" dirty="0" smtClean="0"/>
              <a:t>click to edit master title style</a:t>
            </a:r>
            <a:endParaRPr kumimoji="0" lang="en-US" dirty="0"/>
          </a:p>
        </p:txBody>
      </p:sp>
      <p:sp>
        <p:nvSpPr>
          <p:cNvPr id="4" name="Date Placeholder 3"/>
          <p:cNvSpPr>
            <a:spLocks noGrp="1"/>
          </p:cNvSpPr>
          <p:nvPr>
            <p:ph type="dt" sz="half" idx="10"/>
          </p:nvPr>
        </p:nvSpPr>
        <p:spPr>
          <a:xfrm>
            <a:off x="4724400" y="6248400"/>
            <a:ext cx="2209800" cy="365125"/>
          </a:xfrm>
        </p:spPr>
        <p:txBody>
          <a:bodyPr/>
          <a:lstStyle/>
          <a:p>
            <a:fld id="{DE56183E-B4FD-48CF-85DE-BFC7334D7D85}" type="datetimeFigureOut">
              <a:rPr lang="en-US" smtClean="0"/>
              <a:pPr/>
              <a:t>9/8/2014</a:t>
            </a:fld>
            <a:endParaRPr lang="en-US" dirty="0"/>
          </a:p>
        </p:txBody>
      </p:sp>
      <p:sp>
        <p:nvSpPr>
          <p:cNvPr id="5" name="Footer Placeholder 4"/>
          <p:cNvSpPr>
            <a:spLocks noGrp="1"/>
          </p:cNvSpPr>
          <p:nvPr>
            <p:ph type="ftr" sz="quarter" idx="11"/>
          </p:nvPr>
        </p:nvSpPr>
        <p:spPr>
          <a:xfrm>
            <a:off x="609600" y="6248206"/>
            <a:ext cx="3962399"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3912A68-2BD8-4E45-A51D-185725DE3A61}" type="slidenum">
              <a:rPr lang="en-US" smtClean="0"/>
              <a:pPr/>
              <a:t>‹#›</a:t>
            </a:fld>
            <a:endParaRPr lang="en-US" dirty="0"/>
          </a:p>
        </p:txBody>
      </p:sp>
      <p:sp>
        <p:nvSpPr>
          <p:cNvPr id="8" name="Content Placeholder 7"/>
          <p:cNvSpPr>
            <a:spLocks noGrp="1"/>
          </p:cNvSpPr>
          <p:nvPr>
            <p:ph sz="quarter" idx="1" hasCustomPrompt="1"/>
          </p:nvPr>
        </p:nvSpPr>
        <p:spPr>
          <a:xfrm>
            <a:off x="612648" y="1600200"/>
            <a:ext cx="8153400" cy="4495800"/>
          </a:xfrm>
        </p:spPr>
        <p:txBody>
          <a:bodyPr>
            <a:normAutofit/>
          </a:bodyPr>
          <a:lstStyle>
            <a:lvl1pPr>
              <a:buClr>
                <a:schemeClr val="bg1"/>
              </a:buClr>
              <a:defRPr sz="3200" baseline="0">
                <a:solidFill>
                  <a:schemeClr val="bg1"/>
                </a:solidFill>
                <a:latin typeface="Calibri" pitchFamily="34" charset="0"/>
                <a:cs typeface="Calibri" pitchFamily="34" charset="0"/>
              </a:defRPr>
            </a:lvl1pPr>
            <a:lvl2pPr>
              <a:buClr>
                <a:schemeClr val="bg1"/>
              </a:buClr>
              <a:defRPr sz="3200" baseline="0">
                <a:solidFill>
                  <a:schemeClr val="bg1"/>
                </a:solidFill>
                <a:latin typeface="Calibri" pitchFamily="34" charset="0"/>
                <a:cs typeface="Calibri" pitchFamily="34" charset="0"/>
              </a:defRPr>
            </a:lvl2pPr>
            <a:lvl3pPr>
              <a:buClr>
                <a:schemeClr val="bg1"/>
              </a:buClr>
              <a:defRPr sz="3200" baseline="0">
                <a:solidFill>
                  <a:schemeClr val="bg1"/>
                </a:solidFill>
                <a:latin typeface="Calibri" pitchFamily="34" charset="0"/>
                <a:cs typeface="Calibri" pitchFamily="34" charset="0"/>
              </a:defRPr>
            </a:lvl3pPr>
            <a:lvl4pPr>
              <a:buClr>
                <a:schemeClr val="bg1"/>
              </a:buClr>
              <a:defRPr sz="3200">
                <a:solidFill>
                  <a:schemeClr val="bg1"/>
                </a:solidFill>
                <a:latin typeface="Calibri" pitchFamily="34" charset="0"/>
                <a:cs typeface="Calibri" pitchFamily="34" charset="0"/>
              </a:defRPr>
            </a:lvl4pPr>
            <a:lvl5pPr>
              <a:buClr>
                <a:schemeClr val="bg1"/>
              </a:buClr>
              <a:defRPr sz="3200">
                <a:solidFill>
                  <a:schemeClr val="bg1"/>
                </a:solidFill>
                <a:latin typeface="Calibri" pitchFamily="34" charset="0"/>
                <a:cs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grpSp>
        <p:nvGrpSpPr>
          <p:cNvPr id="11" name="Group 10"/>
          <p:cNvGrpSpPr/>
          <p:nvPr userDrawn="1"/>
        </p:nvGrpSpPr>
        <p:grpSpPr>
          <a:xfrm>
            <a:off x="7010400" y="6133193"/>
            <a:ext cx="1752600" cy="639103"/>
            <a:chOff x="7010400" y="6133193"/>
            <a:chExt cx="1752600" cy="639103"/>
          </a:xfrm>
        </p:grpSpPr>
        <p:grpSp>
          <p:nvGrpSpPr>
            <p:cNvPr id="10" name="Group 9"/>
            <p:cNvGrpSpPr/>
            <p:nvPr userDrawn="1"/>
          </p:nvGrpSpPr>
          <p:grpSpPr>
            <a:xfrm>
              <a:off x="7010400" y="6133193"/>
              <a:ext cx="1752600" cy="639103"/>
              <a:chOff x="7010400" y="6133193"/>
              <a:chExt cx="1752600" cy="639103"/>
            </a:xfrm>
          </p:grpSpPr>
          <p:pic>
            <p:nvPicPr>
              <p:cNvPr id="9" name="Picture 2" descr="C:\Users\evn\Desktop\MIDS Calculator GUI\DiagramDesigner\Resources\Images\MIDS_Background2.bmp"/>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69405" t="76917" r="3872"/>
              <a:stretch/>
            </p:blipFill>
            <p:spPr bwMode="auto">
              <a:xfrm>
                <a:off x="7010400" y="6133193"/>
                <a:ext cx="1058594" cy="639103"/>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userDrawn="1"/>
            </p:nvSpPr>
            <p:spPr>
              <a:xfrm>
                <a:off x="8068994" y="6133193"/>
                <a:ext cx="694006" cy="6391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53400" y="6183129"/>
              <a:ext cx="539973" cy="539230"/>
            </a:xfrm>
            <a:prstGeom prst="rect">
              <a:avLst/>
            </a:prstGeom>
          </p:spPr>
        </p:pic>
      </p:gr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NO log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2648" y="228600"/>
            <a:ext cx="8153400" cy="990600"/>
          </a:xfrm>
        </p:spPr>
        <p:txBody>
          <a:bodyPr>
            <a:normAutofit/>
          </a:bodyPr>
          <a:lstStyle>
            <a:lvl1pPr>
              <a:defRPr sz="3200" b="0">
                <a:latin typeface="Century Gothic" pitchFamily="34" charset="0"/>
              </a:defRPr>
            </a:lvl1pPr>
          </a:lstStyle>
          <a:p>
            <a:r>
              <a:rPr kumimoji="0" lang="en-US" dirty="0" smtClean="0"/>
              <a:t>click to edit master title style</a:t>
            </a:r>
            <a:endParaRPr kumimoji="0" lang="en-US" dirty="0"/>
          </a:p>
        </p:txBody>
      </p:sp>
      <p:sp>
        <p:nvSpPr>
          <p:cNvPr id="4" name="Date Placeholder 3"/>
          <p:cNvSpPr>
            <a:spLocks noGrp="1"/>
          </p:cNvSpPr>
          <p:nvPr>
            <p:ph type="dt" sz="half" idx="10"/>
          </p:nvPr>
        </p:nvSpPr>
        <p:spPr/>
        <p:txBody>
          <a:bodyPr/>
          <a:lstStyle/>
          <a:p>
            <a:fld id="{DE56183E-B4FD-48CF-85DE-BFC7334D7D85}" type="datetimeFigureOut">
              <a:rPr lang="en-US" smtClean="0"/>
              <a:pPr/>
              <a:t>9/8/2014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3912A68-2BD8-4E45-A51D-185725DE3A61}" type="slidenum">
              <a:rPr lang="en-US" smtClean="0"/>
              <a:pPr/>
              <a:t>‹#›</a:t>
            </a:fld>
            <a:endParaRPr lang="en-US" dirty="0"/>
          </a:p>
        </p:txBody>
      </p:sp>
      <p:sp>
        <p:nvSpPr>
          <p:cNvPr id="8" name="Content Placeholder 7"/>
          <p:cNvSpPr>
            <a:spLocks noGrp="1"/>
          </p:cNvSpPr>
          <p:nvPr>
            <p:ph sz="quarter" idx="1" hasCustomPrompt="1"/>
          </p:nvPr>
        </p:nvSpPr>
        <p:spPr>
          <a:xfrm>
            <a:off x="612648" y="1600200"/>
            <a:ext cx="8153400" cy="4495800"/>
          </a:xfrm>
        </p:spPr>
        <p:txBody>
          <a:bodyPr>
            <a:normAutofit/>
          </a:bodyPr>
          <a:lstStyle>
            <a:lvl1pPr>
              <a:defRPr sz="3200">
                <a:latin typeface="Calibri" pitchFamily="34" charset="0"/>
                <a:cs typeface="Calibri" pitchFamily="34" charset="0"/>
              </a:defRPr>
            </a:lvl1pPr>
            <a:lvl2pPr>
              <a:defRPr sz="3200">
                <a:latin typeface="Calibri" pitchFamily="34" charset="0"/>
                <a:cs typeface="Calibri" pitchFamily="34" charset="0"/>
              </a:defRPr>
            </a:lvl2pPr>
            <a:lvl3pPr>
              <a:defRPr sz="3200">
                <a:latin typeface="Calibri" pitchFamily="34" charset="0"/>
                <a:cs typeface="Calibri" pitchFamily="34" charset="0"/>
              </a:defRPr>
            </a:lvl3pPr>
            <a:lvl4pPr>
              <a:defRPr sz="3200">
                <a:latin typeface="Calibri" pitchFamily="34" charset="0"/>
                <a:cs typeface="Calibri" pitchFamily="34" charset="0"/>
              </a:defRPr>
            </a:lvl4pPr>
            <a:lvl5pPr>
              <a:defRPr sz="3200">
                <a:latin typeface="Calibri" pitchFamily="34" charset="0"/>
                <a:cs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1371600" y="2743200"/>
            <a:ext cx="7123113" cy="1673225"/>
          </a:xfrm>
        </p:spPr>
        <p:txBody>
          <a:bodyPr anchor="t">
            <a:normAutofit/>
          </a:bodyPr>
          <a:lstStyle>
            <a:lvl1pPr marL="0" indent="0">
              <a:buNone/>
              <a:defRPr sz="3200">
                <a:solidFill>
                  <a:schemeClr val="bg1"/>
                </a:solidFill>
                <a:latin typeface="Calibri" pitchFamily="34" charset="0"/>
                <a:cs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rgbClr val="00529B"/>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rgbClr val="7F8E2B">
              <a:alpha val="74902"/>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hasCustomPrompt="1"/>
          </p:nvPr>
        </p:nvSpPr>
        <p:spPr>
          <a:xfrm>
            <a:off x="1371600" y="1600200"/>
            <a:ext cx="7620000" cy="990600"/>
          </a:xfrm>
        </p:spPr>
        <p:txBody>
          <a:bodyPr>
            <a:normAutofit/>
          </a:bodyPr>
          <a:lstStyle>
            <a:lvl1pPr algn="l">
              <a:buNone/>
              <a:defRPr sz="3200" b="0" cap="none">
                <a:solidFill>
                  <a:srgbClr val="FFFFFF"/>
                </a:solidFill>
                <a:latin typeface="Century Gothic" pitchFamily="34" charset="0"/>
              </a:defRPr>
            </a:lvl1pPr>
          </a:lstStyle>
          <a:p>
            <a:r>
              <a:rPr kumimoji="0" lang="en-US" dirty="0" smtClean="0"/>
              <a:t>click to edit master title style</a:t>
            </a:r>
            <a:endParaRPr kumimoji="0" lang="en-US" dirty="0"/>
          </a:p>
        </p:txBody>
      </p:sp>
      <p:sp>
        <p:nvSpPr>
          <p:cNvPr id="12" name="Date Placeholder 11"/>
          <p:cNvSpPr>
            <a:spLocks noGrp="1"/>
          </p:cNvSpPr>
          <p:nvPr>
            <p:ph type="dt" sz="half" idx="10"/>
          </p:nvPr>
        </p:nvSpPr>
        <p:spPr>
          <a:xfrm>
            <a:off x="4724400" y="6248400"/>
            <a:ext cx="2209800" cy="365125"/>
          </a:xfrm>
        </p:spPr>
        <p:txBody>
          <a:bodyPr/>
          <a:lstStyle>
            <a:lvl1pPr>
              <a:defRPr>
                <a:latin typeface="Calibri" pitchFamily="34" charset="0"/>
                <a:cs typeface="Calibri" pitchFamily="34" charset="0"/>
              </a:defRPr>
            </a:lvl1pPr>
          </a:lstStyle>
          <a:p>
            <a:fld id="{DE56183E-B4FD-48CF-85DE-BFC7334D7D85}" type="datetimeFigureOut">
              <a:rPr lang="en-US" smtClean="0"/>
              <a:pPr/>
              <a:t>9/8/2014</a:t>
            </a:fld>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b="0">
                <a:solidFill>
                  <a:srgbClr val="FFFFFF"/>
                </a:solidFill>
                <a:latin typeface="Calibri" pitchFamily="34" charset="0"/>
                <a:cs typeface="Calibri" pitchFamily="34" charset="0"/>
              </a:defRPr>
            </a:lvl1pPr>
          </a:lstStyle>
          <a:p>
            <a:fld id="{13912A68-2BD8-4E45-A51D-185725DE3A61}" type="slidenum">
              <a:rPr lang="en-US" smtClean="0"/>
              <a:pPr/>
              <a:t>‹#›</a:t>
            </a:fld>
            <a:endParaRPr lang="en-US" dirty="0"/>
          </a:p>
        </p:txBody>
      </p:sp>
      <p:sp>
        <p:nvSpPr>
          <p:cNvPr id="14" name="Footer Placeholder 13"/>
          <p:cNvSpPr>
            <a:spLocks noGrp="1"/>
          </p:cNvSpPr>
          <p:nvPr>
            <p:ph type="ftr" sz="quarter" idx="12"/>
          </p:nvPr>
        </p:nvSpPr>
        <p:spPr>
          <a:xfrm>
            <a:off x="609601" y="6248206"/>
            <a:ext cx="3962400" cy="365125"/>
          </a:xfrm>
        </p:spPr>
        <p:txBody>
          <a:bodyPr/>
          <a:lstStyle>
            <a:lvl1pPr>
              <a:defRPr>
                <a:latin typeface="Calibri" pitchFamily="34" charset="0"/>
                <a:cs typeface="Calibri" pitchFamily="34" charset="0"/>
              </a:defRPr>
            </a:lvl1pPr>
          </a:lstStyle>
          <a:p>
            <a:endParaRPr lang="en-US" dirty="0"/>
          </a:p>
        </p:txBody>
      </p:sp>
      <p:grpSp>
        <p:nvGrpSpPr>
          <p:cNvPr id="15" name="Group 14"/>
          <p:cNvGrpSpPr/>
          <p:nvPr userDrawn="1"/>
        </p:nvGrpSpPr>
        <p:grpSpPr>
          <a:xfrm>
            <a:off x="7010400" y="6133193"/>
            <a:ext cx="1752600" cy="639103"/>
            <a:chOff x="7010400" y="6133193"/>
            <a:chExt cx="1752600" cy="639103"/>
          </a:xfrm>
        </p:grpSpPr>
        <p:grpSp>
          <p:nvGrpSpPr>
            <p:cNvPr id="16" name="Group 15"/>
            <p:cNvGrpSpPr/>
            <p:nvPr userDrawn="1"/>
          </p:nvGrpSpPr>
          <p:grpSpPr>
            <a:xfrm>
              <a:off x="7010400" y="6133193"/>
              <a:ext cx="1752600" cy="639103"/>
              <a:chOff x="7010400" y="6133193"/>
              <a:chExt cx="1752600" cy="639103"/>
            </a:xfrm>
          </p:grpSpPr>
          <p:pic>
            <p:nvPicPr>
              <p:cNvPr id="18" name="Picture 2" descr="C:\Users\evn\Desktop\MIDS Calculator GUI\DiagramDesigner\Resources\Images\MIDS_Background2.bmp"/>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69405" t="76917" r="3872"/>
              <a:stretch/>
            </p:blipFill>
            <p:spPr bwMode="auto">
              <a:xfrm>
                <a:off x="7010400" y="6133193"/>
                <a:ext cx="1058594" cy="639103"/>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p:cNvSpPr/>
              <p:nvPr userDrawn="1"/>
            </p:nvSpPr>
            <p:spPr>
              <a:xfrm>
                <a:off x="8068994" y="6133193"/>
                <a:ext cx="694006" cy="6391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7" name="Pictur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53400" y="6183129"/>
              <a:ext cx="539973" cy="539230"/>
            </a:xfrm>
            <a:prstGeom prst="rect">
              <a:avLst/>
            </a:prstGeom>
          </p:spPr>
        </p:pic>
      </p:gr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NO logo">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1371600" y="2743200"/>
            <a:ext cx="7123113" cy="1673225"/>
          </a:xfrm>
        </p:spPr>
        <p:txBody>
          <a:bodyPr anchor="t">
            <a:normAutofit/>
          </a:bodyPr>
          <a:lstStyle>
            <a:lvl1pPr marL="0" indent="0">
              <a:buNone/>
              <a:defRPr sz="3200">
                <a:solidFill>
                  <a:schemeClr val="bg1"/>
                </a:solidFill>
                <a:latin typeface="Calibri" pitchFamily="34" charset="0"/>
                <a:cs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rgbClr val="00529B"/>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Calibri" pitchFamily="34" charset="0"/>
              <a:cs typeface="Calibri" pitchFamily="34" charset="0"/>
            </a:endParaRPr>
          </a:p>
        </p:txBody>
      </p:sp>
      <p:sp>
        <p:nvSpPr>
          <p:cNvPr id="9" name="Rectangle 8"/>
          <p:cNvSpPr/>
          <p:nvPr/>
        </p:nvSpPr>
        <p:spPr>
          <a:xfrm>
            <a:off x="1371600" y="1600200"/>
            <a:ext cx="7772400" cy="990600"/>
          </a:xfrm>
          <a:prstGeom prst="rect">
            <a:avLst/>
          </a:prstGeom>
          <a:solidFill>
            <a:srgbClr val="7F8E2B">
              <a:alpha val="74902"/>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Century Gothic" pitchFamily="34" charset="0"/>
            </a:endParaRPr>
          </a:p>
        </p:txBody>
      </p:sp>
      <p:sp>
        <p:nvSpPr>
          <p:cNvPr id="2" name="Title 1"/>
          <p:cNvSpPr>
            <a:spLocks noGrp="1"/>
          </p:cNvSpPr>
          <p:nvPr>
            <p:ph type="title" hasCustomPrompt="1"/>
          </p:nvPr>
        </p:nvSpPr>
        <p:spPr>
          <a:xfrm>
            <a:off x="1371600" y="1600200"/>
            <a:ext cx="7620000" cy="990600"/>
          </a:xfrm>
        </p:spPr>
        <p:txBody>
          <a:bodyPr>
            <a:normAutofit/>
          </a:bodyPr>
          <a:lstStyle>
            <a:lvl1pPr algn="l">
              <a:buNone/>
              <a:defRPr sz="3200" b="0" cap="none">
                <a:solidFill>
                  <a:srgbClr val="FFFFFF"/>
                </a:solidFill>
                <a:latin typeface="Century Gothic" pitchFamily="34" charset="0"/>
              </a:defRPr>
            </a:lvl1pPr>
          </a:lstStyle>
          <a:p>
            <a:r>
              <a:rPr kumimoji="0" lang="en-US" dirty="0" smtClean="0"/>
              <a:t>click to edit master title style</a:t>
            </a:r>
            <a:endParaRPr kumimoji="0" lang="en-US" dirty="0"/>
          </a:p>
        </p:txBody>
      </p:sp>
      <p:sp>
        <p:nvSpPr>
          <p:cNvPr id="12" name="Date Placeholder 11"/>
          <p:cNvSpPr>
            <a:spLocks noGrp="1"/>
          </p:cNvSpPr>
          <p:nvPr>
            <p:ph type="dt" sz="half" idx="10"/>
          </p:nvPr>
        </p:nvSpPr>
        <p:spPr>
          <a:xfrm>
            <a:off x="4648200" y="6248400"/>
            <a:ext cx="3505200" cy="365125"/>
          </a:xfrm>
        </p:spPr>
        <p:txBody>
          <a:bodyPr/>
          <a:lstStyle>
            <a:lvl1pPr>
              <a:defRPr>
                <a:latin typeface="Calibri" pitchFamily="34" charset="0"/>
                <a:cs typeface="Calibri" pitchFamily="34" charset="0"/>
              </a:defRPr>
            </a:lvl1pPr>
          </a:lstStyle>
          <a:p>
            <a:fld id="{DE56183E-B4FD-48CF-85DE-BFC7334D7D85}" type="datetimeFigureOut">
              <a:rPr lang="en-US" smtClean="0"/>
              <a:pPr/>
              <a:t>9/8/2014</a:t>
            </a:fld>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b="0">
                <a:solidFill>
                  <a:srgbClr val="FFFFFF"/>
                </a:solidFill>
                <a:latin typeface="Calibri" pitchFamily="34" charset="0"/>
                <a:cs typeface="Calibri" pitchFamily="34" charset="0"/>
              </a:defRPr>
            </a:lvl1pPr>
          </a:lstStyle>
          <a:p>
            <a:fld id="{13912A68-2BD8-4E45-A51D-185725DE3A61}" type="slidenum">
              <a:rPr lang="en-US" smtClean="0"/>
              <a:pPr/>
              <a:t>‹#›</a:t>
            </a:fld>
            <a:endParaRPr lang="en-US" dirty="0"/>
          </a:p>
        </p:txBody>
      </p:sp>
      <p:sp>
        <p:nvSpPr>
          <p:cNvPr id="14" name="Footer Placeholder 13"/>
          <p:cNvSpPr>
            <a:spLocks noGrp="1"/>
          </p:cNvSpPr>
          <p:nvPr>
            <p:ph type="ftr" sz="quarter" idx="12"/>
          </p:nvPr>
        </p:nvSpPr>
        <p:spPr>
          <a:xfrm>
            <a:off x="609601" y="6248206"/>
            <a:ext cx="3962400" cy="365125"/>
          </a:xfrm>
        </p:spPr>
        <p:txBody>
          <a:bodyPr/>
          <a:lstStyle>
            <a:lvl1pPr>
              <a:defRPr>
                <a:latin typeface="Calibri" pitchFamily="34" charset="0"/>
                <a:cs typeface="Calibri"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200" b="0">
                <a:latin typeface="Century Gothic" pitchFamily="34" charset="0"/>
              </a:defRPr>
            </a:lvl1pPr>
          </a:lstStyle>
          <a:p>
            <a:r>
              <a:rPr kumimoji="0" lang="en-US" dirty="0" smtClean="0"/>
              <a:t>click to edit master title style</a:t>
            </a:r>
            <a:endParaRPr kumimoji="0" lang="en-US" dirty="0"/>
          </a:p>
        </p:txBody>
      </p:sp>
      <p:sp>
        <p:nvSpPr>
          <p:cNvPr id="9" name="Content Placeholder 8"/>
          <p:cNvSpPr>
            <a:spLocks noGrp="1"/>
          </p:cNvSpPr>
          <p:nvPr>
            <p:ph sz="quarter" idx="1" hasCustomPrompt="1"/>
          </p:nvPr>
        </p:nvSpPr>
        <p:spPr>
          <a:xfrm>
            <a:off x="609600" y="1589567"/>
            <a:ext cx="3886200" cy="4430233"/>
          </a:xfrm>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Content Placeholder 10"/>
          <p:cNvSpPr>
            <a:spLocks noGrp="1"/>
          </p:cNvSpPr>
          <p:nvPr>
            <p:ph sz="quarter" idx="2" hasCustomPrompt="1"/>
          </p:nvPr>
        </p:nvSpPr>
        <p:spPr>
          <a:xfrm>
            <a:off x="4844901" y="1589567"/>
            <a:ext cx="3886200" cy="4430233"/>
          </a:xfrm>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8" name="Date Placeholder 7"/>
          <p:cNvSpPr>
            <a:spLocks noGrp="1"/>
          </p:cNvSpPr>
          <p:nvPr>
            <p:ph type="dt" sz="half" idx="15"/>
          </p:nvPr>
        </p:nvSpPr>
        <p:spPr>
          <a:xfrm>
            <a:off x="4724400" y="6248400"/>
            <a:ext cx="2209800" cy="365125"/>
          </a:xfrm>
        </p:spPr>
        <p:txBody>
          <a:bodyPr rtlCol="0"/>
          <a:lstStyle>
            <a:lvl1pPr>
              <a:defRPr>
                <a:latin typeface="Calibri" pitchFamily="34" charset="0"/>
                <a:cs typeface="Calibri" pitchFamily="34" charset="0"/>
              </a:defRPr>
            </a:lvl1pPr>
          </a:lstStyle>
          <a:p>
            <a:fld id="{DE56183E-B4FD-48CF-85DE-BFC7334D7D85}" type="datetimeFigureOut">
              <a:rPr lang="en-US" smtClean="0"/>
              <a:pPr/>
              <a:t>9/8/2014</a:t>
            </a:fld>
            <a:endParaRPr lang="en-US" dirty="0"/>
          </a:p>
        </p:txBody>
      </p:sp>
      <p:sp>
        <p:nvSpPr>
          <p:cNvPr id="10" name="Slide Number Placeholder 9"/>
          <p:cNvSpPr>
            <a:spLocks noGrp="1"/>
          </p:cNvSpPr>
          <p:nvPr>
            <p:ph type="sldNum" sz="quarter" idx="16"/>
          </p:nvPr>
        </p:nvSpPr>
        <p:spPr/>
        <p:txBody>
          <a:bodyPr rtlCol="0"/>
          <a:lstStyle>
            <a:lvl1pPr>
              <a:defRPr b="0">
                <a:latin typeface="Calibri" pitchFamily="34" charset="0"/>
                <a:cs typeface="Calibri" pitchFamily="34" charset="0"/>
              </a:defRPr>
            </a:lvl1pPr>
          </a:lstStyle>
          <a:p>
            <a:fld id="{13912A68-2BD8-4E45-A51D-185725DE3A61}" type="slidenum">
              <a:rPr lang="en-US" smtClean="0"/>
              <a:pPr/>
              <a:t>‹#›</a:t>
            </a:fld>
            <a:endParaRPr lang="en-US" dirty="0"/>
          </a:p>
        </p:txBody>
      </p:sp>
      <p:sp>
        <p:nvSpPr>
          <p:cNvPr id="12" name="Footer Placeholder 11"/>
          <p:cNvSpPr>
            <a:spLocks noGrp="1"/>
          </p:cNvSpPr>
          <p:nvPr>
            <p:ph type="ftr" sz="quarter" idx="17"/>
          </p:nvPr>
        </p:nvSpPr>
        <p:spPr>
          <a:xfrm>
            <a:off x="609601" y="6248206"/>
            <a:ext cx="3962400" cy="365125"/>
          </a:xfrm>
        </p:spPr>
        <p:txBody>
          <a:bodyPr rtlCol="0"/>
          <a:lstStyle>
            <a:lvl1pPr>
              <a:defRPr>
                <a:latin typeface="Calibri" pitchFamily="34" charset="0"/>
                <a:cs typeface="Calibri" pitchFamily="34" charset="0"/>
              </a:defRPr>
            </a:lvl1pPr>
          </a:lstStyle>
          <a:p>
            <a:endParaRPr lang="en-US" dirty="0"/>
          </a:p>
        </p:txBody>
      </p:sp>
      <p:grpSp>
        <p:nvGrpSpPr>
          <p:cNvPr id="13" name="Group 12"/>
          <p:cNvGrpSpPr/>
          <p:nvPr userDrawn="1"/>
        </p:nvGrpSpPr>
        <p:grpSpPr>
          <a:xfrm>
            <a:off x="7010400" y="6133193"/>
            <a:ext cx="1752600" cy="639103"/>
            <a:chOff x="7010400" y="6133193"/>
            <a:chExt cx="1752600" cy="639103"/>
          </a:xfrm>
        </p:grpSpPr>
        <p:grpSp>
          <p:nvGrpSpPr>
            <p:cNvPr id="15" name="Group 14"/>
            <p:cNvGrpSpPr/>
            <p:nvPr userDrawn="1"/>
          </p:nvGrpSpPr>
          <p:grpSpPr>
            <a:xfrm>
              <a:off x="7010400" y="6133193"/>
              <a:ext cx="1752600" cy="639103"/>
              <a:chOff x="7010400" y="6133193"/>
              <a:chExt cx="1752600" cy="639103"/>
            </a:xfrm>
          </p:grpSpPr>
          <p:pic>
            <p:nvPicPr>
              <p:cNvPr id="17" name="Picture 2" descr="C:\Users\evn\Desktop\MIDS Calculator GUI\DiagramDesigner\Resources\Images\MIDS_Background2.bmp"/>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69405" t="76917" r="3872"/>
              <a:stretch/>
            </p:blipFill>
            <p:spPr bwMode="auto">
              <a:xfrm>
                <a:off x="7010400" y="6133193"/>
                <a:ext cx="1058594" cy="639103"/>
              </a:xfrm>
              <a:prstGeom prst="rect">
                <a:avLst/>
              </a:prstGeom>
              <a:noFill/>
              <a:extLst>
                <a:ext uri="{909E8E84-426E-40DD-AFC4-6F175D3DCCD1}">
                  <a14:hiddenFill xmlns:a14="http://schemas.microsoft.com/office/drawing/2010/main">
                    <a:solidFill>
                      <a:srgbClr val="FFFFFF"/>
                    </a:solidFill>
                  </a14:hiddenFill>
                </a:ext>
              </a:extLst>
            </p:spPr>
          </p:pic>
          <p:sp>
            <p:nvSpPr>
              <p:cNvPr id="18" name="Rectangle 17"/>
              <p:cNvSpPr/>
              <p:nvPr userDrawn="1"/>
            </p:nvSpPr>
            <p:spPr>
              <a:xfrm>
                <a:off x="8068994" y="6133193"/>
                <a:ext cx="694006" cy="6391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6" name="Pictur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53400" y="6183129"/>
              <a:ext cx="539973" cy="539230"/>
            </a:xfrm>
            <a:prstGeom prst="rect">
              <a:avLst/>
            </a:prstGeom>
          </p:spPr>
        </p:pic>
      </p:gr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NO logo">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200" b="0">
                <a:latin typeface="Century Gothic" pitchFamily="34" charset="0"/>
              </a:defRPr>
            </a:lvl1pPr>
          </a:lstStyle>
          <a:p>
            <a:r>
              <a:rPr kumimoji="0" lang="en-US" dirty="0" smtClean="0"/>
              <a:t>click to edit master title style</a:t>
            </a:r>
            <a:endParaRPr kumimoji="0" lang="en-US" dirty="0"/>
          </a:p>
        </p:txBody>
      </p:sp>
      <p:sp>
        <p:nvSpPr>
          <p:cNvPr id="9" name="Content Placeholder 8"/>
          <p:cNvSpPr>
            <a:spLocks noGrp="1"/>
          </p:cNvSpPr>
          <p:nvPr>
            <p:ph sz="quarter" idx="1" hasCustomPrompt="1"/>
          </p:nvPr>
        </p:nvSpPr>
        <p:spPr>
          <a:xfrm>
            <a:off x="609600" y="1589567"/>
            <a:ext cx="3886200" cy="4430233"/>
          </a:xfrm>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Content Placeholder 10"/>
          <p:cNvSpPr>
            <a:spLocks noGrp="1"/>
          </p:cNvSpPr>
          <p:nvPr>
            <p:ph sz="quarter" idx="2" hasCustomPrompt="1"/>
          </p:nvPr>
        </p:nvSpPr>
        <p:spPr>
          <a:xfrm>
            <a:off x="4844901" y="1589567"/>
            <a:ext cx="3886200" cy="4430233"/>
          </a:xfrm>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8" name="Date Placeholder 7"/>
          <p:cNvSpPr>
            <a:spLocks noGrp="1"/>
          </p:cNvSpPr>
          <p:nvPr>
            <p:ph type="dt" sz="half" idx="15"/>
          </p:nvPr>
        </p:nvSpPr>
        <p:spPr>
          <a:xfrm>
            <a:off x="4724400" y="6248400"/>
            <a:ext cx="3429000" cy="365125"/>
          </a:xfrm>
        </p:spPr>
        <p:txBody>
          <a:bodyPr rtlCol="0"/>
          <a:lstStyle>
            <a:lvl1pPr>
              <a:defRPr>
                <a:latin typeface="Calibri" pitchFamily="34" charset="0"/>
                <a:cs typeface="Calibri" pitchFamily="34" charset="0"/>
              </a:defRPr>
            </a:lvl1pPr>
          </a:lstStyle>
          <a:p>
            <a:fld id="{DE56183E-B4FD-48CF-85DE-BFC7334D7D85}" type="datetimeFigureOut">
              <a:rPr lang="en-US" smtClean="0"/>
              <a:pPr/>
              <a:t>9/8/2014</a:t>
            </a:fld>
            <a:endParaRPr lang="en-US" dirty="0"/>
          </a:p>
        </p:txBody>
      </p:sp>
      <p:sp>
        <p:nvSpPr>
          <p:cNvPr id="10" name="Slide Number Placeholder 9"/>
          <p:cNvSpPr>
            <a:spLocks noGrp="1"/>
          </p:cNvSpPr>
          <p:nvPr>
            <p:ph type="sldNum" sz="quarter" idx="16"/>
          </p:nvPr>
        </p:nvSpPr>
        <p:spPr/>
        <p:txBody>
          <a:bodyPr rtlCol="0"/>
          <a:lstStyle>
            <a:lvl1pPr>
              <a:defRPr b="0">
                <a:latin typeface="Calibri" pitchFamily="34" charset="0"/>
                <a:cs typeface="Calibri" pitchFamily="34" charset="0"/>
              </a:defRPr>
            </a:lvl1pPr>
          </a:lstStyle>
          <a:p>
            <a:fld id="{13912A68-2BD8-4E45-A51D-185725DE3A61}" type="slidenum">
              <a:rPr lang="en-US" smtClean="0"/>
              <a:pPr/>
              <a:t>‹#›</a:t>
            </a:fld>
            <a:endParaRPr lang="en-US" dirty="0"/>
          </a:p>
        </p:txBody>
      </p:sp>
      <p:sp>
        <p:nvSpPr>
          <p:cNvPr id="12" name="Footer Placeholder 11"/>
          <p:cNvSpPr>
            <a:spLocks noGrp="1"/>
          </p:cNvSpPr>
          <p:nvPr>
            <p:ph type="ftr" sz="quarter" idx="17"/>
          </p:nvPr>
        </p:nvSpPr>
        <p:spPr>
          <a:xfrm>
            <a:off x="609601" y="6248206"/>
            <a:ext cx="3962400" cy="365125"/>
          </a:xfrm>
        </p:spPr>
        <p:txBody>
          <a:bodyPr rtlCol="0"/>
          <a:lstStyle>
            <a:lvl1pPr>
              <a:defRPr>
                <a:latin typeface="Calibri" pitchFamily="34" charset="0"/>
                <a:cs typeface="Calibri" pitchFamily="34" charset="0"/>
              </a:defRPr>
            </a:lvl1pPr>
          </a:lstStyle>
          <a:p>
            <a:endParaRPr lang="en-US" dirty="0"/>
          </a:p>
        </p:txBody>
      </p:sp>
    </p:spTree>
    <p:extLst>
      <p:ext uri="{BB962C8B-B14F-4D97-AF65-F5344CB8AC3E}">
        <p14:creationId xmlns:p14="http://schemas.microsoft.com/office/powerpoint/2010/main" val="165909827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73050"/>
            <a:ext cx="8153400" cy="869950"/>
          </a:xfrm>
        </p:spPr>
        <p:txBody>
          <a:bodyPr anchor="ctr">
            <a:normAutofit/>
          </a:bodyPr>
          <a:lstStyle>
            <a:lvl1pPr>
              <a:defRPr sz="3200" b="0">
                <a:latin typeface="Century Gothic" pitchFamily="34" charset="0"/>
              </a:defRPr>
            </a:lvl1pPr>
          </a:lstStyle>
          <a:p>
            <a:r>
              <a:rPr kumimoji="0" lang="en-US" dirty="0" smtClean="0"/>
              <a:t>click to edit master title style</a:t>
            </a:r>
            <a:endParaRPr kumimoji="0" lang="en-US" dirty="0"/>
          </a:p>
        </p:txBody>
      </p:sp>
      <p:sp>
        <p:nvSpPr>
          <p:cNvPr id="11" name="Content Placeholder 10"/>
          <p:cNvSpPr>
            <a:spLocks noGrp="1"/>
          </p:cNvSpPr>
          <p:nvPr>
            <p:ph sz="quarter" idx="2" hasCustomPrompt="1"/>
          </p:nvPr>
        </p:nvSpPr>
        <p:spPr>
          <a:xfrm>
            <a:off x="609600" y="2438400"/>
            <a:ext cx="3886200" cy="3581400"/>
          </a:xfrm>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3" name="Content Placeholder 12"/>
          <p:cNvSpPr>
            <a:spLocks noGrp="1"/>
          </p:cNvSpPr>
          <p:nvPr>
            <p:ph sz="quarter" idx="4" hasCustomPrompt="1"/>
          </p:nvPr>
        </p:nvSpPr>
        <p:spPr>
          <a:xfrm>
            <a:off x="4800600" y="2438400"/>
            <a:ext cx="3886200" cy="3581400"/>
          </a:xfrm>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0" name="Date Placeholder 9"/>
          <p:cNvSpPr>
            <a:spLocks noGrp="1"/>
          </p:cNvSpPr>
          <p:nvPr>
            <p:ph type="dt" sz="half" idx="15"/>
          </p:nvPr>
        </p:nvSpPr>
        <p:spPr>
          <a:xfrm>
            <a:off x="4724400" y="6248400"/>
            <a:ext cx="2209800" cy="365125"/>
          </a:xfrm>
        </p:spPr>
        <p:txBody>
          <a:bodyPr rtlCol="0"/>
          <a:lstStyle/>
          <a:p>
            <a:fld id="{DE56183E-B4FD-48CF-85DE-BFC7334D7D85}" type="datetimeFigureOut">
              <a:rPr lang="en-US" smtClean="0"/>
              <a:pPr/>
              <a:t>9/8/2014</a:t>
            </a:fld>
            <a:endParaRPr lang="en-US" dirty="0"/>
          </a:p>
        </p:txBody>
      </p:sp>
      <p:sp>
        <p:nvSpPr>
          <p:cNvPr id="12" name="Slide Number Placeholder 11"/>
          <p:cNvSpPr>
            <a:spLocks noGrp="1"/>
          </p:cNvSpPr>
          <p:nvPr>
            <p:ph type="sldNum" sz="quarter" idx="16"/>
          </p:nvPr>
        </p:nvSpPr>
        <p:spPr/>
        <p:txBody>
          <a:bodyPr rtlCol="0"/>
          <a:lstStyle>
            <a:lvl1pPr>
              <a:defRPr b="1">
                <a:latin typeface="Calibri" pitchFamily="34" charset="0"/>
                <a:cs typeface="Calibri" pitchFamily="34" charset="0"/>
              </a:defRPr>
            </a:lvl1pPr>
          </a:lstStyle>
          <a:p>
            <a:fld id="{13912A68-2BD8-4E45-A51D-185725DE3A61}" type="slidenum">
              <a:rPr lang="en-US" smtClean="0"/>
              <a:pPr/>
              <a:t>‹#›</a:t>
            </a:fld>
            <a:endParaRPr lang="en-US" dirty="0"/>
          </a:p>
        </p:txBody>
      </p:sp>
      <p:sp>
        <p:nvSpPr>
          <p:cNvPr id="14" name="Footer Placeholder 13"/>
          <p:cNvSpPr>
            <a:spLocks noGrp="1"/>
          </p:cNvSpPr>
          <p:nvPr>
            <p:ph type="ftr" sz="quarter" idx="17"/>
          </p:nvPr>
        </p:nvSpPr>
        <p:spPr>
          <a:xfrm>
            <a:off x="609601" y="6248206"/>
            <a:ext cx="3962400" cy="365125"/>
          </a:xfrm>
        </p:spPr>
        <p:txBody>
          <a:bodyPr rtlCol="0"/>
          <a:lstStyle/>
          <a:p>
            <a:endParaRPr lang="en-US" dirty="0"/>
          </a:p>
        </p:txBody>
      </p:sp>
      <p:sp>
        <p:nvSpPr>
          <p:cNvPr id="16" name="Text Placeholder 15"/>
          <p:cNvSpPr>
            <a:spLocks noGrp="1"/>
          </p:cNvSpPr>
          <p:nvPr>
            <p:ph type="body" sz="quarter" idx="1" hasCustomPrompt="1"/>
          </p:nvPr>
        </p:nvSpPr>
        <p:spPr>
          <a:xfrm>
            <a:off x="609600" y="1752600"/>
            <a:ext cx="3886200" cy="640080"/>
          </a:xfrm>
          <a:solidFill>
            <a:schemeClr val="accent3">
              <a:lumMod val="60000"/>
              <a:lumOff val="40000"/>
            </a:schemeClr>
          </a:solidFill>
        </p:spPr>
        <p:txBody>
          <a:bodyPr rtlCol="0" anchor="ctr"/>
          <a:lstStyle>
            <a:lvl1pPr marL="0" indent="0">
              <a:buFontTx/>
              <a:buNone/>
              <a:defRPr sz="2000" b="0">
                <a:solidFill>
                  <a:srgbClr val="FFFFFF"/>
                </a:solidFill>
                <a:latin typeface="Century Gothic" pitchFamily="34" charset="0"/>
              </a:defRPr>
            </a:lvl1pPr>
          </a:lstStyle>
          <a:p>
            <a:pPr lvl="0" eaLnBrk="1" latinLnBrk="0" hangingPunct="1"/>
            <a:r>
              <a:rPr kumimoji="0" lang="en-US" dirty="0" smtClean="0"/>
              <a:t>click to edit master text styles</a:t>
            </a:r>
          </a:p>
        </p:txBody>
      </p:sp>
      <p:sp>
        <p:nvSpPr>
          <p:cNvPr id="15" name="Text Placeholder 14"/>
          <p:cNvSpPr>
            <a:spLocks noGrp="1"/>
          </p:cNvSpPr>
          <p:nvPr>
            <p:ph type="body" sz="quarter" idx="3" hasCustomPrompt="1"/>
          </p:nvPr>
        </p:nvSpPr>
        <p:spPr>
          <a:xfrm>
            <a:off x="4800600" y="1752600"/>
            <a:ext cx="3886200" cy="640080"/>
          </a:xfrm>
          <a:solidFill>
            <a:schemeClr val="accent5">
              <a:lumMod val="60000"/>
              <a:lumOff val="40000"/>
            </a:schemeClr>
          </a:solidFill>
        </p:spPr>
        <p:txBody>
          <a:bodyPr rtlCol="0" anchor="ctr"/>
          <a:lstStyle>
            <a:lvl1pPr marL="0" indent="0">
              <a:buFontTx/>
              <a:buNone/>
              <a:defRPr sz="2000" b="0">
                <a:solidFill>
                  <a:srgbClr val="FFFFFF"/>
                </a:solidFill>
                <a:latin typeface="Century Gothic" pitchFamily="34" charset="0"/>
              </a:defRPr>
            </a:lvl1pPr>
          </a:lstStyle>
          <a:p>
            <a:pPr lvl="0" eaLnBrk="1" latinLnBrk="0" hangingPunct="1"/>
            <a:r>
              <a:rPr kumimoji="0" lang="en-US" dirty="0" smtClean="0"/>
              <a:t>click to edit master text styles</a:t>
            </a:r>
          </a:p>
        </p:txBody>
      </p:sp>
      <p:grpSp>
        <p:nvGrpSpPr>
          <p:cNvPr id="17" name="Group 16"/>
          <p:cNvGrpSpPr/>
          <p:nvPr userDrawn="1"/>
        </p:nvGrpSpPr>
        <p:grpSpPr>
          <a:xfrm>
            <a:off x="7010400" y="6133193"/>
            <a:ext cx="1752600" cy="639103"/>
            <a:chOff x="7010400" y="6133193"/>
            <a:chExt cx="1752600" cy="639103"/>
          </a:xfrm>
        </p:grpSpPr>
        <p:grpSp>
          <p:nvGrpSpPr>
            <p:cNvPr id="19" name="Group 18"/>
            <p:cNvGrpSpPr/>
            <p:nvPr userDrawn="1"/>
          </p:nvGrpSpPr>
          <p:grpSpPr>
            <a:xfrm>
              <a:off x="7010400" y="6133193"/>
              <a:ext cx="1752600" cy="639103"/>
              <a:chOff x="7010400" y="6133193"/>
              <a:chExt cx="1752600" cy="639103"/>
            </a:xfrm>
          </p:grpSpPr>
          <p:pic>
            <p:nvPicPr>
              <p:cNvPr id="21" name="Picture 2" descr="C:\Users\evn\Desktop\MIDS Calculator GUI\DiagramDesigner\Resources\Images\MIDS_Background2.bmp"/>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69405" t="76917" r="3872"/>
              <a:stretch/>
            </p:blipFill>
            <p:spPr bwMode="auto">
              <a:xfrm>
                <a:off x="7010400" y="6133193"/>
                <a:ext cx="1058594" cy="639103"/>
              </a:xfrm>
              <a:prstGeom prst="rect">
                <a:avLst/>
              </a:prstGeom>
              <a:noFill/>
              <a:extLst>
                <a:ext uri="{909E8E84-426E-40DD-AFC4-6F175D3DCCD1}">
                  <a14:hiddenFill xmlns:a14="http://schemas.microsoft.com/office/drawing/2010/main">
                    <a:solidFill>
                      <a:srgbClr val="FFFFFF"/>
                    </a:solidFill>
                  </a14:hiddenFill>
                </a:ext>
              </a:extLst>
            </p:spPr>
          </p:pic>
          <p:sp>
            <p:nvSpPr>
              <p:cNvPr id="22" name="Rectangle 21"/>
              <p:cNvSpPr/>
              <p:nvPr userDrawn="1"/>
            </p:nvSpPr>
            <p:spPr>
              <a:xfrm>
                <a:off x="8068994" y="6133193"/>
                <a:ext cx="694006" cy="6391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0" name="Pictur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53400" y="6183129"/>
              <a:ext cx="539973" cy="539230"/>
            </a:xfrm>
            <a:prstGeom prst="rect">
              <a:avLst/>
            </a:prstGeom>
          </p:spPr>
        </p:pic>
      </p:gr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NO log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73050"/>
            <a:ext cx="8153400" cy="869950"/>
          </a:xfrm>
        </p:spPr>
        <p:txBody>
          <a:bodyPr anchor="ctr">
            <a:normAutofit/>
          </a:bodyPr>
          <a:lstStyle>
            <a:lvl1pPr>
              <a:defRPr sz="3200" b="0">
                <a:latin typeface="Century Gothic" pitchFamily="34" charset="0"/>
              </a:defRPr>
            </a:lvl1pPr>
          </a:lstStyle>
          <a:p>
            <a:r>
              <a:rPr kumimoji="0" lang="en-US" dirty="0" smtClean="0"/>
              <a:t>click to edit master title style</a:t>
            </a:r>
            <a:endParaRPr kumimoji="0" lang="en-US" dirty="0"/>
          </a:p>
        </p:txBody>
      </p:sp>
      <p:sp>
        <p:nvSpPr>
          <p:cNvPr id="11" name="Content Placeholder 10"/>
          <p:cNvSpPr>
            <a:spLocks noGrp="1"/>
          </p:cNvSpPr>
          <p:nvPr>
            <p:ph sz="quarter" idx="2" hasCustomPrompt="1"/>
          </p:nvPr>
        </p:nvSpPr>
        <p:spPr>
          <a:xfrm>
            <a:off x="609600" y="2438400"/>
            <a:ext cx="3886200" cy="3581400"/>
          </a:xfrm>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3" name="Content Placeholder 12"/>
          <p:cNvSpPr>
            <a:spLocks noGrp="1"/>
          </p:cNvSpPr>
          <p:nvPr>
            <p:ph sz="quarter" idx="4" hasCustomPrompt="1"/>
          </p:nvPr>
        </p:nvSpPr>
        <p:spPr>
          <a:xfrm>
            <a:off x="4800600" y="2438400"/>
            <a:ext cx="3886200" cy="3581400"/>
          </a:xfrm>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0" name="Date Placeholder 9"/>
          <p:cNvSpPr>
            <a:spLocks noGrp="1"/>
          </p:cNvSpPr>
          <p:nvPr>
            <p:ph type="dt" sz="half" idx="15"/>
          </p:nvPr>
        </p:nvSpPr>
        <p:spPr>
          <a:xfrm>
            <a:off x="4648200" y="6248400"/>
            <a:ext cx="3505200" cy="365125"/>
          </a:xfrm>
        </p:spPr>
        <p:txBody>
          <a:bodyPr rtlCol="0"/>
          <a:lstStyle/>
          <a:p>
            <a:fld id="{DE56183E-B4FD-48CF-85DE-BFC7334D7D85}" type="datetimeFigureOut">
              <a:rPr lang="en-US" smtClean="0"/>
              <a:pPr/>
              <a:t>9/8/2014</a:t>
            </a:fld>
            <a:endParaRPr lang="en-US" dirty="0"/>
          </a:p>
        </p:txBody>
      </p:sp>
      <p:sp>
        <p:nvSpPr>
          <p:cNvPr id="12" name="Slide Number Placeholder 11"/>
          <p:cNvSpPr>
            <a:spLocks noGrp="1"/>
          </p:cNvSpPr>
          <p:nvPr>
            <p:ph type="sldNum" sz="quarter" idx="16"/>
          </p:nvPr>
        </p:nvSpPr>
        <p:spPr/>
        <p:txBody>
          <a:bodyPr rtlCol="0"/>
          <a:lstStyle>
            <a:lvl1pPr>
              <a:defRPr b="1">
                <a:latin typeface="Calibri" pitchFamily="34" charset="0"/>
                <a:cs typeface="Calibri" pitchFamily="34" charset="0"/>
              </a:defRPr>
            </a:lvl1pPr>
          </a:lstStyle>
          <a:p>
            <a:fld id="{13912A68-2BD8-4E45-A51D-185725DE3A61}" type="slidenum">
              <a:rPr lang="en-US" smtClean="0"/>
              <a:pPr/>
              <a:t>‹#›</a:t>
            </a:fld>
            <a:endParaRPr lang="en-US" dirty="0"/>
          </a:p>
        </p:txBody>
      </p:sp>
      <p:sp>
        <p:nvSpPr>
          <p:cNvPr id="14" name="Footer Placeholder 13"/>
          <p:cNvSpPr>
            <a:spLocks noGrp="1"/>
          </p:cNvSpPr>
          <p:nvPr>
            <p:ph type="ftr" sz="quarter" idx="17"/>
          </p:nvPr>
        </p:nvSpPr>
        <p:spPr>
          <a:xfrm>
            <a:off x="609601" y="6248206"/>
            <a:ext cx="3962400" cy="365125"/>
          </a:xfrm>
        </p:spPr>
        <p:txBody>
          <a:bodyPr rtlCol="0"/>
          <a:lstStyle/>
          <a:p>
            <a:endParaRPr lang="en-US" dirty="0"/>
          </a:p>
        </p:txBody>
      </p:sp>
      <p:sp>
        <p:nvSpPr>
          <p:cNvPr id="16" name="Text Placeholder 15"/>
          <p:cNvSpPr>
            <a:spLocks noGrp="1"/>
          </p:cNvSpPr>
          <p:nvPr>
            <p:ph type="body" sz="quarter" idx="1" hasCustomPrompt="1"/>
          </p:nvPr>
        </p:nvSpPr>
        <p:spPr>
          <a:xfrm>
            <a:off x="609600" y="1752600"/>
            <a:ext cx="3886200" cy="640080"/>
          </a:xfrm>
          <a:solidFill>
            <a:schemeClr val="accent3">
              <a:lumMod val="60000"/>
              <a:lumOff val="40000"/>
            </a:schemeClr>
          </a:solidFill>
        </p:spPr>
        <p:txBody>
          <a:bodyPr rtlCol="0" anchor="ctr"/>
          <a:lstStyle>
            <a:lvl1pPr marL="0" indent="0">
              <a:buFontTx/>
              <a:buNone/>
              <a:defRPr sz="2000" b="0">
                <a:solidFill>
                  <a:srgbClr val="FFFFFF"/>
                </a:solidFill>
                <a:latin typeface="Century Gothic" pitchFamily="34" charset="0"/>
              </a:defRPr>
            </a:lvl1pPr>
          </a:lstStyle>
          <a:p>
            <a:pPr lvl="0" eaLnBrk="1" latinLnBrk="0" hangingPunct="1"/>
            <a:r>
              <a:rPr kumimoji="0" lang="en-US" dirty="0" smtClean="0"/>
              <a:t>click to edit master text styles</a:t>
            </a:r>
          </a:p>
        </p:txBody>
      </p:sp>
      <p:sp>
        <p:nvSpPr>
          <p:cNvPr id="15" name="Text Placeholder 14"/>
          <p:cNvSpPr>
            <a:spLocks noGrp="1"/>
          </p:cNvSpPr>
          <p:nvPr>
            <p:ph type="body" sz="quarter" idx="3" hasCustomPrompt="1"/>
          </p:nvPr>
        </p:nvSpPr>
        <p:spPr>
          <a:xfrm>
            <a:off x="4800600" y="1752600"/>
            <a:ext cx="3886200" cy="640080"/>
          </a:xfrm>
          <a:solidFill>
            <a:schemeClr val="accent5">
              <a:lumMod val="60000"/>
              <a:lumOff val="40000"/>
            </a:schemeClr>
          </a:solidFill>
        </p:spPr>
        <p:txBody>
          <a:bodyPr rtlCol="0" anchor="ctr"/>
          <a:lstStyle>
            <a:lvl1pPr marL="0" indent="0">
              <a:buFontTx/>
              <a:buNone/>
              <a:defRPr sz="2000" b="0">
                <a:solidFill>
                  <a:srgbClr val="FFFFFF"/>
                </a:solidFill>
                <a:latin typeface="Century Gothic" pitchFamily="34" charset="0"/>
              </a:defRPr>
            </a:lvl1pPr>
          </a:lstStyle>
          <a:p>
            <a:pPr lvl="0" eaLnBrk="1" latinLnBrk="0" hangingPunct="1"/>
            <a:r>
              <a:rPr kumimoji="0" lang="en-US" dirty="0" smtClean="0"/>
              <a:t>click to edit master text styles</a:t>
            </a:r>
          </a:p>
        </p:txBody>
      </p:sp>
    </p:spTree>
    <p:extLst>
      <p:ext uri="{BB962C8B-B14F-4D97-AF65-F5344CB8AC3E}">
        <p14:creationId xmlns:p14="http://schemas.microsoft.com/office/powerpoint/2010/main" val="6465608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D3C67"/>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dirty="0"/>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096000" y="6248400"/>
            <a:ext cx="2057400" cy="365125"/>
          </a:xfrm>
          <a:prstGeom prst="rect">
            <a:avLst/>
          </a:prstGeom>
        </p:spPr>
        <p:txBody>
          <a:bodyPr vert="horz" anchor="ctr" anchorCtr="0"/>
          <a:lstStyle>
            <a:lvl1pPr algn="l" eaLnBrk="1" latinLnBrk="0" hangingPunct="1">
              <a:defRPr kumimoji="0" sz="1400">
                <a:solidFill>
                  <a:schemeClr val="tx2">
                    <a:lumMod val="75000"/>
                    <a:lumOff val="25000"/>
                  </a:schemeClr>
                </a:solidFill>
                <a:latin typeface="Calibri" pitchFamily="34" charset="0"/>
                <a:cs typeface="Calibri" pitchFamily="34" charset="0"/>
              </a:defRPr>
            </a:lvl1pPr>
          </a:lstStyle>
          <a:p>
            <a:fld id="{DE56183E-B4FD-48CF-85DE-BFC7334D7D85}" type="datetimeFigureOut">
              <a:rPr lang="en-US" smtClean="0"/>
              <a:pPr/>
              <a:t>9/8/2014</a:t>
            </a:fld>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lumMod val="75000"/>
                    <a:lumOff val="25000"/>
                  </a:schemeClr>
                </a:solidFill>
                <a:latin typeface="Calibri" pitchFamily="34" charset="0"/>
                <a:cs typeface="Calibri" pitchFamily="34" charset="0"/>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rgbClr val="00529B"/>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rgbClr val="7F8E2B">
              <a:alpha val="74902"/>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0">
                <a:solidFill>
                  <a:srgbClr val="FFFFFF"/>
                </a:solidFill>
                <a:latin typeface="Calibri" pitchFamily="34" charset="0"/>
                <a:cs typeface="Calibri" pitchFamily="34" charset="0"/>
              </a:defRPr>
            </a:lvl1pPr>
          </a:lstStyle>
          <a:p>
            <a:fld id="{13912A68-2BD8-4E45-A51D-185725DE3A6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84" r:id="rId3"/>
    <p:sldLayoutId id="2147483675" r:id="rId4"/>
    <p:sldLayoutId id="2147483685" r:id="rId5"/>
    <p:sldLayoutId id="2147483676" r:id="rId6"/>
    <p:sldLayoutId id="2147483686" r:id="rId7"/>
    <p:sldLayoutId id="2147483677" r:id="rId8"/>
    <p:sldLayoutId id="2147483687" r:id="rId9"/>
    <p:sldLayoutId id="2147483678" r:id="rId10"/>
    <p:sldLayoutId id="2147483688" r:id="rId11"/>
    <p:sldLayoutId id="2147483679" r:id="rId12"/>
    <p:sldLayoutId id="2147483689" r:id="rId13"/>
    <p:sldLayoutId id="2147483680" r:id="rId14"/>
    <p:sldLayoutId id="2147483681" r:id="rId15"/>
    <p:sldLayoutId id="2147483682" r:id="rId16"/>
    <p:sldLayoutId id="2147483683" r:id="rId17"/>
  </p:sldLayoutIdLst>
  <p:timing>
    <p:tnLst>
      <p:par>
        <p:cTn id="1" dur="indefinite" restart="never" nodeType="tmRoot"/>
      </p:par>
    </p:tnLst>
  </p:timing>
  <p:txStyles>
    <p:titleStyle>
      <a:lvl1pPr algn="l" rtl="0" eaLnBrk="1" latinLnBrk="0" hangingPunct="1">
        <a:spcBef>
          <a:spcPct val="0"/>
        </a:spcBef>
        <a:buNone/>
        <a:defRPr kumimoji="0" sz="3200" b="0" kern="1200" baseline="0">
          <a:solidFill>
            <a:schemeClr val="bg1"/>
          </a:solidFill>
          <a:latin typeface="Century Gothic" pitchFamily="34" charset="0"/>
          <a:ea typeface="+mj-ea"/>
          <a:cs typeface="+mj-cs"/>
        </a:defRPr>
      </a:lvl1pPr>
    </p:titleStyle>
    <p:bodyStyle>
      <a:lvl1pPr marL="320040" indent="-320040" algn="l" rtl="0" eaLnBrk="1" latinLnBrk="0" hangingPunct="1">
        <a:spcBef>
          <a:spcPts val="700"/>
        </a:spcBef>
        <a:buClr>
          <a:schemeClr val="bg1"/>
        </a:buClr>
        <a:buSzPct val="120000"/>
        <a:buFont typeface="Arial" pitchFamily="34" charset="0"/>
        <a:buChar char="•"/>
        <a:defRPr kumimoji="0" sz="3200" kern="1200">
          <a:solidFill>
            <a:schemeClr val="bg1"/>
          </a:solidFill>
          <a:latin typeface="Calibri" pitchFamily="34" charset="0"/>
          <a:ea typeface="+mn-ea"/>
          <a:cs typeface="Calibri" pitchFamily="34" charset="0"/>
        </a:defRPr>
      </a:lvl1pPr>
      <a:lvl2pPr marL="640080" indent="-274320" algn="l" rtl="0" eaLnBrk="1" latinLnBrk="0" hangingPunct="1">
        <a:spcBef>
          <a:spcPts val="550"/>
        </a:spcBef>
        <a:buClr>
          <a:schemeClr val="bg1"/>
        </a:buClr>
        <a:buSzPct val="120000"/>
        <a:buFont typeface="Arial" pitchFamily="34" charset="0"/>
        <a:buChar char="•"/>
        <a:defRPr kumimoji="0" sz="3200" kern="1200">
          <a:solidFill>
            <a:schemeClr val="bg1"/>
          </a:solidFill>
          <a:latin typeface="Calibri" pitchFamily="34" charset="0"/>
          <a:ea typeface="+mn-ea"/>
          <a:cs typeface="Calibri" pitchFamily="34" charset="0"/>
        </a:defRPr>
      </a:lvl2pPr>
      <a:lvl3pPr marL="914400" indent="-228600" algn="l" rtl="0" eaLnBrk="1" latinLnBrk="0" hangingPunct="1">
        <a:spcBef>
          <a:spcPts val="500"/>
        </a:spcBef>
        <a:buClr>
          <a:schemeClr val="bg1"/>
        </a:buClr>
        <a:buSzPct val="120000"/>
        <a:buFont typeface="Arial" pitchFamily="34" charset="0"/>
        <a:buChar char="•"/>
        <a:defRPr kumimoji="0" sz="3200" kern="1200">
          <a:solidFill>
            <a:schemeClr val="bg1"/>
          </a:solidFill>
          <a:latin typeface="Calibri" pitchFamily="34" charset="0"/>
          <a:ea typeface="+mn-ea"/>
          <a:cs typeface="Calibri" pitchFamily="34" charset="0"/>
        </a:defRPr>
      </a:lvl3pPr>
      <a:lvl4pPr marL="1371600" indent="-228600" algn="l" rtl="0" eaLnBrk="1" latinLnBrk="0" hangingPunct="1">
        <a:spcBef>
          <a:spcPts val="400"/>
        </a:spcBef>
        <a:buClr>
          <a:schemeClr val="bg1"/>
        </a:buClr>
        <a:buSzPct val="120000"/>
        <a:buFont typeface="Arial" pitchFamily="34" charset="0"/>
        <a:buChar char="•"/>
        <a:defRPr kumimoji="0" sz="3200" kern="1200">
          <a:solidFill>
            <a:schemeClr val="bg1"/>
          </a:solidFill>
          <a:latin typeface="Calibri" pitchFamily="34" charset="0"/>
          <a:ea typeface="+mn-ea"/>
          <a:cs typeface="Calibri" pitchFamily="34" charset="0"/>
        </a:defRPr>
      </a:lvl4pPr>
      <a:lvl5pPr marL="1828800" indent="-228600" algn="l" rtl="0" eaLnBrk="1" latinLnBrk="0" hangingPunct="1">
        <a:spcBef>
          <a:spcPts val="400"/>
        </a:spcBef>
        <a:buClr>
          <a:schemeClr val="bg1"/>
        </a:buClr>
        <a:buSzPct val="120000"/>
        <a:buFont typeface="Arial" pitchFamily="34" charset="0"/>
        <a:buChar char="•"/>
        <a:defRPr kumimoji="0" sz="3200" kern="1200">
          <a:solidFill>
            <a:schemeClr val="bg1"/>
          </a:solidFill>
          <a:latin typeface="Calibri" pitchFamily="34" charset="0"/>
          <a:ea typeface="+mn-ea"/>
          <a:cs typeface="Calibri" pitchFamily="34" charset="0"/>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600" dirty="0" smtClean="0"/>
              <a:t>MIDS Performance Goals</a:t>
            </a:r>
            <a:endParaRPr lang="en-US" sz="3600" dirty="0"/>
          </a:p>
        </p:txBody>
      </p:sp>
    </p:spTree>
    <p:extLst>
      <p:ext uri="{BB962C8B-B14F-4D97-AF65-F5344CB8AC3E}">
        <p14:creationId xmlns:p14="http://schemas.microsoft.com/office/powerpoint/2010/main" val="30064798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Flexible Treatment Options &amp; MIDS Calculator</a:t>
            </a:r>
            <a:br>
              <a:rPr lang="en-US" sz="2800" dirty="0"/>
            </a:br>
            <a:r>
              <a:rPr lang="en-US" dirty="0"/>
              <a:t>Defining Performance Goal</a:t>
            </a:r>
            <a:endParaRPr lang="en-US" sz="2800" dirty="0"/>
          </a:p>
        </p:txBody>
      </p:sp>
      <p:sp>
        <p:nvSpPr>
          <p:cNvPr id="3" name="Content Placeholder 2"/>
          <p:cNvSpPr>
            <a:spLocks noGrp="1"/>
          </p:cNvSpPr>
          <p:nvPr>
            <p:ph idx="1"/>
          </p:nvPr>
        </p:nvSpPr>
        <p:spPr/>
        <p:txBody>
          <a:bodyPr>
            <a:normAutofit fontScale="92500" lnSpcReduction="10000"/>
          </a:bodyPr>
          <a:lstStyle/>
          <a:p>
            <a:pPr marL="0" indent="0">
              <a:buNone/>
              <a:tabLst>
                <a:tab pos="457200" algn="l"/>
              </a:tabLst>
            </a:pPr>
            <a:r>
              <a:rPr lang="en-US" dirty="0" smtClean="0"/>
              <a:t>FTO #1:  Applicant </a:t>
            </a:r>
            <a:r>
              <a:rPr lang="en-US" dirty="0"/>
              <a:t>attempts to comply with the following conditions:</a:t>
            </a:r>
          </a:p>
          <a:p>
            <a:r>
              <a:rPr lang="en-US" dirty="0" smtClean="0"/>
              <a:t>1a	</a:t>
            </a:r>
            <a:r>
              <a:rPr lang="en-US" sz="3000" dirty="0" smtClean="0"/>
              <a:t>Achieve </a:t>
            </a:r>
            <a:r>
              <a:rPr lang="en-US" sz="3000" dirty="0"/>
              <a:t>at least 0.55” volume reduction goal, </a:t>
            </a:r>
            <a:r>
              <a:rPr lang="en-US" sz="3000" dirty="0" smtClean="0"/>
              <a:t>	and</a:t>
            </a:r>
            <a:endParaRPr lang="en-US" sz="3000" dirty="0"/>
          </a:p>
          <a:p>
            <a:r>
              <a:rPr lang="en-US" sz="3000" dirty="0"/>
              <a:t>1b </a:t>
            </a:r>
            <a:r>
              <a:rPr lang="en-US" sz="3000" dirty="0" smtClean="0"/>
              <a:t>	Remove </a:t>
            </a:r>
            <a:r>
              <a:rPr lang="en-US" sz="3000" dirty="0"/>
              <a:t>75% of the annual TP load, </a:t>
            </a:r>
          </a:p>
          <a:p>
            <a:pPr marL="0" indent="0">
              <a:buNone/>
            </a:pPr>
            <a:r>
              <a:rPr lang="en-US" sz="3000" dirty="0" smtClean="0"/>
              <a:t>	and</a:t>
            </a:r>
            <a:endParaRPr lang="en-US" sz="3000" dirty="0"/>
          </a:p>
          <a:p>
            <a:r>
              <a:rPr lang="en-US" sz="3000" dirty="0"/>
              <a:t>1c </a:t>
            </a:r>
            <a:r>
              <a:rPr lang="en-US" sz="3000" dirty="0" smtClean="0"/>
              <a:t>	Options </a:t>
            </a:r>
            <a:r>
              <a:rPr lang="en-US" sz="3000" dirty="0"/>
              <a:t>considered and presented shall </a:t>
            </a:r>
            <a:r>
              <a:rPr lang="en-US" sz="3000" dirty="0" smtClean="0"/>
              <a:t>	examine </a:t>
            </a:r>
            <a:r>
              <a:rPr lang="en-US" sz="3000" dirty="0"/>
              <a:t>the merits </a:t>
            </a:r>
            <a:r>
              <a:rPr lang="en-US" sz="3000" dirty="0" smtClean="0"/>
              <a:t>of relocating </a:t>
            </a:r>
            <a:r>
              <a:rPr lang="en-US" sz="3000" dirty="0"/>
              <a:t>project </a:t>
            </a:r>
            <a:r>
              <a:rPr lang="en-US" sz="3000" dirty="0" smtClean="0"/>
              <a:t>	elements </a:t>
            </a:r>
            <a:r>
              <a:rPr lang="en-US" sz="3000" dirty="0"/>
              <a:t>to address, varying soil </a:t>
            </a:r>
            <a:r>
              <a:rPr lang="en-US" sz="3000" dirty="0" smtClean="0"/>
              <a:t>conditions 	and 	other </a:t>
            </a:r>
            <a:r>
              <a:rPr lang="en-US" sz="3000" dirty="0"/>
              <a:t>constraints across the site</a:t>
            </a:r>
            <a:endParaRPr lang="en-US" sz="3000" dirty="0" smtClean="0"/>
          </a:p>
        </p:txBody>
      </p:sp>
    </p:spTree>
    <p:extLst>
      <p:ext uri="{BB962C8B-B14F-4D97-AF65-F5344CB8AC3E}">
        <p14:creationId xmlns:p14="http://schemas.microsoft.com/office/powerpoint/2010/main" val="3785875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Flexible Treatment Options &amp; MIDS Calculator</a:t>
            </a:r>
            <a:br>
              <a:rPr lang="en-US" sz="2800" dirty="0"/>
            </a:br>
            <a:r>
              <a:rPr lang="en-US" dirty="0"/>
              <a:t>Defining Performance Goal</a:t>
            </a:r>
            <a:endParaRPr lang="en-US" sz="2800" dirty="0"/>
          </a:p>
        </p:txBody>
      </p:sp>
      <p:sp>
        <p:nvSpPr>
          <p:cNvPr id="3" name="Content Placeholder 2"/>
          <p:cNvSpPr>
            <a:spLocks noGrp="1"/>
          </p:cNvSpPr>
          <p:nvPr>
            <p:ph idx="1"/>
          </p:nvPr>
        </p:nvSpPr>
        <p:spPr/>
        <p:txBody>
          <a:bodyPr>
            <a:normAutofit fontScale="92500" lnSpcReduction="20000"/>
          </a:bodyPr>
          <a:lstStyle/>
          <a:p>
            <a:pPr marL="0" indent="0">
              <a:buNone/>
              <a:tabLst>
                <a:tab pos="457200" algn="l"/>
              </a:tabLst>
            </a:pPr>
            <a:r>
              <a:rPr lang="en-US" dirty="0" smtClean="0"/>
              <a:t>FTO #2:  Applicant </a:t>
            </a:r>
            <a:r>
              <a:rPr lang="en-US" dirty="0"/>
              <a:t>attempts to comply with the following conditions:</a:t>
            </a:r>
          </a:p>
          <a:p>
            <a:r>
              <a:rPr lang="en-US" sz="2800" dirty="0" smtClean="0"/>
              <a:t>2a	</a:t>
            </a:r>
            <a:r>
              <a:rPr lang="en-US" sz="3000" dirty="0" smtClean="0"/>
              <a:t>Achieve </a:t>
            </a:r>
            <a:r>
              <a:rPr lang="en-US" sz="3000" dirty="0"/>
              <a:t>volume reduction to the maximum </a:t>
            </a:r>
            <a:r>
              <a:rPr lang="en-US" sz="3000" dirty="0" smtClean="0"/>
              <a:t>	extent practicable (</a:t>
            </a:r>
            <a:r>
              <a:rPr lang="en-US" sz="3000" dirty="0"/>
              <a:t>as determined by the </a:t>
            </a:r>
            <a:r>
              <a:rPr lang="en-US" sz="3000" dirty="0" smtClean="0"/>
              <a:t>LGU), </a:t>
            </a:r>
          </a:p>
          <a:p>
            <a:pPr marL="365760" lvl="1" indent="0">
              <a:buNone/>
            </a:pPr>
            <a:r>
              <a:rPr lang="en-US" sz="3000" dirty="0"/>
              <a:t>	</a:t>
            </a:r>
            <a:r>
              <a:rPr lang="en-US" sz="3000" dirty="0" smtClean="0"/>
              <a:t>and</a:t>
            </a:r>
            <a:endParaRPr lang="en-US" sz="3000" dirty="0"/>
          </a:p>
          <a:p>
            <a:r>
              <a:rPr lang="en-US" sz="3000" dirty="0" smtClean="0"/>
              <a:t>2b	Remove </a:t>
            </a:r>
            <a:r>
              <a:rPr lang="en-US" sz="3000" dirty="0"/>
              <a:t>60% of the annual TP load, </a:t>
            </a:r>
            <a:endParaRPr lang="en-US" sz="3000" dirty="0" smtClean="0"/>
          </a:p>
          <a:p>
            <a:pPr marL="0" indent="0">
              <a:buNone/>
            </a:pPr>
            <a:r>
              <a:rPr lang="en-US" sz="3000" dirty="0"/>
              <a:t>	</a:t>
            </a:r>
            <a:r>
              <a:rPr lang="en-US" sz="3000" dirty="0" smtClean="0"/>
              <a:t>and</a:t>
            </a:r>
            <a:endParaRPr lang="en-US" sz="3000" dirty="0"/>
          </a:p>
          <a:p>
            <a:r>
              <a:rPr lang="en-US" sz="3000" dirty="0"/>
              <a:t>2c </a:t>
            </a:r>
            <a:r>
              <a:rPr lang="en-US" sz="3000" dirty="0" smtClean="0"/>
              <a:t>	Options </a:t>
            </a:r>
            <a:r>
              <a:rPr lang="en-US" sz="3000" dirty="0"/>
              <a:t>considered and presented shall examine </a:t>
            </a:r>
            <a:r>
              <a:rPr lang="en-US" sz="3000" dirty="0" smtClean="0"/>
              <a:t>	the merits of relocating </a:t>
            </a:r>
            <a:r>
              <a:rPr lang="en-US" sz="3000" dirty="0"/>
              <a:t>project elements to </a:t>
            </a:r>
            <a:r>
              <a:rPr lang="en-US" sz="3000" dirty="0" smtClean="0"/>
              <a:t>	address</a:t>
            </a:r>
            <a:r>
              <a:rPr lang="en-US" sz="3000" dirty="0"/>
              <a:t>, </a:t>
            </a:r>
            <a:r>
              <a:rPr lang="en-US" sz="3000" dirty="0" smtClean="0"/>
              <a:t>varying </a:t>
            </a:r>
            <a:r>
              <a:rPr lang="en-US" sz="3000" dirty="0"/>
              <a:t>soil </a:t>
            </a:r>
            <a:r>
              <a:rPr lang="en-US" sz="3000" dirty="0" smtClean="0"/>
              <a:t>conditions and </a:t>
            </a:r>
            <a:r>
              <a:rPr lang="en-US" sz="3000" dirty="0"/>
              <a:t>other </a:t>
            </a:r>
            <a:r>
              <a:rPr lang="en-US" sz="3000" dirty="0" smtClean="0"/>
              <a:t>	constraints across the </a:t>
            </a:r>
            <a:r>
              <a:rPr lang="en-US" sz="3000" dirty="0"/>
              <a:t>site.</a:t>
            </a:r>
            <a:endParaRPr lang="en-US" sz="3000" dirty="0" smtClean="0"/>
          </a:p>
        </p:txBody>
      </p:sp>
    </p:spTree>
    <p:extLst>
      <p:ext uri="{BB962C8B-B14F-4D97-AF65-F5344CB8AC3E}">
        <p14:creationId xmlns:p14="http://schemas.microsoft.com/office/powerpoint/2010/main" val="879279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a:t>Flexible Treatment Options &amp; MIDS Calculator</a:t>
            </a:r>
            <a:r>
              <a:rPr lang="en-US" dirty="0"/>
              <a:t/>
            </a:r>
            <a:br>
              <a:rPr lang="en-US" dirty="0"/>
            </a:br>
            <a:r>
              <a:rPr lang="en-US" sz="3600" dirty="0"/>
              <a:t>Defining Performance Goal</a:t>
            </a:r>
          </a:p>
        </p:txBody>
      </p:sp>
      <p:sp>
        <p:nvSpPr>
          <p:cNvPr id="3" name="Content Placeholder 2"/>
          <p:cNvSpPr>
            <a:spLocks noGrp="1"/>
          </p:cNvSpPr>
          <p:nvPr>
            <p:ph sz="quarter" idx="1"/>
          </p:nvPr>
        </p:nvSpPr>
        <p:spPr/>
        <p:txBody>
          <a:bodyPr>
            <a:normAutofit/>
          </a:bodyPr>
          <a:lstStyle/>
          <a:p>
            <a:r>
              <a:rPr lang="en-US" b="1" dirty="0"/>
              <a:t>FTO </a:t>
            </a:r>
            <a:r>
              <a:rPr lang="en-US" b="1" dirty="0" smtClean="0"/>
              <a:t>#3:</a:t>
            </a:r>
            <a:endParaRPr lang="en-US" b="1" dirty="0"/>
          </a:p>
          <a:p>
            <a:pPr marL="0" indent="0">
              <a:buNone/>
            </a:pPr>
            <a:r>
              <a:rPr lang="en-US" dirty="0"/>
              <a:t>Off-site mitigation (including banking or cash or treatment on </a:t>
            </a:r>
            <a:r>
              <a:rPr lang="en-US" dirty="0" smtClean="0"/>
              <a:t>another project</a:t>
            </a:r>
            <a:r>
              <a:rPr lang="en-US" dirty="0"/>
              <a:t>, as determined by the </a:t>
            </a:r>
            <a:r>
              <a:rPr lang="en-US" dirty="0" smtClean="0"/>
              <a:t>local authority) </a:t>
            </a:r>
            <a:r>
              <a:rPr lang="en-US" dirty="0"/>
              <a:t>equivalent to the </a:t>
            </a:r>
            <a:r>
              <a:rPr lang="en-US" dirty="0" smtClean="0"/>
              <a:t>volume reduction </a:t>
            </a:r>
            <a:r>
              <a:rPr lang="en-US" dirty="0"/>
              <a:t>performance goal can be used </a:t>
            </a:r>
            <a:r>
              <a:rPr lang="en-US" dirty="0" smtClean="0"/>
              <a:t>in areas selected in the following order of preference:  </a:t>
            </a:r>
            <a:endParaRPr lang="en-US" dirty="0"/>
          </a:p>
        </p:txBody>
      </p:sp>
    </p:spTree>
    <p:extLst>
      <p:ext uri="{BB962C8B-B14F-4D97-AF65-F5344CB8AC3E}">
        <p14:creationId xmlns:p14="http://schemas.microsoft.com/office/powerpoint/2010/main" val="2869617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a:t>Flexible Treatment Options &amp; MIDS Calculator</a:t>
            </a:r>
            <a:r>
              <a:rPr lang="en-US" dirty="0"/>
              <a:t/>
            </a:r>
            <a:br>
              <a:rPr lang="en-US" dirty="0"/>
            </a:br>
            <a:r>
              <a:rPr lang="en-US" sz="3600" dirty="0"/>
              <a:t>Defining Performance Goal</a:t>
            </a:r>
          </a:p>
        </p:txBody>
      </p:sp>
      <p:sp>
        <p:nvSpPr>
          <p:cNvPr id="3" name="Content Placeholder 2"/>
          <p:cNvSpPr>
            <a:spLocks noGrp="1"/>
          </p:cNvSpPr>
          <p:nvPr>
            <p:ph sz="quarter" idx="1"/>
          </p:nvPr>
        </p:nvSpPr>
        <p:spPr>
          <a:xfrm>
            <a:off x="612648" y="1600200"/>
            <a:ext cx="8153400" cy="4876800"/>
          </a:xfrm>
        </p:spPr>
        <p:txBody>
          <a:bodyPr>
            <a:normAutofit lnSpcReduction="10000"/>
          </a:bodyPr>
          <a:lstStyle/>
          <a:p>
            <a:pPr marL="0" indent="0">
              <a:buNone/>
            </a:pPr>
            <a:r>
              <a:rPr lang="en-US" sz="2000" dirty="0"/>
              <a:t>FTO </a:t>
            </a:r>
            <a:r>
              <a:rPr lang="en-US" sz="2000" dirty="0" smtClean="0"/>
              <a:t>#3 continued:</a:t>
            </a:r>
          </a:p>
          <a:p>
            <a:pPr marL="514350" indent="-514350">
              <a:buSzPct val="100000"/>
              <a:buFont typeface="+mj-lt"/>
              <a:buAutoNum type="arabicPeriod"/>
            </a:pPr>
            <a:r>
              <a:rPr lang="en-US" dirty="0" smtClean="0"/>
              <a:t>Locations that yield benefits to the same receiving water as that receiving runoff from the original construction activity</a:t>
            </a:r>
          </a:p>
          <a:p>
            <a:pPr marL="514350" indent="-514350">
              <a:buSzPct val="100000"/>
              <a:buFont typeface="+mj-lt"/>
              <a:buAutoNum type="arabicPeriod"/>
            </a:pPr>
            <a:r>
              <a:rPr lang="en-US" dirty="0" smtClean="0"/>
              <a:t>Locations within the same DNR catchment area as the original construction activity</a:t>
            </a:r>
          </a:p>
          <a:p>
            <a:pPr marL="514350" indent="-514350">
              <a:buSzPct val="100000"/>
              <a:buFont typeface="+mj-lt"/>
              <a:buAutoNum type="arabicPeriod"/>
            </a:pPr>
            <a:r>
              <a:rPr lang="en-US" dirty="0" smtClean="0"/>
              <a:t>Locations in the next adjacent DNR catchment area upstream</a:t>
            </a:r>
          </a:p>
          <a:p>
            <a:pPr marL="514350" indent="-514350">
              <a:buSzPct val="100000"/>
              <a:buFont typeface="+mj-lt"/>
              <a:buAutoNum type="arabicPeriod"/>
            </a:pPr>
            <a:r>
              <a:rPr lang="en-US" dirty="0" smtClean="0"/>
              <a:t>Locations anywhere within the local authorities’ jurisdiction</a:t>
            </a:r>
            <a:endParaRPr lang="en-US" dirty="0"/>
          </a:p>
        </p:txBody>
      </p:sp>
    </p:spTree>
    <p:extLst>
      <p:ext uri="{BB962C8B-B14F-4D97-AF65-F5344CB8AC3E}">
        <p14:creationId xmlns:p14="http://schemas.microsoft.com/office/powerpoint/2010/main" val="3498080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2800" dirty="0" smtClean="0"/>
              <a:t>Flexible Treatment Options &amp; MIDS Calculator</a:t>
            </a:r>
            <a:br>
              <a:rPr lang="en-US" sz="2800" dirty="0" smtClean="0"/>
            </a:br>
            <a:r>
              <a:rPr lang="en-US" sz="3600" dirty="0" smtClean="0"/>
              <a:t>Defining Performance Goal</a:t>
            </a:r>
            <a:endParaRPr lang="en-US" sz="3600" dirty="0"/>
          </a:p>
        </p:txBody>
      </p:sp>
      <p:sp>
        <p:nvSpPr>
          <p:cNvPr id="3" name="Content Placeholder 2"/>
          <p:cNvSpPr>
            <a:spLocks noGrp="1"/>
          </p:cNvSpPr>
          <p:nvPr>
            <p:ph idx="1"/>
          </p:nvPr>
        </p:nvSpPr>
        <p:spPr>
          <a:xfrm>
            <a:off x="304800" y="1600200"/>
            <a:ext cx="8763000" cy="4495800"/>
          </a:xfrm>
        </p:spPr>
        <p:txBody>
          <a:bodyPr>
            <a:noAutofit/>
          </a:bodyPr>
          <a:lstStyle/>
          <a:p>
            <a:r>
              <a:rPr lang="en-US" sz="2800" dirty="0" smtClean="0"/>
              <a:t>MIDS Calculator defaults to the 1.1 inch volume retention performance goal</a:t>
            </a:r>
          </a:p>
          <a:p>
            <a:r>
              <a:rPr lang="en-US" sz="2800" dirty="0" smtClean="0"/>
              <a:t>User can change volume retention performance goal to 0.55 inches (or another goal); the calculator will provide warning that the value has been changed from 1.1</a:t>
            </a:r>
          </a:p>
          <a:p>
            <a:r>
              <a:rPr lang="en-US" sz="2800" dirty="0" smtClean="0"/>
              <a:t>For water quality performance goals, user/reviewer needs to compare calculator results to performance goal</a:t>
            </a:r>
          </a:p>
          <a:p>
            <a:pPr lvl="1"/>
            <a:r>
              <a:rPr lang="en-US" sz="2500" dirty="0" smtClean="0"/>
              <a:t>FTOs include pollutant reduction goals</a:t>
            </a:r>
          </a:p>
          <a:p>
            <a:pPr lvl="1"/>
            <a:r>
              <a:rPr lang="en-US" sz="2500" dirty="0" smtClean="0"/>
              <a:t>MIDS Calculator quantifies annual pollutant removals</a:t>
            </a:r>
          </a:p>
        </p:txBody>
      </p:sp>
    </p:spTree>
    <p:extLst>
      <p:ext uri="{BB962C8B-B14F-4D97-AF65-F5344CB8AC3E}">
        <p14:creationId xmlns:p14="http://schemas.microsoft.com/office/powerpoint/2010/main" val="2980022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sz="quarter" idx="1"/>
          </p:nvPr>
        </p:nvSpPr>
        <p:spPr/>
        <p:txBody>
          <a:bodyPr/>
          <a:lstStyle/>
          <a:p>
            <a:r>
              <a:rPr lang="en-US" dirty="0" smtClean="0"/>
              <a:t>What 4 values are noteworthy in regards to FTOs?</a:t>
            </a:r>
            <a:endParaRPr lang="en-US" dirty="0"/>
          </a:p>
        </p:txBody>
      </p:sp>
    </p:spTree>
    <p:extLst>
      <p:ext uri="{BB962C8B-B14F-4D97-AF65-F5344CB8AC3E}">
        <p14:creationId xmlns:p14="http://schemas.microsoft.com/office/powerpoint/2010/main" val="14351548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Jargon</a:t>
            </a:r>
            <a:endParaRPr lang="en-US" dirty="0"/>
          </a:p>
        </p:txBody>
      </p:sp>
      <p:sp>
        <p:nvSpPr>
          <p:cNvPr id="5" name="Content Placeholder 4"/>
          <p:cNvSpPr>
            <a:spLocks noGrp="1"/>
          </p:cNvSpPr>
          <p:nvPr>
            <p:ph sz="quarter" idx="1"/>
          </p:nvPr>
        </p:nvSpPr>
        <p:spPr/>
        <p:txBody>
          <a:bodyPr>
            <a:normAutofit lnSpcReduction="10000"/>
          </a:bodyPr>
          <a:lstStyle/>
          <a:p>
            <a:r>
              <a:rPr lang="en-US" dirty="0" smtClean="0"/>
              <a:t>Performance goal:  Stormwater standard/rule</a:t>
            </a:r>
          </a:p>
          <a:p>
            <a:r>
              <a:rPr lang="en-US" dirty="0"/>
              <a:t>Flexible Treatment Option (FTO):  </a:t>
            </a:r>
            <a:r>
              <a:rPr lang="en-US" dirty="0" smtClean="0"/>
              <a:t>Alternative </a:t>
            </a:r>
            <a:r>
              <a:rPr lang="en-US" dirty="0"/>
              <a:t>performance </a:t>
            </a:r>
            <a:r>
              <a:rPr lang="en-US" dirty="0" smtClean="0"/>
              <a:t>goal </a:t>
            </a:r>
            <a:r>
              <a:rPr lang="en-US" dirty="0"/>
              <a:t>used when conformance to the volume retention performance goal is not feasible or not </a:t>
            </a:r>
            <a:r>
              <a:rPr lang="en-US" dirty="0" smtClean="0"/>
              <a:t>allowed</a:t>
            </a:r>
          </a:p>
          <a:p>
            <a:r>
              <a:rPr lang="en-US" dirty="0" smtClean="0"/>
              <a:t>TP:  Total Phosphorus</a:t>
            </a:r>
          </a:p>
          <a:p>
            <a:r>
              <a:rPr lang="en-US" dirty="0" smtClean="0"/>
              <a:t>LID:  Low Impact Development</a:t>
            </a:r>
          </a:p>
          <a:p>
            <a:r>
              <a:rPr lang="en-US" dirty="0" smtClean="0"/>
              <a:t>BMP:  Best Management Practices</a:t>
            </a:r>
          </a:p>
          <a:p>
            <a:r>
              <a:rPr lang="en-US" dirty="0" smtClean="0"/>
              <a:t>LGU:  Local Government Unit</a:t>
            </a:r>
          </a:p>
        </p:txBody>
      </p:sp>
    </p:spTree>
    <p:extLst>
      <p:ext uri="{BB962C8B-B14F-4D97-AF65-F5344CB8AC3E}">
        <p14:creationId xmlns:p14="http://schemas.microsoft.com/office/powerpoint/2010/main" val="2299961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MIDS?</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smtClean="0"/>
              <a:t>Four basic components:</a:t>
            </a:r>
            <a:endParaRPr lang="en-US" dirty="0"/>
          </a:p>
          <a:p>
            <a:pPr marL="514350" indent="-514350">
              <a:buSzPct val="100000"/>
              <a:buFont typeface="+mj-lt"/>
              <a:buAutoNum type="arabicPeriod"/>
            </a:pPr>
            <a:r>
              <a:rPr lang="en-US" dirty="0" smtClean="0"/>
              <a:t>Performance goals </a:t>
            </a:r>
            <a:endParaRPr lang="en-US" dirty="0"/>
          </a:p>
          <a:p>
            <a:pPr marL="514350" indent="-514350">
              <a:buSzPct val="100000"/>
              <a:buFont typeface="+mj-lt"/>
              <a:buAutoNum type="arabicPeriod"/>
            </a:pPr>
            <a:r>
              <a:rPr lang="en-US" dirty="0" smtClean="0"/>
              <a:t>Calculator to standardize and quantify (“credit”) the benefits of LID BMPs </a:t>
            </a:r>
            <a:endParaRPr lang="en-US" dirty="0"/>
          </a:p>
          <a:p>
            <a:pPr marL="514350" indent="-514350">
              <a:buSzPct val="100000"/>
              <a:buFont typeface="+mj-lt"/>
              <a:buAutoNum type="arabicPeriod"/>
            </a:pPr>
            <a:r>
              <a:rPr lang="en-US" dirty="0" smtClean="0"/>
              <a:t>Design </a:t>
            </a:r>
            <a:r>
              <a:rPr lang="en-US" dirty="0"/>
              <a:t>specifications for a variety of </a:t>
            </a:r>
            <a:r>
              <a:rPr lang="en-US" dirty="0" smtClean="0"/>
              <a:t>LID BMPs </a:t>
            </a:r>
            <a:r>
              <a:rPr lang="en-US" sz="2800" dirty="0" smtClean="0"/>
              <a:t>(continuing in </a:t>
            </a:r>
            <a:r>
              <a:rPr lang="en-US" sz="2800" dirty="0" err="1" smtClean="0"/>
              <a:t>Stormwater</a:t>
            </a:r>
            <a:r>
              <a:rPr lang="en-US" sz="2800" dirty="0" smtClean="0"/>
              <a:t> Manual update) </a:t>
            </a:r>
          </a:p>
          <a:p>
            <a:pPr marL="514350" indent="-514350">
              <a:buSzPct val="100000"/>
              <a:buFont typeface="+mj-lt"/>
              <a:buAutoNum type="arabicPeriod"/>
            </a:pPr>
            <a:r>
              <a:rPr lang="en-US" dirty="0" smtClean="0"/>
              <a:t>A </a:t>
            </a:r>
            <a:r>
              <a:rPr lang="en-US" dirty="0"/>
              <a:t>model MIDS ordinance </a:t>
            </a:r>
            <a:r>
              <a:rPr lang="en-US" dirty="0" smtClean="0"/>
              <a:t>package</a:t>
            </a:r>
            <a:endParaRPr lang="en-US" dirty="0"/>
          </a:p>
        </p:txBody>
      </p:sp>
    </p:spTree>
    <p:extLst>
      <p:ext uri="{BB962C8B-B14F-4D97-AF65-F5344CB8AC3E}">
        <p14:creationId xmlns:p14="http://schemas.microsoft.com/office/powerpoint/2010/main" val="3171664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the Performance Goals?</a:t>
            </a:r>
            <a:endParaRPr lang="en-US" dirty="0"/>
          </a:p>
        </p:txBody>
      </p:sp>
      <p:grpSp>
        <p:nvGrpSpPr>
          <p:cNvPr id="4" name="Group 3"/>
          <p:cNvGrpSpPr/>
          <p:nvPr/>
        </p:nvGrpSpPr>
        <p:grpSpPr>
          <a:xfrm>
            <a:off x="457200" y="1602696"/>
            <a:ext cx="1403828" cy="1673904"/>
            <a:chOff x="399977" y="2216982"/>
            <a:chExt cx="1403828" cy="1673904"/>
          </a:xfrm>
        </p:grpSpPr>
        <p:sp>
          <p:nvSpPr>
            <p:cNvPr id="5" name="Chevron 4"/>
            <p:cNvSpPr/>
            <p:nvPr/>
          </p:nvSpPr>
          <p:spPr>
            <a:xfrm rot="5400000">
              <a:off x="261335" y="2355624"/>
              <a:ext cx="1673904" cy="1396620"/>
            </a:xfrm>
            <a:prstGeom prst="chevron">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Chevron 4"/>
            <p:cNvSpPr/>
            <p:nvPr/>
          </p:nvSpPr>
          <p:spPr>
            <a:xfrm>
              <a:off x="407185" y="2785718"/>
              <a:ext cx="1396620" cy="27728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1066800">
                <a:lnSpc>
                  <a:spcPct val="90000"/>
                </a:lnSpc>
                <a:spcBef>
                  <a:spcPct val="0"/>
                </a:spcBef>
                <a:spcAft>
                  <a:spcPts val="0"/>
                </a:spcAft>
              </a:pPr>
              <a:r>
                <a:rPr lang="en-US" sz="2400" kern="1200" dirty="0" smtClean="0">
                  <a:effectLst>
                    <a:outerShdw blurRad="38100" dist="38100" dir="2700000" algn="tl">
                      <a:srgbClr val="000000">
                        <a:alpha val="43137"/>
                      </a:srgbClr>
                    </a:outerShdw>
                  </a:effectLst>
                </a:rPr>
                <a:t>  </a:t>
              </a:r>
            </a:p>
            <a:p>
              <a:pPr lvl="0" algn="ctr" defTabSz="1066800">
                <a:lnSpc>
                  <a:spcPct val="90000"/>
                </a:lnSpc>
                <a:spcBef>
                  <a:spcPct val="0"/>
                </a:spcBef>
                <a:spcAft>
                  <a:spcPct val="35000"/>
                </a:spcAft>
              </a:pPr>
              <a:r>
                <a:rPr lang="en-US" sz="2200" dirty="0" smtClean="0">
                  <a:effectLst>
                    <a:outerShdw blurRad="38100" dist="38100" dir="2700000" algn="tl">
                      <a:srgbClr val="000000">
                        <a:alpha val="43137"/>
                      </a:srgbClr>
                    </a:outerShdw>
                  </a:effectLst>
                </a:rPr>
                <a:t>Most Sites</a:t>
              </a:r>
              <a:endParaRPr lang="en-US" sz="2000" kern="1200" dirty="0">
                <a:effectLst>
                  <a:outerShdw blurRad="38100" dist="38100" dir="2700000" algn="tl">
                    <a:srgbClr val="000000">
                      <a:alpha val="43137"/>
                    </a:srgbClr>
                  </a:outerShdw>
                </a:effectLst>
              </a:endParaRPr>
            </a:p>
          </p:txBody>
        </p:sp>
      </p:grpSp>
      <p:grpSp>
        <p:nvGrpSpPr>
          <p:cNvPr id="7" name="Group 6"/>
          <p:cNvGrpSpPr/>
          <p:nvPr/>
        </p:nvGrpSpPr>
        <p:grpSpPr>
          <a:xfrm>
            <a:off x="457200" y="2743200"/>
            <a:ext cx="1396620" cy="1673904"/>
            <a:chOff x="399977" y="2293182"/>
            <a:chExt cx="1396620" cy="1673904"/>
          </a:xfrm>
        </p:grpSpPr>
        <p:sp>
          <p:nvSpPr>
            <p:cNvPr id="8" name="Chevron 7"/>
            <p:cNvSpPr/>
            <p:nvPr/>
          </p:nvSpPr>
          <p:spPr>
            <a:xfrm rot="5400000">
              <a:off x="261335" y="2431824"/>
              <a:ext cx="1673904" cy="1396620"/>
            </a:xfrm>
            <a:prstGeom prst="chevron">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Chevron 4"/>
            <p:cNvSpPr/>
            <p:nvPr/>
          </p:nvSpPr>
          <p:spPr>
            <a:xfrm>
              <a:off x="399977" y="2978982"/>
              <a:ext cx="1396620" cy="27728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1066800">
                <a:lnSpc>
                  <a:spcPct val="90000"/>
                </a:lnSpc>
                <a:spcBef>
                  <a:spcPct val="0"/>
                </a:spcBef>
                <a:spcAft>
                  <a:spcPts val="0"/>
                </a:spcAft>
              </a:pPr>
              <a:r>
                <a:rPr lang="en-US" sz="2400" kern="1200" dirty="0" smtClean="0">
                  <a:effectLst>
                    <a:outerShdw blurRad="38100" dist="38100" dir="2700000" algn="tl">
                      <a:srgbClr val="000000">
                        <a:alpha val="43137"/>
                      </a:srgbClr>
                    </a:outerShdw>
                  </a:effectLst>
                </a:rPr>
                <a:t>  </a:t>
              </a:r>
            </a:p>
            <a:p>
              <a:pPr lvl="0" algn="ctr" defTabSz="1066800">
                <a:lnSpc>
                  <a:spcPct val="90000"/>
                </a:lnSpc>
                <a:spcBef>
                  <a:spcPct val="0"/>
                </a:spcBef>
                <a:spcAft>
                  <a:spcPct val="35000"/>
                </a:spcAft>
              </a:pPr>
              <a:r>
                <a:rPr lang="en-US" sz="2200" kern="1200" dirty="0" smtClean="0">
                  <a:effectLst>
                    <a:outerShdw blurRad="38100" dist="38100" dir="2700000" algn="tl">
                      <a:srgbClr val="000000">
                        <a:alpha val="43137"/>
                      </a:srgbClr>
                    </a:outerShdw>
                  </a:effectLst>
                </a:rPr>
                <a:t>FTO 1: </a:t>
              </a:r>
              <a:r>
                <a:rPr lang="en-US" sz="2000" kern="1200" dirty="0" smtClean="0">
                  <a:effectLst>
                    <a:outerShdw blurRad="38100" dist="38100" dir="2700000" algn="tl">
                      <a:srgbClr val="000000">
                        <a:alpha val="43137"/>
                      </a:srgbClr>
                    </a:outerShdw>
                  </a:effectLst>
                </a:rPr>
                <a:t>Clay, etc.</a:t>
              </a:r>
              <a:endParaRPr lang="en-US" sz="2000" kern="1200" dirty="0">
                <a:effectLst>
                  <a:outerShdw blurRad="38100" dist="38100" dir="2700000" algn="tl">
                    <a:srgbClr val="000000">
                      <a:alpha val="43137"/>
                    </a:srgbClr>
                  </a:outerShdw>
                </a:effectLst>
              </a:endParaRPr>
            </a:p>
          </p:txBody>
        </p:sp>
      </p:grpSp>
      <p:grpSp>
        <p:nvGrpSpPr>
          <p:cNvPr id="10" name="Group 9"/>
          <p:cNvGrpSpPr/>
          <p:nvPr/>
        </p:nvGrpSpPr>
        <p:grpSpPr>
          <a:xfrm>
            <a:off x="457200" y="3886200"/>
            <a:ext cx="1397890" cy="1673904"/>
            <a:chOff x="174" y="1759782"/>
            <a:chExt cx="1397890" cy="1673904"/>
          </a:xfrm>
        </p:grpSpPr>
        <p:sp>
          <p:nvSpPr>
            <p:cNvPr id="11" name="Chevron 10"/>
            <p:cNvSpPr/>
            <p:nvPr/>
          </p:nvSpPr>
          <p:spPr>
            <a:xfrm rot="5400000">
              <a:off x="-138468" y="1898424"/>
              <a:ext cx="1673904" cy="1396620"/>
            </a:xfrm>
            <a:prstGeom prst="chevron">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2" name="Chevron 4"/>
            <p:cNvSpPr/>
            <p:nvPr/>
          </p:nvSpPr>
          <p:spPr>
            <a:xfrm>
              <a:off x="1444" y="2492373"/>
              <a:ext cx="1396620" cy="27728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1066800">
                <a:lnSpc>
                  <a:spcPct val="90000"/>
                </a:lnSpc>
                <a:spcBef>
                  <a:spcPct val="0"/>
                </a:spcBef>
                <a:spcAft>
                  <a:spcPts val="0"/>
                </a:spcAft>
              </a:pPr>
              <a:r>
                <a:rPr lang="en-US" sz="2400" kern="1200" dirty="0" smtClean="0">
                  <a:effectLst>
                    <a:outerShdw blurRad="38100" dist="38100" dir="2700000" algn="tl">
                      <a:srgbClr val="000000">
                        <a:alpha val="43137"/>
                      </a:srgbClr>
                    </a:outerShdw>
                  </a:effectLst>
                </a:rPr>
                <a:t>  </a:t>
              </a:r>
            </a:p>
            <a:p>
              <a:pPr lvl="0" algn="ctr" defTabSz="1066800">
                <a:lnSpc>
                  <a:spcPct val="90000"/>
                </a:lnSpc>
                <a:spcBef>
                  <a:spcPct val="0"/>
                </a:spcBef>
                <a:spcAft>
                  <a:spcPct val="35000"/>
                </a:spcAft>
              </a:pPr>
              <a:r>
                <a:rPr lang="en-US" sz="2200" kern="1200" dirty="0" smtClean="0">
                  <a:effectLst>
                    <a:outerShdw blurRad="38100" dist="38100" dir="2700000" algn="tl">
                      <a:srgbClr val="000000">
                        <a:alpha val="43137"/>
                      </a:srgbClr>
                    </a:outerShdw>
                  </a:effectLst>
                </a:rPr>
                <a:t>FTO 2: </a:t>
              </a:r>
              <a:r>
                <a:rPr lang="en-US" sz="2000" kern="1200" dirty="0" err="1" smtClean="0">
                  <a:effectLst>
                    <a:outerShdw blurRad="38100" dist="38100" dir="2700000" algn="tl">
                      <a:srgbClr val="000000">
                        <a:alpha val="43137"/>
                      </a:srgbClr>
                    </a:outerShdw>
                  </a:effectLst>
                </a:rPr>
                <a:t>Contam-ination</a:t>
              </a:r>
              <a:endParaRPr lang="en-US" sz="2000" kern="1200" dirty="0">
                <a:effectLst>
                  <a:outerShdw blurRad="38100" dist="38100" dir="2700000" algn="tl">
                    <a:srgbClr val="000000">
                      <a:alpha val="43137"/>
                    </a:srgbClr>
                  </a:outerShdw>
                </a:effectLst>
              </a:endParaRPr>
            </a:p>
          </p:txBody>
        </p:sp>
      </p:grpSp>
      <p:grpSp>
        <p:nvGrpSpPr>
          <p:cNvPr id="13" name="Group 12"/>
          <p:cNvGrpSpPr/>
          <p:nvPr/>
        </p:nvGrpSpPr>
        <p:grpSpPr>
          <a:xfrm>
            <a:off x="457200" y="5029200"/>
            <a:ext cx="1396620" cy="1673904"/>
            <a:chOff x="399977" y="2293182"/>
            <a:chExt cx="1396620" cy="1673904"/>
          </a:xfrm>
        </p:grpSpPr>
        <p:sp>
          <p:nvSpPr>
            <p:cNvPr id="14" name="Chevron 13"/>
            <p:cNvSpPr/>
            <p:nvPr/>
          </p:nvSpPr>
          <p:spPr>
            <a:xfrm rot="5400000">
              <a:off x="261335" y="2431824"/>
              <a:ext cx="1673904" cy="1396620"/>
            </a:xfrm>
            <a:prstGeom prst="chevron">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5" name="Chevron 4"/>
            <p:cNvSpPr/>
            <p:nvPr/>
          </p:nvSpPr>
          <p:spPr>
            <a:xfrm>
              <a:off x="399977" y="2826582"/>
              <a:ext cx="1396620" cy="27728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1066800">
                <a:lnSpc>
                  <a:spcPct val="90000"/>
                </a:lnSpc>
                <a:spcBef>
                  <a:spcPct val="0"/>
                </a:spcBef>
                <a:spcAft>
                  <a:spcPts val="0"/>
                </a:spcAft>
              </a:pPr>
              <a:r>
                <a:rPr lang="en-US" sz="2400" kern="1200" dirty="0" smtClean="0">
                  <a:effectLst>
                    <a:outerShdw blurRad="38100" dist="38100" dir="2700000" algn="tl">
                      <a:srgbClr val="000000">
                        <a:alpha val="43137"/>
                      </a:srgbClr>
                    </a:outerShdw>
                  </a:effectLst>
                </a:rPr>
                <a:t>  </a:t>
              </a:r>
            </a:p>
            <a:p>
              <a:pPr lvl="0" algn="ctr" defTabSz="1066800">
                <a:lnSpc>
                  <a:spcPct val="90000"/>
                </a:lnSpc>
                <a:spcBef>
                  <a:spcPct val="0"/>
                </a:spcBef>
                <a:spcAft>
                  <a:spcPct val="35000"/>
                </a:spcAft>
              </a:pPr>
              <a:r>
                <a:rPr lang="en-US" sz="2200" kern="1200" dirty="0" smtClean="0">
                  <a:effectLst>
                    <a:outerShdw blurRad="38100" dist="38100" dir="2700000" algn="tl">
                      <a:srgbClr val="000000">
                        <a:alpha val="43137"/>
                      </a:srgbClr>
                    </a:outerShdw>
                  </a:effectLst>
                </a:rPr>
                <a:t>FTO </a:t>
              </a:r>
              <a:r>
                <a:rPr lang="en-US" sz="2200" dirty="0" smtClean="0">
                  <a:effectLst>
                    <a:outerShdw blurRad="38100" dist="38100" dir="2700000" algn="tl">
                      <a:srgbClr val="000000">
                        <a:alpha val="43137"/>
                      </a:srgbClr>
                    </a:outerShdw>
                  </a:effectLst>
                </a:rPr>
                <a:t>3</a:t>
              </a:r>
              <a:endParaRPr lang="en-US" sz="2000" kern="1200" dirty="0">
                <a:effectLst>
                  <a:outerShdw blurRad="38100" dist="38100" dir="2700000" algn="tl">
                    <a:srgbClr val="000000">
                      <a:alpha val="43137"/>
                    </a:srgbClr>
                  </a:outerShdw>
                </a:effectLst>
              </a:endParaRPr>
            </a:p>
          </p:txBody>
        </p:sp>
      </p:grpSp>
      <p:grpSp>
        <p:nvGrpSpPr>
          <p:cNvPr id="16" name="Group 15"/>
          <p:cNvGrpSpPr/>
          <p:nvPr/>
        </p:nvGrpSpPr>
        <p:grpSpPr>
          <a:xfrm>
            <a:off x="1853820" y="1677648"/>
            <a:ext cx="7061582" cy="836952"/>
            <a:chOff x="1317412" y="152060"/>
            <a:chExt cx="6476979" cy="661043"/>
          </a:xfrm>
        </p:grpSpPr>
        <p:sp>
          <p:nvSpPr>
            <p:cNvPr id="17" name="Round Same Side Corner Rectangle 16"/>
            <p:cNvSpPr/>
            <p:nvPr/>
          </p:nvSpPr>
          <p:spPr>
            <a:xfrm rot="5400000">
              <a:off x="4225380" y="-2755908"/>
              <a:ext cx="661043" cy="6476979"/>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8" name="Round Same Side Corner Rectangle 4"/>
            <p:cNvSpPr/>
            <p:nvPr/>
          </p:nvSpPr>
          <p:spPr>
            <a:xfrm>
              <a:off x="1317413" y="156414"/>
              <a:ext cx="6444710" cy="59650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tabLst/>
              </a:pPr>
              <a:r>
                <a:rPr lang="en-US" sz="2200" kern="1200" dirty="0" smtClean="0"/>
                <a:t>Retain on site 1.1” of runoff from new and/or fully reconstructed impervious surfaces</a:t>
              </a:r>
              <a:endParaRPr lang="en-US" sz="2200" kern="1200" dirty="0"/>
            </a:p>
          </p:txBody>
        </p:sp>
      </p:grpSp>
      <p:grpSp>
        <p:nvGrpSpPr>
          <p:cNvPr id="19" name="Group 18"/>
          <p:cNvGrpSpPr/>
          <p:nvPr/>
        </p:nvGrpSpPr>
        <p:grpSpPr>
          <a:xfrm>
            <a:off x="1861028" y="2667001"/>
            <a:ext cx="7054374" cy="1143000"/>
            <a:chOff x="1317175" y="1092091"/>
            <a:chExt cx="6448924" cy="975594"/>
          </a:xfrm>
        </p:grpSpPr>
        <p:sp>
          <p:nvSpPr>
            <p:cNvPr id="20" name="Round Same Side Corner Rectangle 19"/>
            <p:cNvSpPr/>
            <p:nvPr/>
          </p:nvSpPr>
          <p:spPr>
            <a:xfrm rot="5400000">
              <a:off x="4065600" y="-1632814"/>
              <a:ext cx="952074" cy="6448924"/>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1" name="Round Same Side Corner Rectangle 4"/>
            <p:cNvSpPr/>
            <p:nvPr/>
          </p:nvSpPr>
          <p:spPr>
            <a:xfrm>
              <a:off x="1317175" y="1092091"/>
              <a:ext cx="6402448" cy="97559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n-US" sz="2200" kern="1200" dirty="0" smtClean="0"/>
                <a:t>Retain 0.55” of runoff from the new and/or fully reconstructed impervious surfaces AND</a:t>
              </a:r>
              <a:endParaRPr lang="en-US" sz="2200" kern="1200" dirty="0"/>
            </a:p>
            <a:p>
              <a:pPr marL="228600" lvl="1" indent="-228600" algn="l" defTabSz="977900">
                <a:lnSpc>
                  <a:spcPct val="90000"/>
                </a:lnSpc>
                <a:spcBef>
                  <a:spcPct val="0"/>
                </a:spcBef>
                <a:spcAft>
                  <a:spcPct val="15000"/>
                </a:spcAft>
                <a:buChar char="••"/>
              </a:pPr>
              <a:r>
                <a:rPr lang="en-US" sz="2200" kern="1200" dirty="0" smtClean="0"/>
                <a:t>Remove 75% of the annual TP load</a:t>
              </a:r>
              <a:endParaRPr lang="en-US" sz="2200" kern="1200" dirty="0"/>
            </a:p>
          </p:txBody>
        </p:sp>
      </p:grpSp>
      <p:grpSp>
        <p:nvGrpSpPr>
          <p:cNvPr id="22" name="Group 21"/>
          <p:cNvGrpSpPr/>
          <p:nvPr/>
        </p:nvGrpSpPr>
        <p:grpSpPr>
          <a:xfrm>
            <a:off x="1875337" y="3886200"/>
            <a:ext cx="7040067" cy="933674"/>
            <a:chOff x="1655761" y="2547338"/>
            <a:chExt cx="7040067" cy="661043"/>
          </a:xfrm>
        </p:grpSpPr>
        <p:sp>
          <p:nvSpPr>
            <p:cNvPr id="23" name="Round Same Side Corner Rectangle 22"/>
            <p:cNvSpPr/>
            <p:nvPr/>
          </p:nvSpPr>
          <p:spPr>
            <a:xfrm rot="5400000">
              <a:off x="4845274" y="-642173"/>
              <a:ext cx="661043" cy="7040065"/>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4" name="Round Same Side Corner Rectangle 4"/>
            <p:cNvSpPr/>
            <p:nvPr/>
          </p:nvSpPr>
          <p:spPr>
            <a:xfrm>
              <a:off x="1655761" y="2601288"/>
              <a:ext cx="7040065" cy="59650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2200" kern="1200" dirty="0" smtClean="0"/>
                <a:t>Achieve as much volume reduction as practicable AND</a:t>
              </a:r>
              <a:endParaRPr lang="en-US" sz="2200" kern="1200" dirty="0"/>
            </a:p>
            <a:p>
              <a:pPr marL="171450" lvl="1" indent="-171450" algn="l" defTabSz="844550">
                <a:lnSpc>
                  <a:spcPct val="90000"/>
                </a:lnSpc>
                <a:spcBef>
                  <a:spcPct val="0"/>
                </a:spcBef>
                <a:spcAft>
                  <a:spcPct val="15000"/>
                </a:spcAft>
                <a:buChar char="••"/>
              </a:pPr>
              <a:r>
                <a:rPr lang="en-US" sz="2200" kern="1200" dirty="0" smtClean="0"/>
                <a:t>Remove 60% of the annual TP load</a:t>
              </a:r>
              <a:endParaRPr lang="en-US" sz="2200" kern="1200" dirty="0"/>
            </a:p>
          </p:txBody>
        </p:sp>
      </p:grpSp>
      <p:grpSp>
        <p:nvGrpSpPr>
          <p:cNvPr id="25" name="Group 24"/>
          <p:cNvGrpSpPr/>
          <p:nvPr/>
        </p:nvGrpSpPr>
        <p:grpSpPr>
          <a:xfrm>
            <a:off x="1861028" y="5066467"/>
            <a:ext cx="7054376" cy="661044"/>
            <a:chOff x="1346915" y="3855378"/>
            <a:chExt cx="6461244" cy="661043"/>
          </a:xfrm>
        </p:grpSpPr>
        <p:sp>
          <p:nvSpPr>
            <p:cNvPr id="26" name="Round Same Side Corner Rectangle 25"/>
            <p:cNvSpPr/>
            <p:nvPr/>
          </p:nvSpPr>
          <p:spPr>
            <a:xfrm rot="5400000">
              <a:off x="4247015" y="955278"/>
              <a:ext cx="661043" cy="6461244"/>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7" name="Round Same Side Corner Rectangle 4"/>
            <p:cNvSpPr/>
            <p:nvPr/>
          </p:nvSpPr>
          <p:spPr>
            <a:xfrm>
              <a:off x="1346915" y="3887648"/>
              <a:ext cx="6428975" cy="59650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2200" kern="1200" dirty="0" smtClean="0"/>
                <a:t>Off-site mitigation</a:t>
              </a:r>
              <a:endParaRPr lang="en-US" sz="2200" kern="1200" dirty="0"/>
            </a:p>
          </p:txBody>
        </p:sp>
      </p:grpSp>
    </p:spTree>
    <p:extLst>
      <p:ext uri="{BB962C8B-B14F-4D97-AF65-F5344CB8AC3E}">
        <p14:creationId xmlns:p14="http://schemas.microsoft.com/office/powerpoint/2010/main" val="2113167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smtClean="0"/>
              <a:t>Why are there different Performance Goals?</a:t>
            </a:r>
            <a:r>
              <a:rPr lang="en-US" dirty="0" smtClean="0"/>
              <a:t/>
            </a:r>
            <a:br>
              <a:rPr lang="en-US" dirty="0" smtClean="0"/>
            </a:br>
            <a:r>
              <a:rPr lang="en-US" sz="2700" dirty="0" smtClean="0"/>
              <a:t>Site restrictions might require FTO</a:t>
            </a:r>
            <a:endParaRPr lang="en-US" sz="2700" dirty="0"/>
          </a:p>
        </p:txBody>
      </p:sp>
      <p:sp>
        <p:nvSpPr>
          <p:cNvPr id="3" name="Content Placeholder 2"/>
          <p:cNvSpPr>
            <a:spLocks noGrp="1"/>
          </p:cNvSpPr>
          <p:nvPr>
            <p:ph sz="quarter" idx="1"/>
          </p:nvPr>
        </p:nvSpPr>
        <p:spPr/>
        <p:txBody>
          <a:bodyPr/>
          <a:lstStyle/>
          <a:p>
            <a:r>
              <a:rPr lang="en-US" dirty="0" smtClean="0"/>
              <a:t>Different performance goal if site has “restrictions” (including, but not limited to):</a:t>
            </a:r>
          </a:p>
          <a:p>
            <a:pPr lvl="1"/>
            <a:r>
              <a:rPr lang="en-US" sz="2800" dirty="0"/>
              <a:t>z</a:t>
            </a:r>
            <a:r>
              <a:rPr lang="en-US" sz="2800" dirty="0" smtClean="0"/>
              <a:t>oning/land use requirements</a:t>
            </a:r>
          </a:p>
          <a:p>
            <a:pPr lvl="1"/>
            <a:r>
              <a:rPr lang="en-US" sz="2800" dirty="0"/>
              <a:t>k</a:t>
            </a:r>
            <a:r>
              <a:rPr lang="en-US" sz="2800" dirty="0" smtClean="0"/>
              <a:t>arst</a:t>
            </a:r>
          </a:p>
          <a:p>
            <a:pPr lvl="1"/>
            <a:r>
              <a:rPr lang="en-US" sz="2800" dirty="0"/>
              <a:t>s</a:t>
            </a:r>
            <a:r>
              <a:rPr lang="en-US" sz="2800" dirty="0" smtClean="0"/>
              <a:t>hallow bedrock</a:t>
            </a:r>
          </a:p>
          <a:p>
            <a:pPr lvl="1"/>
            <a:r>
              <a:rPr lang="en-US" sz="2800" dirty="0"/>
              <a:t>s</a:t>
            </a:r>
            <a:r>
              <a:rPr lang="en-US" sz="2800" dirty="0" smtClean="0"/>
              <a:t>low-draining soils </a:t>
            </a:r>
          </a:p>
          <a:p>
            <a:pPr lvl="1"/>
            <a:r>
              <a:rPr lang="en-US" sz="2800" dirty="0" smtClean="0"/>
              <a:t>high groundwater</a:t>
            </a:r>
          </a:p>
          <a:p>
            <a:pPr lvl="1"/>
            <a:r>
              <a:rPr lang="en-US" sz="2800" dirty="0" smtClean="0"/>
              <a:t>contamination</a:t>
            </a:r>
            <a:endParaRPr lang="en-US" sz="2800" dirty="0"/>
          </a:p>
        </p:txBody>
      </p:sp>
    </p:spTree>
    <p:extLst>
      <p:ext uri="{BB962C8B-B14F-4D97-AF65-F5344CB8AC3E}">
        <p14:creationId xmlns:p14="http://schemas.microsoft.com/office/powerpoint/2010/main" val="18346475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900" dirty="0" smtClean="0"/>
              <a:t>How do I know which performance goal applies?</a:t>
            </a:r>
            <a:endParaRPr lang="en-US" sz="3600" dirty="0"/>
          </a:p>
        </p:txBody>
      </p:sp>
      <p:sp>
        <p:nvSpPr>
          <p:cNvPr id="3" name="Content Placeholder 2"/>
          <p:cNvSpPr>
            <a:spLocks noGrp="1"/>
          </p:cNvSpPr>
          <p:nvPr>
            <p:ph sz="quarter" idx="1"/>
          </p:nvPr>
        </p:nvSpPr>
        <p:spPr>
          <a:xfrm>
            <a:off x="612648" y="1600200"/>
            <a:ext cx="8153400" cy="899615"/>
          </a:xfrm>
        </p:spPr>
        <p:txBody>
          <a:bodyPr>
            <a:normAutofit fontScale="92500" lnSpcReduction="20000"/>
          </a:bodyPr>
          <a:lstStyle/>
          <a:p>
            <a:r>
              <a:rPr lang="en-US" dirty="0"/>
              <a:t>Restrictions included in Design Sequence Flow Chart—Use it to Determine Performance Goal</a:t>
            </a:r>
          </a:p>
        </p:txBody>
      </p:sp>
      <p:pic>
        <p:nvPicPr>
          <p:cNvPr id="4"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4776" t="12706" r="6567" b="12172"/>
          <a:stretch/>
        </p:blipFill>
        <p:spPr bwMode="auto">
          <a:xfrm>
            <a:off x="0" y="2499815"/>
            <a:ext cx="9144000" cy="43581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793493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How is the Design Sequence Flow Chart related to the MIDS Calculator?</a:t>
            </a:r>
            <a:endParaRPr lang="en-US" dirty="0"/>
          </a:p>
        </p:txBody>
      </p:sp>
      <p:sp>
        <p:nvSpPr>
          <p:cNvPr id="3" name="Content Placeholder 2"/>
          <p:cNvSpPr>
            <a:spLocks noGrp="1"/>
          </p:cNvSpPr>
          <p:nvPr>
            <p:ph idx="1"/>
          </p:nvPr>
        </p:nvSpPr>
        <p:spPr/>
        <p:txBody>
          <a:bodyPr>
            <a:normAutofit/>
          </a:bodyPr>
          <a:lstStyle/>
          <a:p>
            <a:pPr marL="742950" indent="-742950">
              <a:buSzPct val="100000"/>
              <a:buAutoNum type="arabicPeriod"/>
              <a:tabLst>
                <a:tab pos="457200" algn="l"/>
              </a:tabLst>
            </a:pPr>
            <a:r>
              <a:rPr lang="en-US" sz="3600" dirty="0" smtClean="0"/>
              <a:t>Use Flow Chart to define Performance Goal</a:t>
            </a:r>
          </a:p>
          <a:p>
            <a:pPr marL="742950" indent="-742950">
              <a:buSzPct val="100000"/>
              <a:buAutoNum type="arabicPeriod"/>
              <a:tabLst>
                <a:tab pos="457200" algn="l"/>
              </a:tabLst>
            </a:pPr>
            <a:r>
              <a:rPr lang="en-US" sz="3600" dirty="0" smtClean="0"/>
              <a:t>Once Performance Goal is determined, MIDS Calculator can be used to show compliance</a:t>
            </a:r>
          </a:p>
          <a:p>
            <a:pPr marL="0" indent="0">
              <a:buNone/>
              <a:tabLst>
                <a:tab pos="457200" algn="l"/>
              </a:tabLst>
            </a:pPr>
            <a:endParaRPr lang="en-US" sz="3600" dirty="0" smtClean="0"/>
          </a:p>
          <a:p>
            <a:pPr marL="0" indent="0">
              <a:buNone/>
            </a:pPr>
            <a:endParaRPr lang="en-US" dirty="0" smtClean="0"/>
          </a:p>
        </p:txBody>
      </p:sp>
    </p:spTree>
    <p:extLst>
      <p:ext uri="{BB962C8B-B14F-4D97-AF65-F5344CB8AC3E}">
        <p14:creationId xmlns:p14="http://schemas.microsoft.com/office/powerpoint/2010/main" val="21703224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2800" dirty="0" smtClean="0"/>
              <a:t>Flexible Treatment Options &amp; MIDS Calculator</a:t>
            </a:r>
            <a:br>
              <a:rPr lang="en-US" sz="2800" dirty="0" smtClean="0"/>
            </a:br>
            <a:r>
              <a:rPr lang="en-US" sz="3600" dirty="0" smtClean="0"/>
              <a:t>Defining Performance Goal</a:t>
            </a:r>
            <a:endParaRPr lang="en-US" sz="3600" dirty="0"/>
          </a:p>
        </p:txBody>
      </p:sp>
      <p:sp>
        <p:nvSpPr>
          <p:cNvPr id="3" name="Content Placeholder 2"/>
          <p:cNvSpPr>
            <a:spLocks noGrp="1"/>
          </p:cNvSpPr>
          <p:nvPr>
            <p:ph idx="1"/>
          </p:nvPr>
        </p:nvSpPr>
        <p:spPr/>
        <p:txBody>
          <a:bodyPr>
            <a:normAutofit/>
          </a:bodyPr>
          <a:lstStyle/>
          <a:p>
            <a:pPr marL="0" indent="0">
              <a:buNone/>
            </a:pPr>
            <a:r>
              <a:rPr lang="en-US" sz="3900" dirty="0" smtClean="0"/>
              <a:t>Starting Performance Goals:</a:t>
            </a:r>
          </a:p>
          <a:p>
            <a:pPr marL="0" indent="0">
              <a:buNone/>
            </a:pPr>
            <a:endParaRPr lang="en-US" sz="1900" dirty="0" smtClean="0"/>
          </a:p>
          <a:p>
            <a:pPr marL="0" indent="0">
              <a:buNone/>
            </a:pPr>
            <a:r>
              <a:rPr lang="en-US" sz="3600" dirty="0" smtClean="0"/>
              <a:t>New</a:t>
            </a:r>
            <a:r>
              <a:rPr lang="en-US" sz="3600" dirty="0"/>
              <a:t>, Nonlinear Developments </a:t>
            </a:r>
            <a:r>
              <a:rPr lang="en-US" sz="3600" dirty="0" smtClean="0"/>
              <a:t>and Reconstruction/Redevelopment Projects:</a:t>
            </a:r>
            <a:endParaRPr lang="en-US" sz="3800" dirty="0" smtClean="0"/>
          </a:p>
          <a:p>
            <a:r>
              <a:rPr lang="en-US" sz="3400" dirty="0" smtClean="0"/>
              <a:t>Retain </a:t>
            </a:r>
            <a:r>
              <a:rPr lang="en-US" sz="3400" dirty="0"/>
              <a:t>on </a:t>
            </a:r>
            <a:r>
              <a:rPr lang="en-US" sz="3400" dirty="0" smtClean="0"/>
              <a:t>site 1.1 </a:t>
            </a:r>
            <a:r>
              <a:rPr lang="en-US" sz="3400" dirty="0"/>
              <a:t>inches of runoff from the </a:t>
            </a:r>
            <a:r>
              <a:rPr lang="en-US" sz="3400" dirty="0" smtClean="0"/>
              <a:t>new and/or </a:t>
            </a:r>
            <a:r>
              <a:rPr lang="en-US" sz="3400" dirty="0"/>
              <a:t>fully reconstructed impervious </a:t>
            </a:r>
            <a:r>
              <a:rPr lang="en-US" sz="3400" dirty="0" smtClean="0"/>
              <a:t>surfaces</a:t>
            </a:r>
            <a:endParaRPr lang="en-US" sz="3400" dirty="0"/>
          </a:p>
          <a:p>
            <a:pPr marL="0" indent="0">
              <a:buNone/>
            </a:pPr>
            <a:endParaRPr lang="en-US" sz="1900" dirty="0"/>
          </a:p>
        </p:txBody>
      </p:sp>
    </p:spTree>
    <p:extLst>
      <p:ext uri="{BB962C8B-B14F-4D97-AF65-F5344CB8AC3E}">
        <p14:creationId xmlns:p14="http://schemas.microsoft.com/office/powerpoint/2010/main" val="3089475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2800" dirty="0" smtClean="0"/>
              <a:t>Flexible Treatment Options &amp; MIDS Calculator</a:t>
            </a:r>
            <a:br>
              <a:rPr lang="en-US" sz="2800" dirty="0" smtClean="0"/>
            </a:br>
            <a:r>
              <a:rPr lang="en-US" sz="3600" dirty="0" smtClean="0"/>
              <a:t>Defining Performance Goal</a:t>
            </a:r>
            <a:endParaRPr lang="en-US" sz="3600" dirty="0"/>
          </a:p>
        </p:txBody>
      </p:sp>
      <p:sp>
        <p:nvSpPr>
          <p:cNvPr id="3" name="Content Placeholder 2"/>
          <p:cNvSpPr>
            <a:spLocks noGrp="1"/>
          </p:cNvSpPr>
          <p:nvPr>
            <p:ph idx="1"/>
          </p:nvPr>
        </p:nvSpPr>
        <p:spPr/>
        <p:txBody>
          <a:bodyPr>
            <a:normAutofit lnSpcReduction="10000"/>
          </a:bodyPr>
          <a:lstStyle/>
          <a:p>
            <a:pPr marL="0" indent="0">
              <a:buNone/>
            </a:pPr>
            <a:r>
              <a:rPr lang="en-US" sz="3900" dirty="0" smtClean="0"/>
              <a:t>Starting Performance Goals:</a:t>
            </a:r>
          </a:p>
          <a:p>
            <a:pPr marL="0" indent="0">
              <a:buNone/>
            </a:pPr>
            <a:endParaRPr lang="en-US" sz="1900" dirty="0" smtClean="0"/>
          </a:p>
          <a:p>
            <a:pPr marL="0" indent="0">
              <a:buNone/>
            </a:pPr>
            <a:r>
              <a:rPr lang="en-US" sz="3600" dirty="0" smtClean="0"/>
              <a:t>Linear </a:t>
            </a:r>
            <a:r>
              <a:rPr lang="en-US" sz="3600" dirty="0"/>
              <a:t>Projects: </a:t>
            </a:r>
            <a:endParaRPr lang="en-US" sz="3600" dirty="0" smtClean="0"/>
          </a:p>
          <a:p>
            <a:pPr marL="0" indent="0">
              <a:buNone/>
              <a:tabLst>
                <a:tab pos="342900" algn="l"/>
              </a:tabLst>
            </a:pPr>
            <a:r>
              <a:rPr lang="en-US" sz="3400" dirty="0"/>
              <a:t>	</a:t>
            </a:r>
            <a:r>
              <a:rPr lang="en-US" sz="3400" dirty="0" smtClean="0"/>
              <a:t>Retain </a:t>
            </a:r>
            <a:r>
              <a:rPr lang="en-US" sz="3400" dirty="0"/>
              <a:t>on site the larger of</a:t>
            </a:r>
          </a:p>
          <a:p>
            <a:pPr marL="914400" indent="-571500"/>
            <a:r>
              <a:rPr lang="en-US" sz="3400" dirty="0"/>
              <a:t>0.55 inches of runoff from the new and fully reconstructed impervious surfaces</a:t>
            </a:r>
          </a:p>
          <a:p>
            <a:pPr marL="914400" indent="-571500"/>
            <a:r>
              <a:rPr lang="en-US" sz="3400" dirty="0"/>
              <a:t>1.1 inches of runoff from the net increase in impervious surfaces</a:t>
            </a:r>
          </a:p>
        </p:txBody>
      </p:sp>
    </p:spTree>
    <p:extLst>
      <p:ext uri="{BB962C8B-B14F-4D97-AF65-F5344CB8AC3E}">
        <p14:creationId xmlns:p14="http://schemas.microsoft.com/office/powerpoint/2010/main" val="1237192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mplate_Barr_MPCA_CWL_Logos_Tan">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Template_Barr_MPCA_CWL_Logos_Tan</Template>
  <TotalTime>756</TotalTime>
  <Words>765</Words>
  <Application>Microsoft Office PowerPoint</Application>
  <PresentationFormat>On-screen Show (4:3)</PresentationFormat>
  <Paragraphs>97</Paragraphs>
  <Slides>15</Slides>
  <Notes>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Template_Barr_MPCA_CWL_Logos_Tan</vt:lpstr>
      <vt:lpstr>MIDS Performance Goals</vt:lpstr>
      <vt:lpstr>Jargon</vt:lpstr>
      <vt:lpstr>What is MIDS?</vt:lpstr>
      <vt:lpstr>What are the Performance Goals?</vt:lpstr>
      <vt:lpstr>Why are there different Performance Goals? Site restrictions might require FTO</vt:lpstr>
      <vt:lpstr>How do I know which performance goal applies?</vt:lpstr>
      <vt:lpstr>How is the Design Sequence Flow Chart related to the MIDS Calculator?</vt:lpstr>
      <vt:lpstr>Flexible Treatment Options &amp; MIDS Calculator Defining Performance Goal</vt:lpstr>
      <vt:lpstr>Flexible Treatment Options &amp; MIDS Calculator Defining Performance Goal</vt:lpstr>
      <vt:lpstr>Flexible Treatment Options &amp; MIDS Calculator Defining Performance Goal</vt:lpstr>
      <vt:lpstr>Flexible Treatment Options &amp; MIDS Calculator Defining Performance Goal</vt:lpstr>
      <vt:lpstr>Flexible Treatment Options &amp; MIDS Calculator Defining Performance Goal</vt:lpstr>
      <vt:lpstr>Flexible Treatment Options &amp; MIDS Calculator Defining Performance Goal</vt:lpstr>
      <vt:lpstr>Flexible Treatment Options &amp; MIDS Calculator Defining Performance Goal</vt:lpstr>
      <vt:lpstr>Question</vt:lpstr>
    </vt:vector>
  </TitlesOfParts>
  <Company>Barr Engineering Co.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readability</dc:title>
  <dc:creator>John Hanson</dc:creator>
  <cp:lastModifiedBy>Gelbmann, Anne</cp:lastModifiedBy>
  <cp:revision>37</cp:revision>
  <cp:lastPrinted>2013-11-11T20:24:29Z</cp:lastPrinted>
  <dcterms:created xsi:type="dcterms:W3CDTF">2013-10-22T00:24:35Z</dcterms:created>
  <dcterms:modified xsi:type="dcterms:W3CDTF">2014-09-08T19:04:17Z</dcterms:modified>
</cp:coreProperties>
</file>