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582" r:id="rId2"/>
    <p:sldId id="399" r:id="rId3"/>
    <p:sldId id="583" r:id="rId4"/>
    <p:sldId id="580" r:id="rId5"/>
    <p:sldId id="581" r:id="rId6"/>
    <p:sldId id="579" r:id="rId7"/>
    <p:sldId id="534" r:id="rId8"/>
    <p:sldId id="585" r:id="rId9"/>
    <p:sldId id="324" r:id="rId10"/>
    <p:sldId id="263" r:id="rId11"/>
    <p:sldId id="542" r:id="rId12"/>
    <p:sldId id="260" r:id="rId13"/>
    <p:sldId id="590" r:id="rId14"/>
    <p:sldId id="587" r:id="rId15"/>
    <p:sldId id="353" r:id="rId16"/>
    <p:sldId id="544" r:id="rId17"/>
    <p:sldId id="586" r:id="rId18"/>
    <p:sldId id="538" r:id="rId19"/>
    <p:sldId id="537" r:id="rId20"/>
    <p:sldId id="578" r:id="rId21"/>
    <p:sldId id="334" r:id="rId22"/>
    <p:sldId id="308" r:id="rId23"/>
    <p:sldId id="301" r:id="rId24"/>
    <p:sldId id="309" r:id="rId25"/>
    <p:sldId id="272" r:id="rId26"/>
    <p:sldId id="589" r:id="rId27"/>
    <p:sldId id="262" r:id="rId28"/>
    <p:sldId id="5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EFF"/>
    <a:srgbClr val="FE4D4D"/>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4670"/>
  </p:normalViewPr>
  <p:slideViewPr>
    <p:cSldViewPr snapToGrid="0" snapToObjects="1" showGuides="1">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0.14003694315607801"/>
          <c:y val="6.0185185185185203E-2"/>
          <c:w val="0.74415381296516003"/>
          <c:h val="0.79469160104986902"/>
        </c:manualLayout>
      </c:layout>
      <c:scatterChart>
        <c:scatterStyle val="lineMarker"/>
        <c:varyColors val="0"/>
        <c:ser>
          <c:idx val="0"/>
          <c:order val="0"/>
          <c:tx>
            <c:v>TP</c:v>
          </c:tx>
          <c:spPr>
            <a:ln w="47625">
              <a:noFill/>
            </a:ln>
            <a:effectLst/>
          </c:spPr>
          <c:marker>
            <c:symbol val="circle"/>
            <c:size val="11"/>
            <c:spPr>
              <a:solidFill>
                <a:srgbClr val="1F497D">
                  <a:lumMod val="40000"/>
                  <a:lumOff val="60000"/>
                </a:srgbClr>
              </a:solidFill>
              <a:ln w="12700">
                <a:solidFill>
                  <a:sysClr val="window" lastClr="FFFFFF">
                    <a:lumMod val="95000"/>
                  </a:sysClr>
                </a:solidFill>
              </a:ln>
              <a:effectLst/>
            </c:spPr>
          </c:marker>
          <c:trendline>
            <c:spPr>
              <a:ln w="25400">
                <a:solidFill>
                  <a:srgbClr val="1F497D">
                    <a:lumMod val="40000"/>
                    <a:lumOff val="60000"/>
                  </a:srgbClr>
                </a:solidFill>
              </a:ln>
            </c:spPr>
            <c:trendlineType val="linear"/>
            <c:dispRSqr val="0"/>
            <c:dispEq val="0"/>
          </c:trendline>
          <c:errBars>
            <c:errDir val="y"/>
            <c:errBarType val="both"/>
            <c:errValType val="cust"/>
            <c:noEndCap val="0"/>
            <c:plus>
              <c:numRef>
                <c:f>'regr 2'!$AG$13:$AG$30</c:f>
                <c:numCache>
                  <c:formatCode>General</c:formatCode>
                  <c:ptCount val="18"/>
                  <c:pt idx="0">
                    <c:v>1.8757981946767598E-2</c:v>
                  </c:pt>
                  <c:pt idx="1">
                    <c:v>2.0033594054017501E-2</c:v>
                  </c:pt>
                  <c:pt idx="2">
                    <c:v>1.3507023317665E-2</c:v>
                  </c:pt>
                  <c:pt idx="3">
                    <c:v>1.38446528758885E-2</c:v>
                  </c:pt>
                  <c:pt idx="4">
                    <c:v>2.19085943394558E-2</c:v>
                  </c:pt>
                  <c:pt idx="5">
                    <c:v>2.5836691059025599E-2</c:v>
                  </c:pt>
                  <c:pt idx="6">
                    <c:v>2.3946966152556301E-2</c:v>
                  </c:pt>
                  <c:pt idx="7">
                    <c:v>1.80979096674386E-2</c:v>
                  </c:pt>
                  <c:pt idx="8">
                    <c:v>5.6270868011541297E-2</c:v>
                  </c:pt>
                  <c:pt idx="9">
                    <c:v>1.6293024158486401E-2</c:v>
                  </c:pt>
                  <c:pt idx="12">
                    <c:v>5.6276648844649502E-3</c:v>
                  </c:pt>
                  <c:pt idx="13">
                    <c:v>2.1926534223034599E-2</c:v>
                  </c:pt>
                  <c:pt idx="14">
                    <c:v>1.5979333023585299E-2</c:v>
                  </c:pt>
                  <c:pt idx="15">
                    <c:v>2.2243964111857702E-2</c:v>
                  </c:pt>
                  <c:pt idx="16">
                    <c:v>2.7451894376408902E-2</c:v>
                  </c:pt>
                  <c:pt idx="17">
                    <c:v>2.01136684786213E-2</c:v>
                  </c:pt>
                </c:numCache>
              </c:numRef>
            </c:plus>
            <c:minus>
              <c:numRef>
                <c:f>'regr 2'!$AG$13:$AG$30</c:f>
                <c:numCache>
                  <c:formatCode>General</c:formatCode>
                  <c:ptCount val="18"/>
                  <c:pt idx="0">
                    <c:v>1.8757981946767598E-2</c:v>
                  </c:pt>
                  <c:pt idx="1">
                    <c:v>2.0033594054017501E-2</c:v>
                  </c:pt>
                  <c:pt idx="2">
                    <c:v>1.3507023317665E-2</c:v>
                  </c:pt>
                  <c:pt idx="3">
                    <c:v>1.38446528758885E-2</c:v>
                  </c:pt>
                  <c:pt idx="4">
                    <c:v>2.19085943394558E-2</c:v>
                  </c:pt>
                  <c:pt idx="5">
                    <c:v>2.5836691059025599E-2</c:v>
                  </c:pt>
                  <c:pt idx="6">
                    <c:v>2.3946966152556301E-2</c:v>
                  </c:pt>
                  <c:pt idx="7">
                    <c:v>1.80979096674386E-2</c:v>
                  </c:pt>
                  <c:pt idx="8">
                    <c:v>5.6270868011541297E-2</c:v>
                  </c:pt>
                  <c:pt idx="9">
                    <c:v>1.6293024158486401E-2</c:v>
                  </c:pt>
                  <c:pt idx="12">
                    <c:v>5.6276648844649502E-3</c:v>
                  </c:pt>
                  <c:pt idx="13">
                    <c:v>2.1926534223034599E-2</c:v>
                  </c:pt>
                  <c:pt idx="14">
                    <c:v>1.5979333023585299E-2</c:v>
                  </c:pt>
                  <c:pt idx="15">
                    <c:v>2.2243964111857702E-2</c:v>
                  </c:pt>
                  <c:pt idx="16">
                    <c:v>2.7451894376408902E-2</c:v>
                  </c:pt>
                  <c:pt idx="17">
                    <c:v>2.01136684786213E-2</c:v>
                  </c:pt>
                </c:numCache>
              </c:numRef>
            </c:minus>
            <c:spPr>
              <a:ln>
                <a:solidFill>
                  <a:sysClr val="window" lastClr="FFFFFF">
                    <a:lumMod val="95000"/>
                  </a:sysClr>
                </a:solidFill>
              </a:ln>
            </c:spPr>
          </c:errBars>
          <c:xVal>
            <c:numRef>
              <c:f>'regr 2'!$H$13:$H$30</c:f>
              <c:numCache>
                <c:formatCode>0.00</c:formatCode>
                <c:ptCount val="18"/>
                <c:pt idx="0">
                  <c:v>0.29893319448595301</c:v>
                </c:pt>
                <c:pt idx="1">
                  <c:v>0.27366932089360102</c:v>
                </c:pt>
                <c:pt idx="2">
                  <c:v>0.19839965488740899</c:v>
                </c:pt>
                <c:pt idx="3">
                  <c:v>0.224943820913172</c:v>
                </c:pt>
                <c:pt idx="4">
                  <c:v>0.29358002562380697</c:v>
                </c:pt>
                <c:pt idx="5">
                  <c:v>0.23566473683783801</c:v>
                </c:pt>
                <c:pt idx="6">
                  <c:v>0.35585698435990099</c:v>
                </c:pt>
                <c:pt idx="7">
                  <c:v>0.306937796361272</c:v>
                </c:pt>
                <c:pt idx="8">
                  <c:v>0.44702284583558199</c:v>
                </c:pt>
                <c:pt idx="9">
                  <c:v>4.17829398898861E-2</c:v>
                </c:pt>
                <c:pt idx="12">
                  <c:v>1.16224078472456E-2</c:v>
                </c:pt>
                <c:pt idx="13">
                  <c:v>1.3521684737281101E-3</c:v>
                </c:pt>
                <c:pt idx="14">
                  <c:v>2.3907104691035599E-2</c:v>
                </c:pt>
                <c:pt idx="15">
                  <c:v>0.34498914357483301</c:v>
                </c:pt>
                <c:pt idx="16">
                  <c:v>0.21297728648946801</c:v>
                </c:pt>
                <c:pt idx="17">
                  <c:v>0.21616277852012</c:v>
                </c:pt>
              </c:numCache>
            </c:numRef>
          </c:xVal>
          <c:yVal>
            <c:numRef>
              <c:f>'regr 2'!$AD$13:$AD$30</c:f>
              <c:numCache>
                <c:formatCode>0.00</c:formatCode>
                <c:ptCount val="18"/>
                <c:pt idx="0">
                  <c:v>0.394287234042553</c:v>
                </c:pt>
                <c:pt idx="1">
                  <c:v>0.41166225165562897</c:v>
                </c:pt>
                <c:pt idx="2">
                  <c:v>0.27720512820512799</c:v>
                </c:pt>
                <c:pt idx="3">
                  <c:v>0.34628187919463099</c:v>
                </c:pt>
                <c:pt idx="4">
                  <c:v>0.42031404958677698</c:v>
                </c:pt>
                <c:pt idx="5">
                  <c:v>0.420110294117647</c:v>
                </c:pt>
                <c:pt idx="6">
                  <c:v>0.41106766917293203</c:v>
                </c:pt>
                <c:pt idx="7">
                  <c:v>0.26688636363636398</c:v>
                </c:pt>
                <c:pt idx="8">
                  <c:v>0.52425925925925898</c:v>
                </c:pt>
                <c:pt idx="9">
                  <c:v>0.24980392156862699</c:v>
                </c:pt>
                <c:pt idx="12">
                  <c:v>0.15128387096774201</c:v>
                </c:pt>
                <c:pt idx="13">
                  <c:v>0.24475609756097599</c:v>
                </c:pt>
                <c:pt idx="14">
                  <c:v>0.22443902439024399</c:v>
                </c:pt>
                <c:pt idx="15">
                  <c:v>0.47226111111111102</c:v>
                </c:pt>
                <c:pt idx="16">
                  <c:v>0.36765979381443298</c:v>
                </c:pt>
                <c:pt idx="17">
                  <c:v>0.30819620253164598</c:v>
                </c:pt>
              </c:numCache>
            </c:numRef>
          </c:yVal>
          <c:smooth val="0"/>
          <c:extLst>
            <c:ext xmlns:c16="http://schemas.microsoft.com/office/drawing/2014/chart" uri="{C3380CC4-5D6E-409C-BE32-E72D297353CC}">
              <c16:uniqueId val="{00000001-998A-3447-9F61-862C732E7A9C}"/>
            </c:ext>
          </c:extLst>
        </c:ser>
        <c:dLbls>
          <c:showLegendKey val="0"/>
          <c:showVal val="0"/>
          <c:showCatName val="0"/>
          <c:showSerName val="0"/>
          <c:showPercent val="0"/>
          <c:showBubbleSize val="0"/>
        </c:dLbls>
        <c:axId val="-2045916536"/>
        <c:axId val="-2045910520"/>
      </c:scatterChart>
      <c:valAx>
        <c:axId val="-2045916536"/>
        <c:scaling>
          <c:orientation val="minMax"/>
          <c:max val="0.5"/>
        </c:scaling>
        <c:delete val="0"/>
        <c:axPos val="b"/>
        <c:title>
          <c:tx>
            <c:rich>
              <a:bodyPr/>
              <a:lstStyle/>
              <a:p>
                <a:pPr>
                  <a:defRPr sz="2000" b="0">
                    <a:solidFill>
                      <a:srgbClr val="F2F2F2"/>
                    </a:solidFill>
                  </a:defRPr>
                </a:pPr>
                <a:r>
                  <a:rPr lang="en-US" sz="2000" b="0" dirty="0">
                    <a:solidFill>
                      <a:srgbClr val="F2F2F2"/>
                    </a:solidFill>
                  </a:rPr>
                  <a:t>Fractional Tree Canopy over Streets</a:t>
                </a:r>
              </a:p>
            </c:rich>
          </c:tx>
          <c:overlay val="0"/>
        </c:title>
        <c:numFmt formatCode="0.0" sourceLinked="0"/>
        <c:majorTickMark val="out"/>
        <c:minorTickMark val="none"/>
        <c:tickLblPos val="nextTo"/>
        <c:spPr>
          <a:ln w="3175" cmpd="sng">
            <a:solidFill>
              <a:srgbClr val="F2F2F2"/>
            </a:solidFill>
          </a:ln>
        </c:spPr>
        <c:txPr>
          <a:bodyPr/>
          <a:lstStyle/>
          <a:p>
            <a:pPr>
              <a:defRPr>
                <a:solidFill>
                  <a:srgbClr val="F2F2F2"/>
                </a:solidFill>
              </a:defRPr>
            </a:pPr>
            <a:endParaRPr lang="en-US"/>
          </a:p>
        </c:txPr>
        <c:crossAx val="-2045910520"/>
        <c:crosses val="autoZero"/>
        <c:crossBetween val="midCat"/>
      </c:valAx>
      <c:valAx>
        <c:axId val="-2045910520"/>
        <c:scaling>
          <c:orientation val="minMax"/>
          <c:max val="0.8"/>
          <c:min val="0"/>
        </c:scaling>
        <c:delete val="0"/>
        <c:axPos val="l"/>
        <c:title>
          <c:tx>
            <c:rich>
              <a:bodyPr rot="-5400000" vert="horz"/>
              <a:lstStyle/>
              <a:p>
                <a:pPr>
                  <a:defRPr sz="2000" b="0">
                    <a:solidFill>
                      <a:srgbClr val="FB989C"/>
                    </a:solidFill>
                  </a:defRPr>
                </a:pPr>
                <a:r>
                  <a:rPr lang="en-US" sz="2000" b="0" dirty="0" err="1">
                    <a:solidFill>
                      <a:schemeClr val="tx2">
                        <a:lumMod val="40000"/>
                        <a:lumOff val="60000"/>
                      </a:schemeClr>
                    </a:solidFill>
                  </a:rPr>
                  <a:t>Stormwater</a:t>
                </a:r>
                <a:r>
                  <a:rPr lang="en-US" sz="2000" b="0" dirty="0">
                    <a:solidFill>
                      <a:schemeClr val="tx2">
                        <a:lumMod val="40000"/>
                        <a:lumOff val="60000"/>
                      </a:schemeClr>
                    </a:solidFill>
                  </a:rPr>
                  <a:t> </a:t>
                </a:r>
                <a:r>
                  <a:rPr lang="en-US" sz="2000" b="0" baseline="0" dirty="0">
                    <a:solidFill>
                      <a:schemeClr val="tx2">
                        <a:lumMod val="40000"/>
                        <a:lumOff val="60000"/>
                      </a:schemeClr>
                    </a:solidFill>
                  </a:rPr>
                  <a:t>P (</a:t>
                </a:r>
                <a:r>
                  <a:rPr lang="en-US" sz="2000" b="0" dirty="0">
                    <a:solidFill>
                      <a:schemeClr val="tx2">
                        <a:lumMod val="40000"/>
                        <a:lumOff val="60000"/>
                      </a:schemeClr>
                    </a:solidFill>
                  </a:rPr>
                  <a:t>mg/L)</a:t>
                </a:r>
              </a:p>
            </c:rich>
          </c:tx>
          <c:layout>
            <c:manualLayout>
              <c:xMode val="edge"/>
              <c:yMode val="edge"/>
              <c:x val="8.3959194894272799E-3"/>
              <c:y val="0.24712144965444299"/>
            </c:manualLayout>
          </c:layout>
          <c:overlay val="0"/>
        </c:title>
        <c:numFmt formatCode="0.0" sourceLinked="0"/>
        <c:majorTickMark val="out"/>
        <c:minorTickMark val="none"/>
        <c:tickLblPos val="nextTo"/>
        <c:spPr>
          <a:ln w="3175" cmpd="sng">
            <a:solidFill>
              <a:sysClr val="window" lastClr="FFFFFF">
                <a:lumMod val="95000"/>
              </a:sysClr>
            </a:solidFill>
          </a:ln>
        </c:spPr>
        <c:txPr>
          <a:bodyPr/>
          <a:lstStyle/>
          <a:p>
            <a:pPr>
              <a:defRPr>
                <a:solidFill>
                  <a:srgbClr val="F2F2F2"/>
                </a:solidFill>
              </a:defRPr>
            </a:pPr>
            <a:endParaRPr lang="en-US"/>
          </a:p>
        </c:txPr>
        <c:crossAx val="-2045916536"/>
        <c:crosses val="autoZero"/>
        <c:crossBetween val="midCat"/>
      </c:valAx>
    </c:plotArea>
    <c:legend>
      <c:legendPos val="r"/>
      <c:legendEntry>
        <c:idx val="1"/>
        <c:delete val="1"/>
      </c:legendEntry>
      <c:layout>
        <c:manualLayout>
          <c:xMode val="edge"/>
          <c:yMode val="edge"/>
          <c:x val="0.15877844892676099"/>
          <c:y val="5.4787839020122499E-2"/>
          <c:w val="8.5002828527170698E-2"/>
          <c:h val="0.13972576013639601"/>
        </c:manualLayout>
      </c:layout>
      <c:overlay val="1"/>
      <c:txPr>
        <a:bodyPr/>
        <a:lstStyle/>
        <a:p>
          <a:pPr>
            <a:defRPr>
              <a:solidFill>
                <a:srgbClr val="F2F2F2"/>
              </a:solidFill>
            </a:defRPr>
          </a:pPr>
          <a:endParaRPr lang="en-US"/>
        </a:p>
      </c:txPr>
    </c:legend>
    <c:plotVisOnly val="1"/>
    <c:dispBlanksAs val="gap"/>
    <c:showDLblsOverMax val="0"/>
  </c:chart>
  <c:spPr>
    <a:ln>
      <a:noFill/>
    </a:ln>
  </c:spPr>
  <c:txPr>
    <a:bodyPr/>
    <a:lstStyle/>
    <a:p>
      <a:pPr>
        <a:defRPr sz="1800">
          <a:solidFill>
            <a:schemeClr val="tx1">
              <a:lumMod val="95000"/>
            </a:schemeClr>
          </a:solidFil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BA96B-0849-2842-8EE0-FF764B5CA972}"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CDB24-5329-1241-B67C-ADF17492DB96}" type="slidenum">
              <a:rPr lang="en-US" smtClean="0"/>
              <a:t>‹#›</a:t>
            </a:fld>
            <a:endParaRPr lang="en-US"/>
          </a:p>
        </p:txBody>
      </p:sp>
    </p:spTree>
    <p:extLst>
      <p:ext uri="{BB962C8B-B14F-4D97-AF65-F5344CB8AC3E}">
        <p14:creationId xmlns:p14="http://schemas.microsoft.com/office/powerpoint/2010/main" val="37487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your own.</a:t>
            </a:r>
            <a:endParaRPr lang="en-US" dirty="0"/>
          </a:p>
        </p:txBody>
      </p:sp>
      <p:sp>
        <p:nvSpPr>
          <p:cNvPr id="4" name="Slide Number Placeholder 3"/>
          <p:cNvSpPr>
            <a:spLocks noGrp="1"/>
          </p:cNvSpPr>
          <p:nvPr>
            <p:ph type="sldNum" sz="quarter" idx="10"/>
          </p:nvPr>
        </p:nvSpPr>
        <p:spPr/>
        <p:txBody>
          <a:bodyPr/>
          <a:lstStyle/>
          <a:p>
            <a:fld id="{28749885-F38A-C646-9477-345160646BB2}"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490288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49885-F38A-C646-9477-345160646BB2}"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43837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Figure XX.</a:t>
            </a:r>
            <a:r>
              <a:rPr lang="en-US" baseline="0" dirty="0"/>
              <a:t> </a:t>
            </a:r>
            <a:r>
              <a:rPr lang="en-US" dirty="0"/>
              <a:t>Sources of nutrients (N</a:t>
            </a:r>
            <a:r>
              <a:rPr lang="en-US" baseline="0" dirty="0"/>
              <a:t> and P) to </a:t>
            </a:r>
            <a:r>
              <a:rPr lang="en-US" baseline="0" dirty="0" err="1"/>
              <a:t>stormwater</a:t>
            </a:r>
            <a:r>
              <a:rPr lang="en-US" baseline="0" dirty="0"/>
              <a:t> and urban lakes. Atmospheric deposition,  lawn fertilizer, and pet waste contribute nutrients to yards and boulevards that can move into streets through erosion, runoff, and </a:t>
            </a:r>
            <a:r>
              <a:rPr lang="en-US" baseline="0" dirty="0" err="1"/>
              <a:t>litterfall</a:t>
            </a:r>
            <a:r>
              <a:rPr lang="en-US" baseline="0" dirty="0"/>
              <a:t> comprising flowers and seeds in spring and leaf litter in autumn. Atmospheric deposition directly to the street and soil erosion contribute additional nutrients to streets. Nutrients in the street move into </a:t>
            </a:r>
            <a:r>
              <a:rPr lang="en-US" baseline="0" dirty="0" err="1"/>
              <a:t>stormwater(and</a:t>
            </a:r>
            <a:r>
              <a:rPr lang="en-US" baseline="0" dirty="0"/>
              <a:t> ultimately into lakes) during rain events and snowmelt, both in solid forms (e.g., as litter fragments) and dissolved forms (e.g., after decomposing bacteria and fungi </a:t>
            </a:r>
            <a:r>
              <a:rPr lang="en-US" baseline="0" dirty="0" err="1"/>
              <a:t>solubilize</a:t>
            </a:r>
            <a:r>
              <a:rPr lang="en-US" baseline="0" dirty="0"/>
              <a:t> nutrients contained in dead leaves in the street). Dead leaves continue to be processed by decomposing microbes in catch basis, storm drains, and </a:t>
            </a:r>
            <a:r>
              <a:rPr lang="en-US" baseline="0" dirty="0" err="1"/>
              <a:t>stormwater</a:t>
            </a:r>
            <a:r>
              <a:rPr lang="en-US" baseline="0" dirty="0"/>
              <a:t> ponds and other best management practices (</a:t>
            </a:r>
            <a:r>
              <a:rPr lang="en-US" baseline="0" dirty="0" err="1"/>
              <a:t>BMPs</a:t>
            </a:r>
            <a:r>
              <a:rPr lang="en-US" baseline="0" dirty="0"/>
              <a:t>), releasing nutrients that can end up in urban lakes. </a:t>
            </a:r>
            <a:r>
              <a:rPr lang="en-US" b="1" baseline="0" dirty="0"/>
              <a:t>Street sweeping removes nutrient delivered to the street in </a:t>
            </a:r>
            <a:r>
              <a:rPr lang="en-US" b="1" baseline="0" dirty="0" err="1"/>
              <a:t>litterfall</a:t>
            </a:r>
            <a:r>
              <a:rPr lang="en-US" b="1" baseline="0" dirty="0"/>
              <a:t> and erosion, preventing them from ever reaching urban waters.</a:t>
            </a:r>
            <a:endParaRPr lang="en-US" b="1" dirty="0"/>
          </a:p>
        </p:txBody>
      </p:sp>
      <p:sp>
        <p:nvSpPr>
          <p:cNvPr id="4" name="Slide Number Placeholder 3"/>
          <p:cNvSpPr>
            <a:spLocks noGrp="1"/>
          </p:cNvSpPr>
          <p:nvPr>
            <p:ph type="sldNum" sz="quarter" idx="10"/>
          </p:nvPr>
        </p:nvSpPr>
        <p:spPr/>
        <p:txBody>
          <a:bodyPr/>
          <a:lstStyle/>
          <a:p>
            <a:fld id="{D1E93091-E4A2-9A49-95A5-8B275F30BDD3}" type="slidenum">
              <a:rPr lang="en-US" smtClean="0"/>
              <a:pPr/>
              <a:t>2</a:t>
            </a:fld>
            <a:endParaRPr lang="en-US"/>
          </a:p>
        </p:txBody>
      </p:sp>
    </p:spTree>
    <p:extLst>
      <p:ext uri="{BB962C8B-B14F-4D97-AF65-F5344CB8AC3E}">
        <p14:creationId xmlns:p14="http://schemas.microsoft.com/office/powerpoint/2010/main" val="299464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a:p>
        </p:txBody>
      </p:sp>
      <p:sp>
        <p:nvSpPr>
          <p:cNvPr id="4" name="Slide Number Placeholder 3"/>
          <p:cNvSpPr>
            <a:spLocks noGrp="1"/>
          </p:cNvSpPr>
          <p:nvPr>
            <p:ph type="sldNum" sz="quarter" idx="10"/>
          </p:nvPr>
        </p:nvSpPr>
        <p:spPr/>
        <p:txBody>
          <a:bodyPr/>
          <a:lstStyle/>
          <a:p>
            <a:fld id="{DADDB784-2B85-644E-9BFC-B77BED3B3646}" type="slidenum">
              <a:t>7</a:t>
            </a:fld>
            <a:endParaRPr lang="en-US"/>
          </a:p>
        </p:txBody>
      </p:sp>
    </p:spTree>
    <p:extLst>
      <p:ext uri="{BB962C8B-B14F-4D97-AF65-F5344CB8AC3E}">
        <p14:creationId xmlns:p14="http://schemas.microsoft.com/office/powerpoint/2010/main" val="373980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B45BCD-DE2C-40BE-B322-528B00C9686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19186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B45BCD-DE2C-40BE-B322-528B00C9686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05320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0A529A-CA96-0B44-988A-906C62DB21B1}"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576639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A0A529A-CA96-0B44-988A-906C62DB21B1}"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03897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E93091-E4A2-9A49-95A5-8B275F30BDD3}"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690430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your own.</a:t>
            </a:r>
            <a:endParaRPr lang="en-US" dirty="0"/>
          </a:p>
        </p:txBody>
      </p:sp>
      <p:sp>
        <p:nvSpPr>
          <p:cNvPr id="4" name="Slide Number Placeholder 3"/>
          <p:cNvSpPr>
            <a:spLocks noGrp="1"/>
          </p:cNvSpPr>
          <p:nvPr>
            <p:ph type="sldNum" sz="quarter" idx="10"/>
          </p:nvPr>
        </p:nvSpPr>
        <p:spPr/>
        <p:txBody>
          <a:bodyPr/>
          <a:lstStyle/>
          <a:p>
            <a:fld id="{28749885-F38A-C646-9477-345160646BB2}"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00743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E7D4-7089-B54A-9484-3BF5CDFCB8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C6AF02-89CE-C940-B6B2-FFACD564F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65E766-5057-3F4E-9C6F-32D9DD1FF68A}"/>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5" name="Footer Placeholder 4">
            <a:extLst>
              <a:ext uri="{FF2B5EF4-FFF2-40B4-BE49-F238E27FC236}">
                <a16:creationId xmlns:a16="http://schemas.microsoft.com/office/drawing/2014/main" id="{7CE6D685-3A04-0140-8134-D61CA1FD4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094B4-381B-C74A-9C7E-DAE81C72CA7A}"/>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156797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6607-A8DA-0342-BE02-0D105627C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82EB63-1F9E-9D4B-BC53-5FAED80EC7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53285-6A32-A74F-AF71-CACFAED994F1}"/>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5" name="Footer Placeholder 4">
            <a:extLst>
              <a:ext uri="{FF2B5EF4-FFF2-40B4-BE49-F238E27FC236}">
                <a16:creationId xmlns:a16="http://schemas.microsoft.com/office/drawing/2014/main" id="{4071579E-A698-B54B-89D4-B8FAFD35B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9A9BA-72CA-E843-8FDA-9B4661341706}"/>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269706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378089-6954-B04C-9BB0-8051143CF2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DCFC79-BA19-0147-A00E-002C369F0B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60721-134A-D548-9740-59025858CA79}"/>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5" name="Footer Placeholder 4">
            <a:extLst>
              <a:ext uri="{FF2B5EF4-FFF2-40B4-BE49-F238E27FC236}">
                <a16:creationId xmlns:a16="http://schemas.microsoft.com/office/drawing/2014/main" id="{CD6BE1C1-A315-1B4C-9C64-BFBF6E57C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59E20-1CDB-B54B-B003-597127D0C0E0}"/>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406968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D8FC776-478F-A946-BA94-5F91E61837B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848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0B4B-0518-494E-BABA-B28C80DBA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FC64EA-933C-8244-85F8-D432EAED05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B97FA-1A2A-4D48-AFF3-4E3A6273F56D}"/>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5" name="Footer Placeholder 4">
            <a:extLst>
              <a:ext uri="{FF2B5EF4-FFF2-40B4-BE49-F238E27FC236}">
                <a16:creationId xmlns:a16="http://schemas.microsoft.com/office/drawing/2014/main" id="{79473181-3C87-BD4B-89E0-63F58CD64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0BF6-17BF-DC42-A966-74F20733EECD}"/>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35555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4E7D-19B8-BB4E-9E1D-1529878E7B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352F17-25D7-FC49-83FD-C1B2F76C0F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745A4A-B425-544A-AA49-07855F55F1B5}"/>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5" name="Footer Placeholder 4">
            <a:extLst>
              <a:ext uri="{FF2B5EF4-FFF2-40B4-BE49-F238E27FC236}">
                <a16:creationId xmlns:a16="http://schemas.microsoft.com/office/drawing/2014/main" id="{D846329A-A1FF-F746-B851-A947F4864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6989-29F4-8147-AC45-49CC37A89DF5}"/>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136928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A41C-2354-FD42-BC2D-411B3C246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EDBF7-585F-E840-8F43-A6A9FD0C93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863CF-000B-AA44-A880-149D583631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E68E2-26FB-A246-BCFA-7975CFB04F2B}"/>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6" name="Footer Placeholder 5">
            <a:extLst>
              <a:ext uri="{FF2B5EF4-FFF2-40B4-BE49-F238E27FC236}">
                <a16:creationId xmlns:a16="http://schemas.microsoft.com/office/drawing/2014/main" id="{558FA22F-FC3C-7046-9577-E70E571FE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037D4-3D0B-2449-92A4-2046778D727F}"/>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252363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62974-82A4-6B46-85CA-B750FAB4E5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24D86-0085-CB43-9975-F83F584C3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7EDCB6-38C6-0442-8375-DEDDA15B27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919104-DC11-0D44-98A0-F0B6D356BD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F3C7C3-5D52-554A-9997-BACE2F0D62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863EDD-5ABC-CE42-BA34-BA6C02AE7F59}"/>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8" name="Footer Placeholder 7">
            <a:extLst>
              <a:ext uri="{FF2B5EF4-FFF2-40B4-BE49-F238E27FC236}">
                <a16:creationId xmlns:a16="http://schemas.microsoft.com/office/drawing/2014/main" id="{5610774E-E2E3-BD4D-A8B2-698F1BC698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1AA1FB-C476-704F-9329-FE8A22E9747B}"/>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312404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F8FEC-1915-CF49-98E5-A3083D740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DBE730-3C52-D94F-8E0F-1D82A65DDC84}"/>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4" name="Footer Placeholder 3">
            <a:extLst>
              <a:ext uri="{FF2B5EF4-FFF2-40B4-BE49-F238E27FC236}">
                <a16:creationId xmlns:a16="http://schemas.microsoft.com/office/drawing/2014/main" id="{AABAAACD-9FBB-0F49-AF87-BBA06ED4FD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6154E6-BEAF-7749-A45F-9CE021AAD72A}"/>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212263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A41B0-643A-C149-A735-FC9EE90DC7E3}"/>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3" name="Footer Placeholder 2">
            <a:extLst>
              <a:ext uri="{FF2B5EF4-FFF2-40B4-BE49-F238E27FC236}">
                <a16:creationId xmlns:a16="http://schemas.microsoft.com/office/drawing/2014/main" id="{FE10D17E-74FD-5B4E-BB09-3F58AE0A02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C91160-CE81-8F45-BC12-8E3ADD5800CA}"/>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3903812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63C5-4CAA-204A-9F87-7CD12DE5B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50199-CACF-074C-937B-58A9EEF6E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A1A33-6269-214D-B7CD-CB6AD9A48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3383B9-70BD-8445-A036-1C825D646F3E}"/>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6" name="Footer Placeholder 5">
            <a:extLst>
              <a:ext uri="{FF2B5EF4-FFF2-40B4-BE49-F238E27FC236}">
                <a16:creationId xmlns:a16="http://schemas.microsoft.com/office/drawing/2014/main" id="{07990E5E-CC75-7440-8009-21A86FA6F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B0F27-B647-3943-9A80-7A0065ECAC5A}"/>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1718942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ADA-72CF-EF4C-8220-D95FD56C9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D36799-16D9-E74B-984F-81643324C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FD9153-37B0-E341-BAD6-C17162E81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D87CE-4D5E-E843-8586-8C73F1207736}"/>
              </a:ext>
            </a:extLst>
          </p:cNvPr>
          <p:cNvSpPr>
            <a:spLocks noGrp="1"/>
          </p:cNvSpPr>
          <p:nvPr>
            <p:ph type="dt" sz="half" idx="10"/>
          </p:nvPr>
        </p:nvSpPr>
        <p:spPr/>
        <p:txBody>
          <a:bodyPr/>
          <a:lstStyle/>
          <a:p>
            <a:fld id="{D7654BE7-F48E-ED4F-83B9-D0628CD5A7B9}" type="datetimeFigureOut">
              <a:rPr lang="en-US" smtClean="0"/>
              <a:t>5/13/2021</a:t>
            </a:fld>
            <a:endParaRPr lang="en-US"/>
          </a:p>
        </p:txBody>
      </p:sp>
      <p:sp>
        <p:nvSpPr>
          <p:cNvPr id="6" name="Footer Placeholder 5">
            <a:extLst>
              <a:ext uri="{FF2B5EF4-FFF2-40B4-BE49-F238E27FC236}">
                <a16:creationId xmlns:a16="http://schemas.microsoft.com/office/drawing/2014/main" id="{0EEEB172-117E-0747-AFD0-C44B5B79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8FE699-221F-8745-87C9-555DE2809F61}"/>
              </a:ext>
            </a:extLst>
          </p:cNvPr>
          <p:cNvSpPr>
            <a:spLocks noGrp="1"/>
          </p:cNvSpPr>
          <p:nvPr>
            <p:ph type="sldNum" sz="quarter" idx="12"/>
          </p:nvPr>
        </p:nvSpPr>
        <p:spPr/>
        <p:txBody>
          <a:bodyPr/>
          <a:lstStyle/>
          <a:p>
            <a:fld id="{7561FF83-1CEB-8F49-8521-24B086019200}" type="slidenum">
              <a:rPr lang="en-US" smtClean="0"/>
              <a:t>‹#›</a:t>
            </a:fld>
            <a:endParaRPr lang="en-US"/>
          </a:p>
        </p:txBody>
      </p:sp>
    </p:spTree>
    <p:extLst>
      <p:ext uri="{BB962C8B-B14F-4D97-AF65-F5344CB8AC3E}">
        <p14:creationId xmlns:p14="http://schemas.microsoft.com/office/powerpoint/2010/main" val="243162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95FDD-D584-3345-94E1-6431AFE2F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06DDD0-9D27-3947-85B3-5CF0FBF28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2482B-2F3A-494E-9FB6-BA2C05C8C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54BE7-F48E-ED4F-83B9-D0628CD5A7B9}" type="datetimeFigureOut">
              <a:rPr lang="en-US" smtClean="0"/>
              <a:t>5/13/2021</a:t>
            </a:fld>
            <a:endParaRPr lang="en-US"/>
          </a:p>
        </p:txBody>
      </p:sp>
      <p:sp>
        <p:nvSpPr>
          <p:cNvPr id="5" name="Footer Placeholder 4">
            <a:extLst>
              <a:ext uri="{FF2B5EF4-FFF2-40B4-BE49-F238E27FC236}">
                <a16:creationId xmlns:a16="http://schemas.microsoft.com/office/drawing/2014/main" id="{63C190D9-4537-8C4C-AFBE-FE76DB226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83F1A8-BE6A-4C4D-8594-7A0A71548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1FF83-1CEB-8F49-8521-24B086019200}" type="slidenum">
              <a:rPr lang="en-US" smtClean="0"/>
              <a:t>‹#›</a:t>
            </a:fld>
            <a:endParaRPr lang="en-US"/>
          </a:p>
        </p:txBody>
      </p:sp>
    </p:spTree>
    <p:extLst>
      <p:ext uri="{BB962C8B-B14F-4D97-AF65-F5344CB8AC3E}">
        <p14:creationId xmlns:p14="http://schemas.microsoft.com/office/powerpoint/2010/main" val="948107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1058" r="3704"/>
          <a:stretch/>
        </p:blipFill>
        <p:spPr>
          <a:xfrm>
            <a:off x="1524000" y="228600"/>
            <a:ext cx="9144000" cy="6400800"/>
          </a:xfrm>
          <a:prstGeom prst="rect">
            <a:avLst/>
          </a:prstGeom>
        </p:spPr>
      </p:pic>
      <p:sp>
        <p:nvSpPr>
          <p:cNvPr id="7" name="Rectangle 6"/>
          <p:cNvSpPr/>
          <p:nvPr/>
        </p:nvSpPr>
        <p:spPr>
          <a:xfrm>
            <a:off x="1524000" y="5675293"/>
            <a:ext cx="9144000" cy="954107"/>
          </a:xfrm>
          <a:prstGeom prst="rect">
            <a:avLst/>
          </a:prstGeom>
          <a:solidFill>
            <a:schemeClr val="tx1">
              <a:alpha val="40000"/>
            </a:schemeClr>
          </a:solidFill>
          <a:effectLst/>
        </p:spPr>
        <p:txBody>
          <a:bodyPr wrap="square">
            <a:spAutoFit/>
          </a:bodyPr>
          <a:lstStyle/>
          <a:p>
            <a:pPr marL="173038" algn="ctr"/>
            <a:r>
              <a:rPr lang="en-US" sz="2800" dirty="0">
                <a:solidFill>
                  <a:srgbClr val="FFFFFF"/>
                </a:solidFill>
              </a:rPr>
              <a:t>Sarah </a:t>
            </a:r>
            <a:r>
              <a:rPr lang="en-US" sz="2800" dirty="0" err="1">
                <a:solidFill>
                  <a:srgbClr val="FFFFFF"/>
                </a:solidFill>
              </a:rPr>
              <a:t>Hobbie</a:t>
            </a:r>
            <a:r>
              <a:rPr lang="en-US" sz="2800" dirty="0">
                <a:solidFill>
                  <a:srgbClr val="FFFFFF"/>
                </a:solidFill>
              </a:rPr>
              <a:t>, Dept. of Ecology, Evolution &amp; Behavior, University of Minnesota</a:t>
            </a:r>
          </a:p>
        </p:txBody>
      </p:sp>
      <p:sp>
        <p:nvSpPr>
          <p:cNvPr id="4" name="Rectangle 3">
            <a:extLst>
              <a:ext uri="{FF2B5EF4-FFF2-40B4-BE49-F238E27FC236}">
                <a16:creationId xmlns:a16="http://schemas.microsoft.com/office/drawing/2014/main" id="{CBC963E7-3A43-8D49-A827-C576C39AC1EC}"/>
              </a:ext>
            </a:extLst>
          </p:cNvPr>
          <p:cNvSpPr/>
          <p:nvPr/>
        </p:nvSpPr>
        <p:spPr>
          <a:xfrm>
            <a:off x="1524000" y="228599"/>
            <a:ext cx="9144000" cy="646331"/>
          </a:xfrm>
          <a:prstGeom prst="rect">
            <a:avLst/>
          </a:prstGeom>
          <a:solidFill>
            <a:schemeClr val="tx1">
              <a:alpha val="40000"/>
            </a:schemeClr>
          </a:solidFill>
          <a:effectLst/>
        </p:spPr>
        <p:txBody>
          <a:bodyPr wrap="square">
            <a:spAutoFit/>
          </a:bodyPr>
          <a:lstStyle/>
          <a:p>
            <a:pPr algn="ctr"/>
            <a:r>
              <a:rPr lang="en-US" sz="3600" dirty="0">
                <a:solidFill>
                  <a:srgbClr val="FFFFFF"/>
                </a:solidFill>
                <a:latin typeface="Calibri"/>
              </a:rPr>
              <a:t>Trees as sources of phosphorus to </a:t>
            </a:r>
            <a:r>
              <a:rPr lang="en-US" sz="3600" dirty="0" err="1">
                <a:solidFill>
                  <a:srgbClr val="FFFFFF"/>
                </a:solidFill>
                <a:latin typeface="Calibri"/>
              </a:rPr>
              <a:t>stormwater</a:t>
            </a:r>
            <a:endParaRPr lang="en-US" sz="3600" dirty="0">
              <a:solidFill>
                <a:srgbClr val="FFFFFF"/>
              </a:solidFill>
              <a:latin typeface="Calibri"/>
            </a:endParaRPr>
          </a:p>
        </p:txBody>
      </p:sp>
    </p:spTree>
    <p:extLst>
      <p:ext uri="{BB962C8B-B14F-4D97-AF65-F5344CB8AC3E}">
        <p14:creationId xmlns:p14="http://schemas.microsoft.com/office/powerpoint/2010/main" val="931055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DB0F9E-944E-FE47-B237-B871335AF29B}"/>
              </a:ext>
            </a:extLst>
          </p:cNvPr>
          <p:cNvPicPr>
            <a:picLocks noChangeAspect="1"/>
          </p:cNvPicPr>
          <p:nvPr/>
        </p:nvPicPr>
        <p:blipFill>
          <a:blip r:embed="rId2"/>
          <a:stretch>
            <a:fillRect/>
          </a:stretch>
        </p:blipFill>
        <p:spPr>
          <a:xfrm>
            <a:off x="3090428" y="0"/>
            <a:ext cx="6021659" cy="6858000"/>
          </a:xfrm>
          <a:prstGeom prst="rect">
            <a:avLst/>
          </a:prstGeom>
        </p:spPr>
      </p:pic>
      <p:sp>
        <p:nvSpPr>
          <p:cNvPr id="5" name="Oval 4"/>
          <p:cNvSpPr/>
          <p:nvPr/>
        </p:nvSpPr>
        <p:spPr>
          <a:xfrm>
            <a:off x="5927638" y="2152891"/>
            <a:ext cx="856525" cy="427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556509" y="3248930"/>
            <a:ext cx="1720515" cy="44447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66E218-434B-B04A-B485-398E7A04BD96}"/>
              </a:ext>
            </a:extLst>
          </p:cNvPr>
          <p:cNvSpPr/>
          <p:nvPr/>
        </p:nvSpPr>
        <p:spPr>
          <a:xfrm>
            <a:off x="7133334" y="11575"/>
            <a:ext cx="856525" cy="427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A944A2-C9BD-6741-8A14-C6136B364C1F}"/>
              </a:ext>
            </a:extLst>
          </p:cNvPr>
          <p:cNvSpPr/>
          <p:nvPr/>
        </p:nvSpPr>
        <p:spPr>
          <a:xfrm>
            <a:off x="5883486" y="2929928"/>
            <a:ext cx="856525" cy="427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ED2F28-1B55-D54E-9CA2-15C951CFC5E5}"/>
              </a:ext>
            </a:extLst>
          </p:cNvPr>
          <p:cNvSpPr/>
          <p:nvPr/>
        </p:nvSpPr>
        <p:spPr>
          <a:xfrm>
            <a:off x="3799826" y="6090213"/>
            <a:ext cx="856525" cy="427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76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05327789"/>
              </p:ext>
            </p:extLst>
          </p:nvPr>
        </p:nvGraphicFramePr>
        <p:xfrm>
          <a:off x="1073425" y="781880"/>
          <a:ext cx="10018645" cy="5274366"/>
        </p:xfrm>
        <a:graphic>
          <a:graphicData uri="http://schemas.openxmlformats.org/drawingml/2006/table">
            <a:tbl>
              <a:tblPr firstRow="1" bandRow="1">
                <a:tableStyleId>{2D5ABB26-0587-4C30-8999-92F81FD0307C}</a:tableStyleId>
              </a:tblPr>
              <a:tblGrid>
                <a:gridCol w="1152940">
                  <a:extLst>
                    <a:ext uri="{9D8B030D-6E8A-4147-A177-3AD203B41FA5}">
                      <a16:colId xmlns:a16="http://schemas.microsoft.com/office/drawing/2014/main" val="20000"/>
                    </a:ext>
                  </a:extLst>
                </a:gridCol>
                <a:gridCol w="1191861">
                  <a:extLst>
                    <a:ext uri="{9D8B030D-6E8A-4147-A177-3AD203B41FA5}">
                      <a16:colId xmlns:a16="http://schemas.microsoft.com/office/drawing/2014/main" val="655744174"/>
                    </a:ext>
                  </a:extLst>
                </a:gridCol>
                <a:gridCol w="1074539">
                  <a:extLst>
                    <a:ext uri="{9D8B030D-6E8A-4147-A177-3AD203B41FA5}">
                      <a16:colId xmlns:a16="http://schemas.microsoft.com/office/drawing/2014/main" val="20001"/>
                    </a:ext>
                  </a:extLst>
                </a:gridCol>
                <a:gridCol w="1319861">
                  <a:extLst>
                    <a:ext uri="{9D8B030D-6E8A-4147-A177-3AD203B41FA5}">
                      <a16:colId xmlns:a16="http://schemas.microsoft.com/office/drawing/2014/main" val="20002"/>
                    </a:ext>
                  </a:extLst>
                </a:gridCol>
                <a:gridCol w="1319861">
                  <a:extLst>
                    <a:ext uri="{9D8B030D-6E8A-4147-A177-3AD203B41FA5}">
                      <a16:colId xmlns:a16="http://schemas.microsoft.com/office/drawing/2014/main" val="1719834972"/>
                    </a:ext>
                  </a:extLst>
                </a:gridCol>
                <a:gridCol w="1319861">
                  <a:extLst>
                    <a:ext uri="{9D8B030D-6E8A-4147-A177-3AD203B41FA5}">
                      <a16:colId xmlns:a16="http://schemas.microsoft.com/office/drawing/2014/main" val="4235745752"/>
                    </a:ext>
                  </a:extLst>
                </a:gridCol>
                <a:gridCol w="1319861">
                  <a:extLst>
                    <a:ext uri="{9D8B030D-6E8A-4147-A177-3AD203B41FA5}">
                      <a16:colId xmlns:a16="http://schemas.microsoft.com/office/drawing/2014/main" val="1283283562"/>
                    </a:ext>
                  </a:extLst>
                </a:gridCol>
                <a:gridCol w="1319861">
                  <a:extLst>
                    <a:ext uri="{9D8B030D-6E8A-4147-A177-3AD203B41FA5}">
                      <a16:colId xmlns:a16="http://schemas.microsoft.com/office/drawing/2014/main" val="3564602084"/>
                    </a:ext>
                  </a:extLst>
                </a:gridCol>
              </a:tblGrid>
              <a:tr h="877900">
                <a:tc>
                  <a:txBody>
                    <a:bodyPr/>
                    <a:lstStyle/>
                    <a:p>
                      <a:pPr algn="ctr"/>
                      <a:r>
                        <a:rPr lang="en-US">
                          <a:solidFill>
                            <a:srgbClr val="FFFF00"/>
                          </a:solidFill>
                          <a:latin typeface="Calibri"/>
                          <a:cs typeface="Calibri"/>
                        </a:rPr>
                        <a:t>City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00"/>
                          </a:solidFill>
                          <a:latin typeface="Calibri"/>
                          <a:cs typeface="Calibri"/>
                        </a:rPr>
                        <a:t>Study Years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a:solidFill>
                            <a:srgbClr val="FFFF00"/>
                          </a:solidFill>
                          <a:latin typeface="Calibri"/>
                          <a:cs typeface="Calibri"/>
                        </a:rPr>
                        <a:t>No. routes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a:solidFill>
                            <a:srgbClr val="FFFF00"/>
                          </a:solidFill>
                          <a:latin typeface="Calibri"/>
                          <a:cs typeface="Calibri"/>
                        </a:rPr>
                        <a:t>Route types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00"/>
                          </a:solidFill>
                          <a:latin typeface="Calibri"/>
                          <a:cs typeface="Calibri"/>
                        </a:rPr>
                        <a:t>Canopy Cover (%)</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00"/>
                          </a:solidFill>
                          <a:latin typeface="Calibri"/>
                          <a:cs typeface="Calibri"/>
                        </a:rPr>
                        <a:t>Frequency (d)</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00"/>
                          </a:solidFill>
                          <a:latin typeface="Calibri"/>
                          <a:cs typeface="Calibri"/>
                        </a:rPr>
                        <a:t>Sweeper Type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00"/>
                          </a:solidFill>
                          <a:latin typeface="Calibri"/>
                          <a:cs typeface="Calibri"/>
                        </a:rPr>
                        <a:t>Sweeping Period</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77900">
                <a:tc>
                  <a:txBody>
                    <a:bodyPr/>
                    <a:lstStyle/>
                    <a:p>
                      <a:pPr algn="ctr"/>
                      <a:r>
                        <a:rPr lang="en-US">
                          <a:solidFill>
                            <a:srgbClr val="FFFFFF"/>
                          </a:solidFill>
                          <a:latin typeface="Calibri"/>
                          <a:cs typeface="Calibri"/>
                        </a:rPr>
                        <a:t>Forest Lake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2019</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14</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a:solidFill>
                            <a:srgbClr val="FFFFFF"/>
                          </a:solidFill>
                          <a:latin typeface="Calibri"/>
                          <a:cs typeface="Calibri"/>
                        </a:rPr>
                        <a:t>Residential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1-17</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14-35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Regen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Apr-Oct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254142">
                <a:tc>
                  <a:txBody>
                    <a:bodyPr/>
                    <a:lstStyle/>
                    <a:p>
                      <a:pPr algn="ctr"/>
                      <a:r>
                        <a:rPr lang="en-US">
                          <a:solidFill>
                            <a:srgbClr val="FFFFFF"/>
                          </a:solidFill>
                          <a:latin typeface="Calibri"/>
                          <a:cs typeface="Calibri"/>
                        </a:rPr>
                        <a:t>Mpls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2019</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a:solidFill>
                            <a:srgbClr val="FFFFFF"/>
                          </a:solidFill>
                          <a:latin typeface="Calibri"/>
                          <a:cs typeface="Calibri"/>
                        </a:rPr>
                        <a:t>6</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err="1">
                          <a:solidFill>
                            <a:srgbClr val="FFFFFF"/>
                          </a:solidFill>
                          <a:latin typeface="Calibri"/>
                          <a:cs typeface="Calibri"/>
                        </a:rPr>
                        <a:t>Prkwys</a:t>
                      </a:r>
                      <a:r>
                        <a:rPr lang="en-US" dirty="0">
                          <a:solidFill>
                            <a:srgbClr val="FFFFFF"/>
                          </a:solidFill>
                          <a:latin typeface="Calibri"/>
                          <a:cs typeface="Calibri"/>
                        </a:rPr>
                        <a:t>, residential,</a:t>
                      </a:r>
                    </a:p>
                    <a:p>
                      <a:pPr algn="ctr"/>
                      <a:r>
                        <a:rPr lang="en-US" dirty="0">
                          <a:solidFill>
                            <a:srgbClr val="FFFFFF"/>
                          </a:solidFill>
                          <a:latin typeface="Calibri"/>
                          <a:cs typeface="Calibri"/>
                        </a:rPr>
                        <a:t>downtown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0.75-37.5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29.2-35.5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Regen + </a:t>
                      </a:r>
                      <a:r>
                        <a:rPr lang="en-US" dirty="0" err="1">
                          <a:solidFill>
                            <a:srgbClr val="FFFFFF"/>
                          </a:solidFill>
                          <a:latin typeface="Calibri"/>
                          <a:cs typeface="Calibri"/>
                        </a:rPr>
                        <a:t>Mechan</a:t>
                      </a:r>
                      <a:endParaRPr lang="en-US" dirty="0">
                        <a:solidFill>
                          <a:srgbClr val="FFFFFF"/>
                        </a:solidFill>
                        <a:latin typeface="Calibri"/>
                        <a:cs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June-Nov</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508624">
                <a:tc>
                  <a:txBody>
                    <a:bodyPr/>
                    <a:lstStyle/>
                    <a:p>
                      <a:pPr algn="ctr"/>
                      <a:r>
                        <a:rPr lang="en-US" dirty="0">
                          <a:solidFill>
                            <a:srgbClr val="FFFFFF"/>
                          </a:solidFill>
                          <a:latin typeface="Calibri"/>
                          <a:cs typeface="Calibri"/>
                        </a:rPr>
                        <a:t>Prior Lake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2010-2012</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9</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Residential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0.1-19.3</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9.8-37.5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Regen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Year-round</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45112692"/>
                  </a:ext>
                </a:extLst>
              </a:tr>
              <a:tr h="877900">
                <a:tc>
                  <a:txBody>
                    <a:bodyPr/>
                    <a:lstStyle/>
                    <a:p>
                      <a:pPr algn="ctr"/>
                      <a:r>
                        <a:rPr lang="en-US" dirty="0">
                          <a:solidFill>
                            <a:srgbClr val="FFFFFF"/>
                          </a:solidFill>
                          <a:latin typeface="Calibri"/>
                          <a:cs typeface="Calibri"/>
                        </a:rPr>
                        <a:t>Roseville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2019</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a:solidFill>
                            <a:srgbClr val="FFFFFF"/>
                          </a:solidFill>
                          <a:latin typeface="Calibri"/>
                          <a:cs typeface="Calibri"/>
                        </a:rPr>
                        <a:t>4</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Residential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13.7-19.6</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65.3-73.3</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Regen + </a:t>
                      </a:r>
                      <a:r>
                        <a:rPr lang="en-US" dirty="0" err="1">
                          <a:solidFill>
                            <a:srgbClr val="FFFFFF"/>
                          </a:solidFill>
                          <a:latin typeface="Calibri"/>
                          <a:cs typeface="Calibri"/>
                        </a:rPr>
                        <a:t>Mechan</a:t>
                      </a:r>
                      <a:endParaRPr lang="en-US" dirty="0">
                        <a:solidFill>
                          <a:srgbClr val="FFFFFF"/>
                        </a:solidFill>
                        <a:latin typeface="Calibri"/>
                        <a:cs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Apr-Nov</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877900">
                <a:tc>
                  <a:txBody>
                    <a:bodyPr/>
                    <a:lstStyle/>
                    <a:p>
                      <a:pPr algn="ctr"/>
                      <a:r>
                        <a:rPr lang="en-US">
                          <a:solidFill>
                            <a:srgbClr val="FFFFFF"/>
                          </a:solidFill>
                          <a:latin typeface="Calibri"/>
                          <a:cs typeface="Calibri"/>
                        </a:rPr>
                        <a:t>Shoreview</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2019</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7</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Residential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9.5-22.5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45.8-145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Regen + </a:t>
                      </a:r>
                      <a:r>
                        <a:rPr lang="en-US" dirty="0" err="1">
                          <a:solidFill>
                            <a:srgbClr val="FFFFFF"/>
                          </a:solidFill>
                          <a:latin typeface="Calibri"/>
                          <a:cs typeface="Calibri"/>
                        </a:rPr>
                        <a:t>Mechan</a:t>
                      </a:r>
                      <a:endParaRPr lang="en-US" dirty="0">
                        <a:solidFill>
                          <a:srgbClr val="FFFFFF"/>
                        </a:solidFill>
                        <a:latin typeface="Calibri"/>
                        <a:cs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a:solidFill>
                            <a:srgbClr val="FFFFFF"/>
                          </a:solidFill>
                          <a:latin typeface="Calibri"/>
                          <a:cs typeface="Calibri"/>
                        </a:rPr>
                        <a:t>March-Nov</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5631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74203415"/>
              </p:ext>
            </p:extLst>
          </p:nvPr>
        </p:nvGraphicFramePr>
        <p:xfrm>
          <a:off x="2152311" y="4761668"/>
          <a:ext cx="7924800" cy="487680"/>
        </p:xfrm>
        <a:graphic>
          <a:graphicData uri="http://schemas.openxmlformats.org/drawingml/2006/table">
            <a:tbl>
              <a:tblPr firstRow="1" bandRow="1">
                <a:tableStyleId>{5940675A-B579-460E-94D1-54222C63F5DA}</a:tableStyleId>
              </a:tblPr>
              <a:tblGrid>
                <a:gridCol w="1205992">
                  <a:extLst>
                    <a:ext uri="{9D8B030D-6E8A-4147-A177-3AD203B41FA5}">
                      <a16:colId xmlns:a16="http://schemas.microsoft.com/office/drawing/2014/main" val="20000"/>
                    </a:ext>
                  </a:extLst>
                </a:gridCol>
                <a:gridCol w="2081827">
                  <a:extLst>
                    <a:ext uri="{9D8B030D-6E8A-4147-A177-3AD203B41FA5}">
                      <a16:colId xmlns:a16="http://schemas.microsoft.com/office/drawing/2014/main" val="20001"/>
                    </a:ext>
                  </a:extLst>
                </a:gridCol>
                <a:gridCol w="3666111">
                  <a:extLst>
                    <a:ext uri="{9D8B030D-6E8A-4147-A177-3AD203B41FA5}">
                      <a16:colId xmlns:a16="http://schemas.microsoft.com/office/drawing/2014/main" val="20002"/>
                    </a:ext>
                  </a:extLst>
                </a:gridCol>
                <a:gridCol w="970870">
                  <a:extLst>
                    <a:ext uri="{9D8B030D-6E8A-4147-A177-3AD203B41FA5}">
                      <a16:colId xmlns:a16="http://schemas.microsoft.com/office/drawing/2014/main" val="20003"/>
                    </a:ext>
                  </a:extLst>
                </a:gridCol>
              </a:tblGrid>
              <a:tr h="464223">
                <a:tc>
                  <a:txBody>
                    <a:bodyPr/>
                    <a:lstStyle/>
                    <a:p>
                      <a:pPr algn="ctr"/>
                      <a:r>
                        <a:rPr lang="en-US" sz="2600" b="1" dirty="0">
                          <a:latin typeface="Calibri"/>
                          <a:cs typeface="Calibri"/>
                        </a:rPr>
                        <a:t>Soluble</a:t>
                      </a:r>
                    </a:p>
                  </a:txBody>
                  <a:tcPr anchor="ctr">
                    <a:solidFill>
                      <a:schemeClr val="accent5">
                        <a:lumMod val="60000"/>
                        <a:lumOff val="40000"/>
                      </a:schemeClr>
                    </a:solidFill>
                  </a:tcPr>
                </a:tc>
                <a:tc>
                  <a:txBody>
                    <a:bodyPr/>
                    <a:lstStyle/>
                    <a:p>
                      <a:pPr algn="ctr"/>
                      <a:r>
                        <a:rPr lang="en-US" sz="2600" b="1" dirty="0">
                          <a:latin typeface="Calibri"/>
                          <a:cs typeface="Calibri"/>
                        </a:rPr>
                        <a:t>Fines (&lt;2mm)</a:t>
                      </a:r>
                    </a:p>
                  </a:txBody>
                  <a:tcPr anchor="ctr">
                    <a:solidFill>
                      <a:schemeClr val="bg2">
                        <a:lumMod val="75000"/>
                      </a:schemeClr>
                    </a:solidFill>
                  </a:tcPr>
                </a:tc>
                <a:tc>
                  <a:txBody>
                    <a:bodyPr/>
                    <a:lstStyle/>
                    <a:p>
                      <a:pPr algn="ctr"/>
                      <a:r>
                        <a:rPr lang="en-US" sz="2600" b="1" dirty="0">
                          <a:latin typeface="Calibri"/>
                          <a:cs typeface="Calibri"/>
                        </a:rPr>
                        <a:t>Coarse Organics</a:t>
                      </a:r>
                      <a:r>
                        <a:rPr lang="en-US" sz="2600" b="1" baseline="0" dirty="0">
                          <a:latin typeface="Calibri"/>
                          <a:cs typeface="Calibri"/>
                        </a:rPr>
                        <a:t> (≥2mm)</a:t>
                      </a:r>
                      <a:endParaRPr lang="en-US" sz="2600" b="1" dirty="0">
                        <a:latin typeface="Calibri"/>
                        <a:cs typeface="Calibri"/>
                      </a:endParaRPr>
                    </a:p>
                  </a:txBody>
                  <a:tcPr>
                    <a:solidFill>
                      <a:srgbClr val="43DD68"/>
                    </a:solidFill>
                  </a:tcPr>
                </a:tc>
                <a:tc>
                  <a:txBody>
                    <a:bodyPr/>
                    <a:lstStyle/>
                    <a:p>
                      <a:pPr algn="ctr"/>
                      <a:r>
                        <a:rPr lang="en-US" sz="2600" b="1" dirty="0">
                          <a:latin typeface="Calibri"/>
                          <a:cs typeface="Calibri"/>
                        </a:rPr>
                        <a:t>Rocks</a:t>
                      </a:r>
                    </a:p>
                  </a:txBody>
                  <a:tcPr>
                    <a:solidFill>
                      <a:schemeClr val="bg1">
                        <a:lumMod val="50000"/>
                      </a:schemeClr>
                    </a:solidFill>
                  </a:tcPr>
                </a:tc>
                <a:extLst>
                  <a:ext uri="{0D108BD9-81ED-4DB2-BD59-A6C34878D82A}">
                    <a16:rowId xmlns:a16="http://schemas.microsoft.com/office/drawing/2014/main" val="10000"/>
                  </a:ext>
                </a:extLst>
              </a:tr>
            </a:tbl>
          </a:graphicData>
        </a:graphic>
      </p:graphicFrame>
      <p:pic>
        <p:nvPicPr>
          <p:cNvPr id="5" name="Content Placeholder 3" descr="Original Sample 3-compressed.jpg"/>
          <p:cNvPicPr>
            <a:picLocks noChangeAspect="1"/>
          </p:cNvPicPr>
          <p:nvPr/>
        </p:nvPicPr>
        <p:blipFill rotWithShape="1">
          <a:blip r:embed="rId3"/>
          <a:srcRect l="9340" r="14017"/>
          <a:stretch/>
        </p:blipFill>
        <p:spPr>
          <a:xfrm>
            <a:off x="5140556" y="2622546"/>
            <a:ext cx="2013731" cy="1752313"/>
          </a:xfrm>
          <a:prstGeom prst="rect">
            <a:avLst/>
          </a:prstGeom>
        </p:spPr>
      </p:pic>
      <p:sp>
        <p:nvSpPr>
          <p:cNvPr id="12" name="TextBox 11"/>
          <p:cNvSpPr txBox="1"/>
          <p:nvPr/>
        </p:nvSpPr>
        <p:spPr>
          <a:xfrm>
            <a:off x="1852491" y="5882948"/>
            <a:ext cx="1766437" cy="461665"/>
          </a:xfrm>
          <a:prstGeom prst="rect">
            <a:avLst/>
          </a:prstGeom>
          <a:noFill/>
          <a:ln w="38100" cmpd="sng">
            <a:solidFill>
              <a:srgbClr val="FFFFFF"/>
            </a:solidFill>
          </a:ln>
        </p:spPr>
        <p:txBody>
          <a:bodyPr wrap="square" rtlCol="0">
            <a:spAutoFit/>
          </a:bodyPr>
          <a:lstStyle/>
          <a:p>
            <a:pPr algn="ctr"/>
            <a:r>
              <a:rPr lang="en-US" sz="2400" dirty="0">
                <a:solidFill>
                  <a:srgbClr val="FFFFFF"/>
                </a:solidFill>
                <a:latin typeface="Calibri"/>
                <a:cs typeface="Calibri"/>
              </a:rPr>
              <a:t>TP, TN, TOC </a:t>
            </a:r>
          </a:p>
        </p:txBody>
      </p:sp>
      <p:sp>
        <p:nvSpPr>
          <p:cNvPr id="13" name="TextBox 12"/>
          <p:cNvSpPr txBox="1"/>
          <p:nvPr/>
        </p:nvSpPr>
        <p:spPr>
          <a:xfrm>
            <a:off x="4909596" y="5882949"/>
            <a:ext cx="2891645" cy="461665"/>
          </a:xfrm>
          <a:prstGeom prst="rect">
            <a:avLst/>
          </a:prstGeom>
          <a:noFill/>
          <a:ln w="38100" cmpd="sng">
            <a:solidFill>
              <a:schemeClr val="bg1"/>
            </a:solidFill>
          </a:ln>
        </p:spPr>
        <p:txBody>
          <a:bodyPr wrap="square" rtlCol="0">
            <a:spAutoFit/>
          </a:bodyPr>
          <a:lstStyle/>
          <a:p>
            <a:pPr algn="ctr"/>
            <a:r>
              <a:rPr lang="en-US" sz="2400" dirty="0">
                <a:solidFill>
                  <a:srgbClr val="FFFFFF"/>
                </a:solidFill>
                <a:latin typeface="Calibri"/>
                <a:cs typeface="Calibri"/>
              </a:rPr>
              <a:t>TS, TP, TN, TC, OM</a:t>
            </a:r>
          </a:p>
        </p:txBody>
      </p:sp>
      <p:cxnSp>
        <p:nvCxnSpPr>
          <p:cNvPr id="8" name="Straight Arrow Connector 7"/>
          <p:cNvCxnSpPr>
            <a:cxnSpLocks/>
            <a:stCxn id="30" idx="2"/>
            <a:endCxn id="5" idx="1"/>
          </p:cNvCxnSpPr>
          <p:nvPr/>
        </p:nvCxnSpPr>
        <p:spPr>
          <a:xfrm>
            <a:off x="3303601" y="2629848"/>
            <a:ext cx="1836955" cy="868855"/>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178542" y="4374858"/>
            <a:ext cx="0" cy="38681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p:cNvCxnSpPr>
          <p:nvPr/>
        </p:nvCxnSpPr>
        <p:spPr>
          <a:xfrm>
            <a:off x="2735708" y="5213783"/>
            <a:ext cx="0" cy="699464"/>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endCxn id="13" idx="0"/>
          </p:cNvCxnSpPr>
          <p:nvPr/>
        </p:nvCxnSpPr>
        <p:spPr>
          <a:xfrm>
            <a:off x="4344923" y="5244082"/>
            <a:ext cx="2010496" cy="638867"/>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a:endCxn id="13" idx="0"/>
          </p:cNvCxnSpPr>
          <p:nvPr/>
        </p:nvCxnSpPr>
        <p:spPr>
          <a:xfrm flipH="1">
            <a:off x="6355419" y="5244082"/>
            <a:ext cx="977072" cy="638867"/>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712838" y="3897235"/>
            <a:ext cx="1583998" cy="461665"/>
          </a:xfrm>
          <a:prstGeom prst="rect">
            <a:avLst/>
          </a:prstGeom>
          <a:noFill/>
          <a:ln w="38100" cmpd="sng">
            <a:solidFill>
              <a:schemeClr val="bg1"/>
            </a:solidFill>
          </a:ln>
        </p:spPr>
        <p:txBody>
          <a:bodyPr wrap="square" rtlCol="0">
            <a:spAutoFit/>
          </a:bodyPr>
          <a:lstStyle/>
          <a:p>
            <a:pPr algn="ctr"/>
            <a:r>
              <a:rPr lang="en-US" sz="2400" dirty="0">
                <a:solidFill>
                  <a:srgbClr val="FFFFFF"/>
                </a:solidFill>
                <a:latin typeface="Calibri"/>
                <a:cs typeface="Calibri"/>
              </a:rPr>
              <a:t>% moisture</a:t>
            </a:r>
          </a:p>
        </p:txBody>
      </p:sp>
      <p:cxnSp>
        <p:nvCxnSpPr>
          <p:cNvPr id="44" name="Straight Arrow Connector 43"/>
          <p:cNvCxnSpPr>
            <a:endCxn id="43" idx="1"/>
          </p:cNvCxnSpPr>
          <p:nvPr/>
        </p:nvCxnSpPr>
        <p:spPr>
          <a:xfrm>
            <a:off x="7154286" y="4128067"/>
            <a:ext cx="1558552" cy="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061" name="TextBox 2060"/>
          <p:cNvSpPr txBox="1"/>
          <p:nvPr/>
        </p:nvSpPr>
        <p:spPr>
          <a:xfrm>
            <a:off x="7801241" y="827273"/>
            <a:ext cx="402674" cy="369332"/>
          </a:xfrm>
          <a:prstGeom prst="rect">
            <a:avLst/>
          </a:prstGeom>
          <a:noFill/>
        </p:spPr>
        <p:txBody>
          <a:bodyPr wrap="none" rtlCol="0">
            <a:spAutoFit/>
          </a:bodyPr>
          <a:lstStyle/>
          <a:p>
            <a:r>
              <a:rPr lang="en-US">
                <a:solidFill>
                  <a:prstClr val="black"/>
                </a:solidFill>
                <a:latin typeface="Calibri"/>
                <a:cs typeface="Calibri"/>
              </a:rPr>
              <a:t>x4</a:t>
            </a:r>
          </a:p>
        </p:txBody>
      </p:sp>
      <p:pic>
        <p:nvPicPr>
          <p:cNvPr id="30" name="Picture 29" descr="Minneapolis_Route 5_6.10.19.jpg"/>
          <p:cNvPicPr>
            <a:picLocks noChangeAspect="1"/>
          </p:cNvPicPr>
          <p:nvPr/>
        </p:nvPicPr>
        <p:blipFill rotWithShape="1">
          <a:blip r:embed="rId4">
            <a:extLst>
              <a:ext uri="{28A0092B-C50C-407E-A947-70E740481C1C}">
                <a14:useLocalDpi xmlns:a14="http://schemas.microsoft.com/office/drawing/2010/main" val="0"/>
              </a:ext>
            </a:extLst>
          </a:blip>
          <a:srcRect b="5904"/>
          <a:stretch/>
        </p:blipFill>
        <p:spPr>
          <a:xfrm>
            <a:off x="1769893" y="465117"/>
            <a:ext cx="3067414" cy="2164730"/>
          </a:xfrm>
          <a:prstGeom prst="rect">
            <a:avLst/>
          </a:prstGeom>
        </p:spPr>
      </p:pic>
      <p:pic>
        <p:nvPicPr>
          <p:cNvPr id="31" name="Picture 30" descr="Roseville_Area 3_04.02.2019.jpg"/>
          <p:cNvPicPr>
            <a:picLocks noChangeAspect="1"/>
          </p:cNvPicPr>
          <p:nvPr/>
        </p:nvPicPr>
        <p:blipFill rotWithShape="1">
          <a:blip r:embed="rId5">
            <a:extLst>
              <a:ext uri="{28A0092B-C50C-407E-A947-70E740481C1C}">
                <a14:useLocalDpi xmlns:a14="http://schemas.microsoft.com/office/drawing/2010/main" val="0"/>
              </a:ext>
            </a:extLst>
          </a:blip>
          <a:srcRect l="20614" r="30117"/>
          <a:stretch/>
        </p:blipFill>
        <p:spPr>
          <a:xfrm rot="5400000">
            <a:off x="7901574" y="-111268"/>
            <a:ext cx="2179335" cy="3317503"/>
          </a:xfrm>
          <a:prstGeom prst="rect">
            <a:avLst/>
          </a:prstGeom>
        </p:spPr>
      </p:pic>
      <p:sp>
        <p:nvSpPr>
          <p:cNvPr id="32" name="TextBox 31"/>
          <p:cNvSpPr txBox="1"/>
          <p:nvPr/>
        </p:nvSpPr>
        <p:spPr>
          <a:xfrm>
            <a:off x="1769894" y="2253213"/>
            <a:ext cx="1342209" cy="369332"/>
          </a:xfrm>
          <a:prstGeom prst="rect">
            <a:avLst/>
          </a:prstGeom>
          <a:noFill/>
        </p:spPr>
        <p:txBody>
          <a:bodyPr wrap="none" rtlCol="0">
            <a:spAutoFit/>
          </a:bodyPr>
          <a:lstStyle/>
          <a:p>
            <a:r>
              <a:rPr lang="en-US" dirty="0">
                <a:solidFill>
                  <a:srgbClr val="FFFF00"/>
                </a:solidFill>
                <a:latin typeface="Calibri"/>
                <a:cs typeface="Calibri"/>
              </a:rPr>
              <a:t>Minneapolis</a:t>
            </a:r>
          </a:p>
        </p:txBody>
      </p:sp>
      <p:sp>
        <p:nvSpPr>
          <p:cNvPr id="33" name="TextBox 32"/>
          <p:cNvSpPr txBox="1"/>
          <p:nvPr/>
        </p:nvSpPr>
        <p:spPr>
          <a:xfrm>
            <a:off x="9706112" y="2275803"/>
            <a:ext cx="1014896" cy="369332"/>
          </a:xfrm>
          <a:prstGeom prst="rect">
            <a:avLst/>
          </a:prstGeom>
          <a:noFill/>
        </p:spPr>
        <p:txBody>
          <a:bodyPr wrap="none" rtlCol="0">
            <a:spAutoFit/>
          </a:bodyPr>
          <a:lstStyle/>
          <a:p>
            <a:r>
              <a:rPr lang="en-US" dirty="0">
                <a:solidFill>
                  <a:srgbClr val="FFFF00"/>
                </a:solidFill>
                <a:latin typeface="Calibri"/>
                <a:cs typeface="Calibri"/>
              </a:rPr>
              <a:t>Roseville</a:t>
            </a:r>
          </a:p>
        </p:txBody>
      </p:sp>
      <p:cxnSp>
        <p:nvCxnSpPr>
          <p:cNvPr id="36" name="Straight Arrow Connector 35"/>
          <p:cNvCxnSpPr>
            <a:cxnSpLocks/>
            <a:stCxn id="31" idx="3"/>
            <a:endCxn id="5" idx="3"/>
          </p:cNvCxnSpPr>
          <p:nvPr/>
        </p:nvCxnSpPr>
        <p:spPr>
          <a:xfrm flipH="1">
            <a:off x="7154286" y="2637150"/>
            <a:ext cx="1836954" cy="861552"/>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EA65FEA-7994-BD42-8804-F17AA9357A05}"/>
              </a:ext>
            </a:extLst>
          </p:cNvPr>
          <p:cNvCxnSpPr>
            <a:cxnSpLocks/>
          </p:cNvCxnSpPr>
          <p:nvPr/>
        </p:nvCxnSpPr>
        <p:spPr>
          <a:xfrm>
            <a:off x="4837307" y="1542733"/>
            <a:ext cx="455592" cy="9498"/>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D663B00-4836-6249-B9EE-1090EA7EB345}"/>
              </a:ext>
            </a:extLst>
          </p:cNvPr>
          <p:cNvSpPr txBox="1"/>
          <p:nvPr/>
        </p:nvSpPr>
        <p:spPr>
          <a:xfrm>
            <a:off x="5292899" y="1131985"/>
            <a:ext cx="1583998" cy="830997"/>
          </a:xfrm>
          <a:prstGeom prst="rect">
            <a:avLst/>
          </a:prstGeom>
          <a:noFill/>
          <a:ln w="38100" cmpd="sng">
            <a:solidFill>
              <a:schemeClr val="bg1"/>
            </a:solidFill>
          </a:ln>
        </p:spPr>
        <p:txBody>
          <a:bodyPr wrap="square" rtlCol="0">
            <a:spAutoFit/>
          </a:bodyPr>
          <a:lstStyle/>
          <a:p>
            <a:pPr algn="ctr"/>
            <a:r>
              <a:rPr lang="en-US" sz="2400" dirty="0">
                <a:solidFill>
                  <a:srgbClr val="FFFFFF"/>
                </a:solidFill>
                <a:latin typeface="Calibri"/>
                <a:cs typeface="Calibri"/>
              </a:rPr>
              <a:t>Load wet mass</a:t>
            </a:r>
          </a:p>
        </p:txBody>
      </p:sp>
      <p:cxnSp>
        <p:nvCxnSpPr>
          <p:cNvPr id="35" name="Straight Arrow Connector 34">
            <a:extLst>
              <a:ext uri="{FF2B5EF4-FFF2-40B4-BE49-F238E27FC236}">
                <a16:creationId xmlns:a16="http://schemas.microsoft.com/office/drawing/2014/main" id="{CAF96AA3-A847-494F-8321-6804618F5FB4}"/>
              </a:ext>
            </a:extLst>
          </p:cNvPr>
          <p:cNvCxnSpPr>
            <a:cxnSpLocks/>
          </p:cNvCxnSpPr>
          <p:nvPr/>
        </p:nvCxnSpPr>
        <p:spPr>
          <a:xfrm flipH="1">
            <a:off x="6876897" y="1547482"/>
            <a:ext cx="455592" cy="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314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52311" y="4761668"/>
          <a:ext cx="7924800" cy="487680"/>
        </p:xfrm>
        <a:graphic>
          <a:graphicData uri="http://schemas.openxmlformats.org/drawingml/2006/table">
            <a:tbl>
              <a:tblPr firstRow="1" bandRow="1">
                <a:tableStyleId>{5940675A-B579-460E-94D1-54222C63F5DA}</a:tableStyleId>
              </a:tblPr>
              <a:tblGrid>
                <a:gridCol w="1205992">
                  <a:extLst>
                    <a:ext uri="{9D8B030D-6E8A-4147-A177-3AD203B41FA5}">
                      <a16:colId xmlns:a16="http://schemas.microsoft.com/office/drawing/2014/main" val="20000"/>
                    </a:ext>
                  </a:extLst>
                </a:gridCol>
                <a:gridCol w="2081827">
                  <a:extLst>
                    <a:ext uri="{9D8B030D-6E8A-4147-A177-3AD203B41FA5}">
                      <a16:colId xmlns:a16="http://schemas.microsoft.com/office/drawing/2014/main" val="20001"/>
                    </a:ext>
                  </a:extLst>
                </a:gridCol>
                <a:gridCol w="3666111">
                  <a:extLst>
                    <a:ext uri="{9D8B030D-6E8A-4147-A177-3AD203B41FA5}">
                      <a16:colId xmlns:a16="http://schemas.microsoft.com/office/drawing/2014/main" val="20002"/>
                    </a:ext>
                  </a:extLst>
                </a:gridCol>
                <a:gridCol w="970870">
                  <a:extLst>
                    <a:ext uri="{9D8B030D-6E8A-4147-A177-3AD203B41FA5}">
                      <a16:colId xmlns:a16="http://schemas.microsoft.com/office/drawing/2014/main" val="20003"/>
                    </a:ext>
                  </a:extLst>
                </a:gridCol>
              </a:tblGrid>
              <a:tr h="464223">
                <a:tc>
                  <a:txBody>
                    <a:bodyPr/>
                    <a:lstStyle/>
                    <a:p>
                      <a:pPr algn="ctr"/>
                      <a:r>
                        <a:rPr lang="en-US" sz="2600" b="1" dirty="0">
                          <a:latin typeface="Calibri"/>
                          <a:cs typeface="Calibri"/>
                        </a:rPr>
                        <a:t>Soluble</a:t>
                      </a:r>
                    </a:p>
                  </a:txBody>
                  <a:tcPr anchor="ctr">
                    <a:solidFill>
                      <a:schemeClr val="accent5">
                        <a:lumMod val="60000"/>
                        <a:lumOff val="40000"/>
                      </a:schemeClr>
                    </a:solidFill>
                  </a:tcPr>
                </a:tc>
                <a:tc>
                  <a:txBody>
                    <a:bodyPr/>
                    <a:lstStyle/>
                    <a:p>
                      <a:pPr algn="ctr"/>
                      <a:r>
                        <a:rPr lang="en-US" sz="2600" b="1" dirty="0">
                          <a:latin typeface="Calibri"/>
                          <a:cs typeface="Calibri"/>
                        </a:rPr>
                        <a:t>Fines (&lt;2mm)</a:t>
                      </a:r>
                    </a:p>
                  </a:txBody>
                  <a:tcPr anchor="ctr">
                    <a:solidFill>
                      <a:schemeClr val="bg2">
                        <a:lumMod val="75000"/>
                      </a:schemeClr>
                    </a:solidFill>
                  </a:tcPr>
                </a:tc>
                <a:tc>
                  <a:txBody>
                    <a:bodyPr/>
                    <a:lstStyle/>
                    <a:p>
                      <a:pPr algn="ctr"/>
                      <a:r>
                        <a:rPr lang="en-US" sz="2600" b="1" dirty="0">
                          <a:latin typeface="Calibri"/>
                          <a:cs typeface="Calibri"/>
                        </a:rPr>
                        <a:t>Coarse Organics</a:t>
                      </a:r>
                      <a:r>
                        <a:rPr lang="en-US" sz="2600" b="1" baseline="0" dirty="0">
                          <a:latin typeface="Calibri"/>
                          <a:cs typeface="Calibri"/>
                        </a:rPr>
                        <a:t> (≥2mm)</a:t>
                      </a:r>
                      <a:endParaRPr lang="en-US" sz="2600" b="1" dirty="0">
                        <a:latin typeface="Calibri"/>
                        <a:cs typeface="Calibri"/>
                      </a:endParaRPr>
                    </a:p>
                  </a:txBody>
                  <a:tcPr>
                    <a:solidFill>
                      <a:srgbClr val="43DD68"/>
                    </a:solidFill>
                  </a:tcPr>
                </a:tc>
                <a:tc>
                  <a:txBody>
                    <a:bodyPr/>
                    <a:lstStyle/>
                    <a:p>
                      <a:pPr algn="ctr"/>
                      <a:r>
                        <a:rPr lang="en-US" sz="2600" b="1" dirty="0">
                          <a:latin typeface="Calibri"/>
                          <a:cs typeface="Calibri"/>
                        </a:rPr>
                        <a:t>Rocks</a:t>
                      </a:r>
                    </a:p>
                  </a:txBody>
                  <a:tcPr>
                    <a:solidFill>
                      <a:schemeClr val="bg1">
                        <a:lumMod val="50000"/>
                      </a:schemeClr>
                    </a:solidFill>
                  </a:tcPr>
                </a:tc>
                <a:extLst>
                  <a:ext uri="{0D108BD9-81ED-4DB2-BD59-A6C34878D82A}">
                    <a16:rowId xmlns:a16="http://schemas.microsoft.com/office/drawing/2014/main" val="10000"/>
                  </a:ext>
                </a:extLst>
              </a:tr>
            </a:tbl>
          </a:graphicData>
        </a:graphic>
      </p:graphicFrame>
      <p:pic>
        <p:nvPicPr>
          <p:cNvPr id="5" name="Content Placeholder 3" descr="Original Sample 3-compressed.jpg"/>
          <p:cNvPicPr>
            <a:picLocks noChangeAspect="1"/>
          </p:cNvPicPr>
          <p:nvPr/>
        </p:nvPicPr>
        <p:blipFill rotWithShape="1">
          <a:blip r:embed="rId3"/>
          <a:srcRect l="9340" r="14017"/>
          <a:stretch/>
        </p:blipFill>
        <p:spPr>
          <a:xfrm>
            <a:off x="5140556" y="2622546"/>
            <a:ext cx="2013731" cy="1752313"/>
          </a:xfrm>
          <a:prstGeom prst="rect">
            <a:avLst/>
          </a:prstGeom>
        </p:spPr>
      </p:pic>
      <p:sp>
        <p:nvSpPr>
          <p:cNvPr id="12" name="TextBox 11"/>
          <p:cNvSpPr txBox="1"/>
          <p:nvPr/>
        </p:nvSpPr>
        <p:spPr>
          <a:xfrm>
            <a:off x="1852491" y="5882948"/>
            <a:ext cx="1766437" cy="461665"/>
          </a:xfrm>
          <a:prstGeom prst="rect">
            <a:avLst/>
          </a:prstGeom>
          <a:noFill/>
          <a:ln w="38100" cmpd="sng">
            <a:solidFill>
              <a:srgbClr val="FFFFFF"/>
            </a:solidFill>
          </a:ln>
        </p:spPr>
        <p:txBody>
          <a:bodyPr wrap="square" rtlCol="0">
            <a:spAutoFit/>
          </a:bodyPr>
          <a:lstStyle/>
          <a:p>
            <a:pPr algn="ctr"/>
            <a:r>
              <a:rPr lang="en-US" sz="2400" dirty="0">
                <a:solidFill>
                  <a:srgbClr val="FFFFFF"/>
                </a:solidFill>
                <a:latin typeface="Calibri"/>
                <a:cs typeface="Calibri"/>
              </a:rPr>
              <a:t>TP, TN, TOC </a:t>
            </a:r>
          </a:p>
        </p:txBody>
      </p:sp>
      <p:sp>
        <p:nvSpPr>
          <p:cNvPr id="13" name="TextBox 12"/>
          <p:cNvSpPr txBox="1"/>
          <p:nvPr/>
        </p:nvSpPr>
        <p:spPr>
          <a:xfrm>
            <a:off x="4909596" y="5882949"/>
            <a:ext cx="2741780" cy="461665"/>
          </a:xfrm>
          <a:prstGeom prst="rect">
            <a:avLst/>
          </a:prstGeom>
          <a:noFill/>
          <a:ln w="38100" cmpd="sng">
            <a:solidFill>
              <a:srgbClr val="FFFF00"/>
            </a:solidFill>
          </a:ln>
        </p:spPr>
        <p:txBody>
          <a:bodyPr wrap="square" rtlCol="0">
            <a:spAutoFit/>
          </a:bodyPr>
          <a:lstStyle/>
          <a:p>
            <a:pPr algn="ctr"/>
            <a:r>
              <a:rPr lang="en-US" sz="2400" dirty="0">
                <a:solidFill>
                  <a:srgbClr val="FFFFFF"/>
                </a:solidFill>
                <a:latin typeface="Calibri"/>
                <a:cs typeface="Calibri"/>
              </a:rPr>
              <a:t>TS, </a:t>
            </a:r>
            <a:r>
              <a:rPr lang="en-US" sz="2400" dirty="0">
                <a:solidFill>
                  <a:srgbClr val="FFFF00"/>
                </a:solidFill>
                <a:latin typeface="Calibri"/>
                <a:cs typeface="Calibri"/>
              </a:rPr>
              <a:t>TP</a:t>
            </a:r>
            <a:r>
              <a:rPr lang="en-US" sz="2400" dirty="0">
                <a:solidFill>
                  <a:srgbClr val="FFFFFF"/>
                </a:solidFill>
                <a:latin typeface="Calibri"/>
                <a:cs typeface="Calibri"/>
              </a:rPr>
              <a:t>, TN, TC, </a:t>
            </a:r>
            <a:r>
              <a:rPr lang="en-US" sz="2400" dirty="0">
                <a:solidFill>
                  <a:srgbClr val="FFFF00"/>
                </a:solidFill>
                <a:latin typeface="Calibri"/>
                <a:cs typeface="Calibri"/>
              </a:rPr>
              <a:t>OM</a:t>
            </a:r>
          </a:p>
        </p:txBody>
      </p:sp>
      <p:cxnSp>
        <p:nvCxnSpPr>
          <p:cNvPr id="8" name="Straight Arrow Connector 7"/>
          <p:cNvCxnSpPr>
            <a:cxnSpLocks/>
            <a:stCxn id="30" idx="2"/>
            <a:endCxn id="5" idx="1"/>
          </p:cNvCxnSpPr>
          <p:nvPr/>
        </p:nvCxnSpPr>
        <p:spPr>
          <a:xfrm>
            <a:off x="3303601" y="2629848"/>
            <a:ext cx="1836955" cy="868855"/>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178542" y="4374858"/>
            <a:ext cx="0" cy="38681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p:cNvCxnSpPr>
          <p:nvPr/>
        </p:nvCxnSpPr>
        <p:spPr>
          <a:xfrm>
            <a:off x="2735708" y="5213783"/>
            <a:ext cx="0" cy="699464"/>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endCxn id="13" idx="0"/>
          </p:cNvCxnSpPr>
          <p:nvPr/>
        </p:nvCxnSpPr>
        <p:spPr>
          <a:xfrm>
            <a:off x="4344923" y="5244082"/>
            <a:ext cx="1935563" cy="638867"/>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a:endCxn id="13" idx="0"/>
          </p:cNvCxnSpPr>
          <p:nvPr/>
        </p:nvCxnSpPr>
        <p:spPr>
          <a:xfrm flipH="1">
            <a:off x="6280486" y="5244082"/>
            <a:ext cx="1052004" cy="638867"/>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712838" y="3897235"/>
            <a:ext cx="1583998" cy="461665"/>
          </a:xfrm>
          <a:prstGeom prst="rect">
            <a:avLst/>
          </a:prstGeom>
          <a:noFill/>
          <a:ln w="38100" cmpd="sng">
            <a:solidFill>
              <a:srgbClr val="FFFF00"/>
            </a:solidFill>
          </a:ln>
        </p:spPr>
        <p:txBody>
          <a:bodyPr wrap="square" rtlCol="0">
            <a:spAutoFit/>
          </a:bodyPr>
          <a:lstStyle/>
          <a:p>
            <a:pPr algn="ctr"/>
            <a:r>
              <a:rPr lang="en-US" sz="2400" dirty="0">
                <a:solidFill>
                  <a:srgbClr val="FFFF00"/>
                </a:solidFill>
                <a:latin typeface="Calibri"/>
                <a:cs typeface="Calibri"/>
              </a:rPr>
              <a:t>% moisture</a:t>
            </a:r>
          </a:p>
        </p:txBody>
      </p:sp>
      <p:cxnSp>
        <p:nvCxnSpPr>
          <p:cNvPr id="44" name="Straight Arrow Connector 43"/>
          <p:cNvCxnSpPr>
            <a:endCxn id="43" idx="1"/>
          </p:cNvCxnSpPr>
          <p:nvPr/>
        </p:nvCxnSpPr>
        <p:spPr>
          <a:xfrm>
            <a:off x="7154286" y="4128067"/>
            <a:ext cx="1558552" cy="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061" name="TextBox 2060"/>
          <p:cNvSpPr txBox="1"/>
          <p:nvPr/>
        </p:nvSpPr>
        <p:spPr>
          <a:xfrm>
            <a:off x="7801241" y="827273"/>
            <a:ext cx="402674" cy="369332"/>
          </a:xfrm>
          <a:prstGeom prst="rect">
            <a:avLst/>
          </a:prstGeom>
          <a:noFill/>
        </p:spPr>
        <p:txBody>
          <a:bodyPr wrap="none" rtlCol="0">
            <a:spAutoFit/>
          </a:bodyPr>
          <a:lstStyle/>
          <a:p>
            <a:r>
              <a:rPr lang="en-US">
                <a:solidFill>
                  <a:prstClr val="black"/>
                </a:solidFill>
                <a:latin typeface="Calibri"/>
                <a:cs typeface="Calibri"/>
              </a:rPr>
              <a:t>x4</a:t>
            </a:r>
          </a:p>
        </p:txBody>
      </p:sp>
      <p:pic>
        <p:nvPicPr>
          <p:cNvPr id="30" name="Picture 29" descr="Minneapolis_Route 5_6.10.19.jpg"/>
          <p:cNvPicPr>
            <a:picLocks noChangeAspect="1"/>
          </p:cNvPicPr>
          <p:nvPr/>
        </p:nvPicPr>
        <p:blipFill rotWithShape="1">
          <a:blip r:embed="rId4">
            <a:extLst>
              <a:ext uri="{28A0092B-C50C-407E-A947-70E740481C1C}">
                <a14:useLocalDpi xmlns:a14="http://schemas.microsoft.com/office/drawing/2010/main" val="0"/>
              </a:ext>
            </a:extLst>
          </a:blip>
          <a:srcRect b="5904"/>
          <a:stretch/>
        </p:blipFill>
        <p:spPr>
          <a:xfrm>
            <a:off x="1769893" y="465117"/>
            <a:ext cx="3067414" cy="2164730"/>
          </a:xfrm>
          <a:prstGeom prst="rect">
            <a:avLst/>
          </a:prstGeom>
        </p:spPr>
      </p:pic>
      <p:pic>
        <p:nvPicPr>
          <p:cNvPr id="31" name="Picture 30" descr="Roseville_Area 3_04.02.2019.jpg"/>
          <p:cNvPicPr>
            <a:picLocks noChangeAspect="1"/>
          </p:cNvPicPr>
          <p:nvPr/>
        </p:nvPicPr>
        <p:blipFill rotWithShape="1">
          <a:blip r:embed="rId5">
            <a:extLst>
              <a:ext uri="{28A0092B-C50C-407E-A947-70E740481C1C}">
                <a14:useLocalDpi xmlns:a14="http://schemas.microsoft.com/office/drawing/2010/main" val="0"/>
              </a:ext>
            </a:extLst>
          </a:blip>
          <a:srcRect l="20614" r="30117"/>
          <a:stretch/>
        </p:blipFill>
        <p:spPr>
          <a:xfrm rot="5400000">
            <a:off x="7901574" y="-111268"/>
            <a:ext cx="2179335" cy="3317503"/>
          </a:xfrm>
          <a:prstGeom prst="rect">
            <a:avLst/>
          </a:prstGeom>
        </p:spPr>
      </p:pic>
      <p:sp>
        <p:nvSpPr>
          <p:cNvPr id="32" name="TextBox 31"/>
          <p:cNvSpPr txBox="1"/>
          <p:nvPr/>
        </p:nvSpPr>
        <p:spPr>
          <a:xfrm>
            <a:off x="1769894" y="2253213"/>
            <a:ext cx="1342209" cy="369332"/>
          </a:xfrm>
          <a:prstGeom prst="rect">
            <a:avLst/>
          </a:prstGeom>
          <a:noFill/>
        </p:spPr>
        <p:txBody>
          <a:bodyPr wrap="none" rtlCol="0">
            <a:spAutoFit/>
          </a:bodyPr>
          <a:lstStyle/>
          <a:p>
            <a:r>
              <a:rPr lang="en-US" dirty="0">
                <a:solidFill>
                  <a:srgbClr val="FFFF00"/>
                </a:solidFill>
                <a:latin typeface="Calibri"/>
                <a:cs typeface="Calibri"/>
              </a:rPr>
              <a:t>Minneapolis</a:t>
            </a:r>
          </a:p>
        </p:txBody>
      </p:sp>
      <p:sp>
        <p:nvSpPr>
          <p:cNvPr id="33" name="TextBox 32"/>
          <p:cNvSpPr txBox="1"/>
          <p:nvPr/>
        </p:nvSpPr>
        <p:spPr>
          <a:xfrm>
            <a:off x="9706112" y="2275803"/>
            <a:ext cx="1014896" cy="369332"/>
          </a:xfrm>
          <a:prstGeom prst="rect">
            <a:avLst/>
          </a:prstGeom>
          <a:noFill/>
        </p:spPr>
        <p:txBody>
          <a:bodyPr wrap="none" rtlCol="0">
            <a:spAutoFit/>
          </a:bodyPr>
          <a:lstStyle/>
          <a:p>
            <a:r>
              <a:rPr lang="en-US" dirty="0">
                <a:solidFill>
                  <a:srgbClr val="FFFF00"/>
                </a:solidFill>
                <a:latin typeface="Calibri"/>
                <a:cs typeface="Calibri"/>
              </a:rPr>
              <a:t>Roseville</a:t>
            </a:r>
          </a:p>
        </p:txBody>
      </p:sp>
      <p:cxnSp>
        <p:nvCxnSpPr>
          <p:cNvPr id="36" name="Straight Arrow Connector 35"/>
          <p:cNvCxnSpPr>
            <a:cxnSpLocks/>
            <a:stCxn id="31" idx="3"/>
            <a:endCxn id="5" idx="3"/>
          </p:cNvCxnSpPr>
          <p:nvPr/>
        </p:nvCxnSpPr>
        <p:spPr>
          <a:xfrm flipH="1">
            <a:off x="7154286" y="2637150"/>
            <a:ext cx="1836954" cy="861552"/>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EA65FEA-7994-BD42-8804-F17AA9357A05}"/>
              </a:ext>
            </a:extLst>
          </p:cNvPr>
          <p:cNvCxnSpPr>
            <a:cxnSpLocks/>
          </p:cNvCxnSpPr>
          <p:nvPr/>
        </p:nvCxnSpPr>
        <p:spPr>
          <a:xfrm>
            <a:off x="4837307" y="1542733"/>
            <a:ext cx="455592" cy="9498"/>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D663B00-4836-6249-B9EE-1090EA7EB345}"/>
              </a:ext>
            </a:extLst>
          </p:cNvPr>
          <p:cNvSpPr txBox="1"/>
          <p:nvPr/>
        </p:nvSpPr>
        <p:spPr>
          <a:xfrm>
            <a:off x="5292899" y="1131985"/>
            <a:ext cx="1583998" cy="830997"/>
          </a:xfrm>
          <a:prstGeom prst="rect">
            <a:avLst/>
          </a:prstGeom>
          <a:noFill/>
          <a:ln w="38100" cmpd="sng">
            <a:solidFill>
              <a:srgbClr val="FFFF00"/>
            </a:solidFill>
          </a:ln>
        </p:spPr>
        <p:txBody>
          <a:bodyPr wrap="square" rtlCol="0">
            <a:spAutoFit/>
          </a:bodyPr>
          <a:lstStyle/>
          <a:p>
            <a:pPr algn="ctr"/>
            <a:r>
              <a:rPr lang="en-US" sz="2400" dirty="0">
                <a:solidFill>
                  <a:srgbClr val="FFFF00"/>
                </a:solidFill>
                <a:latin typeface="Calibri"/>
                <a:cs typeface="Calibri"/>
              </a:rPr>
              <a:t>Load wet mass</a:t>
            </a:r>
          </a:p>
        </p:txBody>
      </p:sp>
      <p:cxnSp>
        <p:nvCxnSpPr>
          <p:cNvPr id="35" name="Straight Arrow Connector 34">
            <a:extLst>
              <a:ext uri="{FF2B5EF4-FFF2-40B4-BE49-F238E27FC236}">
                <a16:creationId xmlns:a16="http://schemas.microsoft.com/office/drawing/2014/main" id="{CAF96AA3-A847-494F-8321-6804618F5FB4}"/>
              </a:ext>
            </a:extLst>
          </p:cNvPr>
          <p:cNvCxnSpPr>
            <a:cxnSpLocks/>
          </p:cNvCxnSpPr>
          <p:nvPr/>
        </p:nvCxnSpPr>
        <p:spPr>
          <a:xfrm flipH="1">
            <a:off x="6876897" y="1547482"/>
            <a:ext cx="455592" cy="0"/>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91C1DB7-4AEF-E442-8F41-CAFDE7E4C4BB}"/>
              </a:ext>
            </a:extLst>
          </p:cNvPr>
          <p:cNvSpPr txBox="1"/>
          <p:nvPr/>
        </p:nvSpPr>
        <p:spPr>
          <a:xfrm>
            <a:off x="8914112" y="5882947"/>
            <a:ext cx="3147899" cy="830997"/>
          </a:xfrm>
          <a:prstGeom prst="rect">
            <a:avLst/>
          </a:prstGeom>
          <a:noFill/>
          <a:ln w="38100" cmpd="sng">
            <a:solidFill>
              <a:srgbClr val="FFFF00"/>
            </a:solidFill>
          </a:ln>
        </p:spPr>
        <p:txBody>
          <a:bodyPr wrap="square" rtlCol="0">
            <a:spAutoFit/>
          </a:bodyPr>
          <a:lstStyle/>
          <a:p>
            <a:pPr algn="ctr"/>
            <a:r>
              <a:rPr lang="en-US" sz="2400" dirty="0">
                <a:solidFill>
                  <a:srgbClr val="FFFF00"/>
                </a:solidFill>
                <a:latin typeface="Calibri"/>
                <a:cs typeface="Calibri"/>
              </a:rPr>
              <a:t>Data used in credit calculator</a:t>
            </a:r>
          </a:p>
        </p:txBody>
      </p:sp>
    </p:spTree>
    <p:extLst>
      <p:ext uri="{BB962C8B-B14F-4D97-AF65-F5344CB8AC3E}">
        <p14:creationId xmlns:p14="http://schemas.microsoft.com/office/powerpoint/2010/main" val="1452603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8492D-887C-4E4E-ACA2-08279DF6B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463550"/>
            <a:ext cx="6318250" cy="6318250"/>
          </a:xfrm>
          <a:prstGeom prst="rect">
            <a:avLst/>
          </a:prstGeom>
        </p:spPr>
      </p:pic>
      <p:sp>
        <p:nvSpPr>
          <p:cNvPr id="5" name="TextBox 4">
            <a:extLst>
              <a:ext uri="{FF2B5EF4-FFF2-40B4-BE49-F238E27FC236}">
                <a16:creationId xmlns:a16="http://schemas.microsoft.com/office/drawing/2014/main" id="{F0CF4AC7-6FFD-A646-9D70-3C99D1208ADB}"/>
              </a:ext>
            </a:extLst>
          </p:cNvPr>
          <p:cNvSpPr txBox="1"/>
          <p:nvPr/>
        </p:nvSpPr>
        <p:spPr>
          <a:xfrm>
            <a:off x="3854586" y="53008"/>
            <a:ext cx="4482830" cy="461665"/>
          </a:xfrm>
          <a:prstGeom prst="rect">
            <a:avLst/>
          </a:prstGeom>
          <a:noFill/>
        </p:spPr>
        <p:txBody>
          <a:bodyPr wrap="none" rtlCol="0">
            <a:spAutoFit/>
          </a:bodyPr>
          <a:lstStyle/>
          <a:p>
            <a:pPr algn="ctr"/>
            <a:r>
              <a:rPr lang="en-US" sz="2400" dirty="0">
                <a:latin typeface="Calibri" panose="020F0502020204030204" pitchFamily="34" charset="0"/>
                <a:cs typeface="Calibri" panose="020F0502020204030204" pitchFamily="34" charset="0"/>
              </a:rPr>
              <a:t>Litterfall has high P concentrations</a:t>
            </a:r>
          </a:p>
        </p:txBody>
      </p:sp>
      <p:sp>
        <p:nvSpPr>
          <p:cNvPr id="6" name="Rectangle 5">
            <a:extLst>
              <a:ext uri="{FF2B5EF4-FFF2-40B4-BE49-F238E27FC236}">
                <a16:creationId xmlns:a16="http://schemas.microsoft.com/office/drawing/2014/main" id="{61006650-8D8B-9E47-A2B8-5755E07EF2CD}"/>
              </a:ext>
            </a:extLst>
          </p:cNvPr>
          <p:cNvSpPr/>
          <p:nvPr/>
        </p:nvSpPr>
        <p:spPr>
          <a:xfrm>
            <a:off x="9283148" y="735494"/>
            <a:ext cx="337930" cy="337931"/>
          </a:xfrm>
          <a:prstGeom prst="rect">
            <a:avLst/>
          </a:prstGeom>
          <a:solidFill>
            <a:srgbClr val="FE4D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78BF10-0474-2B46-AFCA-0348A064970D}"/>
              </a:ext>
            </a:extLst>
          </p:cNvPr>
          <p:cNvSpPr/>
          <p:nvPr/>
        </p:nvSpPr>
        <p:spPr>
          <a:xfrm>
            <a:off x="9283148" y="1305339"/>
            <a:ext cx="337930" cy="337931"/>
          </a:xfrm>
          <a:prstGeom prst="rect">
            <a:avLst/>
          </a:prstGeom>
          <a:solidFill>
            <a:srgbClr val="4D4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14C89EB-7368-E74B-B387-270E51FE9FC9}"/>
              </a:ext>
            </a:extLst>
          </p:cNvPr>
          <p:cNvSpPr txBox="1"/>
          <p:nvPr/>
        </p:nvSpPr>
        <p:spPr>
          <a:xfrm>
            <a:off x="9842776" y="704093"/>
            <a:ext cx="2141677" cy="461665"/>
          </a:xfrm>
          <a:prstGeom prst="rect">
            <a:avLst/>
          </a:prstGeom>
          <a:noFill/>
        </p:spPr>
        <p:txBody>
          <a:bodyPr wrap="none" rtlCol="0">
            <a:spAutoFit/>
          </a:bodyPr>
          <a:lstStyle/>
          <a:p>
            <a:r>
              <a:rPr lang="en-US" sz="2400" dirty="0"/>
              <a:t>Coarse material</a:t>
            </a:r>
          </a:p>
        </p:txBody>
      </p:sp>
      <p:sp>
        <p:nvSpPr>
          <p:cNvPr id="9" name="TextBox 8">
            <a:extLst>
              <a:ext uri="{FF2B5EF4-FFF2-40B4-BE49-F238E27FC236}">
                <a16:creationId xmlns:a16="http://schemas.microsoft.com/office/drawing/2014/main" id="{2D78C548-0C8D-2D46-8775-9ED241F76AE9}"/>
              </a:ext>
            </a:extLst>
          </p:cNvPr>
          <p:cNvSpPr txBox="1"/>
          <p:nvPr/>
        </p:nvSpPr>
        <p:spPr>
          <a:xfrm>
            <a:off x="9842776" y="1273938"/>
            <a:ext cx="2068515" cy="461665"/>
          </a:xfrm>
          <a:prstGeom prst="rect">
            <a:avLst/>
          </a:prstGeom>
          <a:noFill/>
        </p:spPr>
        <p:txBody>
          <a:bodyPr wrap="none" rtlCol="0">
            <a:spAutoFit/>
          </a:bodyPr>
          <a:lstStyle/>
          <a:p>
            <a:r>
              <a:rPr lang="en-US" sz="2400" dirty="0"/>
              <a:t>Fine sediments</a:t>
            </a:r>
          </a:p>
        </p:txBody>
      </p:sp>
    </p:spTree>
    <p:extLst>
      <p:ext uri="{BB962C8B-B14F-4D97-AF65-F5344CB8AC3E}">
        <p14:creationId xmlns:p14="http://schemas.microsoft.com/office/powerpoint/2010/main" val="131195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6AF72F-D8DA-1041-B497-F1BFA41395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8004" y="467196"/>
            <a:ext cx="8313386" cy="6390804"/>
          </a:xfrm>
          <a:prstGeom prst="rect">
            <a:avLst/>
          </a:prstGeom>
        </p:spPr>
      </p:pic>
      <p:sp>
        <p:nvSpPr>
          <p:cNvPr id="8" name="TextBox 7">
            <a:extLst>
              <a:ext uri="{FF2B5EF4-FFF2-40B4-BE49-F238E27FC236}">
                <a16:creationId xmlns:a16="http://schemas.microsoft.com/office/drawing/2014/main" id="{92C5DA42-4F60-2240-93B7-2C00F27EA0BA}"/>
              </a:ext>
            </a:extLst>
          </p:cNvPr>
          <p:cNvSpPr txBox="1"/>
          <p:nvPr/>
        </p:nvSpPr>
        <p:spPr>
          <a:xfrm>
            <a:off x="2507138" y="82882"/>
            <a:ext cx="7203510" cy="461665"/>
          </a:xfrm>
          <a:prstGeom prst="rect">
            <a:avLst/>
          </a:prstGeom>
          <a:noFill/>
        </p:spPr>
        <p:txBody>
          <a:bodyPr wrap="none" rtlCol="0">
            <a:spAutoFit/>
          </a:bodyPr>
          <a:lstStyle/>
          <a:p>
            <a:pPr algn="ctr"/>
            <a:r>
              <a:rPr lang="en-US" sz="2400" dirty="0">
                <a:latin typeface="Calibri" panose="020F0502020204030204" pitchFamily="34" charset="0"/>
                <a:cs typeface="Calibri" panose="020F0502020204030204" pitchFamily="34" charset="0"/>
              </a:rPr>
              <a:t>Litter contributes a high fraction of P to sweepings in fall</a:t>
            </a:r>
          </a:p>
        </p:txBody>
      </p:sp>
      <p:sp>
        <p:nvSpPr>
          <p:cNvPr id="4" name="TextBox 3">
            <a:extLst>
              <a:ext uri="{FF2B5EF4-FFF2-40B4-BE49-F238E27FC236}">
                <a16:creationId xmlns:a16="http://schemas.microsoft.com/office/drawing/2014/main" id="{26C7146C-0294-0C42-A08D-262779CF22E6}"/>
              </a:ext>
            </a:extLst>
          </p:cNvPr>
          <p:cNvSpPr txBox="1"/>
          <p:nvPr/>
        </p:nvSpPr>
        <p:spPr>
          <a:xfrm rot="16200000">
            <a:off x="-920914" y="3246546"/>
            <a:ext cx="5414624" cy="400110"/>
          </a:xfrm>
          <a:prstGeom prst="rect">
            <a:avLst/>
          </a:prstGeom>
          <a:solidFill>
            <a:schemeClr val="bg1"/>
          </a:solidFill>
        </p:spPr>
        <p:txBody>
          <a:bodyPr wrap="none" rtlCol="0">
            <a:spAutoFit/>
          </a:bodyPr>
          <a:lstStyle/>
          <a:p>
            <a:pPr algn="ctr"/>
            <a:r>
              <a:rPr lang="en-US" sz="2000" dirty="0">
                <a:latin typeface="Palatino" pitchFamily="2" charset="0"/>
                <a:cs typeface="Calibri" panose="020F0502020204030204" pitchFamily="34" charset="0"/>
              </a:rPr>
              <a:t>Percent of P in sweepings from coarse fraction</a:t>
            </a:r>
          </a:p>
        </p:txBody>
      </p:sp>
    </p:spTree>
    <p:extLst>
      <p:ext uri="{BB962C8B-B14F-4D97-AF65-F5344CB8AC3E}">
        <p14:creationId xmlns:p14="http://schemas.microsoft.com/office/powerpoint/2010/main" val="199617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BB34A7-8CA6-194A-A69B-7A0C6972270A}"/>
              </a:ext>
            </a:extLst>
          </p:cNvPr>
          <p:cNvSpPr txBox="1"/>
          <p:nvPr/>
        </p:nvSpPr>
        <p:spPr>
          <a:xfrm>
            <a:off x="1662983" y="122653"/>
            <a:ext cx="8912632" cy="461665"/>
          </a:xfrm>
          <a:prstGeom prst="rect">
            <a:avLst/>
          </a:prstGeom>
          <a:noFill/>
        </p:spPr>
        <p:txBody>
          <a:bodyPr wrap="none" rtlCol="0">
            <a:spAutoFit/>
          </a:bodyPr>
          <a:lstStyle/>
          <a:p>
            <a:pPr algn="ctr"/>
            <a:r>
              <a:rPr lang="en-US" sz="2400" dirty="0">
                <a:latin typeface="Calibri" panose="020F0502020204030204" pitchFamily="34" charset="0"/>
                <a:cs typeface="Calibri" panose="020F0502020204030204" pitchFamily="34" charset="0"/>
              </a:rPr>
              <a:t>Total P Recovered in Sweepings is Highest where Canopy Cover is High</a:t>
            </a:r>
          </a:p>
        </p:txBody>
      </p:sp>
      <p:pic>
        <p:nvPicPr>
          <p:cNvPr id="8" name="Picture 7">
            <a:extLst>
              <a:ext uri="{FF2B5EF4-FFF2-40B4-BE49-F238E27FC236}">
                <a16:creationId xmlns:a16="http://schemas.microsoft.com/office/drawing/2014/main" id="{9A7B52F6-D383-0C4D-97EE-20DC917645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430"/>
          <a:stretch/>
        </p:blipFill>
        <p:spPr>
          <a:xfrm>
            <a:off x="2511288" y="659294"/>
            <a:ext cx="6602896" cy="6046306"/>
          </a:xfrm>
          <a:prstGeom prst="rect">
            <a:avLst/>
          </a:prstGeom>
        </p:spPr>
      </p:pic>
      <p:sp>
        <p:nvSpPr>
          <p:cNvPr id="2" name="Rectangle 1">
            <a:extLst>
              <a:ext uri="{FF2B5EF4-FFF2-40B4-BE49-F238E27FC236}">
                <a16:creationId xmlns:a16="http://schemas.microsoft.com/office/drawing/2014/main" id="{7A37E42B-5FBA-3B46-8830-64DAD55E7F4E}"/>
              </a:ext>
            </a:extLst>
          </p:cNvPr>
          <p:cNvSpPr/>
          <p:nvPr/>
        </p:nvSpPr>
        <p:spPr>
          <a:xfrm>
            <a:off x="3087758" y="2531165"/>
            <a:ext cx="2007704" cy="18089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14EA77-83A7-A44C-9335-BBCCE819E074}"/>
              </a:ext>
            </a:extLst>
          </p:cNvPr>
          <p:cNvSpPr/>
          <p:nvPr/>
        </p:nvSpPr>
        <p:spPr>
          <a:xfrm>
            <a:off x="3087758" y="4340086"/>
            <a:ext cx="6026426" cy="20673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A6CEBD-2F5C-CC4E-9D7D-2A33BA7020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76" b="2308"/>
          <a:stretch/>
        </p:blipFill>
        <p:spPr>
          <a:xfrm>
            <a:off x="2756452" y="6665843"/>
            <a:ext cx="6602896" cy="291548"/>
          </a:xfrm>
          <a:prstGeom prst="rect">
            <a:avLst/>
          </a:prstGeom>
        </p:spPr>
      </p:pic>
    </p:spTree>
    <p:extLst>
      <p:ext uri="{BB962C8B-B14F-4D97-AF65-F5344CB8AC3E}">
        <p14:creationId xmlns:p14="http://schemas.microsoft.com/office/powerpoint/2010/main" val="30741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4FB5-D14D-154C-B5F4-D15ADDAE9FF5}"/>
              </a:ext>
            </a:extLst>
          </p:cNvPr>
          <p:cNvSpPr>
            <a:spLocks noGrp="1"/>
          </p:cNvSpPr>
          <p:nvPr>
            <p:ph type="title"/>
          </p:nvPr>
        </p:nvSpPr>
        <p:spPr>
          <a:xfrm>
            <a:off x="838200" y="2766218"/>
            <a:ext cx="10515600" cy="1325563"/>
          </a:xfrm>
          <a:noFill/>
        </p:spPr>
        <p:txBody>
          <a:bodyPr/>
          <a:lstStyle/>
          <a:p>
            <a:pPr marL="342900" indent="-342900" algn="ctr"/>
            <a:r>
              <a:rPr lang="en-US" dirty="0">
                <a:solidFill>
                  <a:schemeClr val="bg1"/>
                </a:solidFill>
              </a:rPr>
              <a:t>Contribution of litterfall P to </a:t>
            </a:r>
            <a:r>
              <a:rPr lang="en-US" dirty="0" err="1">
                <a:solidFill>
                  <a:schemeClr val="bg1"/>
                </a:solidFill>
              </a:rPr>
              <a:t>stormwater</a:t>
            </a:r>
            <a:r>
              <a:rPr lang="en-US" dirty="0">
                <a:solidFill>
                  <a:schemeClr val="bg1"/>
                </a:solidFill>
              </a:rPr>
              <a:t> P loading</a:t>
            </a:r>
          </a:p>
        </p:txBody>
      </p:sp>
    </p:spTree>
    <p:extLst>
      <p:ext uri="{BB962C8B-B14F-4D97-AF65-F5344CB8AC3E}">
        <p14:creationId xmlns:p14="http://schemas.microsoft.com/office/powerpoint/2010/main" val="102339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7136" y="870235"/>
            <a:ext cx="7490646" cy="5193095"/>
          </a:xfrm>
          <a:prstGeom prst="rect">
            <a:avLst/>
          </a:prstGeom>
          <a:solidFill>
            <a:schemeClr val="bg1"/>
          </a:solidFill>
        </p:spPr>
      </p:pic>
      <p:sp>
        <p:nvSpPr>
          <p:cNvPr id="9" name="5-Point Star 8"/>
          <p:cNvSpPr/>
          <p:nvPr/>
        </p:nvSpPr>
        <p:spPr bwMode="auto">
          <a:xfrm>
            <a:off x="6004322" y="4090087"/>
            <a:ext cx="339718" cy="339718"/>
          </a:xfrm>
          <a:prstGeom prst="star5">
            <a:avLst/>
          </a:prstGeom>
          <a:solidFill>
            <a:srgbClr val="800000"/>
          </a:solidFill>
          <a:ln w="9525" cap="flat" cmpd="sng" algn="ctr">
            <a:solidFill>
              <a:schemeClr val="tx1"/>
            </a:solidFill>
            <a:prstDash val="solid"/>
            <a:round/>
            <a:headEnd type="none" w="med" len="med"/>
            <a:tailEnd type="none" w="med" len="med"/>
          </a:ln>
          <a:effectLst/>
        </p:spPr>
        <p:txBody>
          <a:bodyPr/>
          <a:lstStyle/>
          <a:p>
            <a:pPr eaLnBrk="0" hangingPunct="0"/>
            <a:endParaRPr lang="en-US">
              <a:solidFill>
                <a:prstClr val="white"/>
              </a:solidFill>
              <a:latin typeface="News Gothic MT"/>
            </a:endParaRPr>
          </a:p>
        </p:txBody>
      </p:sp>
      <p:sp>
        <p:nvSpPr>
          <p:cNvPr id="11" name="TextBox 10"/>
          <p:cNvSpPr txBox="1"/>
          <p:nvPr/>
        </p:nvSpPr>
        <p:spPr>
          <a:xfrm>
            <a:off x="9614290" y="5637375"/>
            <a:ext cx="614271" cy="307777"/>
          </a:xfrm>
          <a:prstGeom prst="rect">
            <a:avLst/>
          </a:prstGeom>
          <a:noFill/>
        </p:spPr>
        <p:txBody>
          <a:bodyPr wrap="none" rtlCol="0">
            <a:spAutoFit/>
          </a:bodyPr>
          <a:lstStyle/>
          <a:p>
            <a:r>
              <a:rPr lang="en-US" sz="1400" b="1" i="1" dirty="0">
                <a:solidFill>
                  <a:prstClr val="black"/>
                </a:solidFill>
                <a:latin typeface="Arial"/>
                <a:cs typeface="Arial"/>
              </a:rPr>
              <a:t>WCD</a:t>
            </a:r>
          </a:p>
        </p:txBody>
      </p:sp>
      <p:sp>
        <p:nvSpPr>
          <p:cNvPr id="5" name="Title 1"/>
          <p:cNvSpPr txBox="1">
            <a:spLocks/>
          </p:cNvSpPr>
          <p:nvPr/>
        </p:nvSpPr>
        <p:spPr>
          <a:xfrm>
            <a:off x="2205220" y="84629"/>
            <a:ext cx="7772400" cy="6421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a:solidFill>
                  <a:srgbClr val="FFFFFF"/>
                </a:solidFill>
                <a:latin typeface="Calibri"/>
                <a:cs typeface="Calibri"/>
              </a:rPr>
              <a:t>Canopy Cover Study</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03254" y="882809"/>
            <a:ext cx="1331998" cy="11459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3253" y="5244780"/>
            <a:ext cx="1332000" cy="351315"/>
          </a:xfrm>
          <a:prstGeom prst="rect">
            <a:avLst/>
          </a:prstGeom>
        </p:spPr>
      </p:pic>
      <p:pic>
        <p:nvPicPr>
          <p:cNvPr id="12" name="Picture 11"/>
          <p:cNvPicPr>
            <a:picLocks noChangeAspect="1"/>
          </p:cNvPicPr>
          <p:nvPr/>
        </p:nvPicPr>
        <p:blipFill>
          <a:blip r:embed="rId6"/>
          <a:stretch>
            <a:fillRect/>
          </a:stretch>
        </p:blipFill>
        <p:spPr>
          <a:xfrm>
            <a:off x="9307548" y="3829414"/>
            <a:ext cx="1323410" cy="1353833"/>
          </a:xfrm>
          <a:prstGeom prst="rect">
            <a:avLst/>
          </a:prstGeom>
        </p:spPr>
      </p:pic>
      <p:pic>
        <p:nvPicPr>
          <p:cNvPr id="13" name="Picture 12"/>
          <p:cNvPicPr>
            <a:picLocks noChangeAspect="1"/>
          </p:cNvPicPr>
          <p:nvPr/>
        </p:nvPicPr>
        <p:blipFill>
          <a:blip r:embed="rId7"/>
          <a:stretch>
            <a:fillRect/>
          </a:stretch>
        </p:blipFill>
        <p:spPr>
          <a:xfrm>
            <a:off x="9315868" y="2090266"/>
            <a:ext cx="1306773" cy="1677614"/>
          </a:xfrm>
          <a:prstGeom prst="rect">
            <a:avLst/>
          </a:prstGeom>
        </p:spPr>
      </p:pic>
      <p:pic>
        <p:nvPicPr>
          <p:cNvPr id="14" name="Picture 13"/>
          <p:cNvPicPr>
            <a:picLocks noChangeAspect="1"/>
          </p:cNvPicPr>
          <p:nvPr/>
        </p:nvPicPr>
        <p:blipFill>
          <a:blip r:embed="rId8"/>
          <a:stretch>
            <a:fillRect/>
          </a:stretch>
        </p:blipFill>
        <p:spPr>
          <a:xfrm>
            <a:off x="9303253" y="5657628"/>
            <a:ext cx="1332000" cy="399600"/>
          </a:xfrm>
          <a:prstGeom prst="rect">
            <a:avLst/>
          </a:prstGeom>
          <a:solidFill>
            <a:srgbClr val="F2F2F2"/>
          </a:solidFill>
        </p:spPr>
      </p:pic>
      <p:sp>
        <p:nvSpPr>
          <p:cNvPr id="16" name="Rectangle 15">
            <a:extLst>
              <a:ext uri="{FF2B5EF4-FFF2-40B4-BE49-F238E27FC236}">
                <a16:creationId xmlns:a16="http://schemas.microsoft.com/office/drawing/2014/main" id="{68E93D05-F27E-4541-B577-6E3EB83300BD}"/>
              </a:ext>
            </a:extLst>
          </p:cNvPr>
          <p:cNvSpPr/>
          <p:nvPr/>
        </p:nvSpPr>
        <p:spPr>
          <a:xfrm>
            <a:off x="6510197" y="6327885"/>
            <a:ext cx="4171239" cy="276999"/>
          </a:xfrm>
          <a:prstGeom prst="rect">
            <a:avLst/>
          </a:prstGeom>
        </p:spPr>
        <p:txBody>
          <a:bodyPr wrap="none">
            <a:spAutoFit/>
          </a:bodyPr>
          <a:lstStyle/>
          <a:p>
            <a:r>
              <a:rPr lang="en-US" sz="1200" dirty="0" err="1">
                <a:solidFill>
                  <a:srgbClr val="BFBFBF"/>
                </a:solidFill>
                <a:latin typeface="News Gothic MT"/>
              </a:rPr>
              <a:t>Janke</a:t>
            </a:r>
            <a:r>
              <a:rPr lang="en-US" sz="1200" dirty="0">
                <a:solidFill>
                  <a:srgbClr val="BFBFBF"/>
                </a:solidFill>
                <a:latin typeface="News Gothic MT"/>
              </a:rPr>
              <a:t> et al. 2017.  </a:t>
            </a:r>
            <a:r>
              <a:rPr lang="en-US" sz="1200" i="1" dirty="0">
                <a:solidFill>
                  <a:srgbClr val="BFBFBF"/>
                </a:solidFill>
                <a:latin typeface="News Gothic MT"/>
              </a:rPr>
              <a:t>Environmental Science &amp; Technology</a:t>
            </a:r>
          </a:p>
        </p:txBody>
      </p:sp>
    </p:spTree>
    <p:extLst>
      <p:ext uri="{BB962C8B-B14F-4D97-AF65-F5344CB8AC3E}">
        <p14:creationId xmlns:p14="http://schemas.microsoft.com/office/powerpoint/2010/main" val="93649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5" name="Chart 14"/>
          <p:cNvGraphicFramePr>
            <a:graphicFrameLocks/>
          </p:cNvGraphicFramePr>
          <p:nvPr/>
        </p:nvGraphicFramePr>
        <p:xfrm>
          <a:off x="2268290" y="849311"/>
          <a:ext cx="7427894" cy="5494606"/>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1670452" y="588827"/>
            <a:ext cx="8908246" cy="396349"/>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2400" b="0" i="0" kern="1200" cap="none" spc="0" normalizeH="0" baseline="0">
                <a:ln>
                  <a:noFill/>
                </a:ln>
                <a:solidFill>
                  <a:schemeClr val="accent1">
                    <a:lumMod val="20000"/>
                    <a:lumOff val="80000"/>
                  </a:schemeClr>
                </a:solidFill>
                <a:effectLst>
                  <a:outerShdw blurRad="50800" dist="38100" dir="5400000" algn="t" rotWithShape="0">
                    <a:prstClr val="black">
                      <a:alpha val="40000"/>
                    </a:prstClr>
                  </a:outerShdw>
                </a:effectLst>
                <a:latin typeface="Geneva"/>
                <a:ea typeface="+mj-ea"/>
                <a:cs typeface="Geneva"/>
              </a:defRPr>
            </a:lvl1pPr>
          </a:lstStyle>
          <a:p>
            <a:pPr algn="ctr"/>
            <a:r>
              <a:rPr lang="en-US" sz="3200" dirty="0">
                <a:solidFill>
                  <a:prstClr val="white"/>
                </a:solidFill>
                <a:latin typeface="Calibri"/>
                <a:cs typeface="Calibri"/>
              </a:rPr>
              <a:t>Across 16 watersheds, </a:t>
            </a:r>
            <a:r>
              <a:rPr lang="en-US" sz="3200" dirty="0" err="1">
                <a:solidFill>
                  <a:prstClr val="white"/>
                </a:solidFill>
                <a:latin typeface="Calibri"/>
                <a:cs typeface="Calibri"/>
              </a:rPr>
              <a:t>stormwater</a:t>
            </a:r>
            <a:r>
              <a:rPr lang="en-US" sz="3200" dirty="0">
                <a:solidFill>
                  <a:prstClr val="white"/>
                </a:solidFill>
                <a:latin typeface="Calibri"/>
                <a:cs typeface="Calibri"/>
              </a:rPr>
              <a:t> P concentrations increase with canopy cover</a:t>
            </a:r>
          </a:p>
        </p:txBody>
      </p:sp>
      <p:sp>
        <p:nvSpPr>
          <p:cNvPr id="12" name="Title 1"/>
          <p:cNvSpPr txBox="1">
            <a:spLocks/>
          </p:cNvSpPr>
          <p:nvPr/>
        </p:nvSpPr>
        <p:spPr>
          <a:xfrm>
            <a:off x="6460489" y="3685315"/>
            <a:ext cx="2283596" cy="519549"/>
          </a:xfrm>
          <a:prstGeom prst="rect">
            <a:avLst/>
          </a:prstGeom>
          <a:effectLst/>
        </p:spPr>
        <p:txBody>
          <a:bodyPr vert="horz" lIns="91440" tIns="45720" rIns="91440" bIns="45720" rtlCol="0" anchor="ctr" anchorCtr="0">
            <a:noAutofit/>
          </a:bodyPr>
          <a:lstStyle>
            <a:lvl1pPr algn="l" defTabSz="914400" rtl="0" eaLnBrk="1" latinLnBrk="0" hangingPunct="1">
              <a:spcBef>
                <a:spcPct val="0"/>
              </a:spcBef>
              <a:buNone/>
              <a:defRPr sz="2400" b="0" i="0" kern="1200" cap="none" spc="0" normalizeH="0" baseline="0">
                <a:ln>
                  <a:noFill/>
                </a:ln>
                <a:solidFill>
                  <a:schemeClr val="accent1">
                    <a:lumMod val="20000"/>
                    <a:lumOff val="80000"/>
                  </a:schemeClr>
                </a:solidFill>
                <a:effectLst>
                  <a:outerShdw blurRad="50800" dist="38100" dir="5400000" algn="t" rotWithShape="0">
                    <a:prstClr val="black">
                      <a:alpha val="40000"/>
                    </a:prstClr>
                  </a:outerShdw>
                </a:effectLst>
                <a:latin typeface="Geneva"/>
                <a:ea typeface="+mj-ea"/>
                <a:cs typeface="Geneva"/>
              </a:defRPr>
            </a:lvl1pPr>
          </a:lstStyle>
          <a:p>
            <a:pPr algn="r"/>
            <a:endParaRPr lang="en-US" sz="1400" i="1" dirty="0">
              <a:solidFill>
                <a:srgbClr val="FB989C"/>
              </a:solidFill>
              <a:effectLst/>
            </a:endParaRPr>
          </a:p>
        </p:txBody>
      </p:sp>
      <p:sp>
        <p:nvSpPr>
          <p:cNvPr id="16" name="Title 1"/>
          <p:cNvSpPr txBox="1">
            <a:spLocks/>
          </p:cNvSpPr>
          <p:nvPr/>
        </p:nvSpPr>
        <p:spPr>
          <a:xfrm>
            <a:off x="5588018" y="1306753"/>
            <a:ext cx="2539902" cy="482556"/>
          </a:xfrm>
          <a:prstGeom prst="rect">
            <a:avLst/>
          </a:prstGeom>
          <a:effectLst/>
        </p:spPr>
        <p:txBody>
          <a:bodyPr vert="horz" lIns="91440" tIns="45720" rIns="91440" bIns="45720" rtlCol="0" anchor="ctr" anchorCtr="0">
            <a:noAutofit/>
          </a:bodyPr>
          <a:lstStyle>
            <a:lvl1pPr algn="l" defTabSz="914400" rtl="0" eaLnBrk="1" latinLnBrk="0" hangingPunct="1">
              <a:spcBef>
                <a:spcPct val="0"/>
              </a:spcBef>
              <a:buNone/>
              <a:defRPr sz="2400" b="0" i="0" kern="1200" cap="none" spc="0" normalizeH="0" baseline="0">
                <a:ln>
                  <a:noFill/>
                </a:ln>
                <a:solidFill>
                  <a:schemeClr val="accent1">
                    <a:lumMod val="20000"/>
                    <a:lumOff val="80000"/>
                  </a:schemeClr>
                </a:solidFill>
                <a:effectLst>
                  <a:outerShdw blurRad="50800" dist="38100" dir="5400000" algn="t" rotWithShape="0">
                    <a:prstClr val="black">
                      <a:alpha val="40000"/>
                    </a:prstClr>
                  </a:outerShdw>
                </a:effectLst>
                <a:latin typeface="Geneva"/>
                <a:ea typeface="+mj-ea"/>
                <a:cs typeface="Geneva"/>
              </a:defRPr>
            </a:lvl1pPr>
          </a:lstStyle>
          <a:p>
            <a:endParaRPr lang="en-US" sz="1400" i="1" dirty="0">
              <a:solidFill>
                <a:srgbClr val="CCFFCC"/>
              </a:solidFill>
              <a:effectLst/>
            </a:endParaRPr>
          </a:p>
        </p:txBody>
      </p:sp>
      <p:sp>
        <p:nvSpPr>
          <p:cNvPr id="13" name="Rectangle 12"/>
          <p:cNvSpPr/>
          <p:nvPr/>
        </p:nvSpPr>
        <p:spPr>
          <a:xfrm>
            <a:off x="6510197" y="6546545"/>
            <a:ext cx="4171239" cy="276999"/>
          </a:xfrm>
          <a:prstGeom prst="rect">
            <a:avLst/>
          </a:prstGeom>
        </p:spPr>
        <p:txBody>
          <a:bodyPr wrap="none">
            <a:spAutoFit/>
          </a:bodyPr>
          <a:lstStyle/>
          <a:p>
            <a:r>
              <a:rPr lang="en-US" sz="1200" dirty="0" err="1">
                <a:solidFill>
                  <a:srgbClr val="BFBFBF"/>
                </a:solidFill>
                <a:latin typeface="News Gothic MT"/>
              </a:rPr>
              <a:t>Janke</a:t>
            </a:r>
            <a:r>
              <a:rPr lang="en-US" sz="1200" dirty="0">
                <a:solidFill>
                  <a:srgbClr val="BFBFBF"/>
                </a:solidFill>
                <a:latin typeface="News Gothic MT"/>
              </a:rPr>
              <a:t> et al. 2017.  </a:t>
            </a:r>
            <a:r>
              <a:rPr lang="en-US" sz="1200" i="1" dirty="0">
                <a:solidFill>
                  <a:srgbClr val="BFBFBF"/>
                </a:solidFill>
                <a:latin typeface="News Gothic MT"/>
              </a:rPr>
              <a:t>Environmental Science &amp; Technology</a:t>
            </a:r>
          </a:p>
        </p:txBody>
      </p:sp>
      <p:sp>
        <p:nvSpPr>
          <p:cNvPr id="2" name="Rectangle 1">
            <a:extLst>
              <a:ext uri="{FF2B5EF4-FFF2-40B4-BE49-F238E27FC236}">
                <a16:creationId xmlns:a16="http://schemas.microsoft.com/office/drawing/2014/main" id="{82843564-A4C5-F448-9F87-6C80107ABBF8}"/>
              </a:ext>
            </a:extLst>
          </p:cNvPr>
          <p:cNvSpPr/>
          <p:nvPr/>
        </p:nvSpPr>
        <p:spPr>
          <a:xfrm>
            <a:off x="3482788" y="1306753"/>
            <a:ext cx="618565" cy="4825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4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IMG_4128.JPG"/>
          <p:cNvPicPr>
            <a:picLocks noChangeAspect="1"/>
          </p:cNvPicPr>
          <p:nvPr/>
        </p:nvPicPr>
        <p:blipFill rotWithShape="1">
          <a:blip r:embed="rId3"/>
          <a:srcRect l="2866" t="11836" r="1896"/>
          <a:stretch/>
        </p:blipFill>
        <p:spPr>
          <a:xfrm>
            <a:off x="1524000" y="1113183"/>
            <a:ext cx="9144000" cy="5643210"/>
          </a:xfrm>
          <a:prstGeom prst="rect">
            <a:avLst/>
          </a:prstGeom>
        </p:spPr>
      </p:pic>
      <p:sp>
        <p:nvSpPr>
          <p:cNvPr id="20" name="Bent Arrow 19"/>
          <p:cNvSpPr/>
          <p:nvPr/>
        </p:nvSpPr>
        <p:spPr>
          <a:xfrm flipH="1">
            <a:off x="5103302" y="1498400"/>
            <a:ext cx="731520" cy="2173237"/>
          </a:xfrm>
          <a:prstGeom prst="bentArrow">
            <a:avLst/>
          </a:prstGeom>
          <a:solidFill>
            <a:srgbClr val="76D6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 name="Group 30"/>
          <p:cNvGrpSpPr/>
          <p:nvPr/>
        </p:nvGrpSpPr>
        <p:grpSpPr>
          <a:xfrm>
            <a:off x="1494901" y="3831111"/>
            <a:ext cx="2425213" cy="1316673"/>
            <a:chOff x="-105300" y="3754910"/>
            <a:chExt cx="2425213" cy="1316673"/>
          </a:xfrm>
        </p:grpSpPr>
        <p:sp>
          <p:nvSpPr>
            <p:cNvPr id="18" name="TextBox 17"/>
            <p:cNvSpPr txBox="1"/>
            <p:nvPr/>
          </p:nvSpPr>
          <p:spPr>
            <a:xfrm>
              <a:off x="-105300" y="4240586"/>
              <a:ext cx="2425213" cy="830997"/>
            </a:xfrm>
            <a:prstGeom prst="rect">
              <a:avLst/>
            </a:prstGeom>
            <a:noFill/>
            <a:effectLst>
              <a:outerShdw blurRad="50800" dist="38100" dir="2700000">
                <a:srgbClr val="000000">
                  <a:alpha val="43000"/>
                </a:srgbClr>
              </a:outerShdw>
            </a:effectLst>
          </p:spPr>
          <p:txBody>
            <a:bodyPr wrap="none" rtlCol="0">
              <a:spAutoFit/>
            </a:bodyPr>
            <a:lstStyle/>
            <a:p>
              <a:r>
                <a:rPr lang="en-US" sz="2400" b="1" dirty="0">
                  <a:solidFill>
                    <a:schemeClr val="bg1"/>
                  </a:solidFill>
                </a:rPr>
                <a:t>EROSION,</a:t>
              </a:r>
            </a:p>
            <a:p>
              <a:r>
                <a:rPr lang="en-US" sz="2400" b="1" dirty="0">
                  <a:solidFill>
                    <a:schemeClr val="bg1"/>
                  </a:solidFill>
                </a:rPr>
                <a:t>OVERLAND FLOW</a:t>
              </a:r>
            </a:p>
          </p:txBody>
        </p:sp>
        <p:sp>
          <p:nvSpPr>
            <p:cNvPr id="23" name="Down Arrow 22"/>
            <p:cNvSpPr/>
            <p:nvPr/>
          </p:nvSpPr>
          <p:spPr>
            <a:xfrm rot="18152982" flipH="1">
              <a:off x="299761" y="3518347"/>
              <a:ext cx="457200" cy="930325"/>
            </a:xfrm>
            <a:prstGeom prst="downArrow">
              <a:avLst/>
            </a:prstGeom>
            <a:solidFill>
              <a:srgbClr val="76D6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7"/>
          <p:cNvGrpSpPr/>
          <p:nvPr/>
        </p:nvGrpSpPr>
        <p:grpSpPr>
          <a:xfrm>
            <a:off x="3343158" y="1573645"/>
            <a:ext cx="3639638" cy="2617091"/>
            <a:chOff x="2442118" y="1765356"/>
            <a:chExt cx="3639638" cy="2617091"/>
          </a:xfrm>
        </p:grpSpPr>
        <p:sp>
          <p:nvSpPr>
            <p:cNvPr id="21" name="Bent Arrow 20"/>
            <p:cNvSpPr/>
            <p:nvPr/>
          </p:nvSpPr>
          <p:spPr>
            <a:xfrm rot="16200000" flipH="1">
              <a:off x="2633227" y="2477309"/>
              <a:ext cx="2155425" cy="731520"/>
            </a:xfrm>
            <a:prstGeom prst="bentArrow">
              <a:avLst/>
            </a:prstGeom>
            <a:solidFill>
              <a:srgbClr val="76D6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2442118" y="3920782"/>
              <a:ext cx="3639638" cy="461665"/>
            </a:xfrm>
            <a:prstGeom prst="rect">
              <a:avLst/>
            </a:prstGeom>
            <a:noFill/>
            <a:effectLst>
              <a:outerShdw blurRad="50800" dist="38100" dir="2700000">
                <a:srgbClr val="000000">
                  <a:alpha val="43000"/>
                </a:srgbClr>
              </a:outerShdw>
            </a:effectLst>
          </p:spPr>
          <p:txBody>
            <a:bodyPr wrap="none" rtlCol="0">
              <a:spAutoFit/>
            </a:bodyPr>
            <a:lstStyle/>
            <a:p>
              <a:pPr algn="ctr"/>
              <a:r>
                <a:rPr lang="en-US" sz="2400" b="1" dirty="0">
                  <a:solidFill>
                    <a:schemeClr val="bg1"/>
                  </a:solidFill>
                </a:rPr>
                <a:t>LITTERFALL, THROUGHFALL</a:t>
              </a:r>
            </a:p>
          </p:txBody>
        </p:sp>
      </p:grpSp>
      <p:grpSp>
        <p:nvGrpSpPr>
          <p:cNvPr id="4" name="Group 12"/>
          <p:cNvGrpSpPr/>
          <p:nvPr/>
        </p:nvGrpSpPr>
        <p:grpSpPr>
          <a:xfrm>
            <a:off x="5414954" y="4538319"/>
            <a:ext cx="3706464" cy="1354397"/>
            <a:chOff x="2731048" y="4502675"/>
            <a:chExt cx="3706464" cy="1354397"/>
          </a:xfrm>
        </p:grpSpPr>
        <p:sp>
          <p:nvSpPr>
            <p:cNvPr id="11" name="TextBox 10"/>
            <p:cNvSpPr txBox="1"/>
            <p:nvPr/>
          </p:nvSpPr>
          <p:spPr>
            <a:xfrm>
              <a:off x="2731048" y="5395407"/>
              <a:ext cx="3706464" cy="461665"/>
            </a:xfrm>
            <a:prstGeom prst="rect">
              <a:avLst/>
            </a:prstGeom>
            <a:noFill/>
            <a:effectLst>
              <a:outerShdw blurRad="50800" dist="38100" dir="2700000">
                <a:srgbClr val="000000">
                  <a:alpha val="43000"/>
                </a:srgbClr>
              </a:outerShdw>
            </a:effectLst>
          </p:spPr>
          <p:txBody>
            <a:bodyPr wrap="none" rtlCol="0">
              <a:spAutoFit/>
            </a:bodyPr>
            <a:lstStyle/>
            <a:p>
              <a:r>
                <a:rPr lang="en-US" sz="2400" b="1" dirty="0">
                  <a:solidFill>
                    <a:schemeClr val="bg1"/>
                  </a:solidFill>
                </a:rPr>
                <a:t>ATMOSPHERIC DEPOSITION</a:t>
              </a:r>
            </a:p>
          </p:txBody>
        </p:sp>
        <p:sp>
          <p:nvSpPr>
            <p:cNvPr id="15" name="Down Arrow 14"/>
            <p:cNvSpPr/>
            <p:nvPr/>
          </p:nvSpPr>
          <p:spPr>
            <a:xfrm>
              <a:off x="4334356" y="4502675"/>
              <a:ext cx="457200" cy="930325"/>
            </a:xfrm>
            <a:prstGeom prst="downArrow">
              <a:avLst/>
            </a:prstGeom>
            <a:solidFill>
              <a:srgbClr val="76D6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B69E7D96-C71E-814B-9E4E-657FC1A5F6C1}"/>
              </a:ext>
            </a:extLst>
          </p:cNvPr>
          <p:cNvSpPr txBox="1"/>
          <p:nvPr/>
        </p:nvSpPr>
        <p:spPr>
          <a:xfrm>
            <a:off x="1630016" y="119269"/>
            <a:ext cx="8955015" cy="646331"/>
          </a:xfrm>
          <a:prstGeom prst="rect">
            <a:avLst/>
          </a:prstGeom>
          <a:solidFill>
            <a:schemeClr val="tx1">
              <a:alpha val="70000"/>
            </a:schemeClr>
          </a:solidFill>
        </p:spPr>
        <p:txBody>
          <a:bodyPr wrap="square" rtlCol="0">
            <a:spAutoFit/>
          </a:bodyPr>
          <a:lstStyle/>
          <a:p>
            <a:pPr algn="ctr"/>
            <a:r>
              <a:rPr lang="en-US" sz="3600" dirty="0">
                <a:solidFill>
                  <a:schemeClr val="bg1"/>
                </a:solidFill>
              </a:rPr>
              <a:t>Potential sources of P to </a:t>
            </a:r>
            <a:r>
              <a:rPr lang="en-US" sz="3600" dirty="0" err="1">
                <a:solidFill>
                  <a:schemeClr val="bg1"/>
                </a:solidFill>
              </a:rPr>
              <a:t>stormwater</a:t>
            </a:r>
            <a:endParaRPr lang="en-US" sz="3600" dirty="0">
              <a:solidFill>
                <a:schemeClr val="bg1"/>
              </a:solidFill>
            </a:endParaRPr>
          </a:p>
        </p:txBody>
      </p:sp>
    </p:spTree>
    <p:extLst>
      <p:ext uri="{BB962C8B-B14F-4D97-AF65-F5344CB8AC3E}">
        <p14:creationId xmlns:p14="http://schemas.microsoft.com/office/powerpoint/2010/main" val="1907893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31536-58C3-DB48-A425-5FE750F69754}"/>
              </a:ext>
            </a:extLst>
          </p:cNvPr>
          <p:cNvPicPr>
            <a:picLocks noChangeAspect="1"/>
          </p:cNvPicPr>
          <p:nvPr/>
        </p:nvPicPr>
        <p:blipFill rotWithShape="1">
          <a:blip r:embed="rId2"/>
          <a:srcRect l="8413" t="35915"/>
          <a:stretch/>
        </p:blipFill>
        <p:spPr>
          <a:xfrm>
            <a:off x="2679700" y="298937"/>
            <a:ext cx="6721486" cy="6348048"/>
          </a:xfrm>
          <a:prstGeom prst="rect">
            <a:avLst/>
          </a:prstGeom>
        </p:spPr>
      </p:pic>
      <p:sp>
        <p:nvSpPr>
          <p:cNvPr id="6" name="Rectangle 5">
            <a:extLst>
              <a:ext uri="{FF2B5EF4-FFF2-40B4-BE49-F238E27FC236}">
                <a16:creationId xmlns:a16="http://schemas.microsoft.com/office/drawing/2014/main" id="{0573CD42-2778-1745-9286-C802F12C8876}"/>
              </a:ext>
            </a:extLst>
          </p:cNvPr>
          <p:cNvSpPr/>
          <p:nvPr/>
        </p:nvSpPr>
        <p:spPr>
          <a:xfrm>
            <a:off x="3212124" y="175846"/>
            <a:ext cx="5978769"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EAA185-51CC-424B-AEE5-3D62016FE804}"/>
              </a:ext>
            </a:extLst>
          </p:cNvPr>
          <p:cNvSpPr/>
          <p:nvPr/>
        </p:nvSpPr>
        <p:spPr>
          <a:xfrm>
            <a:off x="3511062" y="1477109"/>
            <a:ext cx="386862" cy="386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823FAC-F891-084A-8145-1700B88C7463}"/>
              </a:ext>
            </a:extLst>
          </p:cNvPr>
          <p:cNvSpPr/>
          <p:nvPr/>
        </p:nvSpPr>
        <p:spPr>
          <a:xfrm>
            <a:off x="4999891" y="2350479"/>
            <a:ext cx="386862" cy="386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E99604-93BF-6F4B-96A2-DD8E56E8DBE7}"/>
              </a:ext>
            </a:extLst>
          </p:cNvPr>
          <p:cNvSpPr/>
          <p:nvPr/>
        </p:nvSpPr>
        <p:spPr>
          <a:xfrm>
            <a:off x="7444154" y="2332894"/>
            <a:ext cx="386862" cy="386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55E100-786E-0B49-9236-2FCF68AECB55}"/>
              </a:ext>
            </a:extLst>
          </p:cNvPr>
          <p:cNvSpPr/>
          <p:nvPr/>
        </p:nvSpPr>
        <p:spPr>
          <a:xfrm>
            <a:off x="8850120" y="6486544"/>
            <a:ext cx="1628496" cy="276999"/>
          </a:xfrm>
          <a:prstGeom prst="rect">
            <a:avLst/>
          </a:prstGeom>
        </p:spPr>
        <p:txBody>
          <a:bodyPr wrap="none">
            <a:spAutoFit/>
          </a:bodyPr>
          <a:lstStyle/>
          <a:p>
            <a:r>
              <a:rPr lang="en-US" sz="1200" dirty="0">
                <a:solidFill>
                  <a:srgbClr val="7F7F7F"/>
                </a:solidFill>
                <a:latin typeface="News Gothic MT"/>
              </a:rPr>
              <a:t>Finlay et al. in prep.</a:t>
            </a:r>
          </a:p>
        </p:txBody>
      </p:sp>
      <p:sp>
        <p:nvSpPr>
          <p:cNvPr id="9" name="Title 1">
            <a:extLst>
              <a:ext uri="{FF2B5EF4-FFF2-40B4-BE49-F238E27FC236}">
                <a16:creationId xmlns:a16="http://schemas.microsoft.com/office/drawing/2014/main" id="{93CA5EDE-A461-7A49-A41E-9E6A89CC7B1E}"/>
              </a:ext>
            </a:extLst>
          </p:cNvPr>
          <p:cNvSpPr>
            <a:spLocks noGrp="1"/>
          </p:cNvSpPr>
          <p:nvPr>
            <p:ph type="title"/>
          </p:nvPr>
        </p:nvSpPr>
        <p:spPr>
          <a:xfrm>
            <a:off x="1624013" y="-139700"/>
            <a:ext cx="8915400" cy="1081938"/>
          </a:xfrm>
        </p:spPr>
        <p:txBody>
          <a:bodyPr anchor="ctr">
            <a:normAutofit/>
          </a:bodyPr>
          <a:lstStyle/>
          <a:p>
            <a:pPr>
              <a:defRPr/>
            </a:pPr>
            <a:r>
              <a:rPr lang="en-US" sz="2400" dirty="0">
                <a:latin typeface="Calibri"/>
                <a:cs typeface="Calibri"/>
              </a:rPr>
              <a:t>Within one watershed, across seasons, </a:t>
            </a:r>
            <a:r>
              <a:rPr lang="en-US" sz="2400" dirty="0" err="1">
                <a:latin typeface="Calibri"/>
                <a:cs typeface="Calibri"/>
              </a:rPr>
              <a:t>stormwater</a:t>
            </a:r>
            <a:r>
              <a:rPr lang="en-US" sz="2400" dirty="0">
                <a:latin typeface="Calibri"/>
                <a:cs typeface="Calibri"/>
              </a:rPr>
              <a:t> P matches tree phenology</a:t>
            </a:r>
            <a:endParaRPr lang="en-US" sz="2400" i="1" dirty="0">
              <a:latin typeface="Calibri"/>
              <a:cs typeface="Calibri"/>
            </a:endParaRPr>
          </a:p>
        </p:txBody>
      </p:sp>
      <p:sp>
        <p:nvSpPr>
          <p:cNvPr id="2" name="TextBox 1">
            <a:extLst>
              <a:ext uri="{FF2B5EF4-FFF2-40B4-BE49-F238E27FC236}">
                <a16:creationId xmlns:a16="http://schemas.microsoft.com/office/drawing/2014/main" id="{A0BF078D-C514-2D4B-8555-9FF188CC0C93}"/>
              </a:ext>
            </a:extLst>
          </p:cNvPr>
          <p:cNvSpPr txBox="1"/>
          <p:nvPr/>
        </p:nvSpPr>
        <p:spPr>
          <a:xfrm rot="16200000">
            <a:off x="472601" y="2651064"/>
            <a:ext cx="3756734" cy="523220"/>
          </a:xfrm>
          <a:prstGeom prst="rect">
            <a:avLst/>
          </a:prstGeom>
          <a:noFill/>
        </p:spPr>
        <p:txBody>
          <a:bodyPr wrap="none" rtlCol="0">
            <a:spAutoFit/>
          </a:bodyPr>
          <a:lstStyle/>
          <a:p>
            <a:pPr algn="ctr"/>
            <a:r>
              <a:rPr lang="en-US" sz="2800" dirty="0"/>
              <a:t>Total phosphorus (mg/L)</a:t>
            </a:r>
          </a:p>
        </p:txBody>
      </p:sp>
      <p:sp>
        <p:nvSpPr>
          <p:cNvPr id="3" name="Rectangle 2">
            <a:extLst>
              <a:ext uri="{FF2B5EF4-FFF2-40B4-BE49-F238E27FC236}">
                <a16:creationId xmlns:a16="http://schemas.microsoft.com/office/drawing/2014/main" id="{EFEE3D47-DFB9-1549-91A8-8F4DF913C695}"/>
              </a:ext>
            </a:extLst>
          </p:cNvPr>
          <p:cNvSpPr/>
          <p:nvPr/>
        </p:nvSpPr>
        <p:spPr>
          <a:xfrm>
            <a:off x="3212124" y="5391888"/>
            <a:ext cx="5817577" cy="412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EE99FB-75B7-E445-A3DD-4FE4343418E9}"/>
              </a:ext>
            </a:extLst>
          </p:cNvPr>
          <p:cNvSpPr txBox="1"/>
          <p:nvPr/>
        </p:nvSpPr>
        <p:spPr>
          <a:xfrm>
            <a:off x="5027282" y="5572759"/>
            <a:ext cx="2146724" cy="954107"/>
          </a:xfrm>
          <a:prstGeom prst="rect">
            <a:avLst/>
          </a:prstGeom>
          <a:solidFill>
            <a:schemeClr val="bg1"/>
          </a:solidFill>
        </p:spPr>
        <p:txBody>
          <a:bodyPr wrap="square" rtlCol="0">
            <a:spAutoFit/>
          </a:bodyPr>
          <a:lstStyle/>
          <a:p>
            <a:pPr algn="ctr"/>
            <a:r>
              <a:rPr lang="en-US" sz="2800" dirty="0"/>
              <a:t>Day of Year</a:t>
            </a:r>
          </a:p>
          <a:p>
            <a:pPr algn="ctr"/>
            <a:endParaRPr lang="en-US" sz="2800" dirty="0"/>
          </a:p>
        </p:txBody>
      </p:sp>
      <p:sp>
        <p:nvSpPr>
          <p:cNvPr id="11" name="TextBox 10">
            <a:extLst>
              <a:ext uri="{FF2B5EF4-FFF2-40B4-BE49-F238E27FC236}">
                <a16:creationId xmlns:a16="http://schemas.microsoft.com/office/drawing/2014/main" id="{63DF6BAF-5415-2648-A218-18FC642D47B1}"/>
              </a:ext>
            </a:extLst>
          </p:cNvPr>
          <p:cNvSpPr txBox="1"/>
          <p:nvPr/>
        </p:nvSpPr>
        <p:spPr>
          <a:xfrm>
            <a:off x="1602271" y="6394210"/>
            <a:ext cx="6903813" cy="369332"/>
          </a:xfrm>
          <a:prstGeom prst="rect">
            <a:avLst/>
          </a:prstGeom>
          <a:noFill/>
        </p:spPr>
        <p:txBody>
          <a:bodyPr wrap="none" rtlCol="0">
            <a:spAutoFit/>
          </a:bodyPr>
          <a:lstStyle/>
          <a:p>
            <a:r>
              <a:rPr lang="en-US" dirty="0"/>
              <a:t>Arlington-Hamline Underground Watershed, Capitol Region Watershed </a:t>
            </a:r>
          </a:p>
        </p:txBody>
      </p:sp>
      <p:sp>
        <p:nvSpPr>
          <p:cNvPr id="4" name="TextBox 3">
            <a:extLst>
              <a:ext uri="{FF2B5EF4-FFF2-40B4-BE49-F238E27FC236}">
                <a16:creationId xmlns:a16="http://schemas.microsoft.com/office/drawing/2014/main" id="{D58D6F84-84B5-D447-B4BD-E232A8B1D06B}"/>
              </a:ext>
            </a:extLst>
          </p:cNvPr>
          <p:cNvSpPr txBox="1"/>
          <p:nvPr/>
        </p:nvSpPr>
        <p:spPr>
          <a:xfrm>
            <a:off x="7853499" y="979355"/>
            <a:ext cx="1191352" cy="369332"/>
          </a:xfrm>
          <a:prstGeom prst="rect">
            <a:avLst/>
          </a:prstGeom>
          <a:noFill/>
        </p:spPr>
        <p:txBody>
          <a:bodyPr wrap="none" rtlCol="0">
            <a:spAutoFit/>
          </a:bodyPr>
          <a:lstStyle/>
          <a:p>
            <a:r>
              <a:rPr lang="en-US" dirty="0"/>
              <a:t>2007-2016</a:t>
            </a:r>
          </a:p>
        </p:txBody>
      </p:sp>
    </p:spTree>
    <p:extLst>
      <p:ext uri="{BB962C8B-B14F-4D97-AF65-F5344CB8AC3E}">
        <p14:creationId xmlns:p14="http://schemas.microsoft.com/office/powerpoint/2010/main" val="5911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265268"/>
            <a:ext cx="9144000" cy="1597472"/>
          </a:xfrm>
        </p:spPr>
        <p:txBody>
          <a:bodyPr>
            <a:normAutofit/>
          </a:bodyPr>
          <a:lstStyle/>
          <a:p>
            <a:pPr algn="ctr"/>
            <a:r>
              <a:rPr lang="en-US" sz="3600" dirty="0">
                <a:solidFill>
                  <a:schemeClr val="bg1"/>
                </a:solidFill>
              </a:rPr>
              <a:t>How do litterfall P inputs to streets compare to </a:t>
            </a:r>
            <a:r>
              <a:rPr lang="en-US" sz="3600" dirty="0" err="1">
                <a:solidFill>
                  <a:schemeClr val="bg1"/>
                </a:solidFill>
              </a:rPr>
              <a:t>stormwater</a:t>
            </a:r>
            <a:r>
              <a:rPr lang="en-US" sz="3600" dirty="0">
                <a:solidFill>
                  <a:schemeClr val="bg1"/>
                </a:solidFill>
              </a:rPr>
              <a:t> runoff P yields?</a:t>
            </a:r>
          </a:p>
        </p:txBody>
      </p:sp>
    </p:spTree>
    <p:extLst>
      <p:ext uri="{BB962C8B-B14F-4D97-AF65-F5344CB8AC3E}">
        <p14:creationId xmlns:p14="http://schemas.microsoft.com/office/powerpoint/2010/main" val="288564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3-06-04 at 9.11.04 AM.png"/>
          <p:cNvPicPr>
            <a:picLocks noChangeAspect="1"/>
          </p:cNvPicPr>
          <p:nvPr/>
        </p:nvPicPr>
        <p:blipFill rotWithShape="1">
          <a:blip r:embed="rId3"/>
          <a:srcRect t="7010"/>
          <a:stretch/>
        </p:blipFill>
        <p:spPr>
          <a:xfrm>
            <a:off x="1524000" y="996702"/>
            <a:ext cx="9144000" cy="564577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13603" t="6819" r="13369" b="7454"/>
          <a:stretch/>
        </p:blipFill>
        <p:spPr>
          <a:xfrm>
            <a:off x="1736332" y="5342467"/>
            <a:ext cx="1109291" cy="1120273"/>
          </a:xfrm>
          <a:prstGeom prst="ellipse">
            <a:avLst/>
          </a:prstGeom>
          <a:solidFill>
            <a:schemeClr val="tx1"/>
          </a:solidFill>
        </p:spPr>
      </p:pic>
      <p:sp>
        <p:nvSpPr>
          <p:cNvPr id="9" name="TextBox 8"/>
          <p:cNvSpPr txBox="1"/>
          <p:nvPr/>
        </p:nvSpPr>
        <p:spPr>
          <a:xfrm>
            <a:off x="1524000" y="-12095"/>
            <a:ext cx="8674100" cy="954107"/>
          </a:xfrm>
          <a:prstGeom prst="rect">
            <a:avLst/>
          </a:prstGeom>
          <a:noFill/>
        </p:spPr>
        <p:txBody>
          <a:bodyPr wrap="square" rtlCol="0">
            <a:spAutoFit/>
          </a:bodyPr>
          <a:lstStyle/>
          <a:p>
            <a:r>
              <a:rPr lang="en-US" sz="2800">
                <a:solidFill>
                  <a:prstClr val="white"/>
                </a:solidFill>
                <a:latin typeface="Calibri"/>
              </a:rPr>
              <a:t>Urban, residential subwatersheds of the Mississippi River,</a:t>
            </a:r>
          </a:p>
          <a:p>
            <a:r>
              <a:rPr lang="en-US" sz="2800">
                <a:solidFill>
                  <a:prstClr val="white"/>
                </a:solidFill>
                <a:latin typeface="Calibri"/>
              </a:rPr>
              <a:t>Saint Paul, Minnesota</a:t>
            </a:r>
          </a:p>
        </p:txBody>
      </p:sp>
      <p:grpSp>
        <p:nvGrpSpPr>
          <p:cNvPr id="10" name="Group 9"/>
          <p:cNvGrpSpPr/>
          <p:nvPr/>
        </p:nvGrpSpPr>
        <p:grpSpPr>
          <a:xfrm>
            <a:off x="4265102" y="863600"/>
            <a:ext cx="5461000" cy="5560681"/>
            <a:chOff x="2741102" y="685799"/>
            <a:chExt cx="5461000" cy="5560681"/>
          </a:xfrm>
        </p:grpSpPr>
        <p:sp>
          <p:nvSpPr>
            <p:cNvPr id="11" name="Snip Same Side Corner Rectangle 6"/>
            <p:cNvSpPr/>
            <p:nvPr/>
          </p:nvSpPr>
          <p:spPr>
            <a:xfrm>
              <a:off x="2741102" y="685799"/>
              <a:ext cx="5461000" cy="5560681"/>
            </a:xfrm>
            <a:custGeom>
              <a:avLst/>
              <a:gdLst>
                <a:gd name="connsiteX0" fmla="*/ 910185 w 5461000"/>
                <a:gd name="connsiteY0" fmla="*/ 0 h 5550281"/>
                <a:gd name="connsiteX1" fmla="*/ 4550815 w 5461000"/>
                <a:gd name="connsiteY1" fmla="*/ 0 h 5550281"/>
                <a:gd name="connsiteX2" fmla="*/ 5461000 w 5461000"/>
                <a:gd name="connsiteY2" fmla="*/ 910185 h 5550281"/>
                <a:gd name="connsiteX3" fmla="*/ 5461000 w 5461000"/>
                <a:gd name="connsiteY3" fmla="*/ 5550281 h 5550281"/>
                <a:gd name="connsiteX4" fmla="*/ 5461000 w 5461000"/>
                <a:gd name="connsiteY4" fmla="*/ 5550281 h 5550281"/>
                <a:gd name="connsiteX5" fmla="*/ 0 w 5461000"/>
                <a:gd name="connsiteY5" fmla="*/ 5550281 h 5550281"/>
                <a:gd name="connsiteX6" fmla="*/ 0 w 5461000"/>
                <a:gd name="connsiteY6" fmla="*/ 5550281 h 5550281"/>
                <a:gd name="connsiteX7" fmla="*/ 0 w 5461000"/>
                <a:gd name="connsiteY7" fmla="*/ 910185 h 5550281"/>
                <a:gd name="connsiteX8" fmla="*/ 910185 w 5461000"/>
                <a:gd name="connsiteY8" fmla="*/ 0 h 5550281"/>
                <a:gd name="connsiteX0" fmla="*/ 910185 w 5461000"/>
                <a:gd name="connsiteY0" fmla="*/ 0 h 5550281"/>
                <a:gd name="connsiteX1" fmla="*/ 4550815 w 5461000"/>
                <a:gd name="connsiteY1" fmla="*/ 0 h 5550281"/>
                <a:gd name="connsiteX2" fmla="*/ 5461000 w 5461000"/>
                <a:gd name="connsiteY2" fmla="*/ 910185 h 5550281"/>
                <a:gd name="connsiteX3" fmla="*/ 5461000 w 5461000"/>
                <a:gd name="connsiteY3" fmla="*/ 5550281 h 5550281"/>
                <a:gd name="connsiteX4" fmla="*/ 4165600 w 5461000"/>
                <a:gd name="connsiteY4" fmla="*/ 3911981 h 5550281"/>
                <a:gd name="connsiteX5" fmla="*/ 0 w 5461000"/>
                <a:gd name="connsiteY5" fmla="*/ 5550281 h 5550281"/>
                <a:gd name="connsiteX6" fmla="*/ 0 w 5461000"/>
                <a:gd name="connsiteY6" fmla="*/ 5550281 h 5550281"/>
                <a:gd name="connsiteX7" fmla="*/ 0 w 5461000"/>
                <a:gd name="connsiteY7" fmla="*/ 910185 h 5550281"/>
                <a:gd name="connsiteX8" fmla="*/ 910185 w 5461000"/>
                <a:gd name="connsiteY8" fmla="*/ 0 h 5550281"/>
                <a:gd name="connsiteX0" fmla="*/ 910185 w 5461000"/>
                <a:gd name="connsiteY0" fmla="*/ 0 h 5550281"/>
                <a:gd name="connsiteX1" fmla="*/ 4550815 w 5461000"/>
                <a:gd name="connsiteY1" fmla="*/ 0 h 5550281"/>
                <a:gd name="connsiteX2" fmla="*/ 5461000 w 5461000"/>
                <a:gd name="connsiteY2" fmla="*/ 910185 h 5550281"/>
                <a:gd name="connsiteX3" fmla="*/ 5461000 w 5461000"/>
                <a:gd name="connsiteY3" fmla="*/ 5550281 h 5550281"/>
                <a:gd name="connsiteX4" fmla="*/ 4165600 w 5461000"/>
                <a:gd name="connsiteY4" fmla="*/ 3911981 h 5550281"/>
                <a:gd name="connsiteX5" fmla="*/ 0 w 5461000"/>
                <a:gd name="connsiteY5" fmla="*/ 5550281 h 5550281"/>
                <a:gd name="connsiteX6" fmla="*/ 0 w 5461000"/>
                <a:gd name="connsiteY6" fmla="*/ 5550281 h 5550281"/>
                <a:gd name="connsiteX7" fmla="*/ 0 w 5461000"/>
                <a:gd name="connsiteY7" fmla="*/ 910185 h 5550281"/>
                <a:gd name="connsiteX8" fmla="*/ 910185 w 5461000"/>
                <a:gd name="connsiteY8" fmla="*/ 0 h 5550281"/>
                <a:gd name="connsiteX0" fmla="*/ 910185 w 5461000"/>
                <a:gd name="connsiteY0" fmla="*/ 0 h 5550281"/>
                <a:gd name="connsiteX1" fmla="*/ 4550815 w 5461000"/>
                <a:gd name="connsiteY1" fmla="*/ 0 h 5550281"/>
                <a:gd name="connsiteX2" fmla="*/ 5461000 w 5461000"/>
                <a:gd name="connsiteY2" fmla="*/ 910185 h 5550281"/>
                <a:gd name="connsiteX3" fmla="*/ 5461000 w 5461000"/>
                <a:gd name="connsiteY3" fmla="*/ 5550281 h 5550281"/>
                <a:gd name="connsiteX4" fmla="*/ 3327400 w 5461000"/>
                <a:gd name="connsiteY4" fmla="*/ 3467481 h 5550281"/>
                <a:gd name="connsiteX5" fmla="*/ 0 w 5461000"/>
                <a:gd name="connsiteY5" fmla="*/ 5550281 h 5550281"/>
                <a:gd name="connsiteX6" fmla="*/ 0 w 5461000"/>
                <a:gd name="connsiteY6" fmla="*/ 5550281 h 5550281"/>
                <a:gd name="connsiteX7" fmla="*/ 0 w 5461000"/>
                <a:gd name="connsiteY7" fmla="*/ 910185 h 5550281"/>
                <a:gd name="connsiteX8" fmla="*/ 910185 w 5461000"/>
                <a:gd name="connsiteY8" fmla="*/ 0 h 5550281"/>
                <a:gd name="connsiteX0" fmla="*/ 910185 w 5461000"/>
                <a:gd name="connsiteY0" fmla="*/ 0 h 5560681"/>
                <a:gd name="connsiteX1" fmla="*/ 4550815 w 5461000"/>
                <a:gd name="connsiteY1" fmla="*/ 0 h 5560681"/>
                <a:gd name="connsiteX2" fmla="*/ 5461000 w 5461000"/>
                <a:gd name="connsiteY2" fmla="*/ 910185 h 5560681"/>
                <a:gd name="connsiteX3" fmla="*/ 5461000 w 5461000"/>
                <a:gd name="connsiteY3" fmla="*/ 5550281 h 5560681"/>
                <a:gd name="connsiteX4" fmla="*/ 3327400 w 5461000"/>
                <a:gd name="connsiteY4" fmla="*/ 3467481 h 5560681"/>
                <a:gd name="connsiteX5" fmla="*/ 2224598 w 5461000"/>
                <a:gd name="connsiteY5" fmla="*/ 5372101 h 5560681"/>
                <a:gd name="connsiteX6" fmla="*/ 0 w 5461000"/>
                <a:gd name="connsiteY6" fmla="*/ 5550281 h 5560681"/>
                <a:gd name="connsiteX7" fmla="*/ 0 w 5461000"/>
                <a:gd name="connsiteY7" fmla="*/ 5550281 h 5560681"/>
                <a:gd name="connsiteX8" fmla="*/ 0 w 5461000"/>
                <a:gd name="connsiteY8" fmla="*/ 910185 h 5560681"/>
                <a:gd name="connsiteX9" fmla="*/ 910185 w 5461000"/>
                <a:gd name="connsiteY9" fmla="*/ 0 h 5560681"/>
                <a:gd name="connsiteX0" fmla="*/ 910185 w 5461000"/>
                <a:gd name="connsiteY0" fmla="*/ 0 h 5560681"/>
                <a:gd name="connsiteX1" fmla="*/ 4550815 w 5461000"/>
                <a:gd name="connsiteY1" fmla="*/ 0 h 5560681"/>
                <a:gd name="connsiteX2" fmla="*/ 5461000 w 5461000"/>
                <a:gd name="connsiteY2" fmla="*/ 910185 h 5560681"/>
                <a:gd name="connsiteX3" fmla="*/ 5435600 w 5461000"/>
                <a:gd name="connsiteY3" fmla="*/ 3416681 h 5560681"/>
                <a:gd name="connsiteX4" fmla="*/ 3327400 w 5461000"/>
                <a:gd name="connsiteY4" fmla="*/ 3467481 h 5560681"/>
                <a:gd name="connsiteX5" fmla="*/ 2224598 w 5461000"/>
                <a:gd name="connsiteY5" fmla="*/ 5372101 h 5560681"/>
                <a:gd name="connsiteX6" fmla="*/ 0 w 5461000"/>
                <a:gd name="connsiteY6" fmla="*/ 5550281 h 5560681"/>
                <a:gd name="connsiteX7" fmla="*/ 0 w 5461000"/>
                <a:gd name="connsiteY7" fmla="*/ 5550281 h 5560681"/>
                <a:gd name="connsiteX8" fmla="*/ 0 w 5461000"/>
                <a:gd name="connsiteY8" fmla="*/ 910185 h 5560681"/>
                <a:gd name="connsiteX9" fmla="*/ 910185 w 5461000"/>
                <a:gd name="connsiteY9" fmla="*/ 0 h 5560681"/>
                <a:gd name="connsiteX0" fmla="*/ 910185 w 5461000"/>
                <a:gd name="connsiteY0" fmla="*/ 0 h 5560681"/>
                <a:gd name="connsiteX1" fmla="*/ 4550815 w 5461000"/>
                <a:gd name="connsiteY1" fmla="*/ 0 h 5560681"/>
                <a:gd name="connsiteX2" fmla="*/ 5461000 w 5461000"/>
                <a:gd name="connsiteY2" fmla="*/ 910185 h 5560681"/>
                <a:gd name="connsiteX3" fmla="*/ 5435600 w 5461000"/>
                <a:gd name="connsiteY3" fmla="*/ 3416681 h 5560681"/>
                <a:gd name="connsiteX4" fmla="*/ 3835400 w 5461000"/>
                <a:gd name="connsiteY4" fmla="*/ 3619881 h 5560681"/>
                <a:gd name="connsiteX5" fmla="*/ 2224598 w 5461000"/>
                <a:gd name="connsiteY5" fmla="*/ 5372101 h 5560681"/>
                <a:gd name="connsiteX6" fmla="*/ 0 w 5461000"/>
                <a:gd name="connsiteY6" fmla="*/ 5550281 h 5560681"/>
                <a:gd name="connsiteX7" fmla="*/ 0 w 5461000"/>
                <a:gd name="connsiteY7" fmla="*/ 5550281 h 5560681"/>
                <a:gd name="connsiteX8" fmla="*/ 0 w 5461000"/>
                <a:gd name="connsiteY8" fmla="*/ 910185 h 5560681"/>
                <a:gd name="connsiteX9" fmla="*/ 910185 w 5461000"/>
                <a:gd name="connsiteY9" fmla="*/ 0 h 5560681"/>
                <a:gd name="connsiteX0" fmla="*/ 910185 w 5461000"/>
                <a:gd name="connsiteY0" fmla="*/ 0 h 5560681"/>
                <a:gd name="connsiteX1" fmla="*/ 4550815 w 5461000"/>
                <a:gd name="connsiteY1" fmla="*/ 0 h 5560681"/>
                <a:gd name="connsiteX2" fmla="*/ 5461000 w 5461000"/>
                <a:gd name="connsiteY2" fmla="*/ 910185 h 5560681"/>
                <a:gd name="connsiteX3" fmla="*/ 5448300 w 5461000"/>
                <a:gd name="connsiteY3" fmla="*/ 3276981 h 5560681"/>
                <a:gd name="connsiteX4" fmla="*/ 3835400 w 5461000"/>
                <a:gd name="connsiteY4" fmla="*/ 3619881 h 5560681"/>
                <a:gd name="connsiteX5" fmla="*/ 2224598 w 5461000"/>
                <a:gd name="connsiteY5" fmla="*/ 5372101 h 5560681"/>
                <a:gd name="connsiteX6" fmla="*/ 0 w 5461000"/>
                <a:gd name="connsiteY6" fmla="*/ 5550281 h 5560681"/>
                <a:gd name="connsiteX7" fmla="*/ 0 w 5461000"/>
                <a:gd name="connsiteY7" fmla="*/ 5550281 h 5560681"/>
                <a:gd name="connsiteX8" fmla="*/ 0 w 5461000"/>
                <a:gd name="connsiteY8" fmla="*/ 910185 h 5560681"/>
                <a:gd name="connsiteX9" fmla="*/ 910185 w 5461000"/>
                <a:gd name="connsiteY9" fmla="*/ 0 h 5560681"/>
                <a:gd name="connsiteX0" fmla="*/ 910185 w 5461000"/>
                <a:gd name="connsiteY0" fmla="*/ 0 h 5560681"/>
                <a:gd name="connsiteX1" fmla="*/ 4550815 w 5461000"/>
                <a:gd name="connsiteY1" fmla="*/ 0 h 5560681"/>
                <a:gd name="connsiteX2" fmla="*/ 5461000 w 5461000"/>
                <a:gd name="connsiteY2" fmla="*/ 910185 h 5560681"/>
                <a:gd name="connsiteX3" fmla="*/ 5448300 w 5461000"/>
                <a:gd name="connsiteY3" fmla="*/ 3276981 h 5560681"/>
                <a:gd name="connsiteX4" fmla="*/ 3898900 w 5461000"/>
                <a:gd name="connsiteY4" fmla="*/ 3353181 h 5560681"/>
                <a:gd name="connsiteX5" fmla="*/ 2224598 w 5461000"/>
                <a:gd name="connsiteY5" fmla="*/ 5372101 h 5560681"/>
                <a:gd name="connsiteX6" fmla="*/ 0 w 5461000"/>
                <a:gd name="connsiteY6" fmla="*/ 5550281 h 5560681"/>
                <a:gd name="connsiteX7" fmla="*/ 0 w 5461000"/>
                <a:gd name="connsiteY7" fmla="*/ 5550281 h 5560681"/>
                <a:gd name="connsiteX8" fmla="*/ 0 w 5461000"/>
                <a:gd name="connsiteY8" fmla="*/ 910185 h 5560681"/>
                <a:gd name="connsiteX9" fmla="*/ 910185 w 5461000"/>
                <a:gd name="connsiteY9" fmla="*/ 0 h 556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1000" h="5560681">
                  <a:moveTo>
                    <a:pt x="910185" y="0"/>
                  </a:moveTo>
                  <a:lnTo>
                    <a:pt x="4550815" y="0"/>
                  </a:lnTo>
                  <a:lnTo>
                    <a:pt x="5461000" y="910185"/>
                  </a:lnTo>
                  <a:cubicBezTo>
                    <a:pt x="5456767" y="1699117"/>
                    <a:pt x="5452533" y="2488049"/>
                    <a:pt x="5448300" y="3276981"/>
                  </a:cubicBezTo>
                  <a:lnTo>
                    <a:pt x="3898900" y="3353181"/>
                  </a:lnTo>
                  <a:cubicBezTo>
                    <a:pt x="3353150" y="3266334"/>
                    <a:pt x="2779165" y="5024968"/>
                    <a:pt x="2224598" y="5372101"/>
                  </a:cubicBezTo>
                  <a:cubicBezTo>
                    <a:pt x="1670031" y="5719234"/>
                    <a:pt x="364416" y="5463434"/>
                    <a:pt x="0" y="5550281"/>
                  </a:cubicBezTo>
                  <a:lnTo>
                    <a:pt x="0" y="5550281"/>
                  </a:lnTo>
                  <a:lnTo>
                    <a:pt x="0" y="910185"/>
                  </a:lnTo>
                  <a:lnTo>
                    <a:pt x="910185" y="0"/>
                  </a:lnTo>
                  <a:close/>
                </a:path>
              </a:pathLst>
            </a:custGeom>
            <a:blipFill rotWithShape="1">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12" name="TextBox 11"/>
            <p:cNvSpPr txBox="1"/>
            <p:nvPr/>
          </p:nvSpPr>
          <p:spPr>
            <a:xfrm>
              <a:off x="3557727" y="5036634"/>
              <a:ext cx="1240431" cy="646331"/>
            </a:xfrm>
            <a:prstGeom prst="rect">
              <a:avLst/>
            </a:prstGeom>
            <a:noFill/>
          </p:spPr>
          <p:txBody>
            <a:bodyPr wrap="none" rtlCol="0">
              <a:spAutoFit/>
            </a:bodyPr>
            <a:lstStyle/>
            <a:p>
              <a:r>
                <a:rPr lang="en-US">
                  <a:solidFill>
                    <a:prstClr val="black"/>
                  </a:solidFill>
                  <a:latin typeface="Calibri"/>
                </a:rPr>
                <a:t>Monitoring</a:t>
              </a:r>
            </a:p>
            <a:p>
              <a:r>
                <a:rPr lang="en-US">
                  <a:solidFill>
                    <a:prstClr val="black"/>
                  </a:solidFill>
                  <a:latin typeface="Calibri"/>
                </a:rPr>
                <a:t>Stations</a:t>
              </a:r>
            </a:p>
          </p:txBody>
        </p:sp>
        <p:sp>
          <p:nvSpPr>
            <p:cNvPr id="13" name="Oval 12"/>
            <p:cNvSpPr/>
            <p:nvPr/>
          </p:nvSpPr>
          <p:spPr>
            <a:xfrm>
              <a:off x="3468827" y="5173066"/>
              <a:ext cx="139700" cy="144000"/>
            </a:xfrm>
            <a:prstGeom prst="ellipse">
              <a:avLst/>
            </a:prstGeom>
            <a:solidFill>
              <a:srgbClr val="8D00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504D"/>
                </a:solidFill>
                <a:latin typeface="Calibri"/>
              </a:endParaRPr>
            </a:p>
          </p:txBody>
        </p:sp>
      </p:grpSp>
    </p:spTree>
    <p:extLst>
      <p:ext uri="{BB962C8B-B14F-4D97-AF65-F5344CB8AC3E}">
        <p14:creationId xmlns:p14="http://schemas.microsoft.com/office/powerpoint/2010/main" val="247895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IMG_3945.JPG"/>
          <p:cNvPicPr>
            <a:picLocks noChangeAspect="1"/>
          </p:cNvPicPr>
          <p:nvPr/>
        </p:nvPicPr>
        <p:blipFill>
          <a:blip r:embed="rId2"/>
          <a:srcRect l="16964"/>
          <a:stretch>
            <a:fillRect/>
          </a:stretch>
        </p:blipFill>
        <p:spPr>
          <a:xfrm>
            <a:off x="1701800" y="1708640"/>
            <a:ext cx="4323266" cy="3470982"/>
          </a:xfrm>
          <a:prstGeom prst="rect">
            <a:avLst/>
          </a:prstGeom>
        </p:spPr>
      </p:pic>
      <p:grpSp>
        <p:nvGrpSpPr>
          <p:cNvPr id="2" name="Group 1"/>
          <p:cNvGrpSpPr/>
          <p:nvPr/>
        </p:nvGrpSpPr>
        <p:grpSpPr>
          <a:xfrm>
            <a:off x="6253086" y="1241399"/>
            <a:ext cx="4353756" cy="4673363"/>
            <a:chOff x="4729086" y="1241398"/>
            <a:chExt cx="4353756" cy="4673363"/>
          </a:xfrm>
        </p:grpSpPr>
        <p:pic>
          <p:nvPicPr>
            <p:cNvPr id="7" name="Picture 6" descr="CRWD LC Map.jpg"/>
            <p:cNvPicPr>
              <a:picLocks noChangeAspect="1"/>
            </p:cNvPicPr>
            <p:nvPr/>
          </p:nvPicPr>
          <p:blipFill>
            <a:blip r:embed="rId3"/>
            <a:stretch>
              <a:fillRect/>
            </a:stretch>
          </p:blipFill>
          <p:spPr>
            <a:xfrm>
              <a:off x="4729086" y="1241398"/>
              <a:ext cx="4283576" cy="4333312"/>
            </a:xfrm>
            <a:prstGeom prst="rect">
              <a:avLst/>
            </a:prstGeom>
            <a:ln>
              <a:noFill/>
            </a:ln>
            <a:effectLst>
              <a:outerShdw blurRad="50800" dist="38100" dir="12900000">
                <a:srgbClr val="000000">
                  <a:alpha val="43000"/>
                </a:srgbClr>
              </a:outerShdw>
            </a:effectLst>
          </p:spPr>
        </p:pic>
        <p:sp>
          <p:nvSpPr>
            <p:cNvPr id="4" name="TextBox 3"/>
            <p:cNvSpPr txBox="1"/>
            <p:nvPr/>
          </p:nvSpPr>
          <p:spPr>
            <a:xfrm>
              <a:off x="5581425" y="5545429"/>
              <a:ext cx="3501417" cy="369332"/>
            </a:xfrm>
            <a:prstGeom prst="rect">
              <a:avLst/>
            </a:prstGeom>
            <a:noFill/>
          </p:spPr>
          <p:txBody>
            <a:bodyPr wrap="none" rtlCol="0">
              <a:spAutoFit/>
            </a:bodyPr>
            <a:lstStyle/>
            <a:p>
              <a:r>
                <a:rPr lang="en-US" dirty="0">
                  <a:solidFill>
                    <a:srgbClr val="A6A6A6"/>
                  </a:solidFill>
                  <a:latin typeface="Calibri"/>
                </a:rPr>
                <a:t>Land cover: </a:t>
              </a:r>
              <a:r>
                <a:rPr lang="en-US" dirty="0" err="1">
                  <a:solidFill>
                    <a:srgbClr val="A6A6A6"/>
                  </a:solidFill>
                  <a:latin typeface="Calibri"/>
                </a:rPr>
                <a:t>Kilberg</a:t>
              </a:r>
              <a:r>
                <a:rPr lang="en-US" dirty="0">
                  <a:solidFill>
                    <a:srgbClr val="A6A6A6"/>
                  </a:solidFill>
                  <a:latin typeface="Calibri"/>
                </a:rPr>
                <a:t> and Bauer 2011</a:t>
              </a:r>
            </a:p>
          </p:txBody>
        </p:sp>
      </p:grpSp>
    </p:spTree>
    <p:extLst>
      <p:ext uri="{BB962C8B-B14F-4D97-AF65-F5344CB8AC3E}">
        <p14:creationId xmlns:p14="http://schemas.microsoft.com/office/powerpoint/2010/main" val="28653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pring 2013 0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3603" t="6819" r="13369" b="7454"/>
          <a:stretch/>
        </p:blipFill>
        <p:spPr>
          <a:xfrm>
            <a:off x="8455321" y="4613332"/>
            <a:ext cx="2138825" cy="2160000"/>
          </a:xfrm>
          <a:prstGeom prst="ellipse">
            <a:avLst/>
          </a:prstGeom>
          <a:solidFill>
            <a:schemeClr val="tx1"/>
          </a:solidFill>
          <a:ln>
            <a:solidFill>
              <a:schemeClr val="tx1"/>
            </a:solidFill>
          </a:ln>
        </p:spPr>
      </p:pic>
      <p:pic>
        <p:nvPicPr>
          <p:cNvPr id="7" name="Picture 6" descr="J-stream.jpg"/>
          <p:cNvPicPr>
            <a:picLocks noChangeAspect="1"/>
          </p:cNvPicPr>
          <p:nvPr/>
        </p:nvPicPr>
        <p:blipFill rotWithShape="1">
          <a:blip r:embed="rId4">
            <a:extLst>
              <a:ext uri="{28A0092B-C50C-407E-A947-70E740481C1C}">
                <a14:useLocalDpi xmlns:a14="http://schemas.microsoft.com/office/drawing/2010/main" val="0"/>
              </a:ext>
            </a:extLst>
          </a:blip>
          <a:srcRect b="1947"/>
          <a:stretch/>
        </p:blipFill>
        <p:spPr>
          <a:xfrm>
            <a:off x="8444732" y="2387004"/>
            <a:ext cx="2160000" cy="2117935"/>
          </a:xfrm>
          <a:prstGeom prst="rect">
            <a:avLst/>
          </a:prstGeom>
          <a:ln>
            <a:solidFill>
              <a:srgbClr val="000000"/>
            </a:solidFill>
          </a:ln>
          <a:effectLst>
            <a:outerShdw blurRad="50800" dist="38100" dir="2700000" algn="tl" rotWithShape="0">
              <a:srgbClr val="000000">
                <a:alpha val="43000"/>
              </a:srgbClr>
            </a:outerShdw>
          </a:effectLst>
        </p:spPr>
      </p:pic>
      <p:pic>
        <p:nvPicPr>
          <p:cNvPr id="8" name="Picture 7" descr="ben_ahug_fieldwork-he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732" y="147147"/>
            <a:ext cx="2160000" cy="2160000"/>
          </a:xfrm>
          <a:prstGeom prst="rect">
            <a:avLst/>
          </a:prstGeom>
          <a:ln>
            <a:solidFill>
              <a:srgbClr val="000000"/>
            </a:solidFill>
          </a:ln>
        </p:spPr>
      </p:pic>
      <p:sp>
        <p:nvSpPr>
          <p:cNvPr id="3" name="TextBox 2"/>
          <p:cNvSpPr txBox="1"/>
          <p:nvPr/>
        </p:nvSpPr>
        <p:spPr>
          <a:xfrm>
            <a:off x="9497104" y="1940572"/>
            <a:ext cx="1123775" cy="369332"/>
          </a:xfrm>
          <a:prstGeom prst="rect">
            <a:avLst/>
          </a:prstGeom>
          <a:noFill/>
        </p:spPr>
        <p:txBody>
          <a:bodyPr wrap="none" rtlCol="0">
            <a:spAutoFit/>
          </a:bodyPr>
          <a:lstStyle/>
          <a:p>
            <a:r>
              <a:rPr lang="en-US">
                <a:solidFill>
                  <a:schemeClr val="bg1"/>
                </a:solidFill>
              </a:rPr>
              <a:t>Ben Janke</a:t>
            </a:r>
          </a:p>
        </p:txBody>
      </p:sp>
      <p:sp>
        <p:nvSpPr>
          <p:cNvPr id="9" name="TextBox 8"/>
          <p:cNvSpPr txBox="1"/>
          <p:nvPr/>
        </p:nvSpPr>
        <p:spPr>
          <a:xfrm>
            <a:off x="9115469" y="4135606"/>
            <a:ext cx="1518364" cy="369332"/>
          </a:xfrm>
          <a:prstGeom prst="rect">
            <a:avLst/>
          </a:prstGeom>
          <a:noFill/>
        </p:spPr>
        <p:txBody>
          <a:bodyPr wrap="none" rtlCol="0">
            <a:spAutoFit/>
          </a:bodyPr>
          <a:lstStyle/>
          <a:p>
            <a:r>
              <a:rPr lang="en-US">
                <a:solidFill>
                  <a:schemeClr val="bg1"/>
                </a:solidFill>
              </a:rPr>
              <a:t>Jacques Finlay</a:t>
            </a:r>
          </a:p>
        </p:txBody>
      </p:sp>
    </p:spTree>
    <p:extLst>
      <p:ext uri="{BB962C8B-B14F-4D97-AF65-F5344CB8AC3E}">
        <p14:creationId xmlns:p14="http://schemas.microsoft.com/office/powerpoint/2010/main" val="1949492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730728" y="9553"/>
            <a:ext cx="8815451" cy="584776"/>
          </a:xfrm>
          <a:prstGeom prst="rect">
            <a:avLst/>
          </a:prstGeom>
          <a:solidFill>
            <a:schemeClr val="bg1"/>
          </a:solidFill>
        </p:spPr>
        <p:txBody>
          <a:bodyPr wrap="square" rtlCol="0">
            <a:spAutoFit/>
          </a:bodyPr>
          <a:lstStyle/>
          <a:p>
            <a:pPr algn="ctr"/>
            <a:r>
              <a:rPr lang="en-US" sz="3200" dirty="0">
                <a:solidFill>
                  <a:prstClr val="black"/>
                </a:solidFill>
                <a:latin typeface="Calibri"/>
              </a:rPr>
              <a:t>Litterfall P to streets is 37-64% of runoff P</a:t>
            </a:r>
          </a:p>
        </p:txBody>
      </p:sp>
      <p:sp>
        <p:nvSpPr>
          <p:cNvPr id="2" name="Rectangle 1"/>
          <p:cNvSpPr/>
          <p:nvPr/>
        </p:nvSpPr>
        <p:spPr>
          <a:xfrm>
            <a:off x="3776039" y="5289989"/>
            <a:ext cx="3011448" cy="4059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76039" y="5289990"/>
            <a:ext cx="2880516" cy="31425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itterfallRunoffP.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458" y="787400"/>
            <a:ext cx="6481942" cy="5798899"/>
          </a:xfrm>
          <a:prstGeom prst="rect">
            <a:avLst/>
          </a:prstGeom>
        </p:spPr>
      </p:pic>
      <p:sp>
        <p:nvSpPr>
          <p:cNvPr id="8" name="Rectangle 7"/>
          <p:cNvSpPr/>
          <p:nvPr/>
        </p:nvSpPr>
        <p:spPr>
          <a:xfrm>
            <a:off x="3880785" y="5289990"/>
            <a:ext cx="2906702" cy="31425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620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89CE33-5469-B143-A089-DA74B235DDC1}"/>
              </a:ext>
            </a:extLst>
          </p:cNvPr>
          <p:cNvSpPr>
            <a:spLocks noGrp="1"/>
          </p:cNvSpPr>
          <p:nvPr>
            <p:ph type="title"/>
          </p:nvPr>
        </p:nvSpPr>
        <p:spPr/>
        <p:txBody>
          <a:bodyPr/>
          <a:lstStyle/>
          <a:p>
            <a:r>
              <a:rPr lang="en-US" dirty="0">
                <a:solidFill>
                  <a:schemeClr val="bg1"/>
                </a:solidFill>
              </a:rPr>
              <a:t>Conclusions</a:t>
            </a:r>
          </a:p>
        </p:txBody>
      </p:sp>
      <p:sp>
        <p:nvSpPr>
          <p:cNvPr id="6" name="Subtitle 2">
            <a:extLst>
              <a:ext uri="{FF2B5EF4-FFF2-40B4-BE49-F238E27FC236}">
                <a16:creationId xmlns:a16="http://schemas.microsoft.com/office/drawing/2014/main" id="{682C128E-9DEC-AE4E-9AAB-F97701029A7F}"/>
              </a:ext>
            </a:extLst>
          </p:cNvPr>
          <p:cNvSpPr txBox="1">
            <a:spLocks/>
          </p:cNvSpPr>
          <p:nvPr/>
        </p:nvSpPr>
        <p:spPr>
          <a:xfrm>
            <a:off x="639417" y="1920293"/>
            <a:ext cx="10913165" cy="3189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4000" dirty="0">
                <a:solidFill>
                  <a:schemeClr val="bg1"/>
                </a:solidFill>
              </a:rPr>
              <a:t>Trees can contribute substantial bioavailable P to streets and </a:t>
            </a:r>
            <a:r>
              <a:rPr lang="en-US" sz="4000" dirty="0" err="1">
                <a:solidFill>
                  <a:schemeClr val="bg1"/>
                </a:solidFill>
              </a:rPr>
              <a:t>stormwater</a:t>
            </a:r>
            <a:endParaRPr lang="en-US" sz="4000" dirty="0">
              <a:solidFill>
                <a:schemeClr val="bg1"/>
              </a:solidFill>
            </a:endParaRPr>
          </a:p>
          <a:p>
            <a:pPr marL="342900" indent="-342900"/>
            <a:r>
              <a:rPr lang="en-US" sz="4000" dirty="0">
                <a:solidFill>
                  <a:schemeClr val="bg1"/>
                </a:solidFill>
              </a:rPr>
              <a:t>Street sweeping should reduce </a:t>
            </a:r>
            <a:r>
              <a:rPr lang="en-US" sz="4000" dirty="0" err="1">
                <a:solidFill>
                  <a:schemeClr val="bg1"/>
                </a:solidFill>
              </a:rPr>
              <a:t>stormwater</a:t>
            </a:r>
            <a:r>
              <a:rPr lang="en-US" sz="4000" dirty="0">
                <a:solidFill>
                  <a:schemeClr val="bg1"/>
                </a:solidFill>
              </a:rPr>
              <a:t> P loading</a:t>
            </a:r>
          </a:p>
          <a:p>
            <a:pPr marL="800100" lvl="1" indent="-342900"/>
            <a:endParaRPr lang="en-US" sz="3600" dirty="0">
              <a:solidFill>
                <a:schemeClr val="bg1"/>
              </a:solidFill>
            </a:endParaRPr>
          </a:p>
          <a:p>
            <a:pPr marL="342900" indent="-342900"/>
            <a:endParaRPr lang="en-US" sz="4000" dirty="0">
              <a:solidFill>
                <a:schemeClr val="bg1"/>
              </a:solidFill>
            </a:endParaRPr>
          </a:p>
        </p:txBody>
      </p:sp>
    </p:spTree>
    <p:extLst>
      <p:ext uri="{BB962C8B-B14F-4D97-AF65-F5344CB8AC3E}">
        <p14:creationId xmlns:p14="http://schemas.microsoft.com/office/powerpoint/2010/main" val="3945924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1058" r="3704"/>
          <a:stretch/>
        </p:blipFill>
        <p:spPr>
          <a:xfrm>
            <a:off x="1524000" y="228600"/>
            <a:ext cx="9144000" cy="6400800"/>
          </a:xfrm>
          <a:prstGeom prst="rect">
            <a:avLst/>
          </a:prstGeom>
        </p:spPr>
      </p:pic>
      <p:sp>
        <p:nvSpPr>
          <p:cNvPr id="7" name="Rectangle 6"/>
          <p:cNvSpPr/>
          <p:nvPr/>
        </p:nvSpPr>
        <p:spPr>
          <a:xfrm>
            <a:off x="1524000" y="347318"/>
            <a:ext cx="9144000" cy="6124754"/>
          </a:xfrm>
          <a:prstGeom prst="rect">
            <a:avLst/>
          </a:prstGeom>
          <a:solidFill>
            <a:schemeClr val="tx1">
              <a:alpha val="40000"/>
            </a:schemeClr>
          </a:solidFill>
          <a:effectLst/>
        </p:spPr>
        <p:txBody>
          <a:bodyPr wrap="square">
            <a:spAutoFit/>
          </a:bodyPr>
          <a:lstStyle/>
          <a:p>
            <a:pPr algn="ctr"/>
            <a:r>
              <a:rPr lang="en-US" sz="3600" dirty="0">
                <a:solidFill>
                  <a:srgbClr val="FFFFFF"/>
                </a:solidFill>
                <a:latin typeface="Calibri"/>
              </a:rPr>
              <a:t>MSRC Street Sweeping Study</a:t>
            </a:r>
          </a:p>
          <a:p>
            <a:pPr algn="ctr"/>
            <a:endParaRPr lang="en-US" sz="2000" dirty="0">
              <a:solidFill>
                <a:srgbClr val="FFFFFF"/>
              </a:solidFill>
              <a:latin typeface="Calibri"/>
            </a:endParaRPr>
          </a:p>
          <a:p>
            <a:pPr marL="173038"/>
            <a:r>
              <a:rPr lang="en-US" sz="2800" u="sng" dirty="0">
                <a:solidFill>
                  <a:srgbClr val="FFFF00"/>
                </a:solidFill>
              </a:rPr>
              <a:t>University of Minnesota</a:t>
            </a:r>
            <a:endParaRPr lang="en-US" sz="2800" dirty="0">
              <a:solidFill>
                <a:srgbClr val="FFFF00"/>
              </a:solidFill>
            </a:endParaRPr>
          </a:p>
          <a:p>
            <a:pPr marL="173038"/>
            <a:r>
              <a:rPr lang="en-US" sz="2800" dirty="0">
                <a:solidFill>
                  <a:srgbClr val="FFFFFF"/>
                </a:solidFill>
              </a:rPr>
              <a:t>Sarah </a:t>
            </a:r>
            <a:r>
              <a:rPr lang="en-US" sz="2800" dirty="0" err="1">
                <a:solidFill>
                  <a:srgbClr val="FFFFFF"/>
                </a:solidFill>
              </a:rPr>
              <a:t>Hobbie</a:t>
            </a:r>
            <a:r>
              <a:rPr lang="en-US" sz="2800" dirty="0">
                <a:solidFill>
                  <a:srgbClr val="FFFFFF"/>
                </a:solidFill>
              </a:rPr>
              <a:t>, Dept. of Ecology, Evolution &amp; Behavior</a:t>
            </a:r>
          </a:p>
          <a:p>
            <a:pPr marL="173038"/>
            <a:r>
              <a:rPr lang="en-US" sz="2800" dirty="0">
                <a:solidFill>
                  <a:srgbClr val="FFFFFF"/>
                </a:solidFill>
              </a:rPr>
              <a:t>Larry Baker, Dept. of Bioproducts &amp; Biosystems Engineering</a:t>
            </a:r>
          </a:p>
          <a:p>
            <a:pPr marL="173038"/>
            <a:r>
              <a:rPr lang="en-US" sz="2800" dirty="0">
                <a:solidFill>
                  <a:srgbClr val="FFFFFF"/>
                </a:solidFill>
              </a:rPr>
              <a:t>Jacques Finlay, Dept. of Ecology, Evolution &amp; Behavior</a:t>
            </a:r>
          </a:p>
          <a:p>
            <a:pPr marL="173038"/>
            <a:r>
              <a:rPr lang="en-US" sz="2800" dirty="0">
                <a:solidFill>
                  <a:srgbClr val="FFFFFF"/>
                </a:solidFill>
              </a:rPr>
              <a:t>Rachel King, PhD student, EEB</a:t>
            </a:r>
          </a:p>
          <a:p>
            <a:pPr marL="173038"/>
            <a:r>
              <a:rPr lang="en-US" sz="2800" dirty="0">
                <a:solidFill>
                  <a:srgbClr val="FFFFFF"/>
                </a:solidFill>
              </a:rPr>
              <a:t>Tessa Belo, technician, EEB</a:t>
            </a:r>
          </a:p>
          <a:p>
            <a:pPr marL="173038"/>
            <a:r>
              <a:rPr lang="en-US" sz="2800" u="sng" dirty="0">
                <a:solidFill>
                  <a:srgbClr val="FFFF00"/>
                </a:solidFill>
              </a:rPr>
              <a:t>Minnesota Pollution Control Agency</a:t>
            </a:r>
            <a:endParaRPr lang="en-US" sz="2800" dirty="0">
              <a:solidFill>
                <a:srgbClr val="FFFF00"/>
              </a:solidFill>
            </a:endParaRPr>
          </a:p>
          <a:p>
            <a:pPr marL="173038"/>
            <a:r>
              <a:rPr lang="en-US" sz="2800" dirty="0">
                <a:solidFill>
                  <a:srgbClr val="FFFFFF"/>
                </a:solidFill>
              </a:rPr>
              <a:t>Mike Trojan</a:t>
            </a:r>
          </a:p>
          <a:p>
            <a:pPr marL="173038"/>
            <a:r>
              <a:rPr lang="en-US" sz="2800" dirty="0">
                <a:solidFill>
                  <a:srgbClr val="FFFFFF"/>
                </a:solidFill>
              </a:rPr>
              <a:t>David Fairbairn</a:t>
            </a:r>
          </a:p>
          <a:p>
            <a:pPr marL="173038"/>
            <a:r>
              <a:rPr lang="en-US" sz="2800" u="sng" dirty="0">
                <a:solidFill>
                  <a:srgbClr val="FFFF00"/>
                </a:solidFill>
              </a:rPr>
              <a:t>Tetra Tech</a:t>
            </a:r>
          </a:p>
          <a:p>
            <a:pPr marL="173038"/>
            <a:r>
              <a:rPr lang="en-US" sz="2800" dirty="0">
                <a:solidFill>
                  <a:srgbClr val="FFFFFF"/>
                </a:solidFill>
              </a:rPr>
              <a:t>Aileen Molloy</a:t>
            </a:r>
          </a:p>
          <a:p>
            <a:pPr marL="173038"/>
            <a:r>
              <a:rPr lang="en-US" sz="2800" dirty="0">
                <a:solidFill>
                  <a:srgbClr val="FFFFFF"/>
                </a:solidFill>
              </a:rPr>
              <a:t>Jennifer Olson</a:t>
            </a:r>
            <a:r>
              <a:rPr lang="en-US" sz="2800" dirty="0">
                <a:solidFill>
                  <a:srgbClr val="FFFFFF"/>
                </a:solidFill>
                <a:latin typeface="Calibri"/>
              </a:rPr>
              <a:t> </a:t>
            </a:r>
          </a:p>
        </p:txBody>
      </p:sp>
    </p:spTree>
    <p:extLst>
      <p:ext uri="{BB962C8B-B14F-4D97-AF65-F5344CB8AC3E}">
        <p14:creationId xmlns:p14="http://schemas.microsoft.com/office/powerpoint/2010/main" val="2244934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1058" r="3704"/>
          <a:stretch/>
        </p:blipFill>
        <p:spPr>
          <a:xfrm>
            <a:off x="1524000" y="228600"/>
            <a:ext cx="9144000" cy="6400800"/>
          </a:xfrm>
          <a:prstGeom prst="rect">
            <a:avLst/>
          </a:prstGeom>
        </p:spPr>
      </p:pic>
      <p:sp>
        <p:nvSpPr>
          <p:cNvPr id="7" name="Rectangle 6"/>
          <p:cNvSpPr/>
          <p:nvPr/>
        </p:nvSpPr>
        <p:spPr>
          <a:xfrm>
            <a:off x="1524000" y="196996"/>
            <a:ext cx="9144000" cy="6617196"/>
          </a:xfrm>
          <a:prstGeom prst="rect">
            <a:avLst/>
          </a:prstGeom>
          <a:solidFill>
            <a:schemeClr val="tx1">
              <a:alpha val="40000"/>
            </a:schemeClr>
          </a:solidFill>
          <a:effectLst/>
        </p:spPr>
        <p:txBody>
          <a:bodyPr wrap="square">
            <a:spAutoFit/>
          </a:bodyPr>
          <a:lstStyle/>
          <a:p>
            <a:pPr algn="ctr"/>
            <a:r>
              <a:rPr lang="en-US" sz="4000" dirty="0">
                <a:solidFill>
                  <a:srgbClr val="FFFFFF"/>
                </a:solidFill>
                <a:latin typeface="Calibri"/>
              </a:rPr>
              <a:t>Acknowledgments</a:t>
            </a:r>
          </a:p>
          <a:p>
            <a:pPr algn="ctr"/>
            <a:endParaRPr lang="en-US" sz="2000" dirty="0">
              <a:solidFill>
                <a:srgbClr val="FFFFFF"/>
              </a:solidFill>
              <a:latin typeface="Calibri"/>
            </a:endParaRPr>
          </a:p>
          <a:p>
            <a:pPr marL="173038"/>
            <a:r>
              <a:rPr lang="en-US" sz="2800" dirty="0">
                <a:solidFill>
                  <a:srgbClr val="FFFF00"/>
                </a:solidFill>
              </a:rPr>
              <a:t>Cities of:</a:t>
            </a:r>
          </a:p>
          <a:p>
            <a:pPr marL="630238" lvl="1"/>
            <a:r>
              <a:rPr lang="en-US" sz="2800" dirty="0">
                <a:solidFill>
                  <a:schemeClr val="bg1"/>
                </a:solidFill>
                <a:latin typeface="Calibri"/>
              </a:rPr>
              <a:t>Forest Lake</a:t>
            </a:r>
          </a:p>
          <a:p>
            <a:pPr marL="630238" lvl="1"/>
            <a:r>
              <a:rPr lang="en-US" sz="2800" dirty="0">
                <a:solidFill>
                  <a:schemeClr val="bg1"/>
                </a:solidFill>
                <a:latin typeface="Calibri"/>
              </a:rPr>
              <a:t>Minneapolis</a:t>
            </a:r>
          </a:p>
          <a:p>
            <a:pPr marL="630238" lvl="1"/>
            <a:r>
              <a:rPr lang="en-US" sz="2800" dirty="0">
                <a:solidFill>
                  <a:schemeClr val="bg1"/>
                </a:solidFill>
                <a:latin typeface="Calibri"/>
              </a:rPr>
              <a:t>Prior Lake</a:t>
            </a:r>
          </a:p>
          <a:p>
            <a:pPr marL="630238" lvl="1"/>
            <a:r>
              <a:rPr lang="en-US" sz="2800" dirty="0">
                <a:solidFill>
                  <a:schemeClr val="bg1"/>
                </a:solidFill>
                <a:latin typeface="Calibri"/>
              </a:rPr>
              <a:t>Roseville</a:t>
            </a:r>
          </a:p>
          <a:p>
            <a:pPr marL="630238" lvl="1"/>
            <a:r>
              <a:rPr lang="en-US" sz="2800" dirty="0">
                <a:solidFill>
                  <a:schemeClr val="bg1"/>
                </a:solidFill>
                <a:latin typeface="Calibri"/>
              </a:rPr>
              <a:t>Shoreview</a:t>
            </a:r>
          </a:p>
          <a:p>
            <a:pPr marL="630238" lvl="1"/>
            <a:endParaRPr lang="en-US" sz="2800" dirty="0">
              <a:solidFill>
                <a:schemeClr val="bg1"/>
              </a:solidFill>
              <a:latin typeface="Calibri"/>
            </a:endParaRPr>
          </a:p>
          <a:p>
            <a:pPr marL="173038"/>
            <a:r>
              <a:rPr lang="en-US" sz="2800" dirty="0">
                <a:solidFill>
                  <a:srgbClr val="FFFF00"/>
                </a:solidFill>
                <a:latin typeface="Calibri"/>
              </a:rPr>
              <a:t>Funding Sources:</a:t>
            </a:r>
          </a:p>
          <a:p>
            <a:pPr marL="630238" lvl="1"/>
            <a:r>
              <a:rPr lang="en-US" sz="2800" dirty="0">
                <a:solidFill>
                  <a:schemeClr val="bg1"/>
                </a:solidFill>
                <a:latin typeface="Calibri"/>
              </a:rPr>
              <a:t>Minnesota </a:t>
            </a:r>
            <a:r>
              <a:rPr lang="en-US" sz="2800" dirty="0" err="1">
                <a:solidFill>
                  <a:schemeClr val="bg1"/>
                </a:solidFill>
                <a:latin typeface="Calibri"/>
              </a:rPr>
              <a:t>Stormwater</a:t>
            </a:r>
            <a:r>
              <a:rPr lang="en-US" sz="2800" dirty="0">
                <a:solidFill>
                  <a:schemeClr val="bg1"/>
                </a:solidFill>
                <a:latin typeface="Calibri"/>
              </a:rPr>
              <a:t> Research Council</a:t>
            </a:r>
          </a:p>
          <a:p>
            <a:pPr marL="630238" lvl="1"/>
            <a:r>
              <a:rPr lang="en-US" sz="2800" dirty="0">
                <a:solidFill>
                  <a:schemeClr val="bg1"/>
                </a:solidFill>
                <a:latin typeface="Calibri"/>
              </a:rPr>
              <a:t>Environmental Protection Agency</a:t>
            </a:r>
          </a:p>
          <a:p>
            <a:pPr marL="630238" lvl="1"/>
            <a:r>
              <a:rPr lang="en-US" sz="2800" dirty="0">
                <a:solidFill>
                  <a:schemeClr val="bg1"/>
                </a:solidFill>
                <a:latin typeface="Calibri"/>
              </a:rPr>
              <a:t>City of Forest Lake</a:t>
            </a:r>
          </a:p>
          <a:p>
            <a:pPr marL="630238" lvl="1"/>
            <a:r>
              <a:rPr lang="en-US" sz="2800" dirty="0">
                <a:solidFill>
                  <a:schemeClr val="bg1"/>
                </a:solidFill>
                <a:latin typeface="Calibri"/>
              </a:rPr>
              <a:t>Comfort Lake Forest Lake Watershed District</a:t>
            </a:r>
          </a:p>
          <a:p>
            <a:pPr marL="630238" lvl="1"/>
            <a:endParaRPr lang="en-US" sz="2800" dirty="0">
              <a:solidFill>
                <a:schemeClr val="bg1"/>
              </a:solidFill>
              <a:latin typeface="Calibri"/>
            </a:endParaRPr>
          </a:p>
        </p:txBody>
      </p:sp>
    </p:spTree>
    <p:extLst>
      <p:ext uri="{BB962C8B-B14F-4D97-AF65-F5344CB8AC3E}">
        <p14:creationId xmlns:p14="http://schemas.microsoft.com/office/powerpoint/2010/main" val="285849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89CE33-5469-B143-A089-DA74B235DDC1}"/>
              </a:ext>
            </a:extLst>
          </p:cNvPr>
          <p:cNvSpPr>
            <a:spLocks noGrp="1"/>
          </p:cNvSpPr>
          <p:nvPr>
            <p:ph type="title"/>
          </p:nvPr>
        </p:nvSpPr>
        <p:spPr/>
        <p:txBody>
          <a:bodyPr/>
          <a:lstStyle/>
          <a:p>
            <a:r>
              <a:rPr lang="en-US" dirty="0">
                <a:solidFill>
                  <a:schemeClr val="bg1"/>
                </a:solidFill>
              </a:rPr>
              <a:t>Outline</a:t>
            </a:r>
          </a:p>
        </p:txBody>
      </p:sp>
      <p:sp>
        <p:nvSpPr>
          <p:cNvPr id="6" name="Subtitle 2">
            <a:extLst>
              <a:ext uri="{FF2B5EF4-FFF2-40B4-BE49-F238E27FC236}">
                <a16:creationId xmlns:a16="http://schemas.microsoft.com/office/drawing/2014/main" id="{682C128E-9DEC-AE4E-9AAB-F97701029A7F}"/>
              </a:ext>
            </a:extLst>
          </p:cNvPr>
          <p:cNvSpPr txBox="1">
            <a:spLocks/>
          </p:cNvSpPr>
          <p:nvPr/>
        </p:nvSpPr>
        <p:spPr>
          <a:xfrm>
            <a:off x="424069" y="1920293"/>
            <a:ext cx="11340547" cy="25005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4000" dirty="0">
                <a:solidFill>
                  <a:schemeClr val="bg1"/>
                </a:solidFill>
              </a:rPr>
              <a:t>Phosphorus in tree litterfall</a:t>
            </a:r>
          </a:p>
          <a:p>
            <a:pPr marL="342900" indent="-342900"/>
            <a:r>
              <a:rPr lang="en-US" sz="4000" dirty="0">
                <a:solidFill>
                  <a:schemeClr val="bg1"/>
                </a:solidFill>
              </a:rPr>
              <a:t>Litterfall contributions to P in street sweepings</a:t>
            </a:r>
          </a:p>
          <a:p>
            <a:pPr marL="342900" indent="-342900"/>
            <a:r>
              <a:rPr lang="en-US" sz="4000" dirty="0">
                <a:solidFill>
                  <a:schemeClr val="bg1"/>
                </a:solidFill>
              </a:rPr>
              <a:t>Contribution of litterfall P to </a:t>
            </a:r>
            <a:r>
              <a:rPr lang="en-US" sz="4000" dirty="0" err="1">
                <a:solidFill>
                  <a:schemeClr val="bg1"/>
                </a:solidFill>
              </a:rPr>
              <a:t>stormwater</a:t>
            </a:r>
            <a:r>
              <a:rPr lang="en-US" sz="4000" dirty="0">
                <a:solidFill>
                  <a:schemeClr val="bg1"/>
                </a:solidFill>
              </a:rPr>
              <a:t> P Loading</a:t>
            </a:r>
          </a:p>
          <a:p>
            <a:pPr marL="800100" lvl="1" indent="-342900"/>
            <a:endParaRPr lang="en-US" sz="36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198577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E8668A-1BD0-BA44-A309-3430B2974124}"/>
              </a:ext>
            </a:extLst>
          </p:cNvPr>
          <p:cNvPicPr>
            <a:picLocks noChangeAspect="1"/>
          </p:cNvPicPr>
          <p:nvPr/>
        </p:nvPicPr>
        <p:blipFill>
          <a:blip r:embed="rId2"/>
          <a:stretch>
            <a:fillRect/>
          </a:stretch>
        </p:blipFill>
        <p:spPr>
          <a:xfrm>
            <a:off x="178902" y="1530936"/>
            <a:ext cx="5700090" cy="3800060"/>
          </a:xfrm>
          <a:prstGeom prst="rect">
            <a:avLst/>
          </a:prstGeom>
          <a:noFill/>
        </p:spPr>
      </p:pic>
      <p:pic>
        <p:nvPicPr>
          <p:cNvPr id="6" name="Picture 5">
            <a:extLst>
              <a:ext uri="{FF2B5EF4-FFF2-40B4-BE49-F238E27FC236}">
                <a16:creationId xmlns:a16="http://schemas.microsoft.com/office/drawing/2014/main" id="{16F4BC21-5B32-534C-A9B1-7CA15C92D271}"/>
              </a:ext>
            </a:extLst>
          </p:cNvPr>
          <p:cNvPicPr>
            <a:picLocks noChangeAspect="1"/>
          </p:cNvPicPr>
          <p:nvPr/>
        </p:nvPicPr>
        <p:blipFill>
          <a:blip r:embed="rId3"/>
          <a:stretch>
            <a:fillRect/>
          </a:stretch>
        </p:blipFill>
        <p:spPr>
          <a:xfrm>
            <a:off x="6366676" y="1530936"/>
            <a:ext cx="5706056" cy="3798094"/>
          </a:xfrm>
          <a:prstGeom prst="rect">
            <a:avLst/>
          </a:prstGeom>
        </p:spPr>
      </p:pic>
    </p:spTree>
    <p:extLst>
      <p:ext uri="{BB962C8B-B14F-4D97-AF65-F5344CB8AC3E}">
        <p14:creationId xmlns:p14="http://schemas.microsoft.com/office/powerpoint/2010/main" val="221817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44A896-9041-0C4A-9721-60FEC6ADBC64}"/>
              </a:ext>
            </a:extLst>
          </p:cNvPr>
          <p:cNvPicPr>
            <a:picLocks noChangeAspect="1"/>
          </p:cNvPicPr>
          <p:nvPr/>
        </p:nvPicPr>
        <p:blipFill>
          <a:blip r:embed="rId2"/>
          <a:stretch>
            <a:fillRect/>
          </a:stretch>
        </p:blipFill>
        <p:spPr>
          <a:xfrm>
            <a:off x="155216" y="586109"/>
            <a:ext cx="8542019" cy="5685782"/>
          </a:xfrm>
          <a:prstGeom prst="rect">
            <a:avLst/>
          </a:prstGeom>
        </p:spPr>
      </p:pic>
      <p:sp>
        <p:nvSpPr>
          <p:cNvPr id="5" name="TextBox 4">
            <a:extLst>
              <a:ext uri="{FF2B5EF4-FFF2-40B4-BE49-F238E27FC236}">
                <a16:creationId xmlns:a16="http://schemas.microsoft.com/office/drawing/2014/main" id="{76438879-CBBD-8148-A825-85CD060AD2DE}"/>
              </a:ext>
            </a:extLst>
          </p:cNvPr>
          <p:cNvSpPr txBox="1"/>
          <p:nvPr/>
        </p:nvSpPr>
        <p:spPr>
          <a:xfrm>
            <a:off x="8697235" y="871577"/>
            <a:ext cx="3494765" cy="3416320"/>
          </a:xfrm>
          <a:prstGeom prst="rect">
            <a:avLst/>
          </a:prstGeom>
          <a:solidFill>
            <a:schemeClr val="tx1">
              <a:alpha val="70000"/>
            </a:schemeClr>
          </a:solidFill>
        </p:spPr>
        <p:txBody>
          <a:bodyPr wrap="square" rtlCol="0">
            <a:spAutoFit/>
          </a:bodyPr>
          <a:lstStyle/>
          <a:p>
            <a:r>
              <a:rPr lang="en-US" sz="3600" dirty="0">
                <a:solidFill>
                  <a:schemeClr val="bg1"/>
                </a:solidFill>
              </a:rPr>
              <a:t>Nucleic acids</a:t>
            </a:r>
          </a:p>
          <a:p>
            <a:r>
              <a:rPr lang="en-US" sz="3600" dirty="0">
                <a:solidFill>
                  <a:schemeClr val="bg1"/>
                </a:solidFill>
              </a:rPr>
              <a:t>Phospholipids</a:t>
            </a:r>
          </a:p>
          <a:p>
            <a:r>
              <a:rPr lang="en-US" sz="3600" dirty="0">
                <a:solidFill>
                  <a:schemeClr val="bg1"/>
                </a:solidFill>
              </a:rPr>
              <a:t>Phytate</a:t>
            </a:r>
          </a:p>
          <a:p>
            <a:r>
              <a:rPr lang="en-US" sz="3600" dirty="0">
                <a:solidFill>
                  <a:schemeClr val="bg1"/>
                </a:solidFill>
              </a:rPr>
              <a:t>Orthophosphate</a:t>
            </a:r>
          </a:p>
          <a:p>
            <a:endParaRPr lang="en-US" sz="3600" dirty="0">
              <a:solidFill>
                <a:schemeClr val="bg1"/>
              </a:solidFill>
            </a:endParaRPr>
          </a:p>
          <a:p>
            <a:r>
              <a:rPr lang="en-US" sz="3600" dirty="0">
                <a:solidFill>
                  <a:schemeClr val="bg1"/>
                </a:solidFill>
              </a:rPr>
              <a:t>= Bioavailable P</a:t>
            </a:r>
          </a:p>
        </p:txBody>
      </p:sp>
    </p:spTree>
    <p:extLst>
      <p:ext uri="{BB962C8B-B14F-4D97-AF65-F5344CB8AC3E}">
        <p14:creationId xmlns:p14="http://schemas.microsoft.com/office/powerpoint/2010/main" val="153088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75163" y="0"/>
            <a:ext cx="5441674" cy="6727175"/>
          </a:xfrm>
          <a:prstGeom prst="rect">
            <a:avLst/>
          </a:prstGeom>
        </p:spPr>
      </p:pic>
      <p:sp>
        <p:nvSpPr>
          <p:cNvPr id="11" name="TextBox 10"/>
          <p:cNvSpPr txBox="1"/>
          <p:nvPr/>
        </p:nvSpPr>
        <p:spPr>
          <a:xfrm>
            <a:off x="6820502" y="5764713"/>
            <a:ext cx="1372341" cy="523220"/>
          </a:xfrm>
          <a:prstGeom prst="rect">
            <a:avLst/>
          </a:prstGeom>
          <a:solidFill>
            <a:srgbClr val="000000">
              <a:alpha val="70000"/>
            </a:srgbClr>
          </a:solidFill>
        </p:spPr>
        <p:txBody>
          <a:bodyPr wrap="none" rtlCol="0">
            <a:spAutoFit/>
          </a:bodyPr>
          <a:lstStyle/>
          <a:p>
            <a:r>
              <a:rPr lang="en-US" sz="2800" b="1" dirty="0">
                <a:solidFill>
                  <a:srgbClr val="76D6FF"/>
                </a:solidFill>
              </a:rPr>
              <a:t>litterfall</a:t>
            </a:r>
          </a:p>
        </p:txBody>
      </p:sp>
      <p:sp>
        <p:nvSpPr>
          <p:cNvPr id="12" name="Right Arrow 11"/>
          <p:cNvSpPr/>
          <p:nvPr/>
        </p:nvSpPr>
        <p:spPr>
          <a:xfrm rot="16200000">
            <a:off x="4037058" y="3174073"/>
            <a:ext cx="2848636" cy="509854"/>
          </a:xfrm>
          <a:prstGeom prst="rightArrow">
            <a:avLst/>
          </a:prstGeom>
          <a:solidFill>
            <a:srgbClr val="76D6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flipV="1">
            <a:off x="5809807" y="3616409"/>
            <a:ext cx="2848636" cy="509854"/>
          </a:xfrm>
          <a:prstGeom prst="rightArrow">
            <a:avLst/>
          </a:prstGeom>
          <a:solidFill>
            <a:srgbClr val="76D6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562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MG_0735.jpg"/>
          <p:cNvPicPr>
            <a:picLocks noChangeAspect="1"/>
          </p:cNvPicPr>
          <p:nvPr/>
        </p:nvPicPr>
        <p:blipFill rotWithShape="1">
          <a:blip r:embed="rId3">
            <a:extLst>
              <a:ext uri="{28A0092B-C50C-407E-A947-70E740481C1C}">
                <a14:useLocalDpi xmlns:a14="http://schemas.microsoft.com/office/drawing/2010/main" val="0"/>
              </a:ext>
            </a:extLst>
          </a:blip>
          <a:srcRect l="16545" t="17798" r="22774"/>
          <a:stretch/>
        </p:blipFill>
        <p:spPr>
          <a:xfrm>
            <a:off x="1443119" y="1403753"/>
            <a:ext cx="2668139" cy="4819191"/>
          </a:xfrm>
          <a:prstGeom prst="rect">
            <a:avLst/>
          </a:prstGeom>
        </p:spPr>
      </p:pic>
      <p:pic>
        <p:nvPicPr>
          <p:cNvPr id="3" name="Picture 2" descr="spring 2013 047.jpg"/>
          <p:cNvPicPr>
            <a:picLocks noChangeAspect="1"/>
          </p:cNvPicPr>
          <p:nvPr/>
        </p:nvPicPr>
        <p:blipFill rotWithShape="1">
          <a:blip r:embed="rId4">
            <a:extLst>
              <a:ext uri="{28A0092B-C50C-407E-A947-70E740481C1C}">
                <a14:useLocalDpi xmlns:a14="http://schemas.microsoft.com/office/drawing/2010/main" val="0"/>
              </a:ext>
            </a:extLst>
          </a:blip>
          <a:srcRect l="29367" t="19508" r="28147"/>
          <a:stretch/>
        </p:blipFill>
        <p:spPr>
          <a:xfrm>
            <a:off x="4120257" y="1403752"/>
            <a:ext cx="3391606" cy="4819192"/>
          </a:xfrm>
          <a:prstGeom prst="rect">
            <a:avLst/>
          </a:prstGeom>
        </p:spPr>
      </p:pic>
      <p:pic>
        <p:nvPicPr>
          <p:cNvPr id="4" name="Picture 3" descr="photo-27.JPG"/>
          <p:cNvPicPr>
            <a:picLocks noChangeAspect="1"/>
          </p:cNvPicPr>
          <p:nvPr/>
        </p:nvPicPr>
        <p:blipFill rotWithShape="1">
          <a:blip r:embed="rId5"/>
          <a:srcRect l="28589" r="27597"/>
          <a:stretch/>
        </p:blipFill>
        <p:spPr>
          <a:xfrm>
            <a:off x="7520139" y="1403752"/>
            <a:ext cx="3167233" cy="4819192"/>
          </a:xfrm>
          <a:prstGeom prst="rect">
            <a:avLst/>
          </a:prstGeom>
        </p:spPr>
      </p:pic>
      <p:sp>
        <p:nvSpPr>
          <p:cNvPr id="5" name="TextBox 4"/>
          <p:cNvSpPr txBox="1"/>
          <p:nvPr/>
        </p:nvSpPr>
        <p:spPr>
          <a:xfrm>
            <a:off x="2112669" y="434256"/>
            <a:ext cx="1557636" cy="646331"/>
          </a:xfrm>
          <a:prstGeom prst="rect">
            <a:avLst/>
          </a:prstGeom>
          <a:solidFill>
            <a:schemeClr val="tx1">
              <a:alpha val="70000"/>
            </a:schemeClr>
          </a:solidFill>
        </p:spPr>
        <p:txBody>
          <a:bodyPr wrap="square" rtlCol="0">
            <a:spAutoFit/>
          </a:bodyPr>
          <a:lstStyle/>
          <a:p>
            <a:pPr algn="ctr"/>
            <a:r>
              <a:rPr lang="en-US" sz="3600">
                <a:solidFill>
                  <a:schemeClr val="bg1"/>
                </a:solidFill>
              </a:rPr>
              <a:t>Spring</a:t>
            </a:r>
          </a:p>
        </p:txBody>
      </p:sp>
      <p:sp>
        <p:nvSpPr>
          <p:cNvPr id="6" name="TextBox 5"/>
          <p:cNvSpPr txBox="1"/>
          <p:nvPr/>
        </p:nvSpPr>
        <p:spPr>
          <a:xfrm>
            <a:off x="4979531" y="434256"/>
            <a:ext cx="1901661" cy="646331"/>
          </a:xfrm>
          <a:prstGeom prst="rect">
            <a:avLst/>
          </a:prstGeom>
          <a:solidFill>
            <a:schemeClr val="tx1">
              <a:alpha val="70000"/>
            </a:schemeClr>
          </a:solidFill>
        </p:spPr>
        <p:txBody>
          <a:bodyPr wrap="square" rtlCol="0">
            <a:spAutoFit/>
          </a:bodyPr>
          <a:lstStyle/>
          <a:p>
            <a:pPr algn="ctr"/>
            <a:r>
              <a:rPr lang="en-US" sz="3600" dirty="0">
                <a:solidFill>
                  <a:schemeClr val="bg1"/>
                </a:solidFill>
              </a:rPr>
              <a:t>Summer</a:t>
            </a:r>
          </a:p>
        </p:txBody>
      </p:sp>
      <p:sp>
        <p:nvSpPr>
          <p:cNvPr id="7" name="TextBox 6"/>
          <p:cNvSpPr txBox="1"/>
          <p:nvPr/>
        </p:nvSpPr>
        <p:spPr>
          <a:xfrm>
            <a:off x="8267225" y="434256"/>
            <a:ext cx="1901661" cy="646331"/>
          </a:xfrm>
          <a:prstGeom prst="rect">
            <a:avLst/>
          </a:prstGeom>
          <a:solidFill>
            <a:schemeClr val="tx1">
              <a:alpha val="70000"/>
            </a:schemeClr>
          </a:solidFill>
        </p:spPr>
        <p:txBody>
          <a:bodyPr wrap="square" rtlCol="0">
            <a:spAutoFit/>
          </a:bodyPr>
          <a:lstStyle/>
          <a:p>
            <a:pPr algn="ctr"/>
            <a:r>
              <a:rPr lang="en-US" sz="3600">
                <a:solidFill>
                  <a:schemeClr val="bg1"/>
                </a:solidFill>
              </a:rPr>
              <a:t>Fall</a:t>
            </a:r>
          </a:p>
        </p:txBody>
      </p:sp>
    </p:spTree>
    <p:extLst>
      <p:ext uri="{BB962C8B-B14F-4D97-AF65-F5344CB8AC3E}">
        <p14:creationId xmlns:p14="http://schemas.microsoft.com/office/powerpoint/2010/main" val="105180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4FB5-D14D-154C-B5F4-D15ADDAE9FF5}"/>
              </a:ext>
            </a:extLst>
          </p:cNvPr>
          <p:cNvSpPr>
            <a:spLocks noGrp="1"/>
          </p:cNvSpPr>
          <p:nvPr>
            <p:ph type="title"/>
          </p:nvPr>
        </p:nvSpPr>
        <p:spPr>
          <a:xfrm>
            <a:off x="596347" y="2766218"/>
            <a:ext cx="11009243" cy="1325563"/>
          </a:xfrm>
          <a:noFill/>
        </p:spPr>
        <p:txBody>
          <a:bodyPr/>
          <a:lstStyle/>
          <a:p>
            <a:pPr marL="342900" indent="-342900" algn="ctr"/>
            <a:r>
              <a:rPr lang="en-US" dirty="0">
                <a:solidFill>
                  <a:schemeClr val="bg1"/>
                </a:solidFill>
              </a:rPr>
              <a:t>Litterfall contributions to P in street sweepings</a:t>
            </a:r>
          </a:p>
        </p:txBody>
      </p:sp>
    </p:spTree>
    <p:extLst>
      <p:ext uri="{BB962C8B-B14F-4D97-AF65-F5344CB8AC3E}">
        <p14:creationId xmlns:p14="http://schemas.microsoft.com/office/powerpoint/2010/main" val="910596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205220" y="1"/>
            <a:ext cx="7772400" cy="6421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FFFFFF"/>
                </a:solidFill>
              </a:rPr>
              <a:t>MSRC Street Sweeping Study</a:t>
            </a:r>
          </a:p>
        </p:txBody>
      </p:sp>
      <p:pic>
        <p:nvPicPr>
          <p:cNvPr id="7" name="Picture 6" descr="IMG_3945.JPG">
            <a:extLst>
              <a:ext uri="{FF2B5EF4-FFF2-40B4-BE49-F238E27FC236}">
                <a16:creationId xmlns:a16="http://schemas.microsoft.com/office/drawing/2014/main" id="{89E350DB-2CB4-B342-8DA1-600C6D7FB349}"/>
              </a:ext>
            </a:extLst>
          </p:cNvPr>
          <p:cNvPicPr>
            <a:picLocks noChangeAspect="1"/>
          </p:cNvPicPr>
          <p:nvPr/>
        </p:nvPicPr>
        <p:blipFill>
          <a:blip r:embed="rId2"/>
          <a:srcRect l="16964"/>
          <a:stretch>
            <a:fillRect/>
          </a:stretch>
        </p:blipFill>
        <p:spPr>
          <a:xfrm>
            <a:off x="2576280" y="752636"/>
            <a:ext cx="7058050" cy="5666633"/>
          </a:xfrm>
          <a:prstGeom prst="rect">
            <a:avLst/>
          </a:prstGeom>
        </p:spPr>
      </p:pic>
    </p:spTree>
    <p:extLst>
      <p:ext uri="{BB962C8B-B14F-4D97-AF65-F5344CB8AC3E}">
        <p14:creationId xmlns:p14="http://schemas.microsoft.com/office/powerpoint/2010/main" val="4003433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4342</TotalTime>
  <Words>725</Words>
  <Application>Microsoft Office PowerPoint</Application>
  <PresentationFormat>Widescreen</PresentationFormat>
  <Paragraphs>169</Paragraphs>
  <Slides>28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Geneva</vt:lpstr>
      <vt:lpstr>News Gothic MT</vt:lpstr>
      <vt:lpstr>Palatino</vt:lpstr>
      <vt:lpstr>Office Theme</vt:lpstr>
      <vt:lpstr>PowerPoint Presentation</vt:lpstr>
      <vt:lpstr>PowerPoint Presentation</vt:lpstr>
      <vt:lpstr>Outline</vt:lpstr>
      <vt:lpstr>PowerPoint Presentation</vt:lpstr>
      <vt:lpstr>PowerPoint Presentation</vt:lpstr>
      <vt:lpstr>PowerPoint Presentation</vt:lpstr>
      <vt:lpstr>PowerPoint Presentation</vt:lpstr>
      <vt:lpstr>Litterfall contributions to P in street sweepings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 of litterfall P to stormwater P loading</vt:lpstr>
      <vt:lpstr>PowerPoint Presentation</vt:lpstr>
      <vt:lpstr>PowerPoint Presentation</vt:lpstr>
      <vt:lpstr>Within one watershed, across seasons, stormwater P matches tree phenology</vt:lpstr>
      <vt:lpstr>How do litterfall P inputs to streets compare to stormwater runoff P yields?</vt:lpstr>
      <vt:lpstr>PowerPoint Presentation</vt:lpstr>
      <vt:lpstr>PowerPoint Presentation</vt:lpstr>
      <vt:lpstr>PowerPoint Presentation</vt:lpstr>
      <vt:lpstr>PowerPoint Presentation</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Sarah E. Hobbie</dc:creator>
  <cp:lastModifiedBy>Trojan, Mike (MPCA)</cp:lastModifiedBy>
  <cp:revision>24</cp:revision>
  <dcterms:created xsi:type="dcterms:W3CDTF">2021-05-02T15:16:12Z</dcterms:created>
  <dcterms:modified xsi:type="dcterms:W3CDTF">2021-05-13T20:53:40Z</dcterms:modified>
</cp:coreProperties>
</file>