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09645-FD29-4C6D-954E-34B8CCA9A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FBDC05-A7DD-4BC9-918E-F1325A3A6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C3806-2801-4F8D-8663-B540392C9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9BE48-2A31-4F7E-B3FD-77C000FFD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024CF-03AF-410D-AEC4-7CC098E1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1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EB4E3-7E75-48C3-AF54-C4275BAFE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98FC67-3008-48D4-A1E7-6EAE0CC29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7A938-4AF6-4F11-A1E7-6BFB43887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EB8BF-CF40-4BF1-AF3A-DB297945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7A406-26B2-48FB-90C4-93B079A4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8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AA285E-FCEF-46A8-9A83-B8305068D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2E3D4-BEB6-47A6-B6E3-440FDD4E0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A3C4-4DEE-4A8D-A7E3-8C72AD0F0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E61DB-D445-4E3A-8B34-1A06E1FF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7B452-9F5D-4D34-A866-461A6B30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52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77FA-6583-4FD8-86C2-5EDDC154D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9D46-B1E6-48D6-81F1-88D08349A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72E88-34B2-4974-AC08-36A7BF7ED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0D7AC-8FF5-483F-A600-AE545A0E4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44E9A-5580-43CA-863F-C891EAF1E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232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7D48B-2C7B-43BF-88AC-E8C11325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072F7-12AB-444E-A209-63BEC5BF4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1F07D-DCB6-42F2-A846-1B939D75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DB009-C28C-47D8-9898-9F8BEBAA1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38B04-AA43-418B-9466-E4B26914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D8664-7A20-4566-B01D-417153A3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2C7DD-3D5C-4956-AF9A-7ECB742D6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49538-1753-48EF-9C9A-08EA053F5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71C15-FC93-4062-9226-0E87C9DCB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592843-B57D-45F4-BC9F-60333FF6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86CED-FC87-463C-9AFE-E4163B0A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39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2E46F-E43F-4464-91D0-B8CDB897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CA7A8-3CBB-4C8D-99FD-301C476F0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F8404-E972-482F-A9A9-FF88F95C6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3733D8-995E-4106-9184-2ED436DA5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852151-4925-4490-B6F8-8C6AAF443E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4ACE5C-75AD-4B8F-A8D9-DED842B2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AEE9FE-4CCF-476C-86D4-796BD4136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BFE071-DF56-440E-BECE-4FA62D7A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D131C-5DAC-4C7F-9BAE-01C797AF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718218-3D3A-4098-A920-144555CE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3E4D4-F8C0-4D96-8EDE-0E66BFB6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C36551-1097-4DC4-8F0E-C0F4EA89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6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57AC5F-CF75-4CB6-BF23-B1D67CAF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5BBB27-6294-4629-952B-16145B6C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4C456-9A30-4F8F-98A3-A7A479452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2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F1FCC-2669-4A11-9E0D-360ACCB4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B6491-5EE9-4008-85FD-DB080F1C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DC832-FFDB-4C70-9B82-C88CE20DE8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32DBF-6C52-4E8F-900F-718DDB4E5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EE034-2005-46C4-ADEE-1DF7674E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F6B56-A0A1-4BED-BE25-F0CDD6A9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57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74BD7-B155-47F1-BCED-48FDFCB99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D1CE59-CFDB-4F66-975F-7FB6F244B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7B851-C200-42DB-80BD-D9214C677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788A5-7460-4E8C-B3CA-065D51A61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37046-4108-462D-A864-5E5DDBE0A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63D7D-E9E6-47E8-BA50-A2D7E164E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62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1DC6A1-96B9-4453-BB78-28D42C18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69CA7-4A41-47A2-8311-0E72C35E0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6367D-57B0-4AD9-850C-91A8B2627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B7120-401A-4F84-AF63-0729C783FCD0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76076-706A-485C-8054-B04A7DF37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488F0-AA4B-4E4A-A246-DD025D610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5C01-713E-45CD-89F0-7AE3DC410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3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F38FB-C58B-4B6D-978E-D358B82F3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516" y="383458"/>
            <a:ext cx="9291484" cy="2900363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+mn-lt"/>
              </a:rPr>
              <a:t>MPCA Webinar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Street Sweeping &amp;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Urban Stormwater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BC3F0-0962-4866-BB55-81A01FDF6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0258" y="3563979"/>
            <a:ext cx="9144000" cy="1415845"/>
          </a:xfrm>
        </p:spPr>
        <p:txBody>
          <a:bodyPr>
            <a:normAutofit/>
          </a:bodyPr>
          <a:lstStyle/>
          <a:p>
            <a:r>
              <a:rPr lang="en-US" sz="4000" dirty="0"/>
              <a:t>Intro from the perspective of MS4 cities</a:t>
            </a:r>
          </a:p>
          <a:p>
            <a:r>
              <a:rPr lang="en-US" sz="4000" dirty="0"/>
              <a:t>Randy Neprash, PE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D8FECDE-A8CD-4651-9B10-61A46EB493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74" y="4528458"/>
            <a:ext cx="1903165" cy="1946084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B5360655-72C6-46E0-B8B8-99032FA7D0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343" y="4358136"/>
            <a:ext cx="1550126" cy="21140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EA4DD97-2C1F-4817-AD84-952D0C72A1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3411" y="5259982"/>
            <a:ext cx="4267464" cy="121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7BC3F0-0962-4866-BB55-81A01FDF6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85136"/>
            <a:ext cx="11838038" cy="633197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2800" b="1" dirty="0"/>
              <a:t>Important things you will hear in today’s Webinar</a:t>
            </a:r>
          </a:p>
          <a:p>
            <a:pPr algn="l"/>
            <a:endParaRPr lang="en-US" sz="40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600" dirty="0"/>
              <a:t>Street sweeping picks up and removes a significant amount of phosphorus – the nutrient we chase in Minnesota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600" dirty="0"/>
              <a:t>We can measure it – with a reasonable degree of accuracy and precision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600" dirty="0"/>
              <a:t>We can corelate that measurement with measuring protocols that cities can implement relatively easily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600" dirty="0"/>
              <a:t>This can serve as the basis for a “crediting” system under stormwater regulations</a:t>
            </a:r>
          </a:p>
          <a:p>
            <a:pPr marL="1028700" lvl="1" indent="-458788" algn="l">
              <a:buFont typeface="Arial" panose="020B0604020202020204" pitchFamily="34" charset="0"/>
              <a:buChar char="•"/>
            </a:pPr>
            <a:r>
              <a:rPr lang="en-US" sz="9600" dirty="0"/>
              <a:t>MS4 cities can claim credit under their MS4 permits</a:t>
            </a:r>
          </a:p>
          <a:p>
            <a:pPr marL="1028700" lvl="1" indent="-458788" algn="l">
              <a:buFont typeface="Arial" panose="020B0604020202020204" pitchFamily="34" charset="0"/>
              <a:buChar char="•"/>
            </a:pPr>
            <a:r>
              <a:rPr lang="en-US" sz="9600" dirty="0"/>
              <a:t>MS4 cities can track progress toward meeting TMDL WLAs</a:t>
            </a:r>
          </a:p>
          <a:p>
            <a:pPr marL="569913" indent="-566738" algn="l">
              <a:buFont typeface="Arial" panose="020B0604020202020204" pitchFamily="34" charset="0"/>
              <a:buChar char="•"/>
            </a:pPr>
            <a:r>
              <a:rPr lang="en-US" sz="9600" dirty="0"/>
              <a:t>This can be linked to an enhanced street sweeping program</a:t>
            </a:r>
          </a:p>
          <a:p>
            <a:pPr marL="569913" indent="-566738" algn="l">
              <a:buFont typeface="Arial" panose="020B0604020202020204" pitchFamily="34" charset="0"/>
              <a:buChar char="•"/>
            </a:pPr>
            <a:r>
              <a:rPr lang="en-US" sz="9600" dirty="0"/>
              <a:t>Enhanced street sweeping can be optimized – based on tree canopy cover and phenology (when the trees drop seeds, flowers, and leaves)</a:t>
            </a:r>
          </a:p>
          <a:p>
            <a:pPr marL="569913" indent="-566738" algn="l">
              <a:buFont typeface="Arial" panose="020B0604020202020204" pitchFamily="34" charset="0"/>
              <a:buChar char="•"/>
            </a:pPr>
            <a:r>
              <a:rPr lang="en-US" sz="9600" b="1" u="sng" dirty="0">
                <a:solidFill>
                  <a:srgbClr val="FF0000"/>
                </a:solidFill>
              </a:rPr>
              <a:t>The cost-effectiveness is very impressive – less than $100 per lb of P removed, at times</a:t>
            </a:r>
          </a:p>
          <a:p>
            <a:pPr marL="569913" indent="-566738" algn="l">
              <a:buFont typeface="Arial" panose="020B0604020202020204" pitchFamily="34" charset="0"/>
              <a:buChar char="•"/>
            </a:pPr>
            <a:r>
              <a:rPr lang="en-US" sz="9600" dirty="0"/>
              <a:t>All this makes street sweeping one of the most cost-effective and just plain effective BMPs we have</a:t>
            </a:r>
          </a:p>
          <a:p>
            <a:pPr marL="569913" indent="-566738" algn="l">
              <a:buFont typeface="Arial" panose="020B0604020202020204" pitchFamily="34" charset="0"/>
              <a:buChar char="•"/>
            </a:pPr>
            <a:r>
              <a:rPr lang="en-US" sz="9600" dirty="0"/>
              <a:t>If your city is going to increase its tree canopy cover, you should consider enhanced street sweeping</a:t>
            </a:r>
          </a:p>
        </p:txBody>
      </p:sp>
    </p:spTree>
    <p:extLst>
      <p:ext uri="{BB962C8B-B14F-4D97-AF65-F5344CB8AC3E}">
        <p14:creationId xmlns:p14="http://schemas.microsoft.com/office/powerpoint/2010/main" val="158156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7BC3F0-0962-4866-BB55-81A01FDF6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290" y="285136"/>
            <a:ext cx="11572568" cy="6331974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8000" b="1" dirty="0"/>
              <a:t>For your city or your state program…</a:t>
            </a:r>
          </a:p>
          <a:p>
            <a:pPr algn="l"/>
            <a:endParaRPr lang="en-US" sz="4000" dirty="0"/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6000" dirty="0"/>
              <a:t>Consider all this for your city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6000" dirty="0"/>
              <a:t>Have your state recognize this work and create a crediting program 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6000" dirty="0"/>
              <a:t>Street sweeping can be a real part of your stormwater program</a:t>
            </a:r>
          </a:p>
          <a:p>
            <a:pPr marL="1028700" lvl="1" indent="-458788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600" dirty="0"/>
              <a:t>Use SW utility funds and SRF funding to pay for street sweepers</a:t>
            </a:r>
          </a:p>
          <a:p>
            <a:pPr marL="1028700" lvl="1" indent="-458788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600" dirty="0"/>
              <a:t>Get tree canopy cover data for your city</a:t>
            </a:r>
          </a:p>
          <a:p>
            <a:pPr marL="1028700" lvl="1" indent="-458788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600" dirty="0"/>
              <a:t>Optimize your sweeping routes and timing</a:t>
            </a:r>
          </a:p>
          <a:p>
            <a:pPr marL="1028700" lvl="1" indent="-458788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600" dirty="0"/>
              <a:t>Quantify the results and benefits from your sweeping</a:t>
            </a:r>
          </a:p>
          <a:p>
            <a:pPr marL="571500" indent="-458788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6000" dirty="0"/>
              <a:t>Find all this information in the Minnesota Stormwater Manual</a:t>
            </a:r>
          </a:p>
        </p:txBody>
      </p:sp>
    </p:spTree>
    <p:extLst>
      <p:ext uri="{BB962C8B-B14F-4D97-AF65-F5344CB8AC3E}">
        <p14:creationId xmlns:p14="http://schemas.microsoft.com/office/powerpoint/2010/main" val="139115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7BC3F0-0962-4866-BB55-81A01FDF6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290" y="285136"/>
            <a:ext cx="11572568" cy="633197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8000" b="1" dirty="0"/>
              <a:t>Work still to be done…</a:t>
            </a:r>
          </a:p>
          <a:p>
            <a:pPr algn="l"/>
            <a:endParaRPr lang="en-US" sz="4000" dirty="0"/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200" dirty="0"/>
              <a:t>Street sweeping and trash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200" dirty="0"/>
              <a:t>Street sweeping and solids (dirt, particles, and the pollutants adsorbed to them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200" dirty="0"/>
              <a:t>Impact of enhanced street sweeping on other BMPs – rain gardens, ponds, etc.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200" dirty="0"/>
              <a:t>Think of streets not as sources but as useful collectors of pollutants, where we can pick them up and remove them</a:t>
            </a:r>
          </a:p>
          <a:p>
            <a:pPr marL="571500" indent="-5715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200" dirty="0"/>
              <a:t>All the other leaves – a significant source of P</a:t>
            </a:r>
          </a:p>
        </p:txBody>
      </p:sp>
    </p:spTree>
    <p:extLst>
      <p:ext uri="{BB962C8B-B14F-4D97-AF65-F5344CB8AC3E}">
        <p14:creationId xmlns:p14="http://schemas.microsoft.com/office/powerpoint/2010/main" val="4057747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D7BC3F0-0962-4866-BB55-81A01FDF6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290" y="285136"/>
            <a:ext cx="11572568" cy="4336025"/>
          </a:xfrm>
        </p:spPr>
        <p:txBody>
          <a:bodyPr>
            <a:normAutofit lnSpcReduction="10000"/>
          </a:bodyPr>
          <a:lstStyle/>
          <a:p>
            <a:pPr algn="l">
              <a:spcAft>
                <a:spcPts val="1200"/>
              </a:spcAft>
            </a:pPr>
            <a:r>
              <a:rPr lang="en-US" sz="4400" b="1" dirty="0"/>
              <a:t>Big   </a:t>
            </a:r>
            <a:r>
              <a:rPr lang="en-US" sz="96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THANK YOU</a:t>
            </a:r>
            <a:r>
              <a:rPr lang="en-US" sz="9600" b="1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              </a:t>
            </a:r>
            <a:r>
              <a:rPr lang="en-US" sz="3600" b="1" dirty="0"/>
              <a:t>to the Minnesota Pollution Control Agency and Mike Trojan</a:t>
            </a:r>
          </a:p>
          <a:p>
            <a:pPr algn="l">
              <a:spcAft>
                <a:spcPts val="1200"/>
              </a:spcAft>
            </a:pPr>
            <a:r>
              <a:rPr lang="en-US" sz="3600" b="1" dirty="0"/>
              <a:t>They have done great work on this and shown a real commitment to pollution reductions and MS4 cities</a:t>
            </a:r>
          </a:p>
          <a:p>
            <a:pPr algn="l"/>
            <a:endParaRPr lang="en-US" sz="3600" b="1" dirty="0"/>
          </a:p>
          <a:p>
            <a:pPr algn="l"/>
            <a:r>
              <a:rPr lang="en-US" sz="3600" b="1" dirty="0"/>
              <a:t>Check out the Minnesota Stormwater Manual </a:t>
            </a:r>
          </a:p>
          <a:p>
            <a:pPr algn="l"/>
            <a:endParaRPr lang="en-US" sz="8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3AF417-C721-4274-9841-27E69D773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43" y="5071594"/>
            <a:ext cx="11697714" cy="150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767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383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MPCA Webinar Street Sweeping &amp; Urban Stormwater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MPCA Webinar Street Sweeping &amp; Urban Stormwater</dc:title>
  <dc:creator>Neprash, Randy</dc:creator>
  <cp:lastModifiedBy>Trojan, Mike (MPCA)</cp:lastModifiedBy>
  <cp:revision>7</cp:revision>
  <cp:lastPrinted>2021-05-09T23:00:09Z</cp:lastPrinted>
  <dcterms:created xsi:type="dcterms:W3CDTF">2021-05-09T21:50:17Z</dcterms:created>
  <dcterms:modified xsi:type="dcterms:W3CDTF">2021-05-11T15:32:14Z</dcterms:modified>
</cp:coreProperties>
</file>