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1.xml" ContentType="application/vnd.openxmlformats-officedocument.drawingml.chartshape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3" r:id="rId3"/>
    <p:sldMasterId id="2147483687" r:id="rId4"/>
    <p:sldMasterId id="2147483700" r:id="rId5"/>
    <p:sldMasterId id="2147483713" r:id="rId6"/>
    <p:sldMasterId id="2147483726" r:id="rId7"/>
    <p:sldMasterId id="2147483739" r:id="rId8"/>
    <p:sldMasterId id="2147483752" r:id="rId9"/>
    <p:sldMasterId id="2147483765" r:id="rId10"/>
    <p:sldMasterId id="2147483777" r:id="rId11"/>
  </p:sldMasterIdLst>
  <p:notesMasterIdLst>
    <p:notesMasterId r:id="rId62"/>
  </p:notesMasterIdLst>
  <p:sldIdLst>
    <p:sldId id="329" r:id="rId12"/>
    <p:sldId id="354" r:id="rId13"/>
    <p:sldId id="355" r:id="rId14"/>
    <p:sldId id="289" r:id="rId15"/>
    <p:sldId id="291" r:id="rId16"/>
    <p:sldId id="330" r:id="rId17"/>
    <p:sldId id="324" r:id="rId18"/>
    <p:sldId id="332" r:id="rId19"/>
    <p:sldId id="333" r:id="rId20"/>
    <p:sldId id="346" r:id="rId21"/>
    <p:sldId id="350" r:id="rId22"/>
    <p:sldId id="294" r:id="rId23"/>
    <p:sldId id="353" r:id="rId24"/>
    <p:sldId id="334" r:id="rId25"/>
    <p:sldId id="308" r:id="rId26"/>
    <p:sldId id="301" r:id="rId27"/>
    <p:sldId id="309" r:id="rId28"/>
    <p:sldId id="272" r:id="rId29"/>
    <p:sldId id="310" r:id="rId30"/>
    <p:sldId id="304" r:id="rId31"/>
    <p:sldId id="356" r:id="rId32"/>
    <p:sldId id="306" r:id="rId33"/>
    <p:sldId id="303" r:id="rId34"/>
    <p:sldId id="325" r:id="rId35"/>
    <p:sldId id="326" r:id="rId36"/>
    <p:sldId id="305" r:id="rId37"/>
    <p:sldId id="314" r:id="rId38"/>
    <p:sldId id="315" r:id="rId39"/>
    <p:sldId id="338" r:id="rId40"/>
    <p:sldId id="339" r:id="rId41"/>
    <p:sldId id="340" r:id="rId42"/>
    <p:sldId id="279" r:id="rId43"/>
    <p:sldId id="345" r:id="rId44"/>
    <p:sldId id="337" r:id="rId45"/>
    <p:sldId id="349" r:id="rId46"/>
    <p:sldId id="341" r:id="rId47"/>
    <p:sldId id="295" r:id="rId48"/>
    <p:sldId id="296" r:id="rId49"/>
    <p:sldId id="297" r:id="rId50"/>
    <p:sldId id="298" r:id="rId51"/>
    <p:sldId id="320" r:id="rId52"/>
    <p:sldId id="318" r:id="rId53"/>
    <p:sldId id="311" r:id="rId54"/>
    <p:sldId id="344" r:id="rId55"/>
    <p:sldId id="335" r:id="rId56"/>
    <p:sldId id="328" r:id="rId57"/>
    <p:sldId id="312" r:id="rId58"/>
    <p:sldId id="336" r:id="rId59"/>
    <p:sldId id="342" r:id="rId60"/>
    <p:sldId id="343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64">
          <p15:clr>
            <a:srgbClr val="A4A3A4"/>
          </p15:clr>
        </p15:guide>
        <p15:guide id="2" pos="286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66CC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109" d="100"/>
          <a:sy n="109" d="100"/>
        </p:scale>
        <p:origin x="1674" y="102"/>
      </p:cViewPr>
      <p:guideLst>
        <p:guide orient="horz" pos="2464"/>
        <p:guide pos="286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slide" Target="slides/slide5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shyguy:Users:benjanke:work:Data%20Summary%20and%20Analysis:AHUG:AHUG%20data%20all%20rev%20111314v2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E:\Prior%20Lake\Study%20Data\Anlaysis%20and%20calculation%20sheets\Costs,%20Fuel%20Calcs\Final%20Master%20Cost%20analysis.xlsx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4003694315607801"/>
          <c:y val="6.0185185185185203E-2"/>
          <c:w val="0.74415381296516003"/>
          <c:h val="0.79469160104986902"/>
        </c:manualLayout>
      </c:layout>
      <c:scatterChart>
        <c:scatterStyle val="lineMarker"/>
        <c:varyColors val="0"/>
        <c:ser>
          <c:idx val="0"/>
          <c:order val="0"/>
          <c:tx>
            <c:v>TP</c:v>
          </c:tx>
          <c:spPr>
            <a:ln w="47625">
              <a:noFill/>
            </a:ln>
            <a:effectLst/>
          </c:spPr>
          <c:marker>
            <c:symbol val="circle"/>
            <c:size val="11"/>
            <c:spPr>
              <a:solidFill>
                <a:srgbClr val="1F497D">
                  <a:lumMod val="40000"/>
                  <a:lumOff val="60000"/>
                </a:srgbClr>
              </a:solidFill>
              <a:ln w="12700">
                <a:solidFill>
                  <a:sysClr val="window" lastClr="FFFFFF">
                    <a:lumMod val="95000"/>
                  </a:sysClr>
                </a:solidFill>
              </a:ln>
              <a:effectLst/>
            </c:spPr>
          </c:marker>
          <c:trendline>
            <c:spPr>
              <a:ln w="25400">
                <a:solidFill>
                  <a:srgbClr val="1F497D">
                    <a:lumMod val="40000"/>
                    <a:lumOff val="60000"/>
                  </a:srgbClr>
                </a:solidFill>
              </a:ln>
            </c:spPr>
            <c:trendlineType val="linear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'regr 2'!$AG$13:$AG$30</c:f>
                <c:numCache>
                  <c:formatCode>General</c:formatCode>
                  <c:ptCount val="18"/>
                  <c:pt idx="0">
                    <c:v>1.8757981946767598E-2</c:v>
                  </c:pt>
                  <c:pt idx="1">
                    <c:v>2.0033594054017501E-2</c:v>
                  </c:pt>
                  <c:pt idx="2">
                    <c:v>1.3507023317665E-2</c:v>
                  </c:pt>
                  <c:pt idx="3">
                    <c:v>1.38446528758885E-2</c:v>
                  </c:pt>
                  <c:pt idx="4">
                    <c:v>2.19085943394558E-2</c:v>
                  </c:pt>
                  <c:pt idx="5">
                    <c:v>2.5836691059025599E-2</c:v>
                  </c:pt>
                  <c:pt idx="6">
                    <c:v>2.3946966152556301E-2</c:v>
                  </c:pt>
                  <c:pt idx="7">
                    <c:v>1.80979096674386E-2</c:v>
                  </c:pt>
                  <c:pt idx="8">
                    <c:v>5.6270868011541297E-2</c:v>
                  </c:pt>
                  <c:pt idx="9">
                    <c:v>1.6293024158486401E-2</c:v>
                  </c:pt>
                  <c:pt idx="12">
                    <c:v>5.6276648844649502E-3</c:v>
                  </c:pt>
                  <c:pt idx="13">
                    <c:v>2.1926534223034599E-2</c:v>
                  </c:pt>
                  <c:pt idx="14">
                    <c:v>1.5979333023585299E-2</c:v>
                  </c:pt>
                  <c:pt idx="15">
                    <c:v>2.2243964111857702E-2</c:v>
                  </c:pt>
                  <c:pt idx="16">
                    <c:v>2.7451894376408902E-2</c:v>
                  </c:pt>
                  <c:pt idx="17">
                    <c:v>2.01136684786213E-2</c:v>
                  </c:pt>
                </c:numCache>
              </c:numRef>
            </c:plus>
            <c:minus>
              <c:numRef>
                <c:f>'regr 2'!$AG$13:$AG$30</c:f>
                <c:numCache>
                  <c:formatCode>General</c:formatCode>
                  <c:ptCount val="18"/>
                  <c:pt idx="0">
                    <c:v>1.8757981946767598E-2</c:v>
                  </c:pt>
                  <c:pt idx="1">
                    <c:v>2.0033594054017501E-2</c:v>
                  </c:pt>
                  <c:pt idx="2">
                    <c:v>1.3507023317665E-2</c:v>
                  </c:pt>
                  <c:pt idx="3">
                    <c:v>1.38446528758885E-2</c:v>
                  </c:pt>
                  <c:pt idx="4">
                    <c:v>2.19085943394558E-2</c:v>
                  </c:pt>
                  <c:pt idx="5">
                    <c:v>2.5836691059025599E-2</c:v>
                  </c:pt>
                  <c:pt idx="6">
                    <c:v>2.3946966152556301E-2</c:v>
                  </c:pt>
                  <c:pt idx="7">
                    <c:v>1.80979096674386E-2</c:v>
                  </c:pt>
                  <c:pt idx="8">
                    <c:v>5.6270868011541297E-2</c:v>
                  </c:pt>
                  <c:pt idx="9">
                    <c:v>1.6293024158486401E-2</c:v>
                  </c:pt>
                  <c:pt idx="12">
                    <c:v>5.6276648844649502E-3</c:v>
                  </c:pt>
                  <c:pt idx="13">
                    <c:v>2.1926534223034599E-2</c:v>
                  </c:pt>
                  <c:pt idx="14">
                    <c:v>1.5979333023585299E-2</c:v>
                  </c:pt>
                  <c:pt idx="15">
                    <c:v>2.2243964111857702E-2</c:v>
                  </c:pt>
                  <c:pt idx="16">
                    <c:v>2.7451894376408902E-2</c:v>
                  </c:pt>
                  <c:pt idx="17">
                    <c:v>2.01136684786213E-2</c:v>
                  </c:pt>
                </c:numCache>
              </c:numRef>
            </c:minus>
            <c:spPr>
              <a:ln>
                <a:solidFill>
                  <a:sysClr val="window" lastClr="FFFFFF">
                    <a:lumMod val="95000"/>
                  </a:sysClr>
                </a:solidFill>
              </a:ln>
            </c:spPr>
          </c:errBars>
          <c:xVal>
            <c:numRef>
              <c:f>'regr 2'!$H$13:$H$30</c:f>
              <c:numCache>
                <c:formatCode>0.00</c:formatCode>
                <c:ptCount val="18"/>
                <c:pt idx="0">
                  <c:v>0.29893319448595301</c:v>
                </c:pt>
                <c:pt idx="1">
                  <c:v>0.27366932089360102</c:v>
                </c:pt>
                <c:pt idx="2">
                  <c:v>0.19839965488740899</c:v>
                </c:pt>
                <c:pt idx="3">
                  <c:v>0.224943820913172</c:v>
                </c:pt>
                <c:pt idx="4">
                  <c:v>0.29358002562380697</c:v>
                </c:pt>
                <c:pt idx="5">
                  <c:v>0.23566473683783801</c:v>
                </c:pt>
                <c:pt idx="6">
                  <c:v>0.35585698435990099</c:v>
                </c:pt>
                <c:pt idx="7">
                  <c:v>0.306937796361272</c:v>
                </c:pt>
                <c:pt idx="8">
                  <c:v>0.44702284583558199</c:v>
                </c:pt>
                <c:pt idx="9">
                  <c:v>4.17829398898861E-2</c:v>
                </c:pt>
                <c:pt idx="12">
                  <c:v>1.16224078472456E-2</c:v>
                </c:pt>
                <c:pt idx="13">
                  <c:v>1.3521684737281101E-3</c:v>
                </c:pt>
                <c:pt idx="14">
                  <c:v>2.3907104691035599E-2</c:v>
                </c:pt>
                <c:pt idx="15">
                  <c:v>0.34498914357483301</c:v>
                </c:pt>
                <c:pt idx="16">
                  <c:v>0.21297728648946801</c:v>
                </c:pt>
                <c:pt idx="17">
                  <c:v>0.21616277852012</c:v>
                </c:pt>
              </c:numCache>
            </c:numRef>
          </c:xVal>
          <c:yVal>
            <c:numRef>
              <c:f>'regr 2'!$AD$13:$AD$30</c:f>
              <c:numCache>
                <c:formatCode>0.00</c:formatCode>
                <c:ptCount val="18"/>
                <c:pt idx="0">
                  <c:v>0.394287234042553</c:v>
                </c:pt>
                <c:pt idx="1">
                  <c:v>0.41166225165562897</c:v>
                </c:pt>
                <c:pt idx="2">
                  <c:v>0.27720512820512799</c:v>
                </c:pt>
                <c:pt idx="3">
                  <c:v>0.34628187919463099</c:v>
                </c:pt>
                <c:pt idx="4">
                  <c:v>0.42031404958677698</c:v>
                </c:pt>
                <c:pt idx="5">
                  <c:v>0.420110294117647</c:v>
                </c:pt>
                <c:pt idx="6">
                  <c:v>0.41106766917293203</c:v>
                </c:pt>
                <c:pt idx="7">
                  <c:v>0.26688636363636398</c:v>
                </c:pt>
                <c:pt idx="8">
                  <c:v>0.52425925925925898</c:v>
                </c:pt>
                <c:pt idx="9">
                  <c:v>0.24980392156862699</c:v>
                </c:pt>
                <c:pt idx="12">
                  <c:v>0.15128387096774201</c:v>
                </c:pt>
                <c:pt idx="13">
                  <c:v>0.24475609756097599</c:v>
                </c:pt>
                <c:pt idx="14">
                  <c:v>0.22443902439024399</c:v>
                </c:pt>
                <c:pt idx="15">
                  <c:v>0.47226111111111102</c:v>
                </c:pt>
                <c:pt idx="16">
                  <c:v>0.36765979381443298</c:v>
                </c:pt>
                <c:pt idx="17">
                  <c:v>0.30819620253164598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DC3-4ECA-B2CE-D6826CBC24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4745864"/>
        <c:axId val="-2104752664"/>
      </c:scatterChart>
      <c:scatterChart>
        <c:scatterStyle val="lineMarker"/>
        <c:varyColors val="0"/>
        <c:ser>
          <c:idx val="1"/>
          <c:order val="1"/>
          <c:tx>
            <c:v>TN</c:v>
          </c:tx>
          <c:spPr>
            <a:ln w="47625">
              <a:noFill/>
            </a:ln>
            <a:effectLst/>
          </c:spPr>
          <c:marker>
            <c:symbol val="square"/>
            <c:size val="11"/>
            <c:spPr>
              <a:solidFill>
                <a:srgbClr val="008000"/>
              </a:solidFill>
              <a:ln>
                <a:solidFill>
                  <a:sysClr val="window" lastClr="FFFFFF">
                    <a:lumMod val="95000"/>
                  </a:sysClr>
                </a:solidFill>
              </a:ln>
              <a:effectLst/>
            </c:spPr>
          </c:marker>
          <c:trendline>
            <c:spPr>
              <a:ln w="25400">
                <a:solidFill>
                  <a:srgbClr val="008000"/>
                </a:solidFill>
              </a:ln>
            </c:spPr>
            <c:trendlineType val="linear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'regr 2'!$AH$13:$AH$30</c:f>
                <c:numCache>
                  <c:formatCode>General</c:formatCode>
                  <c:ptCount val="18"/>
                  <c:pt idx="0">
                    <c:v>0.12310727143710599</c:v>
                  </c:pt>
                  <c:pt idx="1">
                    <c:v>0.100810777204663</c:v>
                  </c:pt>
                  <c:pt idx="2">
                    <c:v>8.6521355732386507E-2</c:v>
                  </c:pt>
                  <c:pt idx="3">
                    <c:v>7.4635973290807706E-2</c:v>
                  </c:pt>
                  <c:pt idx="4">
                    <c:v>0.107597138426908</c:v>
                  </c:pt>
                  <c:pt idx="5">
                    <c:v>0.119506799601504</c:v>
                  </c:pt>
                  <c:pt idx="6">
                    <c:v>0.128900674503479</c:v>
                  </c:pt>
                  <c:pt idx="7">
                    <c:v>0.119894778442394</c:v>
                  </c:pt>
                  <c:pt idx="8">
                    <c:v>0.190731054621291</c:v>
                  </c:pt>
                  <c:pt idx="9">
                    <c:v>0.12790219015957599</c:v>
                  </c:pt>
                  <c:pt idx="12">
                    <c:v>5.0527393124866399E-2</c:v>
                  </c:pt>
                  <c:pt idx="13">
                    <c:v>0.14409261039193799</c:v>
                  </c:pt>
                  <c:pt idx="14">
                    <c:v>0.28823610076919398</c:v>
                  </c:pt>
                  <c:pt idx="15">
                    <c:v>0.110163044337375</c:v>
                  </c:pt>
                  <c:pt idx="16">
                    <c:v>0.16815613405580401</c:v>
                  </c:pt>
                  <c:pt idx="17">
                    <c:v>0.129132451975876</c:v>
                  </c:pt>
                </c:numCache>
              </c:numRef>
            </c:plus>
            <c:minus>
              <c:numRef>
                <c:f>'regr 2'!$AH$13:$AH$30</c:f>
                <c:numCache>
                  <c:formatCode>General</c:formatCode>
                  <c:ptCount val="18"/>
                  <c:pt idx="0">
                    <c:v>0.12310727143710599</c:v>
                  </c:pt>
                  <c:pt idx="1">
                    <c:v>0.100810777204663</c:v>
                  </c:pt>
                  <c:pt idx="2">
                    <c:v>8.6521355732386507E-2</c:v>
                  </c:pt>
                  <c:pt idx="3">
                    <c:v>7.4635973290807706E-2</c:v>
                  </c:pt>
                  <c:pt idx="4">
                    <c:v>0.107597138426908</c:v>
                  </c:pt>
                  <c:pt idx="5">
                    <c:v>0.119506799601504</c:v>
                  </c:pt>
                  <c:pt idx="6">
                    <c:v>0.128900674503479</c:v>
                  </c:pt>
                  <c:pt idx="7">
                    <c:v>0.119894778442394</c:v>
                  </c:pt>
                  <c:pt idx="8">
                    <c:v>0.190731054621291</c:v>
                  </c:pt>
                  <c:pt idx="9">
                    <c:v>0.12790219015957599</c:v>
                  </c:pt>
                  <c:pt idx="12">
                    <c:v>5.0527393124866399E-2</c:v>
                  </c:pt>
                  <c:pt idx="13">
                    <c:v>0.14409261039193799</c:v>
                  </c:pt>
                  <c:pt idx="14">
                    <c:v>0.28823610076919398</c:v>
                  </c:pt>
                  <c:pt idx="15">
                    <c:v>0.110163044337375</c:v>
                  </c:pt>
                  <c:pt idx="16">
                    <c:v>0.16815613405580401</c:v>
                  </c:pt>
                  <c:pt idx="17">
                    <c:v>0.129132451975876</c:v>
                  </c:pt>
                </c:numCache>
              </c:numRef>
            </c:minus>
            <c:spPr>
              <a:ln>
                <a:solidFill>
                  <a:sysClr val="window" lastClr="FFFFFF">
                    <a:lumMod val="95000"/>
                  </a:sysClr>
                </a:solidFill>
              </a:ln>
            </c:spPr>
          </c:errBars>
          <c:xVal>
            <c:numRef>
              <c:f>'regr 2'!$H$13:$H$30</c:f>
              <c:numCache>
                <c:formatCode>0.00</c:formatCode>
                <c:ptCount val="18"/>
                <c:pt idx="0">
                  <c:v>0.29893319448595301</c:v>
                </c:pt>
                <c:pt idx="1">
                  <c:v>0.27366932089360102</c:v>
                </c:pt>
                <c:pt idx="2">
                  <c:v>0.19839965488740899</c:v>
                </c:pt>
                <c:pt idx="3">
                  <c:v>0.224943820913172</c:v>
                </c:pt>
                <c:pt idx="4">
                  <c:v>0.29358002562380697</c:v>
                </c:pt>
                <c:pt idx="5">
                  <c:v>0.23566473683783801</c:v>
                </c:pt>
                <c:pt idx="6">
                  <c:v>0.35585698435990099</c:v>
                </c:pt>
                <c:pt idx="7">
                  <c:v>0.306937796361272</c:v>
                </c:pt>
                <c:pt idx="8">
                  <c:v>0.44702284583558199</c:v>
                </c:pt>
                <c:pt idx="9">
                  <c:v>4.17829398898861E-2</c:v>
                </c:pt>
                <c:pt idx="12">
                  <c:v>1.16224078472456E-2</c:v>
                </c:pt>
                <c:pt idx="13">
                  <c:v>1.3521684737281101E-3</c:v>
                </c:pt>
                <c:pt idx="14">
                  <c:v>2.3907104691035599E-2</c:v>
                </c:pt>
                <c:pt idx="15">
                  <c:v>0.34498914357483301</c:v>
                </c:pt>
                <c:pt idx="16">
                  <c:v>0.21297728648946801</c:v>
                </c:pt>
                <c:pt idx="17">
                  <c:v>0.21616277852012</c:v>
                </c:pt>
              </c:numCache>
            </c:numRef>
          </c:xVal>
          <c:yVal>
            <c:numRef>
              <c:f>'regr 2'!$AE$13:$AE$30</c:f>
              <c:numCache>
                <c:formatCode>General</c:formatCode>
                <c:ptCount val="18"/>
                <c:pt idx="0">
                  <c:v>2.7365027322404401</c:v>
                </c:pt>
                <c:pt idx="1">
                  <c:v>2.5167549668874201</c:v>
                </c:pt>
                <c:pt idx="2">
                  <c:v>2.0927741935483901</c:v>
                </c:pt>
                <c:pt idx="3">
                  <c:v>2.07074324324324</c:v>
                </c:pt>
                <c:pt idx="4">
                  <c:v>2.3905882352941181</c:v>
                </c:pt>
                <c:pt idx="5">
                  <c:v>2.5143703703703699</c:v>
                </c:pt>
                <c:pt idx="6">
                  <c:v>2.6227272727272699</c:v>
                </c:pt>
                <c:pt idx="7">
                  <c:v>2.0977906976744198</c:v>
                </c:pt>
                <c:pt idx="8">
                  <c:v>3.0271717171717198</c:v>
                </c:pt>
                <c:pt idx="9">
                  <c:v>2.0748913043478301</c:v>
                </c:pt>
                <c:pt idx="12">
                  <c:v>1.7569798657718101</c:v>
                </c:pt>
                <c:pt idx="13">
                  <c:v>2.4076923076923098</c:v>
                </c:pt>
                <c:pt idx="14">
                  <c:v>2.1150000000000002</c:v>
                </c:pt>
                <c:pt idx="15">
                  <c:v>2.916999999999998</c:v>
                </c:pt>
                <c:pt idx="16">
                  <c:v>2.7915306122449</c:v>
                </c:pt>
                <c:pt idx="17">
                  <c:v>2.7218749999999998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DC3-4ECA-B2CE-D6826CBC24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4769432"/>
        <c:axId val="-2104760856"/>
      </c:scatterChart>
      <c:valAx>
        <c:axId val="-2104745864"/>
        <c:scaling>
          <c:orientation val="minMax"/>
          <c:max val="0.5"/>
        </c:scaling>
        <c:delete val="0"/>
        <c:axPos val="b"/>
        <c:title>
          <c:tx>
            <c:rich>
              <a:bodyPr/>
              <a:lstStyle/>
              <a:p>
                <a:pPr>
                  <a:defRPr sz="2000" b="0">
                    <a:solidFill>
                      <a:srgbClr val="F2F2F2"/>
                    </a:solidFill>
                  </a:defRPr>
                </a:pPr>
                <a:r>
                  <a:rPr lang="en-US" sz="2000" b="0" dirty="0" smtClean="0">
                    <a:solidFill>
                      <a:srgbClr val="F2F2F2"/>
                    </a:solidFill>
                  </a:rPr>
                  <a:t>Fractional Tree Canopy over Streets</a:t>
                </a:r>
                <a:endParaRPr lang="en-US" sz="2000" b="0" dirty="0">
                  <a:solidFill>
                    <a:srgbClr val="F2F2F2"/>
                  </a:solidFill>
                </a:endParaRPr>
              </a:p>
            </c:rich>
          </c:tx>
          <c:layout/>
          <c:overlay val="0"/>
        </c:title>
        <c:numFmt formatCode="0.0" sourceLinked="0"/>
        <c:majorTickMark val="out"/>
        <c:minorTickMark val="none"/>
        <c:tickLblPos val="nextTo"/>
        <c:spPr>
          <a:ln w="3175" cmpd="sng">
            <a:solidFill>
              <a:srgbClr val="F2F2F2"/>
            </a:solidFill>
          </a:ln>
        </c:spPr>
        <c:txPr>
          <a:bodyPr/>
          <a:lstStyle/>
          <a:p>
            <a:pPr>
              <a:defRPr>
                <a:solidFill>
                  <a:srgbClr val="F2F2F2"/>
                </a:solidFill>
              </a:defRPr>
            </a:pPr>
            <a:endParaRPr lang="en-US"/>
          </a:p>
        </c:txPr>
        <c:crossAx val="-2104752664"/>
        <c:crosses val="autoZero"/>
        <c:crossBetween val="midCat"/>
      </c:valAx>
      <c:valAx>
        <c:axId val="-2104752664"/>
        <c:scaling>
          <c:orientation val="minMax"/>
          <c:max val="0.8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 b="0">
                    <a:solidFill>
                      <a:srgbClr val="FB989C"/>
                    </a:solidFill>
                  </a:defRPr>
                </a:pPr>
                <a:r>
                  <a:rPr lang="en-US" sz="2000" b="0" dirty="0" err="1" smtClean="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Stormwater</a:t>
                </a:r>
                <a:r>
                  <a:rPr lang="en-US" sz="2000" b="0" dirty="0" smtClean="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sz="2000" b="0" baseline="0" dirty="0" smtClean="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P (</a:t>
                </a:r>
                <a:r>
                  <a:rPr lang="en-US" sz="2000" b="0" dirty="0" smtClean="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mg</a:t>
                </a:r>
                <a:r>
                  <a:rPr lang="en-US" sz="2000" b="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/</a:t>
                </a:r>
                <a:r>
                  <a:rPr lang="en-US" sz="2000" b="0" dirty="0" smtClean="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L)</a:t>
                </a:r>
                <a:endParaRPr lang="en-US" sz="2000" b="0" dirty="0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</c:rich>
          </c:tx>
          <c:layout>
            <c:manualLayout>
              <c:xMode val="edge"/>
              <c:yMode val="edge"/>
              <c:x val="8.3959194894272799E-3"/>
              <c:y val="0.24712144965444299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spPr>
          <a:ln w="3175" cmpd="sng">
            <a:solidFill>
              <a:sysClr val="window" lastClr="FFFFFF">
                <a:lumMod val="95000"/>
              </a:sysClr>
            </a:solidFill>
          </a:ln>
        </c:spPr>
        <c:txPr>
          <a:bodyPr/>
          <a:lstStyle/>
          <a:p>
            <a:pPr>
              <a:defRPr>
                <a:solidFill>
                  <a:srgbClr val="F2F2F2"/>
                </a:solidFill>
              </a:defRPr>
            </a:pPr>
            <a:endParaRPr lang="en-US"/>
          </a:p>
        </c:txPr>
        <c:crossAx val="-2104745864"/>
        <c:crosses val="autoZero"/>
        <c:crossBetween val="midCat"/>
      </c:valAx>
      <c:valAx>
        <c:axId val="-2104760856"/>
        <c:scaling>
          <c:orientation val="minMax"/>
          <c:max val="3.25"/>
          <c:min val="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2000" b="0">
                    <a:solidFill>
                      <a:schemeClr val="accent3"/>
                    </a:solidFill>
                  </a:defRPr>
                </a:pPr>
                <a:r>
                  <a:rPr lang="en-US" sz="2000" b="0" dirty="0" err="1" smtClean="0">
                    <a:solidFill>
                      <a:schemeClr val="accent3"/>
                    </a:solidFill>
                  </a:rPr>
                  <a:t>Stormwater</a:t>
                </a:r>
                <a:r>
                  <a:rPr lang="en-US" sz="2000" b="0" baseline="0" dirty="0" smtClean="0">
                    <a:solidFill>
                      <a:schemeClr val="accent3"/>
                    </a:solidFill>
                  </a:rPr>
                  <a:t> N </a:t>
                </a:r>
                <a:r>
                  <a:rPr lang="en-US" sz="2000" b="0" dirty="0" smtClean="0">
                    <a:solidFill>
                      <a:schemeClr val="accent3"/>
                    </a:solidFill>
                  </a:rPr>
                  <a:t>(mg</a:t>
                </a:r>
                <a:r>
                  <a:rPr lang="en-US" sz="2000" b="0" dirty="0">
                    <a:solidFill>
                      <a:schemeClr val="accent3"/>
                    </a:solidFill>
                  </a:rPr>
                  <a:t>/</a:t>
                </a:r>
                <a:r>
                  <a:rPr lang="en-US" sz="2000" b="0" dirty="0" smtClean="0">
                    <a:solidFill>
                      <a:schemeClr val="accent3"/>
                    </a:solidFill>
                  </a:rPr>
                  <a:t>L)</a:t>
                </a:r>
                <a:endParaRPr lang="en-US" sz="2000" b="0" dirty="0">
                  <a:solidFill>
                    <a:schemeClr val="accent3"/>
                  </a:solidFill>
                </a:endParaRPr>
              </a:p>
            </c:rich>
          </c:tx>
          <c:layout>
            <c:manualLayout>
              <c:xMode val="edge"/>
              <c:yMode val="edge"/>
              <c:x val="0.95383617482963501"/>
              <c:y val="0.2258287491405210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3175" cmpd="sng">
            <a:solidFill>
              <a:srgbClr val="F2F2F2"/>
            </a:solidFill>
          </a:ln>
        </c:spPr>
        <c:txPr>
          <a:bodyPr/>
          <a:lstStyle/>
          <a:p>
            <a:pPr>
              <a:defRPr>
                <a:solidFill>
                  <a:srgbClr val="F2F2F2"/>
                </a:solidFill>
              </a:defRPr>
            </a:pPr>
            <a:endParaRPr lang="en-US"/>
          </a:p>
        </c:txPr>
        <c:crossAx val="-2104769432"/>
        <c:crosses val="max"/>
        <c:crossBetween val="midCat"/>
      </c:valAx>
      <c:valAx>
        <c:axId val="-2104769432"/>
        <c:scaling>
          <c:orientation val="minMax"/>
        </c:scaling>
        <c:delete val="1"/>
        <c:axPos val="b"/>
        <c:numFmt formatCode="0.00" sourceLinked="1"/>
        <c:majorTickMark val="out"/>
        <c:minorTickMark val="none"/>
        <c:tickLblPos val="nextTo"/>
        <c:crossAx val="-2104760856"/>
        <c:crosses val="autoZero"/>
        <c:crossBetween val="midCat"/>
      </c:valAx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15877844892676099"/>
          <c:y val="5.4787839020122499E-2"/>
          <c:w val="8.5002828527170698E-2"/>
          <c:h val="0.13972576013639601"/>
        </c:manualLayout>
      </c:layout>
      <c:overlay val="1"/>
      <c:txPr>
        <a:bodyPr/>
        <a:lstStyle/>
        <a:p>
          <a:pPr>
            <a:defRPr>
              <a:solidFill>
                <a:srgbClr val="F2F2F2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>
          <a:solidFill>
            <a:schemeClr val="tx1">
              <a:lumMod val="95000"/>
            </a:schemeClr>
          </a:solidFill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3420948280745403E-2"/>
          <c:y val="2.8241779969527401E-2"/>
          <c:w val="0.86345990923796401"/>
          <c:h val="0.79302853022249598"/>
        </c:manualLayout>
      </c:layout>
      <c:lineChart>
        <c:grouping val="standard"/>
        <c:varyColors val="0"/>
        <c:ser>
          <c:idx val="0"/>
          <c:order val="0"/>
          <c:tx>
            <c:strRef>
              <c:f>'moving avg comp'!$D$4</c:f>
              <c:strCache>
                <c:ptCount val="1"/>
                <c:pt idx="0">
                  <c:v>TP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/>
          </c:spPr>
          <c:marker>
            <c:symbol val="circle"/>
            <c:size val="6"/>
            <c:spPr>
              <a:solidFill>
                <a:srgbClr val="297FD5">
                  <a:lumMod val="60000"/>
                  <a:lumOff val="40000"/>
                </a:srgbClr>
              </a:solidFill>
              <a:ln w="12700">
                <a:solidFill>
                  <a:schemeClr val="tx1"/>
                </a:solidFill>
              </a:ln>
              <a:effectLst/>
            </c:spPr>
          </c:marker>
          <c:cat>
            <c:numRef>
              <c:f>'moving avg comp'!$B$9:$B$373</c:f>
              <c:numCache>
                <c:formatCode>m/d;@</c:formatCode>
                <c:ptCount val="365"/>
                <c:pt idx="0">
                  <c:v>38353</c:v>
                </c:pt>
                <c:pt idx="1">
                  <c:v>38354</c:v>
                </c:pt>
                <c:pt idx="2">
                  <c:v>38355</c:v>
                </c:pt>
                <c:pt idx="3">
                  <c:v>38356</c:v>
                </c:pt>
                <c:pt idx="4">
                  <c:v>38357</c:v>
                </c:pt>
                <c:pt idx="5">
                  <c:v>38358</c:v>
                </c:pt>
                <c:pt idx="6">
                  <c:v>38359</c:v>
                </c:pt>
                <c:pt idx="7">
                  <c:v>38360</c:v>
                </c:pt>
                <c:pt idx="8">
                  <c:v>38361</c:v>
                </c:pt>
                <c:pt idx="9">
                  <c:v>38362</c:v>
                </c:pt>
                <c:pt idx="10">
                  <c:v>38363</c:v>
                </c:pt>
                <c:pt idx="11">
                  <c:v>38364</c:v>
                </c:pt>
                <c:pt idx="12">
                  <c:v>38365</c:v>
                </c:pt>
                <c:pt idx="13">
                  <c:v>38366</c:v>
                </c:pt>
                <c:pt idx="14">
                  <c:v>38367</c:v>
                </c:pt>
                <c:pt idx="15">
                  <c:v>38368</c:v>
                </c:pt>
                <c:pt idx="16">
                  <c:v>38369</c:v>
                </c:pt>
                <c:pt idx="17">
                  <c:v>38370</c:v>
                </c:pt>
                <c:pt idx="18">
                  <c:v>38371</c:v>
                </c:pt>
                <c:pt idx="19">
                  <c:v>38372</c:v>
                </c:pt>
                <c:pt idx="20">
                  <c:v>38373</c:v>
                </c:pt>
                <c:pt idx="21">
                  <c:v>38374</c:v>
                </c:pt>
                <c:pt idx="22">
                  <c:v>38375</c:v>
                </c:pt>
                <c:pt idx="23">
                  <c:v>38376</c:v>
                </c:pt>
                <c:pt idx="24">
                  <c:v>38377</c:v>
                </c:pt>
                <c:pt idx="25">
                  <c:v>38378</c:v>
                </c:pt>
                <c:pt idx="26">
                  <c:v>38379</c:v>
                </c:pt>
                <c:pt idx="27">
                  <c:v>38380</c:v>
                </c:pt>
                <c:pt idx="28">
                  <c:v>38381</c:v>
                </c:pt>
                <c:pt idx="29">
                  <c:v>38382</c:v>
                </c:pt>
                <c:pt idx="30">
                  <c:v>38383</c:v>
                </c:pt>
                <c:pt idx="31">
                  <c:v>38384</c:v>
                </c:pt>
                <c:pt idx="32">
                  <c:v>38385</c:v>
                </c:pt>
                <c:pt idx="33">
                  <c:v>38386</c:v>
                </c:pt>
                <c:pt idx="34">
                  <c:v>38387</c:v>
                </c:pt>
                <c:pt idx="35">
                  <c:v>38388</c:v>
                </c:pt>
                <c:pt idx="36">
                  <c:v>38389</c:v>
                </c:pt>
                <c:pt idx="37">
                  <c:v>38390</c:v>
                </c:pt>
                <c:pt idx="38">
                  <c:v>38391</c:v>
                </c:pt>
                <c:pt idx="39">
                  <c:v>38392</c:v>
                </c:pt>
                <c:pt idx="40">
                  <c:v>38393</c:v>
                </c:pt>
                <c:pt idx="41">
                  <c:v>38394</c:v>
                </c:pt>
                <c:pt idx="42">
                  <c:v>38395</c:v>
                </c:pt>
                <c:pt idx="43">
                  <c:v>38396</c:v>
                </c:pt>
                <c:pt idx="44">
                  <c:v>38397</c:v>
                </c:pt>
                <c:pt idx="45">
                  <c:v>38398</c:v>
                </c:pt>
                <c:pt idx="46">
                  <c:v>38399</c:v>
                </c:pt>
                <c:pt idx="47">
                  <c:v>38400</c:v>
                </c:pt>
                <c:pt idx="48">
                  <c:v>38401</c:v>
                </c:pt>
                <c:pt idx="49">
                  <c:v>38402</c:v>
                </c:pt>
                <c:pt idx="50">
                  <c:v>38403</c:v>
                </c:pt>
                <c:pt idx="51">
                  <c:v>38404</c:v>
                </c:pt>
                <c:pt idx="52">
                  <c:v>38405</c:v>
                </c:pt>
                <c:pt idx="53">
                  <c:v>38406</c:v>
                </c:pt>
                <c:pt idx="54">
                  <c:v>38407</c:v>
                </c:pt>
                <c:pt idx="55">
                  <c:v>38408</c:v>
                </c:pt>
                <c:pt idx="56">
                  <c:v>38409</c:v>
                </c:pt>
                <c:pt idx="57">
                  <c:v>38410</c:v>
                </c:pt>
                <c:pt idx="58">
                  <c:v>38411</c:v>
                </c:pt>
                <c:pt idx="59">
                  <c:v>38412</c:v>
                </c:pt>
                <c:pt idx="60">
                  <c:v>38413</c:v>
                </c:pt>
                <c:pt idx="61">
                  <c:v>38414</c:v>
                </c:pt>
                <c:pt idx="62">
                  <c:v>38415</c:v>
                </c:pt>
                <c:pt idx="63">
                  <c:v>38416</c:v>
                </c:pt>
                <c:pt idx="64">
                  <c:v>38417</c:v>
                </c:pt>
                <c:pt idx="65">
                  <c:v>38418</c:v>
                </c:pt>
                <c:pt idx="66">
                  <c:v>38419</c:v>
                </c:pt>
                <c:pt idx="67">
                  <c:v>38420</c:v>
                </c:pt>
                <c:pt idx="68">
                  <c:v>38421</c:v>
                </c:pt>
                <c:pt idx="69">
                  <c:v>38422</c:v>
                </c:pt>
                <c:pt idx="70">
                  <c:v>38423</c:v>
                </c:pt>
                <c:pt idx="71">
                  <c:v>38424</c:v>
                </c:pt>
                <c:pt idx="72">
                  <c:v>38425</c:v>
                </c:pt>
                <c:pt idx="73">
                  <c:v>38426</c:v>
                </c:pt>
                <c:pt idx="74">
                  <c:v>38427</c:v>
                </c:pt>
                <c:pt idx="75">
                  <c:v>38428</c:v>
                </c:pt>
                <c:pt idx="76">
                  <c:v>38429</c:v>
                </c:pt>
                <c:pt idx="77">
                  <c:v>38430</c:v>
                </c:pt>
                <c:pt idx="78">
                  <c:v>38431</c:v>
                </c:pt>
                <c:pt idx="79">
                  <c:v>38432</c:v>
                </c:pt>
                <c:pt idx="80">
                  <c:v>38433</c:v>
                </c:pt>
                <c:pt idx="81">
                  <c:v>38434</c:v>
                </c:pt>
                <c:pt idx="82">
                  <c:v>38435</c:v>
                </c:pt>
                <c:pt idx="83">
                  <c:v>38436</c:v>
                </c:pt>
                <c:pt idx="84">
                  <c:v>38437</c:v>
                </c:pt>
                <c:pt idx="85">
                  <c:v>38438</c:v>
                </c:pt>
                <c:pt idx="86">
                  <c:v>38439</c:v>
                </c:pt>
                <c:pt idx="87">
                  <c:v>38440</c:v>
                </c:pt>
                <c:pt idx="88">
                  <c:v>38441</c:v>
                </c:pt>
                <c:pt idx="89">
                  <c:v>38442</c:v>
                </c:pt>
                <c:pt idx="90">
                  <c:v>38443</c:v>
                </c:pt>
                <c:pt idx="91">
                  <c:v>38444</c:v>
                </c:pt>
                <c:pt idx="92">
                  <c:v>38445</c:v>
                </c:pt>
                <c:pt idx="93">
                  <c:v>38446</c:v>
                </c:pt>
                <c:pt idx="94">
                  <c:v>38447</c:v>
                </c:pt>
                <c:pt idx="95">
                  <c:v>38448</c:v>
                </c:pt>
                <c:pt idx="96">
                  <c:v>38449</c:v>
                </c:pt>
                <c:pt idx="97">
                  <c:v>38450</c:v>
                </c:pt>
                <c:pt idx="98">
                  <c:v>38451</c:v>
                </c:pt>
                <c:pt idx="99">
                  <c:v>38452</c:v>
                </c:pt>
                <c:pt idx="100">
                  <c:v>38453</c:v>
                </c:pt>
                <c:pt idx="101">
                  <c:v>38454</c:v>
                </c:pt>
                <c:pt idx="102">
                  <c:v>38455</c:v>
                </c:pt>
                <c:pt idx="103">
                  <c:v>38456</c:v>
                </c:pt>
                <c:pt idx="104">
                  <c:v>38457</c:v>
                </c:pt>
                <c:pt idx="105">
                  <c:v>38458</c:v>
                </c:pt>
                <c:pt idx="106">
                  <c:v>38459</c:v>
                </c:pt>
                <c:pt idx="107">
                  <c:v>38460</c:v>
                </c:pt>
                <c:pt idx="108">
                  <c:v>38461</c:v>
                </c:pt>
                <c:pt idx="109">
                  <c:v>38462</c:v>
                </c:pt>
                <c:pt idx="110">
                  <c:v>38463</c:v>
                </c:pt>
                <c:pt idx="111">
                  <c:v>38464</c:v>
                </c:pt>
                <c:pt idx="112">
                  <c:v>38465</c:v>
                </c:pt>
                <c:pt idx="113">
                  <c:v>38466</c:v>
                </c:pt>
                <c:pt idx="114">
                  <c:v>38467</c:v>
                </c:pt>
                <c:pt idx="115">
                  <c:v>38468</c:v>
                </c:pt>
                <c:pt idx="116">
                  <c:v>38469</c:v>
                </c:pt>
                <c:pt idx="117">
                  <c:v>38470</c:v>
                </c:pt>
                <c:pt idx="118">
                  <c:v>38471</c:v>
                </c:pt>
                <c:pt idx="119">
                  <c:v>38472</c:v>
                </c:pt>
                <c:pt idx="120">
                  <c:v>38473</c:v>
                </c:pt>
                <c:pt idx="121">
                  <c:v>38474</c:v>
                </c:pt>
                <c:pt idx="122">
                  <c:v>38475</c:v>
                </c:pt>
                <c:pt idx="123">
                  <c:v>38476</c:v>
                </c:pt>
                <c:pt idx="124">
                  <c:v>38477</c:v>
                </c:pt>
                <c:pt idx="125">
                  <c:v>38478</c:v>
                </c:pt>
                <c:pt idx="126">
                  <c:v>38479</c:v>
                </c:pt>
                <c:pt idx="127">
                  <c:v>38480</c:v>
                </c:pt>
                <c:pt idx="128">
                  <c:v>38481</c:v>
                </c:pt>
                <c:pt idx="129">
                  <c:v>38482</c:v>
                </c:pt>
                <c:pt idx="130">
                  <c:v>38483</c:v>
                </c:pt>
                <c:pt idx="131">
                  <c:v>38484</c:v>
                </c:pt>
                <c:pt idx="132">
                  <c:v>38485</c:v>
                </c:pt>
                <c:pt idx="133">
                  <c:v>38486</c:v>
                </c:pt>
                <c:pt idx="134">
                  <c:v>38487</c:v>
                </c:pt>
                <c:pt idx="135">
                  <c:v>38488</c:v>
                </c:pt>
                <c:pt idx="136">
                  <c:v>38489</c:v>
                </c:pt>
                <c:pt idx="137">
                  <c:v>38490</c:v>
                </c:pt>
                <c:pt idx="138">
                  <c:v>38491</c:v>
                </c:pt>
                <c:pt idx="139">
                  <c:v>38492</c:v>
                </c:pt>
                <c:pt idx="140">
                  <c:v>38493</c:v>
                </c:pt>
                <c:pt idx="141">
                  <c:v>38494</c:v>
                </c:pt>
                <c:pt idx="142">
                  <c:v>38495</c:v>
                </c:pt>
                <c:pt idx="143">
                  <c:v>38496</c:v>
                </c:pt>
                <c:pt idx="144">
                  <c:v>38497</c:v>
                </c:pt>
                <c:pt idx="145">
                  <c:v>38498</c:v>
                </c:pt>
                <c:pt idx="146">
                  <c:v>38499</c:v>
                </c:pt>
                <c:pt idx="147">
                  <c:v>38500</c:v>
                </c:pt>
                <c:pt idx="148">
                  <c:v>38501</c:v>
                </c:pt>
                <c:pt idx="149">
                  <c:v>38502</c:v>
                </c:pt>
                <c:pt idx="150">
                  <c:v>38503</c:v>
                </c:pt>
                <c:pt idx="151">
                  <c:v>38504</c:v>
                </c:pt>
                <c:pt idx="152">
                  <c:v>38505</c:v>
                </c:pt>
                <c:pt idx="153">
                  <c:v>38506</c:v>
                </c:pt>
                <c:pt idx="154">
                  <c:v>38507</c:v>
                </c:pt>
                <c:pt idx="155">
                  <c:v>38508</c:v>
                </c:pt>
                <c:pt idx="156">
                  <c:v>38509</c:v>
                </c:pt>
                <c:pt idx="157">
                  <c:v>38510</c:v>
                </c:pt>
                <c:pt idx="158">
                  <c:v>38511</c:v>
                </c:pt>
                <c:pt idx="159">
                  <c:v>38512</c:v>
                </c:pt>
                <c:pt idx="160">
                  <c:v>38513</c:v>
                </c:pt>
                <c:pt idx="161">
                  <c:v>38514</c:v>
                </c:pt>
                <c:pt idx="162">
                  <c:v>38515</c:v>
                </c:pt>
                <c:pt idx="163">
                  <c:v>38516</c:v>
                </c:pt>
                <c:pt idx="164">
                  <c:v>38517</c:v>
                </c:pt>
                <c:pt idx="165">
                  <c:v>38518</c:v>
                </c:pt>
                <c:pt idx="166">
                  <c:v>38519</c:v>
                </c:pt>
                <c:pt idx="167">
                  <c:v>38520</c:v>
                </c:pt>
                <c:pt idx="168">
                  <c:v>38521</c:v>
                </c:pt>
                <c:pt idx="169">
                  <c:v>38522</c:v>
                </c:pt>
                <c:pt idx="170">
                  <c:v>38523</c:v>
                </c:pt>
                <c:pt idx="171">
                  <c:v>38524</c:v>
                </c:pt>
                <c:pt idx="172">
                  <c:v>38525</c:v>
                </c:pt>
                <c:pt idx="173">
                  <c:v>38526</c:v>
                </c:pt>
                <c:pt idx="174">
                  <c:v>38527</c:v>
                </c:pt>
                <c:pt idx="175">
                  <c:v>38528</c:v>
                </c:pt>
                <c:pt idx="176">
                  <c:v>38529</c:v>
                </c:pt>
                <c:pt idx="177">
                  <c:v>38530</c:v>
                </c:pt>
                <c:pt idx="178">
                  <c:v>38531</c:v>
                </c:pt>
                <c:pt idx="179">
                  <c:v>38532</c:v>
                </c:pt>
                <c:pt idx="180">
                  <c:v>38533</c:v>
                </c:pt>
                <c:pt idx="181">
                  <c:v>38534</c:v>
                </c:pt>
                <c:pt idx="182">
                  <c:v>38535</c:v>
                </c:pt>
                <c:pt idx="183">
                  <c:v>38536</c:v>
                </c:pt>
                <c:pt idx="184">
                  <c:v>38537</c:v>
                </c:pt>
                <c:pt idx="185">
                  <c:v>38538</c:v>
                </c:pt>
                <c:pt idx="186">
                  <c:v>38539</c:v>
                </c:pt>
                <c:pt idx="187">
                  <c:v>38540</c:v>
                </c:pt>
                <c:pt idx="188">
                  <c:v>38541</c:v>
                </c:pt>
                <c:pt idx="189">
                  <c:v>38542</c:v>
                </c:pt>
                <c:pt idx="190">
                  <c:v>38543</c:v>
                </c:pt>
                <c:pt idx="191">
                  <c:v>38544</c:v>
                </c:pt>
                <c:pt idx="192">
                  <c:v>38545</c:v>
                </c:pt>
                <c:pt idx="193">
                  <c:v>38546</c:v>
                </c:pt>
                <c:pt idx="194">
                  <c:v>38547</c:v>
                </c:pt>
                <c:pt idx="195">
                  <c:v>38548</c:v>
                </c:pt>
                <c:pt idx="196">
                  <c:v>38549</c:v>
                </c:pt>
                <c:pt idx="197">
                  <c:v>38550</c:v>
                </c:pt>
                <c:pt idx="198">
                  <c:v>38551</c:v>
                </c:pt>
                <c:pt idx="199">
                  <c:v>38552</c:v>
                </c:pt>
                <c:pt idx="200">
                  <c:v>38553</c:v>
                </c:pt>
                <c:pt idx="201">
                  <c:v>38554</c:v>
                </c:pt>
                <c:pt idx="202">
                  <c:v>38555</c:v>
                </c:pt>
                <c:pt idx="203">
                  <c:v>38556</c:v>
                </c:pt>
                <c:pt idx="204">
                  <c:v>38557</c:v>
                </c:pt>
                <c:pt idx="205">
                  <c:v>38558</c:v>
                </c:pt>
                <c:pt idx="206">
                  <c:v>38559</c:v>
                </c:pt>
                <c:pt idx="207">
                  <c:v>38560</c:v>
                </c:pt>
                <c:pt idx="208">
                  <c:v>38561</c:v>
                </c:pt>
                <c:pt idx="209">
                  <c:v>38562</c:v>
                </c:pt>
                <c:pt idx="210">
                  <c:v>38563</c:v>
                </c:pt>
                <c:pt idx="211">
                  <c:v>38564</c:v>
                </c:pt>
                <c:pt idx="212">
                  <c:v>38565</c:v>
                </c:pt>
                <c:pt idx="213">
                  <c:v>38566</c:v>
                </c:pt>
                <c:pt idx="214">
                  <c:v>38567</c:v>
                </c:pt>
                <c:pt idx="215">
                  <c:v>38568</c:v>
                </c:pt>
                <c:pt idx="216">
                  <c:v>38569</c:v>
                </c:pt>
                <c:pt idx="217">
                  <c:v>38570</c:v>
                </c:pt>
                <c:pt idx="218">
                  <c:v>38571</c:v>
                </c:pt>
                <c:pt idx="219">
                  <c:v>38572</c:v>
                </c:pt>
                <c:pt idx="220">
                  <c:v>38573</c:v>
                </c:pt>
                <c:pt idx="221">
                  <c:v>38574</c:v>
                </c:pt>
                <c:pt idx="222">
                  <c:v>38575</c:v>
                </c:pt>
                <c:pt idx="223">
                  <c:v>38576</c:v>
                </c:pt>
                <c:pt idx="224">
                  <c:v>38577</c:v>
                </c:pt>
                <c:pt idx="225">
                  <c:v>38578</c:v>
                </c:pt>
                <c:pt idx="226">
                  <c:v>38579</c:v>
                </c:pt>
                <c:pt idx="227">
                  <c:v>38580</c:v>
                </c:pt>
                <c:pt idx="228">
                  <c:v>38581</c:v>
                </c:pt>
                <c:pt idx="229">
                  <c:v>38582</c:v>
                </c:pt>
                <c:pt idx="230">
                  <c:v>38583</c:v>
                </c:pt>
                <c:pt idx="231">
                  <c:v>38584</c:v>
                </c:pt>
                <c:pt idx="232">
                  <c:v>38585</c:v>
                </c:pt>
                <c:pt idx="233">
                  <c:v>38586</c:v>
                </c:pt>
                <c:pt idx="234">
                  <c:v>38587</c:v>
                </c:pt>
                <c:pt idx="235">
                  <c:v>38588</c:v>
                </c:pt>
                <c:pt idx="236">
                  <c:v>38589</c:v>
                </c:pt>
                <c:pt idx="237">
                  <c:v>38590</c:v>
                </c:pt>
                <c:pt idx="238">
                  <c:v>38591</c:v>
                </c:pt>
                <c:pt idx="239">
                  <c:v>38592</c:v>
                </c:pt>
                <c:pt idx="240">
                  <c:v>38593</c:v>
                </c:pt>
                <c:pt idx="241">
                  <c:v>38594</c:v>
                </c:pt>
                <c:pt idx="242">
                  <c:v>38595</c:v>
                </c:pt>
                <c:pt idx="243">
                  <c:v>38596</c:v>
                </c:pt>
                <c:pt idx="244">
                  <c:v>38597</c:v>
                </c:pt>
                <c:pt idx="245">
                  <c:v>38598</c:v>
                </c:pt>
                <c:pt idx="246">
                  <c:v>38599</c:v>
                </c:pt>
                <c:pt idx="247">
                  <c:v>38600</c:v>
                </c:pt>
                <c:pt idx="248">
                  <c:v>38601</c:v>
                </c:pt>
                <c:pt idx="249">
                  <c:v>38602</c:v>
                </c:pt>
                <c:pt idx="250">
                  <c:v>38603</c:v>
                </c:pt>
                <c:pt idx="251">
                  <c:v>38604</c:v>
                </c:pt>
                <c:pt idx="252">
                  <c:v>38605</c:v>
                </c:pt>
                <c:pt idx="253">
                  <c:v>38606</c:v>
                </c:pt>
                <c:pt idx="254">
                  <c:v>38607</c:v>
                </c:pt>
                <c:pt idx="255">
                  <c:v>38608</c:v>
                </c:pt>
                <c:pt idx="256">
                  <c:v>38609</c:v>
                </c:pt>
                <c:pt idx="257">
                  <c:v>38610</c:v>
                </c:pt>
                <c:pt idx="258">
                  <c:v>38611</c:v>
                </c:pt>
                <c:pt idx="259">
                  <c:v>38612</c:v>
                </c:pt>
                <c:pt idx="260">
                  <c:v>38613</c:v>
                </c:pt>
                <c:pt idx="261">
                  <c:v>38614</c:v>
                </c:pt>
                <c:pt idx="262">
                  <c:v>38615</c:v>
                </c:pt>
                <c:pt idx="263">
                  <c:v>38616</c:v>
                </c:pt>
                <c:pt idx="264">
                  <c:v>38617</c:v>
                </c:pt>
                <c:pt idx="265">
                  <c:v>38618</c:v>
                </c:pt>
                <c:pt idx="266">
                  <c:v>38619</c:v>
                </c:pt>
                <c:pt idx="267">
                  <c:v>38620</c:v>
                </c:pt>
                <c:pt idx="268">
                  <c:v>38621</c:v>
                </c:pt>
                <c:pt idx="269">
                  <c:v>38622</c:v>
                </c:pt>
                <c:pt idx="270">
                  <c:v>38623</c:v>
                </c:pt>
                <c:pt idx="271">
                  <c:v>38624</c:v>
                </c:pt>
                <c:pt idx="272">
                  <c:v>38625</c:v>
                </c:pt>
                <c:pt idx="273">
                  <c:v>38626</c:v>
                </c:pt>
                <c:pt idx="274">
                  <c:v>38627</c:v>
                </c:pt>
                <c:pt idx="275">
                  <c:v>38628</c:v>
                </c:pt>
                <c:pt idx="276">
                  <c:v>38629</c:v>
                </c:pt>
                <c:pt idx="277">
                  <c:v>38630</c:v>
                </c:pt>
                <c:pt idx="278">
                  <c:v>38631</c:v>
                </c:pt>
                <c:pt idx="279">
                  <c:v>38632</c:v>
                </c:pt>
                <c:pt idx="280">
                  <c:v>38633</c:v>
                </c:pt>
                <c:pt idx="281">
                  <c:v>38634</c:v>
                </c:pt>
                <c:pt idx="282">
                  <c:v>38635</c:v>
                </c:pt>
                <c:pt idx="283">
                  <c:v>38636</c:v>
                </c:pt>
                <c:pt idx="284">
                  <c:v>38637</c:v>
                </c:pt>
                <c:pt idx="285">
                  <c:v>38638</c:v>
                </c:pt>
                <c:pt idx="286">
                  <c:v>38639</c:v>
                </c:pt>
                <c:pt idx="287">
                  <c:v>38640</c:v>
                </c:pt>
                <c:pt idx="288">
                  <c:v>38641</c:v>
                </c:pt>
                <c:pt idx="289">
                  <c:v>38642</c:v>
                </c:pt>
                <c:pt idx="290">
                  <c:v>38643</c:v>
                </c:pt>
                <c:pt idx="291">
                  <c:v>38644</c:v>
                </c:pt>
                <c:pt idx="292">
                  <c:v>38645</c:v>
                </c:pt>
                <c:pt idx="293">
                  <c:v>38646</c:v>
                </c:pt>
                <c:pt idx="294">
                  <c:v>38647</c:v>
                </c:pt>
                <c:pt idx="295">
                  <c:v>38648</c:v>
                </c:pt>
                <c:pt idx="296">
                  <c:v>38649</c:v>
                </c:pt>
                <c:pt idx="297">
                  <c:v>38650</c:v>
                </c:pt>
                <c:pt idx="298">
                  <c:v>38651</c:v>
                </c:pt>
                <c:pt idx="299">
                  <c:v>38652</c:v>
                </c:pt>
                <c:pt idx="300">
                  <c:v>38653</c:v>
                </c:pt>
                <c:pt idx="301">
                  <c:v>38654</c:v>
                </c:pt>
                <c:pt idx="302">
                  <c:v>38655</c:v>
                </c:pt>
                <c:pt idx="303">
                  <c:v>38656</c:v>
                </c:pt>
                <c:pt idx="304">
                  <c:v>38657</c:v>
                </c:pt>
                <c:pt idx="305">
                  <c:v>38658</c:v>
                </c:pt>
                <c:pt idx="306">
                  <c:v>38659</c:v>
                </c:pt>
                <c:pt idx="307">
                  <c:v>38660</c:v>
                </c:pt>
                <c:pt idx="308">
                  <c:v>38661</c:v>
                </c:pt>
                <c:pt idx="309">
                  <c:v>38662</c:v>
                </c:pt>
                <c:pt idx="310">
                  <c:v>38663</c:v>
                </c:pt>
                <c:pt idx="311">
                  <c:v>38664</c:v>
                </c:pt>
                <c:pt idx="312">
                  <c:v>38665</c:v>
                </c:pt>
                <c:pt idx="313">
                  <c:v>38666</c:v>
                </c:pt>
                <c:pt idx="314">
                  <c:v>38667</c:v>
                </c:pt>
                <c:pt idx="315">
                  <c:v>38668</c:v>
                </c:pt>
                <c:pt idx="316">
                  <c:v>38669</c:v>
                </c:pt>
                <c:pt idx="317">
                  <c:v>38670</c:v>
                </c:pt>
                <c:pt idx="318">
                  <c:v>38671</c:v>
                </c:pt>
                <c:pt idx="319">
                  <c:v>38672</c:v>
                </c:pt>
                <c:pt idx="320">
                  <c:v>38673</c:v>
                </c:pt>
                <c:pt idx="321">
                  <c:v>38674</c:v>
                </c:pt>
                <c:pt idx="322">
                  <c:v>38675</c:v>
                </c:pt>
                <c:pt idx="323">
                  <c:v>38676</c:v>
                </c:pt>
                <c:pt idx="324">
                  <c:v>38677</c:v>
                </c:pt>
                <c:pt idx="325">
                  <c:v>38678</c:v>
                </c:pt>
                <c:pt idx="326">
                  <c:v>38679</c:v>
                </c:pt>
                <c:pt idx="327">
                  <c:v>38680</c:v>
                </c:pt>
                <c:pt idx="328">
                  <c:v>38681</c:v>
                </c:pt>
                <c:pt idx="329">
                  <c:v>38682</c:v>
                </c:pt>
                <c:pt idx="330">
                  <c:v>38683</c:v>
                </c:pt>
                <c:pt idx="331">
                  <c:v>38684</c:v>
                </c:pt>
                <c:pt idx="332">
                  <c:v>38685</c:v>
                </c:pt>
                <c:pt idx="333">
                  <c:v>38686</c:v>
                </c:pt>
                <c:pt idx="334">
                  <c:v>38687</c:v>
                </c:pt>
                <c:pt idx="335">
                  <c:v>38688</c:v>
                </c:pt>
                <c:pt idx="336">
                  <c:v>38689</c:v>
                </c:pt>
                <c:pt idx="337">
                  <c:v>38690</c:v>
                </c:pt>
                <c:pt idx="338">
                  <c:v>38691</c:v>
                </c:pt>
                <c:pt idx="339">
                  <c:v>38692</c:v>
                </c:pt>
                <c:pt idx="340">
                  <c:v>38693</c:v>
                </c:pt>
                <c:pt idx="341">
                  <c:v>38694</c:v>
                </c:pt>
                <c:pt idx="342">
                  <c:v>38695</c:v>
                </c:pt>
                <c:pt idx="343">
                  <c:v>38696</c:v>
                </c:pt>
                <c:pt idx="344">
                  <c:v>38697</c:v>
                </c:pt>
                <c:pt idx="345">
                  <c:v>38698</c:v>
                </c:pt>
                <c:pt idx="346">
                  <c:v>38699</c:v>
                </c:pt>
                <c:pt idx="347">
                  <c:v>38700</c:v>
                </c:pt>
                <c:pt idx="348">
                  <c:v>38701</c:v>
                </c:pt>
                <c:pt idx="349">
                  <c:v>38702</c:v>
                </c:pt>
                <c:pt idx="350">
                  <c:v>38703</c:v>
                </c:pt>
                <c:pt idx="351">
                  <c:v>38704</c:v>
                </c:pt>
                <c:pt idx="352">
                  <c:v>38705</c:v>
                </c:pt>
                <c:pt idx="353">
                  <c:v>38706</c:v>
                </c:pt>
                <c:pt idx="354">
                  <c:v>38707</c:v>
                </c:pt>
                <c:pt idx="355">
                  <c:v>38708</c:v>
                </c:pt>
                <c:pt idx="356">
                  <c:v>38709</c:v>
                </c:pt>
                <c:pt idx="357">
                  <c:v>38710</c:v>
                </c:pt>
                <c:pt idx="358">
                  <c:v>38711</c:v>
                </c:pt>
                <c:pt idx="359">
                  <c:v>38712</c:v>
                </c:pt>
                <c:pt idx="360">
                  <c:v>38713</c:v>
                </c:pt>
                <c:pt idx="361">
                  <c:v>38714</c:v>
                </c:pt>
                <c:pt idx="362">
                  <c:v>38715</c:v>
                </c:pt>
                <c:pt idx="363">
                  <c:v>38716</c:v>
                </c:pt>
                <c:pt idx="364">
                  <c:v>38717</c:v>
                </c:pt>
              </c:numCache>
            </c:numRef>
          </c:cat>
          <c:val>
            <c:numRef>
              <c:f>'moving avg comp'!$F$9:$F$373</c:f>
              <c:numCache>
                <c:formatCode>0.000</c:formatCode>
                <c:ptCount val="365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0.57257471650623604</c:v>
                </c:pt>
                <c:pt idx="8">
                  <c:v>0.57257471650623604</c:v>
                </c:pt>
                <c:pt idx="9">
                  <c:v>0.57257471650623604</c:v>
                </c:pt>
                <c:pt idx="10">
                  <c:v>0.57257471650623604</c:v>
                </c:pt>
                <c:pt idx="11">
                  <c:v>0.57257471650623604</c:v>
                </c:pt>
                <c:pt idx="12">
                  <c:v>0.57257471650623604</c:v>
                </c:pt>
                <c:pt idx="13">
                  <c:v>0.57257471650623604</c:v>
                </c:pt>
                <c:pt idx="14">
                  <c:v>0.57257471650623604</c:v>
                </c:pt>
                <c:pt idx="15">
                  <c:v>0.57257471650623604</c:v>
                </c:pt>
                <c:pt idx="16">
                  <c:v>0.57257471650623604</c:v>
                </c:pt>
                <c:pt idx="17">
                  <c:v>0.66632506048982199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0.34131018143340103</c:v>
                </c:pt>
                <c:pt idx="37">
                  <c:v>0.34131018143340103</c:v>
                </c:pt>
                <c:pt idx="38">
                  <c:v>0.34131018143340103</c:v>
                </c:pt>
                <c:pt idx="39">
                  <c:v>0.34131018143340103</c:v>
                </c:pt>
                <c:pt idx="40">
                  <c:v>0.34131018143340103</c:v>
                </c:pt>
                <c:pt idx="41">
                  <c:v>0.49356144953557302</c:v>
                </c:pt>
                <c:pt idx="42">
                  <c:v>0.39410051618313602</c:v>
                </c:pt>
                <c:pt idx="43">
                  <c:v>0.39251745152351603</c:v>
                </c:pt>
                <c:pt idx="44">
                  <c:v>0.39251745152351603</c:v>
                </c:pt>
                <c:pt idx="45">
                  <c:v>0.39251745152351603</c:v>
                </c:pt>
                <c:pt idx="46">
                  <c:v>0.39251745152351603</c:v>
                </c:pt>
                <c:pt idx="47">
                  <c:v>0.482008492814335</c:v>
                </c:pt>
                <c:pt idx="48">
                  <c:v>0.482008492814335</c:v>
                </c:pt>
                <c:pt idx="49">
                  <c:v>0.455212275059733</c:v>
                </c:pt>
                <c:pt idx="50">
                  <c:v>0.45111046616161898</c:v>
                </c:pt>
                <c:pt idx="51">
                  <c:v>0.46941051361632202</c:v>
                </c:pt>
                <c:pt idx="52">
                  <c:v>0.49393695704008</c:v>
                </c:pt>
                <c:pt idx="53">
                  <c:v>0.482397976735503</c:v>
                </c:pt>
                <c:pt idx="54">
                  <c:v>0.48106546633438002</c:v>
                </c:pt>
                <c:pt idx="55">
                  <c:v>0.48106546633438002</c:v>
                </c:pt>
                <c:pt idx="56">
                  <c:v>0.46047205992146001</c:v>
                </c:pt>
                <c:pt idx="57">
                  <c:v>0.50470218036258796</c:v>
                </c:pt>
                <c:pt idx="58">
                  <c:v>0.55900023402112597</c:v>
                </c:pt>
                <c:pt idx="59">
                  <c:v>0.52147741415392601</c:v>
                </c:pt>
                <c:pt idx="60">
                  <c:v>0.52294753030010499</c:v>
                </c:pt>
                <c:pt idx="61">
                  <c:v>0.53845045167331795</c:v>
                </c:pt>
                <c:pt idx="62">
                  <c:v>0.558278186121002</c:v>
                </c:pt>
                <c:pt idx="63">
                  <c:v>0.56863876668583602</c:v>
                </c:pt>
                <c:pt idx="64">
                  <c:v>0.60038867901439197</c:v>
                </c:pt>
                <c:pt idx="65">
                  <c:v>0.62188081905818804</c:v>
                </c:pt>
                <c:pt idx="66">
                  <c:v>0.61608763253584498</c:v>
                </c:pt>
                <c:pt idx="67">
                  <c:v>0.614003633781947</c:v>
                </c:pt>
                <c:pt idx="68">
                  <c:v>0.63749883237635596</c:v>
                </c:pt>
                <c:pt idx="69">
                  <c:v>0.65268914594462502</c:v>
                </c:pt>
                <c:pt idx="70">
                  <c:v>0.63374376254075904</c:v>
                </c:pt>
                <c:pt idx="71">
                  <c:v>0.64060263242326798</c:v>
                </c:pt>
                <c:pt idx="72">
                  <c:v>0.65122290207281397</c:v>
                </c:pt>
                <c:pt idx="73">
                  <c:v>0.62287775882254803</c:v>
                </c:pt>
                <c:pt idx="74">
                  <c:v>0.65199905437951</c:v>
                </c:pt>
                <c:pt idx="75">
                  <c:v>0.661650760943159</c:v>
                </c:pt>
                <c:pt idx="76">
                  <c:v>0.65875722417385996</c:v>
                </c:pt>
                <c:pt idx="77">
                  <c:v>0.64214508529012804</c:v>
                </c:pt>
                <c:pt idx="78">
                  <c:v>0.66166163567727698</c:v>
                </c:pt>
                <c:pt idx="79">
                  <c:v>0.685614648398994</c:v>
                </c:pt>
                <c:pt idx="80">
                  <c:v>0.71087168544917201</c:v>
                </c:pt>
                <c:pt idx="81">
                  <c:v>0.72811605822218095</c:v>
                </c:pt>
                <c:pt idx="82">
                  <c:v>0.718534062075038</c:v>
                </c:pt>
                <c:pt idx="83">
                  <c:v>0.72171284065128005</c:v>
                </c:pt>
                <c:pt idx="84">
                  <c:v>0.72171284065128005</c:v>
                </c:pt>
                <c:pt idx="85">
                  <c:v>0.73849368351338396</c:v>
                </c:pt>
                <c:pt idx="86">
                  <c:v>0.70254612213953804</c:v>
                </c:pt>
                <c:pt idx="87">
                  <c:v>0.65964279088979705</c:v>
                </c:pt>
                <c:pt idx="88">
                  <c:v>0.67129410466568595</c:v>
                </c:pt>
                <c:pt idx="89">
                  <c:v>0.65415843713914401</c:v>
                </c:pt>
                <c:pt idx="90">
                  <c:v>0.65415843713914401</c:v>
                </c:pt>
                <c:pt idx="91">
                  <c:v>0.61660941021188997</c:v>
                </c:pt>
                <c:pt idx="92">
                  <c:v>0.59308806485105403</c:v>
                </c:pt>
                <c:pt idx="93">
                  <c:v>0.52587258128299896</c:v>
                </c:pt>
                <c:pt idx="94">
                  <c:v>0.48336948748410302</c:v>
                </c:pt>
                <c:pt idx="95">
                  <c:v>0.43548316614747001</c:v>
                </c:pt>
                <c:pt idx="96">
                  <c:v>0.37738764442649603</c:v>
                </c:pt>
                <c:pt idx="97">
                  <c:v>0.33432641138501001</c:v>
                </c:pt>
                <c:pt idx="98">
                  <c:v>0.32857414410408597</c:v>
                </c:pt>
                <c:pt idx="99">
                  <c:v>0.32645046440782499</c:v>
                </c:pt>
                <c:pt idx="100">
                  <c:v>0.30067925057386502</c:v>
                </c:pt>
                <c:pt idx="101">
                  <c:v>0.30193171730280299</c:v>
                </c:pt>
                <c:pt idx="102">
                  <c:v>0.29212487344389998</c:v>
                </c:pt>
                <c:pt idx="103">
                  <c:v>0.268304697249789</c:v>
                </c:pt>
                <c:pt idx="104">
                  <c:v>0.24412307035484301</c:v>
                </c:pt>
                <c:pt idx="105">
                  <c:v>0.23624767642713901</c:v>
                </c:pt>
                <c:pt idx="106">
                  <c:v>0.239735358330462</c:v>
                </c:pt>
                <c:pt idx="107">
                  <c:v>0.239735358330462</c:v>
                </c:pt>
                <c:pt idx="108">
                  <c:v>0.26449228433804201</c:v>
                </c:pt>
                <c:pt idx="109">
                  <c:v>0.23429170698933399</c:v>
                </c:pt>
                <c:pt idx="110">
                  <c:v>0.26981686200715199</c:v>
                </c:pt>
                <c:pt idx="111">
                  <c:v>0.26618701699743702</c:v>
                </c:pt>
                <c:pt idx="112">
                  <c:v>0.32507011130192898</c:v>
                </c:pt>
                <c:pt idx="113">
                  <c:v>0.32998420040389997</c:v>
                </c:pt>
                <c:pt idx="114">
                  <c:v>0.32390035519244198</c:v>
                </c:pt>
                <c:pt idx="115">
                  <c:v>0.34271918231007897</c:v>
                </c:pt>
                <c:pt idx="116">
                  <c:v>0.342831194032441</c:v>
                </c:pt>
                <c:pt idx="117">
                  <c:v>0.36246119418045297</c:v>
                </c:pt>
                <c:pt idx="118">
                  <c:v>0.36633872656421501</c:v>
                </c:pt>
                <c:pt idx="119">
                  <c:v>0.38821313939871799</c:v>
                </c:pt>
                <c:pt idx="120">
                  <c:v>0.42686045042293103</c:v>
                </c:pt>
                <c:pt idx="121">
                  <c:v>0.46016108489639201</c:v>
                </c:pt>
                <c:pt idx="122">
                  <c:v>0.43127266115502599</c:v>
                </c:pt>
                <c:pt idx="123">
                  <c:v>0.43618932782169301</c:v>
                </c:pt>
                <c:pt idx="124">
                  <c:v>0.43662496830536401</c:v>
                </c:pt>
                <c:pt idx="125">
                  <c:v>0.42336507478695101</c:v>
                </c:pt>
                <c:pt idx="126">
                  <c:v>0.45202423681896398</c:v>
                </c:pt>
                <c:pt idx="127">
                  <c:v>0.40242666050086001</c:v>
                </c:pt>
                <c:pt idx="128">
                  <c:v>0.409925775043126</c:v>
                </c:pt>
                <c:pt idx="129">
                  <c:v>0.49976041345220001</c:v>
                </c:pt>
                <c:pt idx="130">
                  <c:v>0.49389139367446</c:v>
                </c:pt>
                <c:pt idx="131">
                  <c:v>0.50085500508316305</c:v>
                </c:pt>
                <c:pt idx="132">
                  <c:v>0.48432586780510201</c:v>
                </c:pt>
                <c:pt idx="133">
                  <c:v>0.48432586780510201</c:v>
                </c:pt>
                <c:pt idx="134">
                  <c:v>0.49415845458561303</c:v>
                </c:pt>
                <c:pt idx="135">
                  <c:v>0.47524356182237398</c:v>
                </c:pt>
                <c:pt idx="136">
                  <c:v>0.44528068068660398</c:v>
                </c:pt>
                <c:pt idx="137">
                  <c:v>0.50433068068660403</c:v>
                </c:pt>
                <c:pt idx="138">
                  <c:v>0.50325631187400399</c:v>
                </c:pt>
                <c:pt idx="139">
                  <c:v>0.52223474530506497</c:v>
                </c:pt>
                <c:pt idx="140">
                  <c:v>0.52038908846819798</c:v>
                </c:pt>
                <c:pt idx="141">
                  <c:v>0.53930598837059796</c:v>
                </c:pt>
                <c:pt idx="142">
                  <c:v>0.52525242181874798</c:v>
                </c:pt>
                <c:pt idx="143">
                  <c:v>0.52097454634473195</c:v>
                </c:pt>
                <c:pt idx="144">
                  <c:v>0.46982082641103801</c:v>
                </c:pt>
                <c:pt idx="145">
                  <c:v>0.496166550727069</c:v>
                </c:pt>
                <c:pt idx="146">
                  <c:v>0.48868199994546702</c:v>
                </c:pt>
                <c:pt idx="147">
                  <c:v>0.50988793806058696</c:v>
                </c:pt>
                <c:pt idx="148">
                  <c:v>0.50988793806058696</c:v>
                </c:pt>
                <c:pt idx="149">
                  <c:v>0.59323372272052199</c:v>
                </c:pt>
                <c:pt idx="150">
                  <c:v>0.61918920845354397</c:v>
                </c:pt>
                <c:pt idx="151">
                  <c:v>0.60330165036575201</c:v>
                </c:pt>
                <c:pt idx="152">
                  <c:v>0.56271033200922904</c:v>
                </c:pt>
                <c:pt idx="153">
                  <c:v>0.57364686075796101</c:v>
                </c:pt>
                <c:pt idx="154">
                  <c:v>0.71677953843801201</c:v>
                </c:pt>
                <c:pt idx="155">
                  <c:v>0.71677953843801201</c:v>
                </c:pt>
                <c:pt idx="156">
                  <c:v>0.72004683229403799</c:v>
                </c:pt>
                <c:pt idx="157">
                  <c:v>0.720074248452229</c:v>
                </c:pt>
                <c:pt idx="158">
                  <c:v>0.72282434911696403</c:v>
                </c:pt>
                <c:pt idx="159">
                  <c:v>0.67051018853976097</c:v>
                </c:pt>
                <c:pt idx="160">
                  <c:v>0.60133033255502799</c:v>
                </c:pt>
                <c:pt idx="161">
                  <c:v>0.56404865307095498</c:v>
                </c:pt>
                <c:pt idx="162">
                  <c:v>0.53380182550483402</c:v>
                </c:pt>
                <c:pt idx="163">
                  <c:v>0.50373495218158004</c:v>
                </c:pt>
                <c:pt idx="164">
                  <c:v>0.43235361170720399</c:v>
                </c:pt>
                <c:pt idx="165">
                  <c:v>0.43235361170720399</c:v>
                </c:pt>
                <c:pt idx="166">
                  <c:v>0.45484030368058598</c:v>
                </c:pt>
                <c:pt idx="167">
                  <c:v>0.46239738873386299</c:v>
                </c:pt>
                <c:pt idx="168">
                  <c:v>0.48718347965908099</c:v>
                </c:pt>
                <c:pt idx="169">
                  <c:v>0.36353719962120101</c:v>
                </c:pt>
                <c:pt idx="170">
                  <c:v>0.37938347965908098</c:v>
                </c:pt>
                <c:pt idx="171">
                  <c:v>0.37938347965908098</c:v>
                </c:pt>
                <c:pt idx="172">
                  <c:v>0.37748451444731901</c:v>
                </c:pt>
                <c:pt idx="173">
                  <c:v>0.36384983861674902</c:v>
                </c:pt>
                <c:pt idx="174">
                  <c:v>0.37783145545357499</c:v>
                </c:pt>
                <c:pt idx="175">
                  <c:v>0.40675290678445702</c:v>
                </c:pt>
                <c:pt idx="176">
                  <c:v>0.48363581979497999</c:v>
                </c:pt>
                <c:pt idx="177">
                  <c:v>0.52568619812020601</c:v>
                </c:pt>
                <c:pt idx="178">
                  <c:v>0.53885297384924202</c:v>
                </c:pt>
                <c:pt idx="179">
                  <c:v>0.51824211596919301</c:v>
                </c:pt>
                <c:pt idx="180">
                  <c:v>0.56425426505361198</c:v>
                </c:pt>
                <c:pt idx="181">
                  <c:v>0.56425426505361198</c:v>
                </c:pt>
                <c:pt idx="182">
                  <c:v>0.53206016641424203</c:v>
                </c:pt>
                <c:pt idx="183">
                  <c:v>0.47001812587363001</c:v>
                </c:pt>
                <c:pt idx="184">
                  <c:v>0.47190500077656</c:v>
                </c:pt>
                <c:pt idx="185">
                  <c:v>0.46564312587362999</c:v>
                </c:pt>
                <c:pt idx="186">
                  <c:v>0.44721547109368098</c:v>
                </c:pt>
                <c:pt idx="187">
                  <c:v>0.45561740498039099</c:v>
                </c:pt>
                <c:pt idx="188">
                  <c:v>0.43056119641837498</c:v>
                </c:pt>
                <c:pt idx="189">
                  <c:v>0.43056119641837498</c:v>
                </c:pt>
                <c:pt idx="190">
                  <c:v>0.42920507677653702</c:v>
                </c:pt>
                <c:pt idx="191">
                  <c:v>0.37804490517908701</c:v>
                </c:pt>
                <c:pt idx="192">
                  <c:v>0.37601036325330101</c:v>
                </c:pt>
                <c:pt idx="193">
                  <c:v>0.38841139957863102</c:v>
                </c:pt>
                <c:pt idx="194">
                  <c:v>0.40893552287591201</c:v>
                </c:pt>
                <c:pt idx="195">
                  <c:v>0.36995280691989901</c:v>
                </c:pt>
                <c:pt idx="196">
                  <c:v>0.35701977949837799</c:v>
                </c:pt>
                <c:pt idx="197">
                  <c:v>0.341865099867591</c:v>
                </c:pt>
                <c:pt idx="198">
                  <c:v>0.33478524228683998</c:v>
                </c:pt>
                <c:pt idx="199">
                  <c:v>0.34318524228684</c:v>
                </c:pt>
                <c:pt idx="200">
                  <c:v>0.33894112935167298</c:v>
                </c:pt>
                <c:pt idx="201">
                  <c:v>0.33903665590281501</c:v>
                </c:pt>
                <c:pt idx="202">
                  <c:v>0.32240934049243197</c:v>
                </c:pt>
                <c:pt idx="203">
                  <c:v>0.32212355343347199</c:v>
                </c:pt>
                <c:pt idx="204">
                  <c:v>0.36426789547705102</c:v>
                </c:pt>
                <c:pt idx="205">
                  <c:v>0.35987355343347199</c:v>
                </c:pt>
                <c:pt idx="206">
                  <c:v>0.36939912985347401</c:v>
                </c:pt>
                <c:pt idx="207">
                  <c:v>0.36010642746527699</c:v>
                </c:pt>
                <c:pt idx="208">
                  <c:v>0.36010642746527699</c:v>
                </c:pt>
                <c:pt idx="209">
                  <c:v>0.34530723149977299</c:v>
                </c:pt>
                <c:pt idx="210">
                  <c:v>0.33478795464975097</c:v>
                </c:pt>
                <c:pt idx="211">
                  <c:v>0.331819004121434</c:v>
                </c:pt>
                <c:pt idx="212">
                  <c:v>0.34221900412143402</c:v>
                </c:pt>
                <c:pt idx="213">
                  <c:v>0.34221900412143402</c:v>
                </c:pt>
                <c:pt idx="214">
                  <c:v>0.30121900412143399</c:v>
                </c:pt>
                <c:pt idx="215">
                  <c:v>0.30174333791270502</c:v>
                </c:pt>
                <c:pt idx="216">
                  <c:v>0.31664944625529901</c:v>
                </c:pt>
                <c:pt idx="217">
                  <c:v>0.33879201816493298</c:v>
                </c:pt>
                <c:pt idx="218">
                  <c:v>0.35480772315782</c:v>
                </c:pt>
                <c:pt idx="219">
                  <c:v>0.28180772315781999</c:v>
                </c:pt>
                <c:pt idx="220">
                  <c:v>0.27052927608349497</c:v>
                </c:pt>
                <c:pt idx="221">
                  <c:v>0.27052927608349497</c:v>
                </c:pt>
                <c:pt idx="222">
                  <c:v>0.272969855848954</c:v>
                </c:pt>
                <c:pt idx="223">
                  <c:v>0.27755695720116802</c:v>
                </c:pt>
                <c:pt idx="224">
                  <c:v>0.26165585165373501</c:v>
                </c:pt>
                <c:pt idx="225">
                  <c:v>0.24402742369220901</c:v>
                </c:pt>
                <c:pt idx="226">
                  <c:v>0.24978085165373501</c:v>
                </c:pt>
                <c:pt idx="227">
                  <c:v>0.26672854685271202</c:v>
                </c:pt>
                <c:pt idx="228">
                  <c:v>0.26672854685271202</c:v>
                </c:pt>
                <c:pt idx="229">
                  <c:v>0.27797854685271201</c:v>
                </c:pt>
                <c:pt idx="230">
                  <c:v>0.27797854685271201</c:v>
                </c:pt>
                <c:pt idx="231">
                  <c:v>0.27516604685271201</c:v>
                </c:pt>
                <c:pt idx="232">
                  <c:v>0.27770315275796598</c:v>
                </c:pt>
                <c:pt idx="233">
                  <c:v>0.29893283748216998</c:v>
                </c:pt>
                <c:pt idx="234">
                  <c:v>0.29225870831352202</c:v>
                </c:pt>
                <c:pt idx="235">
                  <c:v>0.31463869202872002</c:v>
                </c:pt>
                <c:pt idx="236">
                  <c:v>0.31463869202872002</c:v>
                </c:pt>
                <c:pt idx="237">
                  <c:v>0.31463869202872002</c:v>
                </c:pt>
                <c:pt idx="238">
                  <c:v>0.31812442704836602</c:v>
                </c:pt>
                <c:pt idx="239">
                  <c:v>0.33351498042941102</c:v>
                </c:pt>
                <c:pt idx="240">
                  <c:v>0.36644569191932702</c:v>
                </c:pt>
                <c:pt idx="241">
                  <c:v>0.36101498042941099</c:v>
                </c:pt>
                <c:pt idx="242">
                  <c:v>0.35836261169192501</c:v>
                </c:pt>
                <c:pt idx="243">
                  <c:v>0.35836261169192501</c:v>
                </c:pt>
                <c:pt idx="244">
                  <c:v>0.37625638030724601</c:v>
                </c:pt>
                <c:pt idx="245">
                  <c:v>0.37625638030724601</c:v>
                </c:pt>
                <c:pt idx="246">
                  <c:v>0.340506380307246</c:v>
                </c:pt>
                <c:pt idx="247">
                  <c:v>0.34900765636869502</c:v>
                </c:pt>
                <c:pt idx="248">
                  <c:v>0.31260765636869497</c:v>
                </c:pt>
                <c:pt idx="249">
                  <c:v>0.32455093419088299</c:v>
                </c:pt>
                <c:pt idx="250">
                  <c:v>0.30509457622381703</c:v>
                </c:pt>
                <c:pt idx="251">
                  <c:v>0.30509457622381703</c:v>
                </c:pt>
                <c:pt idx="252">
                  <c:v>0.32552022737679698</c:v>
                </c:pt>
                <c:pt idx="253">
                  <c:v>0.31572821593852302</c:v>
                </c:pt>
                <c:pt idx="254">
                  <c:v>0.35003888551020901</c:v>
                </c:pt>
                <c:pt idx="255">
                  <c:v>0.347479009342408</c:v>
                </c:pt>
                <c:pt idx="256">
                  <c:v>0.350633666120093</c:v>
                </c:pt>
                <c:pt idx="257">
                  <c:v>0.33477029950808301</c:v>
                </c:pt>
                <c:pt idx="258">
                  <c:v>0.34333663591643898</c:v>
                </c:pt>
                <c:pt idx="259">
                  <c:v>0.33022524959006899</c:v>
                </c:pt>
                <c:pt idx="260">
                  <c:v>0.33022524959006899</c:v>
                </c:pt>
                <c:pt idx="261">
                  <c:v>0.34224572682553001</c:v>
                </c:pt>
                <c:pt idx="262">
                  <c:v>0.34224572682553001</c:v>
                </c:pt>
                <c:pt idx="263">
                  <c:v>0.358785548128633</c:v>
                </c:pt>
                <c:pt idx="264">
                  <c:v>0.356237370611314</c:v>
                </c:pt>
                <c:pt idx="265">
                  <c:v>0.35131118539155398</c:v>
                </c:pt>
                <c:pt idx="266">
                  <c:v>0.33628289581050302</c:v>
                </c:pt>
                <c:pt idx="267">
                  <c:v>0.332659325667025</c:v>
                </c:pt>
                <c:pt idx="268">
                  <c:v>0.33867583805617202</c:v>
                </c:pt>
                <c:pt idx="269">
                  <c:v>0.30535019712998801</c:v>
                </c:pt>
                <c:pt idx="270">
                  <c:v>0.29571686379665502</c:v>
                </c:pt>
                <c:pt idx="271">
                  <c:v>0.28953074744082002</c:v>
                </c:pt>
                <c:pt idx="272">
                  <c:v>0.29053074744082003</c:v>
                </c:pt>
                <c:pt idx="273">
                  <c:v>0.27322209087092297</c:v>
                </c:pt>
                <c:pt idx="274">
                  <c:v>0.285682389566769</c:v>
                </c:pt>
                <c:pt idx="275">
                  <c:v>0.285682389566769</c:v>
                </c:pt>
                <c:pt idx="276">
                  <c:v>0.30643289103494697</c:v>
                </c:pt>
                <c:pt idx="277">
                  <c:v>0.36790944017274002</c:v>
                </c:pt>
                <c:pt idx="278">
                  <c:v>0.35265586590256698</c:v>
                </c:pt>
                <c:pt idx="279">
                  <c:v>0.36549092208884199</c:v>
                </c:pt>
                <c:pt idx="280">
                  <c:v>0.38280228734994698</c:v>
                </c:pt>
                <c:pt idx="281">
                  <c:v>0.41091689982851098</c:v>
                </c:pt>
                <c:pt idx="282">
                  <c:v>0.41136723934719299</c:v>
                </c:pt>
                <c:pt idx="283">
                  <c:v>0.41136723934719299</c:v>
                </c:pt>
                <c:pt idx="284">
                  <c:v>0.54409282131519998</c:v>
                </c:pt>
                <c:pt idx="285">
                  <c:v>0.606778052244907</c:v>
                </c:pt>
                <c:pt idx="286">
                  <c:v>0.606778052244907</c:v>
                </c:pt>
                <c:pt idx="287">
                  <c:v>0.70822256530613303</c:v>
                </c:pt>
                <c:pt idx="288">
                  <c:v>0.61637805224490705</c:v>
                </c:pt>
                <c:pt idx="289">
                  <c:v>0.97198171020408897</c:v>
                </c:pt>
                <c:pt idx="290">
                  <c:v>0.97198171020408897</c:v>
                </c:pt>
                <c:pt idx="291">
                  <c:v>1.0760407719824681</c:v>
                </c:pt>
                <c:pt idx="292">
                  <c:v>1.130120506659313</c:v>
                </c:pt>
                <c:pt idx="293">
                  <c:v>1.130120506659313</c:v>
                </c:pt>
                <c:pt idx="294">
                  <c:v>1.177577663764553</c:v>
                </c:pt>
                <c:pt idx="295">
                  <c:v>1.177577663764553</c:v>
                </c:pt>
                <c:pt idx="296">
                  <c:v>1.177577663764553</c:v>
                </c:pt>
                <c:pt idx="297">
                  <c:v>1.177577663764553</c:v>
                </c:pt>
                <c:pt idx="298">
                  <c:v>1.177577663764553</c:v>
                </c:pt>
                <c:pt idx="299">
                  <c:v>1.2190000000000001</c:v>
                </c:pt>
                <c:pt idx="300">
                  <c:v>1.020209067584569</c:v>
                </c:pt>
                <c:pt idx="301">
                  <c:v>0.87716077650140101</c:v>
                </c:pt>
                <c:pt idx="302">
                  <c:v>0.87716077650140101</c:v>
                </c:pt>
                <c:pt idx="303">
                  <c:v>0.98656077650140095</c:v>
                </c:pt>
                <c:pt idx="304">
                  <c:v>0.54570097062675105</c:v>
                </c:pt>
                <c:pt idx="305">
                  <c:v>0.54570097062675105</c:v>
                </c:pt>
                <c:pt idx="306">
                  <c:v>0.54570097062675105</c:v>
                </c:pt>
                <c:pt idx="307">
                  <c:v>0.57112092580395701</c:v>
                </c:pt>
                <c:pt idx="308">
                  <c:v>0.57112092580395701</c:v>
                </c:pt>
                <c:pt idx="309">
                  <c:v>0.54940115725494698</c:v>
                </c:pt>
                <c:pt idx="310">
                  <c:v>0.54940115725494698</c:v>
                </c:pt>
                <c:pt idx="311">
                  <c:v>0.54940115725494698</c:v>
                </c:pt>
                <c:pt idx="312">
                  <c:v>0.54940115725494698</c:v>
                </c:pt>
                <c:pt idx="313">
                  <c:v>0.54940115725494698</c:v>
                </c:pt>
                <c:pt idx="314">
                  <c:v>0.54940115725494698</c:v>
                </c:pt>
                <c:pt idx="315">
                  <c:v>0.59125611956050295</c:v>
                </c:pt>
                <c:pt idx="316">
                  <c:v>0.73440037325639196</c:v>
                </c:pt>
                <c:pt idx="317">
                  <c:v>0.73440037325639196</c:v>
                </c:pt>
                <c:pt idx="318">
                  <c:v>0.67280074651278299</c:v>
                </c:pt>
                <c:pt idx="319">
                  <c:v>0.67280074651278299</c:v>
                </c:pt>
                <c:pt idx="320">
                  <c:v>0.67280074651278299</c:v>
                </c:pt>
                <c:pt idx="321">
                  <c:v>0.67280074651278299</c:v>
                </c:pt>
                <c:pt idx="322">
                  <c:v>#N/A</c:v>
                </c:pt>
                <c:pt idx="323">
                  <c:v>#N/A</c:v>
                </c:pt>
                <c:pt idx="324">
                  <c:v>#N/A</c:v>
                </c:pt>
                <c:pt idx="325">
                  <c:v>#N/A</c:v>
                </c:pt>
                <c:pt idx="326">
                  <c:v>#N/A</c:v>
                </c:pt>
                <c:pt idx="327">
                  <c:v>#N/A</c:v>
                </c:pt>
                <c:pt idx="328">
                  <c:v>#N/A</c:v>
                </c:pt>
                <c:pt idx="329">
                  <c:v>#N/A</c:v>
                </c:pt>
                <c:pt idx="330">
                  <c:v>#N/A</c:v>
                </c:pt>
                <c:pt idx="331">
                  <c:v>#N/A</c:v>
                </c:pt>
                <c:pt idx="332">
                  <c:v>#N/A</c:v>
                </c:pt>
                <c:pt idx="333">
                  <c:v>#N/A</c:v>
                </c:pt>
                <c:pt idx="334">
                  <c:v>#N/A</c:v>
                </c:pt>
                <c:pt idx="335">
                  <c:v>#N/A</c:v>
                </c:pt>
                <c:pt idx="336">
                  <c:v>#N/A</c:v>
                </c:pt>
                <c:pt idx="337">
                  <c:v>#N/A</c:v>
                </c:pt>
                <c:pt idx="338">
                  <c:v>#N/A</c:v>
                </c:pt>
                <c:pt idx="339">
                  <c:v>#N/A</c:v>
                </c:pt>
                <c:pt idx="340">
                  <c:v>#N/A</c:v>
                </c:pt>
                <c:pt idx="341">
                  <c:v>#N/A</c:v>
                </c:pt>
                <c:pt idx="342">
                  <c:v>#N/A</c:v>
                </c:pt>
                <c:pt idx="343">
                  <c:v>#N/A</c:v>
                </c:pt>
                <c:pt idx="344">
                  <c:v>#N/A</c:v>
                </c:pt>
                <c:pt idx="345">
                  <c:v>#N/A</c:v>
                </c:pt>
                <c:pt idx="346">
                  <c:v>#N/A</c:v>
                </c:pt>
                <c:pt idx="347">
                  <c:v>#N/A</c:v>
                </c:pt>
                <c:pt idx="348">
                  <c:v>#N/A</c:v>
                </c:pt>
                <c:pt idx="349">
                  <c:v>#N/A</c:v>
                </c:pt>
                <c:pt idx="350">
                  <c:v>#N/A</c:v>
                </c:pt>
                <c:pt idx="351">
                  <c:v>#N/A</c:v>
                </c:pt>
                <c:pt idx="352">
                  <c:v>#N/A</c:v>
                </c:pt>
                <c:pt idx="353">
                  <c:v>#N/A</c:v>
                </c:pt>
                <c:pt idx="354">
                  <c:v>0.60568698152989298</c:v>
                </c:pt>
                <c:pt idx="355">
                  <c:v>0.60568698152989298</c:v>
                </c:pt>
                <c:pt idx="356">
                  <c:v>0.60568698152989298</c:v>
                </c:pt>
                <c:pt idx="357">
                  <c:v>0.60568698152989298</c:v>
                </c:pt>
                <c:pt idx="358">
                  <c:v>0.60568698152989298</c:v>
                </c:pt>
                <c:pt idx="359">
                  <c:v>0.60568698152989298</c:v>
                </c:pt>
                <c:pt idx="360">
                  <c:v>0.60568698152989298</c:v>
                </c:pt>
                <c:pt idx="361">
                  <c:v>0.60568698152989298</c:v>
                </c:pt>
                <c:pt idx="362">
                  <c:v>0.60568698152989298</c:v>
                </c:pt>
                <c:pt idx="363">
                  <c:v>0.60568698152989298</c:v>
                </c:pt>
                <c:pt idx="364">
                  <c:v>0.60568698152989298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9F7-4178-BBA1-F7B644C84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05167464"/>
        <c:axId val="-2105169000"/>
      </c:lineChart>
      <c:dateAx>
        <c:axId val="-2105167464"/>
        <c:scaling>
          <c:orientation val="minMax"/>
        </c:scaling>
        <c:delete val="0"/>
        <c:axPos val="b"/>
        <c:numFmt formatCode="mmm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-2700000"/>
          <a:lstStyle/>
          <a:p>
            <a:pPr>
              <a:defRPr/>
            </a:pPr>
            <a:endParaRPr lang="en-US"/>
          </a:p>
        </c:txPr>
        <c:crossAx val="-2105169000"/>
        <c:crosses val="autoZero"/>
        <c:auto val="0"/>
        <c:lblOffset val="100"/>
        <c:baseTimeUnit val="days"/>
        <c:majorUnit val="1"/>
        <c:majorTimeUnit val="months"/>
        <c:minorUnit val="30"/>
        <c:minorTimeUnit val="days"/>
      </c:dateAx>
      <c:valAx>
        <c:axId val="-210516900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 b="0"/>
                </a:pPr>
                <a:r>
                  <a:rPr lang="en-US" sz="2000" b="0" dirty="0" err="1" smtClean="0"/>
                  <a:t>Stormwater</a:t>
                </a:r>
                <a:r>
                  <a:rPr lang="en-US" sz="2000" b="0" baseline="0" dirty="0" smtClean="0"/>
                  <a:t> P</a:t>
                </a:r>
                <a:r>
                  <a:rPr lang="en-US" sz="2000" b="0" dirty="0" smtClean="0"/>
                  <a:t> (mg/L)</a:t>
                </a:r>
                <a:endParaRPr lang="en-US" sz="2000" b="0" dirty="0"/>
              </a:p>
            </c:rich>
          </c:tx>
          <c:layout>
            <c:manualLayout>
              <c:xMode val="edge"/>
              <c:yMode val="edge"/>
              <c:x val="2.1139376134731501E-4"/>
              <c:y val="0.14563561500010899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-210516746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>
          <a:latin typeface="Arial"/>
          <a:cs typeface="Arial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64327088424292"/>
          <c:y val="5.60542330026551E-2"/>
          <c:w val="0.79206674853716696"/>
          <c:h val="0.76049235190792697"/>
        </c:manualLayout>
      </c:layout>
      <c:scatterChart>
        <c:scatterStyle val="lineMarker"/>
        <c:varyColors val="0"/>
        <c:ser>
          <c:idx val="0"/>
          <c:order val="0"/>
          <c:tx>
            <c:v>L4</c:v>
          </c:tx>
          <c:spPr>
            <a:ln w="41275">
              <a:solidFill>
                <a:srgbClr val="5FD7DC"/>
              </a:solidFill>
              <a:prstDash val="dash"/>
            </a:ln>
          </c:spPr>
          <c:marker>
            <c:symbol val="circle"/>
            <c:size val="12"/>
            <c:spPr>
              <a:solidFill>
                <a:srgbClr val="5FD7DC"/>
              </a:solidFill>
              <a:ln>
                <a:solidFill>
                  <a:sysClr val="windowText" lastClr="000000"/>
                </a:solidFill>
              </a:ln>
            </c:spPr>
          </c:marker>
          <c:dPt>
            <c:idx val="6"/>
            <c:bubble3D val="0"/>
            <c:spPr>
              <a:ln w="50800">
                <a:solidFill>
                  <a:srgbClr val="5FD7DC"/>
                </a:solidFill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01-F4C4-45C8-84DB-3AFEAFB0EEF5}"/>
              </c:ext>
            </c:extLst>
          </c:dPt>
          <c:xVal>
            <c:strRef>
              <c:f>'route_sort (2)'!$R$495:$R$506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xVal>
          <c:yVal>
            <c:numRef>
              <c:f>'route_sort (2)'!$S$495:$S$506</c:f>
              <c:numCache>
                <c:formatCode>"$"#,##0</c:formatCode>
                <c:ptCount val="12"/>
                <c:pt idx="1">
                  <c:v>59.797845491013987</c:v>
                </c:pt>
                <c:pt idx="2">
                  <c:v>135.48602796113011</c:v>
                </c:pt>
                <c:pt idx="3">
                  <c:v>291.924087114381</c:v>
                </c:pt>
                <c:pt idx="4">
                  <c:v>371.33930571610921</c:v>
                </c:pt>
                <c:pt idx="5">
                  <c:v>433.27030624311192</c:v>
                </c:pt>
                <c:pt idx="6">
                  <c:v>641.58649217036157</c:v>
                </c:pt>
                <c:pt idx="7">
                  <c:v>468.45926647671098</c:v>
                </c:pt>
                <c:pt idx="8">
                  <c:v>576.10663534630203</c:v>
                </c:pt>
                <c:pt idx="9">
                  <c:v>390.48690035357362</c:v>
                </c:pt>
                <c:pt idx="10">
                  <c:v>484.51516491784332</c:v>
                </c:pt>
                <c:pt idx="11">
                  <c:v>474.29922220077151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4C4-45C8-84DB-3AFEAFB0EEF5}"/>
            </c:ext>
          </c:extLst>
        </c:ser>
        <c:ser>
          <c:idx val="1"/>
          <c:order val="1"/>
          <c:tx>
            <c:v>H2</c:v>
          </c:tx>
          <c:spPr>
            <a:ln w="41275">
              <a:solidFill>
                <a:srgbClr val="084FB8"/>
              </a:solidFill>
            </a:ln>
          </c:spPr>
          <c:marker>
            <c:symbol val="circle"/>
            <c:size val="12"/>
            <c:spPr>
              <a:solidFill>
                <a:srgbClr val="084FB8"/>
              </a:solidFill>
              <a:ln w="9525">
                <a:solidFill>
                  <a:sysClr val="windowText" lastClr="000000"/>
                </a:solidFill>
              </a:ln>
            </c:spPr>
          </c:marker>
          <c:xVal>
            <c:strRef>
              <c:f>'route_sort (2)'!$R$495:$R$506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xVal>
          <c:yVal>
            <c:numRef>
              <c:f>'route_sort (2)'!$T$495:$T$506</c:f>
              <c:numCache>
                <c:formatCode>"$"#,##0</c:formatCode>
                <c:ptCount val="12"/>
                <c:pt idx="1">
                  <c:v>300.78167194755821</c:v>
                </c:pt>
                <c:pt idx="2">
                  <c:v>86.566898614660445</c:v>
                </c:pt>
                <c:pt idx="3">
                  <c:v>68.453587265405133</c:v>
                </c:pt>
                <c:pt idx="4">
                  <c:v>116.5900925179992</c:v>
                </c:pt>
                <c:pt idx="5">
                  <c:v>112.9716721305314</c:v>
                </c:pt>
                <c:pt idx="6">
                  <c:v>303.6940985213285</c:v>
                </c:pt>
                <c:pt idx="7">
                  <c:v>424.58307492521192</c:v>
                </c:pt>
                <c:pt idx="8">
                  <c:v>147.13834747865599</c:v>
                </c:pt>
                <c:pt idx="9">
                  <c:v>41.441514704190077</c:v>
                </c:pt>
                <c:pt idx="10">
                  <c:v>96.639305269765899</c:v>
                </c:pt>
                <c:pt idx="11">
                  <c:v>480.03816308132423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F4C4-45C8-84DB-3AFEAFB0EE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5455896"/>
        <c:axId val="-2105444968"/>
      </c:scatterChart>
      <c:valAx>
        <c:axId val="-2105455896"/>
        <c:scaling>
          <c:orientation val="minMax"/>
          <c:max val="12"/>
          <c:min val="2"/>
        </c:scaling>
        <c:delete val="0"/>
        <c:axPos val="b"/>
        <c:title>
          <c:tx>
            <c:rich>
              <a:bodyPr/>
              <a:lstStyle/>
              <a:p>
                <a:pPr>
                  <a:defRPr sz="2400" baseline="0"/>
                </a:pPr>
                <a:r>
                  <a:rPr lang="en-US" sz="2400" baseline="0"/>
                  <a:t>Month</a:t>
                </a:r>
              </a:p>
            </c:rich>
          </c:tx>
          <c:layout/>
          <c:overlay val="0"/>
        </c:title>
        <c:numFmt formatCode="@" sourceLinked="0"/>
        <c:majorTickMark val="out"/>
        <c:minorTickMark val="out"/>
        <c:tickLblPos val="nextTo"/>
        <c:txPr>
          <a:bodyPr/>
          <a:lstStyle/>
          <a:p>
            <a:pPr>
              <a:defRPr sz="2000" baseline="0"/>
            </a:pPr>
            <a:endParaRPr lang="en-US"/>
          </a:p>
        </c:txPr>
        <c:crossAx val="-2105444968"/>
        <c:crosses val="autoZero"/>
        <c:crossBetween val="midCat"/>
        <c:majorUnit val="1"/>
      </c:valAx>
      <c:valAx>
        <c:axId val="-210544496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400" baseline="0"/>
                </a:pPr>
                <a:r>
                  <a:rPr lang="en-US" sz="2400" b="0" baseline="0" dirty="0" smtClean="0"/>
                  <a:t>Cost efficiency, $/</a:t>
                </a:r>
                <a:r>
                  <a:rPr lang="en-US" sz="2400" b="0" baseline="0" dirty="0" err="1" smtClean="0"/>
                  <a:t>lb</a:t>
                </a:r>
                <a:r>
                  <a:rPr lang="en-US" sz="2400" b="0" baseline="0" dirty="0" smtClean="0"/>
                  <a:t> P </a:t>
                </a:r>
                <a:endParaRPr lang="en-US" sz="2400" b="0" baseline="0" dirty="0"/>
              </a:p>
            </c:rich>
          </c:tx>
          <c:layout>
            <c:manualLayout>
              <c:xMode val="edge"/>
              <c:yMode val="edge"/>
              <c:x val="1.2266834102633699E-2"/>
              <c:y val="0.2032242994998"/>
            </c:manualLayout>
          </c:layout>
          <c:overlay val="0"/>
        </c:title>
        <c:numFmt formatCode="&quot;$&quot;#,##0" sourceLinked="0"/>
        <c:majorTickMark val="out"/>
        <c:minorTickMark val="out"/>
        <c:tickLblPos val="nextTo"/>
        <c:txPr>
          <a:bodyPr/>
          <a:lstStyle/>
          <a:p>
            <a:pPr>
              <a:defRPr sz="2000" baseline="0"/>
            </a:pPr>
            <a:endParaRPr lang="en-US"/>
          </a:p>
        </c:txPr>
        <c:crossAx val="-2105455896"/>
        <c:crosses val="autoZero"/>
        <c:crossBetween val="midCat"/>
      </c:valAx>
      <c:spPr>
        <a:ln w="25400">
          <a:solidFill>
            <a:sysClr val="windowText" lastClr="000000"/>
          </a:solidFill>
        </a:ln>
      </c:spPr>
    </c:plotArea>
    <c:plotVisOnly val="1"/>
    <c:dispBlanksAs val="gap"/>
    <c:showDLblsOverMax val="0"/>
  </c:chart>
  <c:spPr>
    <a:solidFill>
      <a:schemeClr val="bg1"/>
    </a:solidFill>
    <a:ln>
      <a:solidFill>
        <a:srgbClr val="0437C8"/>
      </a:solidFill>
    </a:ln>
  </c:spPr>
  <c:externalData r:id="rId2">
    <c:autoUpdate val="0"/>
  </c:externalData>
  <c:userShapes r:id="rId3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0.18966</cdr:x>
      <cdr:y>0.23843</cdr:y>
    </cdr:from>
    <cdr:to>
      <cdr:x>0.45057</cdr:x>
      <cdr:y>0.36731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76443" y="1308131"/>
          <a:ext cx="2306236" cy="70707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 b="1" dirty="0" smtClean="0"/>
            <a:t>Least cost-effective  (low canopy )</a:t>
          </a:r>
        </a:p>
      </cdr:txBody>
    </cdr:sp>
  </cdr:relSizeAnchor>
  <cdr:relSizeAnchor xmlns:cdr="http://schemas.openxmlformats.org/drawingml/2006/chartDrawing">
    <cdr:from>
      <cdr:x>0.37409</cdr:x>
      <cdr:y>0.73008</cdr:y>
    </cdr:from>
    <cdr:to>
      <cdr:x>0.75275</cdr:x>
      <cdr:y>0.80884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306675" y="4005501"/>
          <a:ext cx="3347028" cy="43210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 smtClean="0">
              <a:solidFill>
                <a:schemeClr val="tx1"/>
              </a:solidFill>
            </a:rPr>
            <a:t>Most cost-effective (high canopy)</a:t>
          </a:r>
          <a:endParaRPr lang="en-US" sz="1800" dirty="0" smtClean="0"/>
        </a:p>
        <a:p xmlns:a="http://schemas.openxmlformats.org/drawingml/2006/main">
          <a:endParaRPr lang="en-US" sz="1800" dirty="0"/>
        </a:p>
      </cdr:txBody>
    </cdr:sp>
  </cdr:relSizeAnchor>
  <cdr:relSizeAnchor xmlns:cdr="http://schemas.openxmlformats.org/drawingml/2006/chartDrawing">
    <cdr:from>
      <cdr:x>0.32012</cdr:x>
      <cdr:y>0.36731</cdr:y>
    </cdr:from>
    <cdr:to>
      <cdr:x>0.34483</cdr:x>
      <cdr:y>0.47418</cdr:y>
    </cdr:to>
    <cdr:cxnSp macro="">
      <cdr:nvCxnSpPr>
        <cdr:cNvPr id="11" name="Straight Arrow Connector 10"/>
        <cdr:cNvCxnSpPr>
          <a:stCxn xmlns:a="http://schemas.openxmlformats.org/drawingml/2006/main" id="2" idx="2"/>
        </cdr:cNvCxnSpPr>
      </cdr:nvCxnSpPr>
      <cdr:spPr>
        <a:xfrm xmlns:a="http://schemas.openxmlformats.org/drawingml/2006/main">
          <a:off x="2829561" y="2015209"/>
          <a:ext cx="218460" cy="586315"/>
        </a:xfrm>
        <a:prstGeom xmlns:a="http://schemas.openxmlformats.org/drawingml/2006/main" prst="straightConnector1">
          <a:avLst/>
        </a:prstGeom>
        <a:ln xmlns:a="http://schemas.openxmlformats.org/drawingml/2006/main" w="50800">
          <a:solidFill>
            <a:srgbClr val="FF0000"/>
          </a:solidFill>
          <a:tailEnd type="arrow" w="lg" len="lg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0.63752</cdr:x>
      <cdr:y>0.61518</cdr:y>
    </cdr:from>
    <cdr:to>
      <cdr:x>0.70648</cdr:x>
      <cdr:y>0.72629</cdr:y>
    </cdr:to>
    <cdr:cxnSp macro="">
      <cdr:nvCxnSpPr>
        <cdr:cNvPr id="12" name="Straight Arrow Connector 11"/>
        <cdr:cNvCxnSpPr/>
      </cdr:nvCxnSpPr>
      <cdr:spPr>
        <a:xfrm xmlns:a="http://schemas.openxmlformats.org/drawingml/2006/main" flipV="1">
          <a:off x="5635160" y="3375142"/>
          <a:ext cx="609551" cy="609594"/>
        </a:xfrm>
        <a:prstGeom xmlns:a="http://schemas.openxmlformats.org/drawingml/2006/main" prst="straightConnector1">
          <a:avLst/>
        </a:prstGeom>
        <a:ln xmlns:a="http://schemas.openxmlformats.org/drawingml/2006/main" w="50800">
          <a:solidFill>
            <a:srgbClr val="FF0000"/>
          </a:solidFill>
          <a:tailEnd type="arrow" w="lg" len="lg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191887-CD37-A546-83C4-017DFB4EF96B}" type="datetimeFigureOut">
              <a:t>1/9/2018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DDB784-2B85-644E-9BFC-B77BED3B364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515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F441D-64FF-2441-A466-2F71C410E0A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33329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93091-E4A2-9A49-95A5-8B275F30BDD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 watershed management organizations</a:t>
            </a:r>
          </a:p>
          <a:p>
            <a:r>
              <a:rPr lang="en-US" dirty="0" smtClean="0"/>
              <a:t>18 sites selected based on availability of monitoring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A529A-CA96-0B44-988A-906C62DB21B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14378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F441D-64FF-2441-A466-2F71C410E0A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3332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F441D-64FF-2441-A466-2F71C410E0A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33329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Soil</a:t>
            </a:r>
            <a:r>
              <a:rPr lang="en-US" baseline="0" dirty="0" smtClean="0"/>
              <a:t> P = year 1 and 2 combined, ave = 0.106 , med = 0.08 (H-F)</a:t>
            </a:r>
          </a:p>
          <a:p>
            <a:r>
              <a:rPr lang="en-US" baseline="0" dirty="0" smtClean="0"/>
              <a:t>From random ½ data set, ave=0.107 , med = 0.117.</a:t>
            </a:r>
          </a:p>
          <a:p>
            <a:r>
              <a:rPr lang="en-US" baseline="0" dirty="0" smtClean="0"/>
              <a:t>M-Su, combined, ave = 0.078, med = 0.067</a:t>
            </a:r>
          </a:p>
          <a:p>
            <a:r>
              <a:rPr lang="en-US" baseline="0" dirty="0" smtClean="0"/>
              <a:t>From random, Ave =0.067, med = 0.079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7 of 13 metric the median soil Pcame out high in the random assignment, in the full data set 2 of 13 times.  (litter P 1 X compared to none.)</a:t>
            </a:r>
          </a:p>
          <a:p>
            <a:endParaRPr lang="en-US" baseline="0" dirty="0" smtClean="0"/>
          </a:p>
          <a:p>
            <a:r>
              <a:rPr lang="en-US" baseline="0" dirty="0" smtClean="0"/>
              <a:t>260 is error of  +25%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45BCD-DE2C-40BE-B322-528B00C9686F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2273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93091-E4A2-9A49-95A5-8B275F30BDD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F441D-64FF-2441-A466-2F71C410E0A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93091-E4A2-9A49-95A5-8B275F30BDD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F441D-64FF-2441-A466-2F71C410E0A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33329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F441D-64FF-2441-A466-2F71C410E0A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3332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DB784-2B85-644E-9BFC-B77BED3B3646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1596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 smtClean="0"/>
              <a:t>Phenology research has informed neighborhood leaf pickup events</a:t>
            </a:r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93091-E4A2-9A49-95A5-8B275F30BDD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F441D-64FF-2441-A466-2F71C410E0A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33329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F441D-64FF-2441-A466-2F71C410E0A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33329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F441D-64FF-2441-A466-2F71C410E0A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33329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a more formal way – influence others by creating new neighborhood norms.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49885-F38A-C646-9477-345160646BB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48482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F441D-64FF-2441-A466-2F71C410E0A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33329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F441D-64FF-2441-A466-2F71C410E0A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33329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F441D-64FF-2441-A466-2F71C410E0A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3332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DB784-2B85-644E-9BFC-B77BED3B3646}" type="slidenum"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159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F441D-64FF-2441-A466-2F71C410E0A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3332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93091-E4A2-9A49-95A5-8B275F30BDD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Moisture</a:t>
            </a:r>
            <a:r>
              <a:rPr lang="en-US" baseline="0" dirty="0" smtClean="0"/>
              <a:t> content of fresh sample and dry mass of each fraction tracked during analysis.  Trash content  rarely over 1%, but rock content is not.  Garbage, </a:t>
            </a:r>
            <a:r>
              <a:rPr lang="en-US" baseline="0" dirty="0" err="1" smtClean="0"/>
              <a:t>ave</a:t>
            </a:r>
            <a:r>
              <a:rPr lang="en-US" baseline="0" dirty="0" smtClean="0"/>
              <a:t>=0.2 +/- 0.1 % (SD=0.5%), rocks </a:t>
            </a:r>
            <a:r>
              <a:rPr lang="en-US" baseline="0" dirty="0" err="1" smtClean="0"/>
              <a:t>ave</a:t>
            </a:r>
            <a:r>
              <a:rPr lang="en-US" baseline="0" dirty="0" smtClean="0"/>
              <a:t>=9.4 +/- 0.8% (SD 7.9%).  Labs – Soil &amp; Litter TN, TOC – University of Nebraska Ecosystems Analysis Laboratory, all other at U of MN EEB Laboratories.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45BCD-DE2C-40BE-B322-528B00C9686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66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93091-E4A2-9A49-95A5-8B275F30BDD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 watershed management organizations</a:t>
            </a:r>
          </a:p>
          <a:p>
            <a:r>
              <a:rPr lang="en-US" dirty="0" smtClean="0"/>
              <a:t>16 sites selected based on availability of monitoring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A529A-CA96-0B44-988A-906C62DB21B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1437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No trend in </a:t>
            </a:r>
            <a:r>
              <a:rPr lang="en-US" baseline="0" dirty="0" err="1" smtClean="0"/>
              <a:t>Nox</a:t>
            </a:r>
            <a:r>
              <a:rPr lang="en-US" baseline="0" dirty="0" smtClean="0"/>
              <a:t>, NH4, or TSS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street canopy</a:t>
            </a:r>
          </a:p>
          <a:p>
            <a:r>
              <a:rPr lang="en-US" baseline="0" dirty="0" smtClean="0"/>
              <a:t>SRP </a:t>
            </a:r>
            <a:r>
              <a:rPr lang="en-US" baseline="0" dirty="0" err="1" smtClean="0"/>
              <a:t>conc</a:t>
            </a:r>
            <a:r>
              <a:rPr lang="en-US" baseline="0" dirty="0" smtClean="0"/>
              <a:t> is also significant, and is small portion of TP (~19%)</a:t>
            </a:r>
          </a:p>
          <a:p>
            <a:r>
              <a:rPr lang="en-US" baseline="0" dirty="0" smtClean="0"/>
              <a:t>Regressions with metrics of near-street canopy (buffered roads) produced slightly weaker correlations – big boulevard trees important</a:t>
            </a:r>
            <a:endParaRPr lang="en-US" dirty="0" smtClean="0"/>
          </a:p>
          <a:p>
            <a:endParaRPr lang="en-US" baseline="0" dirty="0" smtClean="0"/>
          </a:p>
          <a:p>
            <a:r>
              <a:rPr lang="en-US" baseline="0" dirty="0" smtClean="0"/>
              <a:t>Elevated well above rainfall nutrient levels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A529A-CA96-0B44-988A-906C62DB21B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6965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2FAF-4074-864C-A119-8B45EA66E10F}" type="datetimeFigureOut"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D43B-F1E2-CC4D-A080-A02C5E5E463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97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2FAF-4074-864C-A119-8B45EA66E10F}" type="datetimeFigureOut"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D43B-F1E2-CC4D-A080-A02C5E5E463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99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3ACCF2C1-12C1-8F42-ACD4-CCC8B7D458AE}" type="datetime1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FC776-478F-A946-BA94-5F91E61837B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972C5-2276-6A47-A469-D0AE28C9592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57B12-C084-5B4A-9E70-C7E9FC75F98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2FAF-4074-864C-A119-8B45EA66E10F}" type="datetimeFigureOut"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D43B-F1E2-CC4D-A080-A02C5E5E463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47422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972C5-2276-6A47-A469-D0AE28C9592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57B12-C084-5B4A-9E70-C7E9FC75F98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972C5-2276-6A47-A469-D0AE28C9592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57B12-C084-5B4A-9E70-C7E9FC75F98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972C5-2276-6A47-A469-D0AE28C9592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57B12-C084-5B4A-9E70-C7E9FC75F98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972C5-2276-6A47-A469-D0AE28C9592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57B12-C084-5B4A-9E70-C7E9FC75F98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972C5-2276-6A47-A469-D0AE28C9592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57B12-C084-5B4A-9E70-C7E9FC75F98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972C5-2276-6A47-A469-D0AE28C9592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57B12-C084-5B4A-9E70-C7E9FC75F98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972C5-2276-6A47-A469-D0AE28C9592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57B12-C084-5B4A-9E70-C7E9FC75F98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972C5-2276-6A47-A469-D0AE28C9592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57B12-C084-5B4A-9E70-C7E9FC75F98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972C5-2276-6A47-A469-D0AE28C9592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57B12-C084-5B4A-9E70-C7E9FC75F98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972C5-2276-6A47-A469-D0AE28C9592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57B12-C084-5B4A-9E70-C7E9FC75F98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FFFB-0730-7A4B-85B7-65647BB48F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2FEE-40E0-674B-B06A-94E66EC557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392437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FFFB-0730-7A4B-85B7-65647BB48F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2FEE-40E0-674B-B06A-94E66EC557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730379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FFFB-0730-7A4B-85B7-65647BB48F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2FEE-40E0-674B-B06A-94E66EC557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493242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FFFB-0730-7A4B-85B7-65647BB48F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2FEE-40E0-674B-B06A-94E66EC557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098789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FFFB-0730-7A4B-85B7-65647BB48F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2FEE-40E0-674B-B06A-94E66EC557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181920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FFFB-0730-7A4B-85B7-65647BB48F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2FEE-40E0-674B-B06A-94E66EC557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20465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FFFB-0730-7A4B-85B7-65647BB48F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2FEE-40E0-674B-B06A-94E66EC557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251387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FFFB-0730-7A4B-85B7-65647BB48F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2FEE-40E0-674B-B06A-94E66EC557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786445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FFFB-0730-7A4B-85B7-65647BB48F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2FEE-40E0-674B-B06A-94E66EC557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922922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FFFB-0730-7A4B-85B7-65647BB48F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2FEE-40E0-674B-B06A-94E66EC557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6309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FFFB-0730-7A4B-85B7-65647BB48F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2FEE-40E0-674B-B06A-94E66EC557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9339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2FAF-4074-864C-A119-8B45EA66E10F}" type="datetimeFigureOut"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D43B-F1E2-CC4D-A080-A02C5E5E463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51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3ACCF2C1-12C1-8F42-ACD4-CCC8B7D458AE}" type="datetime1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FC776-478F-A946-BA94-5F91E61837B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6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2000"/>
              </a:spcBef>
              <a:buClr>
                <a:srgbClr val="629DD1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</a:pPr>
            <a:endParaRPr sz="3200">
              <a:solidFill>
                <a:prstClr val="white">
                  <a:lumMod val="65000"/>
                  <a:lumOff val="35000"/>
                </a:prstClr>
              </a:solidFill>
              <a:latin typeface="News Gothic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3" y="1524005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4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D93FE-34B6-AC44-99A9-8CA83C11C0CB}" type="datetimeFigureOut">
              <a:rPr lang="en-US" smtClean="0">
                <a:solidFill>
                  <a:prstClr val="black"/>
                </a:solidFill>
                <a:latin typeface="News Gothic MT"/>
              </a:rPr>
              <a:pPr/>
              <a:t>1/9/2018</a:t>
            </a:fld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0AA-AC8E-4463-ADAC-E87D09B82E4F}" type="slidenum">
              <a:rPr lang="en-US" smtClean="0">
                <a:solidFill>
                  <a:prstClr val="black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black"/>
              </a:solid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D93FE-34B6-AC44-99A9-8CA83C11C0CB}" type="datetimeFigureOut">
              <a:rPr lang="en-US" smtClean="0">
                <a:solidFill>
                  <a:prstClr val="black"/>
                </a:solidFill>
                <a:latin typeface="News Gothic MT"/>
              </a:rPr>
              <a:pPr/>
              <a:t>1/9/2018</a:t>
            </a:fld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D7117-8949-B94F-9902-4A6447586152}" type="slidenum">
              <a:rPr lang="en-US" smtClean="0">
                <a:solidFill>
                  <a:prstClr val="black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black"/>
              </a:solid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41" y="3352807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41" y="4771035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D93FE-34B6-AC44-99A9-8CA83C11C0CB}" type="datetimeFigureOut">
              <a:rPr lang="en-US" smtClean="0">
                <a:solidFill>
                  <a:prstClr val="black"/>
                </a:solidFill>
                <a:latin typeface="News Gothic MT"/>
              </a:rPr>
              <a:pPr/>
              <a:t>1/9/2018</a:t>
            </a:fld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D7117-8949-B94F-9902-4A6447586152}" type="slidenum">
              <a:rPr lang="en-US" smtClean="0">
                <a:solidFill>
                  <a:prstClr val="black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50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11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D93FE-34B6-AC44-99A9-8CA83C11C0CB}" type="datetimeFigureOut">
              <a:rPr lang="en-US" smtClean="0">
                <a:solidFill>
                  <a:prstClr val="black"/>
                </a:solidFill>
                <a:latin typeface="News Gothic MT"/>
              </a:rPr>
              <a:pPr/>
              <a:t>1/9/2018</a:t>
            </a:fld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D7117-8949-B94F-9902-4A6447586152}" type="slidenum">
              <a:rPr lang="en-US" smtClean="0">
                <a:solidFill>
                  <a:prstClr val="black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black"/>
              </a:solid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7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D93FE-34B6-AC44-99A9-8CA83C11C0CB}" type="datetimeFigureOut">
              <a:rPr lang="en-US" smtClean="0">
                <a:solidFill>
                  <a:prstClr val="black"/>
                </a:solidFill>
                <a:latin typeface="News Gothic MT"/>
              </a:rPr>
              <a:pPr/>
              <a:t>1/9/2018</a:t>
            </a:fld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D7117-8949-B94F-9902-4A6447586152}" type="slidenum">
              <a:rPr lang="en-US" smtClean="0">
                <a:solidFill>
                  <a:prstClr val="black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black"/>
              </a:solid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5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7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5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7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D93FE-34B6-AC44-99A9-8CA83C11C0CB}" type="datetimeFigureOut">
              <a:rPr lang="en-US" smtClean="0">
                <a:solidFill>
                  <a:prstClr val="black"/>
                </a:solidFill>
                <a:latin typeface="News Gothic MT"/>
              </a:rPr>
              <a:pPr/>
              <a:t>1/9/2018</a:t>
            </a:fld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D7117-8949-B94F-9902-4A6447586152}" type="slidenum">
              <a:rPr lang="en-US" smtClean="0">
                <a:solidFill>
                  <a:prstClr val="black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black"/>
              </a:solid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2FAF-4074-864C-A119-8B45EA66E10F}" type="datetimeFigureOut"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D43B-F1E2-CC4D-A080-A02C5E5E463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2857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D93FE-34B6-AC44-99A9-8CA83C11C0CB}" type="datetimeFigureOut">
              <a:rPr lang="en-US" smtClean="0">
                <a:solidFill>
                  <a:prstClr val="black"/>
                </a:solidFill>
                <a:latin typeface="News Gothic MT"/>
              </a:rPr>
              <a:pPr/>
              <a:t>1/9/2018</a:t>
            </a:fld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D7117-8949-B94F-9902-4A6447586152}" type="slidenum">
              <a:rPr lang="en-US" smtClean="0">
                <a:solidFill>
                  <a:prstClr val="black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black"/>
              </a:solid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D93FE-34B6-AC44-99A9-8CA83C11C0CB}" type="datetimeFigureOut">
              <a:rPr lang="en-US" smtClean="0">
                <a:solidFill>
                  <a:prstClr val="black"/>
                </a:solidFill>
                <a:latin typeface="News Gothic MT"/>
              </a:rPr>
              <a:pPr/>
              <a:t>1/9/2018</a:t>
            </a:fld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D7117-8949-B94F-9902-4A6447586152}" type="slidenum">
              <a:rPr lang="en-US" smtClean="0">
                <a:solidFill>
                  <a:prstClr val="black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black"/>
              </a:solid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D93FE-34B6-AC44-99A9-8CA83C11C0CB}" type="datetimeFigureOut">
              <a:rPr lang="en-US" smtClean="0">
                <a:solidFill>
                  <a:prstClr val="black"/>
                </a:solidFill>
                <a:latin typeface="News Gothic MT"/>
              </a:rPr>
              <a:pPr/>
              <a:t>1/9/2018</a:t>
            </a:fld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D7117-8949-B94F-9902-4A6447586152}" type="slidenum">
              <a:rPr lang="en-US" smtClean="0">
                <a:solidFill>
                  <a:prstClr val="black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black"/>
              </a:solid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D93FE-34B6-AC44-99A9-8CA83C11C0CB}" type="datetimeFigureOut">
              <a:rPr lang="en-US" smtClean="0">
                <a:solidFill>
                  <a:prstClr val="black"/>
                </a:solidFill>
                <a:latin typeface="News Gothic MT"/>
              </a:rPr>
              <a:pPr/>
              <a:t>1/9/2018</a:t>
            </a:fld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D7117-8949-B94F-9902-4A6447586152}" type="slidenum">
              <a:rPr lang="en-US" smtClean="0">
                <a:solidFill>
                  <a:prstClr val="black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8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D93FE-34B6-AC44-99A9-8CA83C11C0CB}" type="datetimeFigureOut">
              <a:rPr lang="en-US" smtClean="0">
                <a:solidFill>
                  <a:prstClr val="black"/>
                </a:solidFill>
                <a:latin typeface="News Gothic MT"/>
              </a:rPr>
              <a:pPr/>
              <a:t>1/9/2018</a:t>
            </a:fld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D7117-8949-B94F-9902-4A6447586152}" type="slidenum">
              <a:rPr lang="en-US" smtClean="0">
                <a:solidFill>
                  <a:prstClr val="black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black"/>
              </a:solid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D93FE-34B6-AC44-99A9-8CA83C11C0CB}" type="datetimeFigureOut">
              <a:rPr lang="en-US" smtClean="0">
                <a:solidFill>
                  <a:prstClr val="black"/>
                </a:solidFill>
                <a:latin typeface="News Gothic MT"/>
              </a:rPr>
              <a:pPr/>
              <a:t>1/9/2018</a:t>
            </a:fld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D7117-8949-B94F-9902-4A6447586152}" type="slidenum">
              <a:rPr lang="en-US" smtClean="0">
                <a:solidFill>
                  <a:prstClr val="black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black"/>
              </a:solid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3ACCF2C1-12C1-8F42-ACD4-CCC8B7D458AE}" type="datetime1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FC776-478F-A946-BA94-5F91E61837B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76486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2FAF-4074-864C-A119-8B45EA66E10F}" type="datetimeFigureOut">
              <a:t>1/9/2018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D43B-F1E2-CC4D-A080-A02C5E5E463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0303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3ACCF2C1-12C1-8F42-ACD4-CCC8B7D458AE}" type="datetime1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FC776-478F-A946-BA94-5F91E61837B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2FAF-4074-864C-A119-8B45EA66E10F}" type="datetimeFigureOut">
              <a:t>1/9/2018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D43B-F1E2-CC4D-A080-A02C5E5E463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9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2FAF-4074-864C-A119-8B45EA66E10F}" type="datetimeFigureOut">
              <a:t>1/9/2018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D43B-F1E2-CC4D-A080-A02C5E5E463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43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3ACCF2C1-12C1-8F42-ACD4-CCC8B7D458AE}" type="datetime1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FC776-478F-A946-BA94-5F91E61837B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2FAF-4074-864C-A119-8B45EA66E10F}" type="datetimeFigureOut">
              <a:t>1/9/2018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D43B-F1E2-CC4D-A080-A02C5E5E463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377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3ACCF2C1-12C1-8F42-ACD4-CCC8B7D458AE}" type="datetime1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FC776-478F-A946-BA94-5F91E61837B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2000"/>
              </a:spcBef>
              <a:buClr>
                <a:srgbClr val="629DD1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</a:pPr>
            <a:endParaRPr sz="3200">
              <a:solidFill>
                <a:prstClr val="white">
                  <a:lumMod val="65000"/>
                  <a:lumOff val="35000"/>
                </a:prstClr>
              </a:solidFill>
              <a:latin typeface="News Gothic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D93FE-34B6-AC44-99A9-8CA83C11C0CB}" type="datetimeFigureOut">
              <a:rPr lang="en-US" smtClean="0">
                <a:solidFill>
                  <a:prstClr val="black"/>
                </a:solidFill>
                <a:latin typeface="News Gothic MT"/>
              </a:rPr>
              <a:pPr/>
              <a:t>1/9/2018</a:t>
            </a:fld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0AA-AC8E-4463-ADAC-E87D09B82E4F}" type="slidenum">
              <a:rPr lang="en-US" smtClean="0">
                <a:solidFill>
                  <a:prstClr val="black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black"/>
              </a:solid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D93FE-34B6-AC44-99A9-8CA83C11C0CB}" type="datetimeFigureOut">
              <a:rPr lang="en-US" smtClean="0">
                <a:solidFill>
                  <a:prstClr val="black"/>
                </a:solidFill>
                <a:latin typeface="News Gothic MT"/>
              </a:rPr>
              <a:pPr/>
              <a:t>1/9/2018</a:t>
            </a:fld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D7117-8949-B94F-9902-4A6447586152}" type="slidenum">
              <a:rPr lang="en-US" smtClean="0">
                <a:solidFill>
                  <a:prstClr val="black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black"/>
              </a:solid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D93FE-34B6-AC44-99A9-8CA83C11C0CB}" type="datetimeFigureOut">
              <a:rPr lang="en-US" smtClean="0">
                <a:solidFill>
                  <a:prstClr val="black"/>
                </a:solidFill>
                <a:latin typeface="News Gothic MT"/>
              </a:rPr>
              <a:pPr/>
              <a:t>1/9/2018</a:t>
            </a:fld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D7117-8949-B94F-9902-4A6447586152}" type="slidenum">
              <a:rPr lang="en-US" smtClean="0">
                <a:solidFill>
                  <a:prstClr val="black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D93FE-34B6-AC44-99A9-8CA83C11C0CB}" type="datetimeFigureOut">
              <a:rPr lang="en-US" smtClean="0">
                <a:solidFill>
                  <a:prstClr val="black"/>
                </a:solidFill>
                <a:latin typeface="News Gothic MT"/>
              </a:rPr>
              <a:pPr/>
              <a:t>1/9/2018</a:t>
            </a:fld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D7117-8949-B94F-9902-4A6447586152}" type="slidenum">
              <a:rPr lang="en-US" smtClean="0">
                <a:solidFill>
                  <a:prstClr val="black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black"/>
              </a:solid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D93FE-34B6-AC44-99A9-8CA83C11C0CB}" type="datetimeFigureOut">
              <a:rPr lang="en-US" smtClean="0">
                <a:solidFill>
                  <a:prstClr val="black"/>
                </a:solidFill>
                <a:latin typeface="News Gothic MT"/>
              </a:rPr>
              <a:pPr/>
              <a:t>1/9/2018</a:t>
            </a:fld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D7117-8949-B94F-9902-4A6447586152}" type="slidenum">
              <a:rPr lang="en-US" smtClean="0">
                <a:solidFill>
                  <a:prstClr val="black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black"/>
              </a:solid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D93FE-34B6-AC44-99A9-8CA83C11C0CB}" type="datetimeFigureOut">
              <a:rPr lang="en-US" smtClean="0">
                <a:solidFill>
                  <a:prstClr val="black"/>
                </a:solidFill>
                <a:latin typeface="News Gothic MT"/>
              </a:rPr>
              <a:pPr/>
              <a:t>1/9/2018</a:t>
            </a:fld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D7117-8949-B94F-9902-4A6447586152}" type="slidenum">
              <a:rPr lang="en-US" smtClean="0">
                <a:solidFill>
                  <a:prstClr val="black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black"/>
              </a:solid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D93FE-34B6-AC44-99A9-8CA83C11C0CB}" type="datetimeFigureOut">
              <a:rPr lang="en-US" smtClean="0">
                <a:solidFill>
                  <a:prstClr val="black"/>
                </a:solidFill>
                <a:latin typeface="News Gothic MT"/>
              </a:rPr>
              <a:pPr/>
              <a:t>1/9/2018</a:t>
            </a:fld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D7117-8949-B94F-9902-4A6447586152}" type="slidenum">
              <a:rPr lang="en-US" smtClean="0">
                <a:solidFill>
                  <a:prstClr val="black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black"/>
              </a:solid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2FAF-4074-864C-A119-8B45EA66E10F}" type="datetimeFigureOut">
              <a:t>1/9/2018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D43B-F1E2-CC4D-A080-A02C5E5E463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01047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D93FE-34B6-AC44-99A9-8CA83C11C0CB}" type="datetimeFigureOut">
              <a:rPr lang="en-US" smtClean="0">
                <a:solidFill>
                  <a:prstClr val="black"/>
                </a:solidFill>
                <a:latin typeface="News Gothic MT"/>
              </a:rPr>
              <a:pPr/>
              <a:t>1/9/2018</a:t>
            </a:fld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D7117-8949-B94F-9902-4A6447586152}" type="slidenum">
              <a:rPr lang="en-US" smtClean="0">
                <a:solidFill>
                  <a:prstClr val="black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black"/>
              </a:solid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D93FE-34B6-AC44-99A9-8CA83C11C0CB}" type="datetimeFigureOut">
              <a:rPr lang="en-US" smtClean="0">
                <a:solidFill>
                  <a:prstClr val="black"/>
                </a:solidFill>
                <a:latin typeface="News Gothic MT"/>
              </a:rPr>
              <a:pPr/>
              <a:t>1/9/2018</a:t>
            </a:fld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D7117-8949-B94F-9902-4A6447586152}" type="slidenum">
              <a:rPr lang="en-US" smtClean="0">
                <a:solidFill>
                  <a:prstClr val="black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black"/>
              </a:solid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D93FE-34B6-AC44-99A9-8CA83C11C0CB}" type="datetimeFigureOut">
              <a:rPr lang="en-US" smtClean="0">
                <a:solidFill>
                  <a:prstClr val="black"/>
                </a:solidFill>
                <a:latin typeface="News Gothic MT"/>
              </a:rPr>
              <a:pPr/>
              <a:t>1/9/2018</a:t>
            </a:fld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D7117-8949-B94F-9902-4A6447586152}" type="slidenum">
              <a:rPr lang="en-US" smtClean="0">
                <a:solidFill>
                  <a:prstClr val="black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D93FE-34B6-AC44-99A9-8CA83C11C0CB}" type="datetimeFigureOut">
              <a:rPr lang="en-US" smtClean="0">
                <a:solidFill>
                  <a:prstClr val="black"/>
                </a:solidFill>
                <a:latin typeface="News Gothic MT"/>
              </a:rPr>
              <a:pPr/>
              <a:t>1/9/2018</a:t>
            </a:fld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D7117-8949-B94F-9902-4A6447586152}" type="slidenum">
              <a:rPr lang="en-US" smtClean="0">
                <a:solidFill>
                  <a:prstClr val="black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black"/>
              </a:solid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D93FE-34B6-AC44-99A9-8CA83C11C0CB}" type="datetimeFigureOut">
              <a:rPr lang="en-US" smtClean="0">
                <a:solidFill>
                  <a:prstClr val="black"/>
                </a:solidFill>
                <a:latin typeface="News Gothic MT"/>
              </a:rPr>
              <a:pPr/>
              <a:t>1/9/2018</a:t>
            </a:fld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D7117-8949-B94F-9902-4A6447586152}" type="slidenum">
              <a:rPr lang="en-US" smtClean="0">
                <a:solidFill>
                  <a:prstClr val="black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black"/>
              </a:solid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2FAF-4074-864C-A119-8B45EA66E10F}" type="datetimeFigureOut">
              <a:t>1/9/2018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D43B-F1E2-CC4D-A080-A02C5E5E463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83672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3ACCF2C1-12C1-8F42-ACD4-CCC8B7D458AE}" type="datetime1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FC776-478F-A946-BA94-5F91E61837B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12FAF-4074-864C-A119-8B45EA66E10F}" type="datetimeFigureOut"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6D43B-F1E2-CC4D-A080-A02C5E5E463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114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972C5-2276-6A47-A469-D0AE28C9592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57B12-C084-5B4A-9E70-C7E9FC75F98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7FFFB-0730-7A4B-85B7-65647BB48F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A2FEE-40E0-674B-B06A-94E66EC557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631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4460" y="107576"/>
            <a:ext cx="8624048" cy="4947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4460" y="697512"/>
            <a:ext cx="8624048" cy="5482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1BD93FE-34B6-AC44-99A9-8CA83C11C0CB}" type="datetimeFigureOut">
              <a:rPr lang="en-US" smtClean="0">
                <a:solidFill>
                  <a:prstClr val="black"/>
                </a:solidFill>
                <a:latin typeface="News Gothic MT"/>
              </a:rPr>
              <a:pPr/>
              <a:t>1/9/2018</a:t>
            </a:fld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74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74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504D7117-8949-B94F-9902-4A6447586152}" type="slidenum">
              <a:rPr lang="en-US" smtClean="0">
                <a:solidFill>
                  <a:prstClr val="black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black"/>
              </a:solidFill>
              <a:latin typeface="News Gothic MT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2400" b="0" i="0" kern="1200" cap="none" spc="0" normalizeH="0" baseline="0">
          <a:ln>
            <a:noFill/>
          </a:ln>
          <a:solidFill>
            <a:schemeClr val="accent1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Geneva"/>
          <a:ea typeface="+mj-ea"/>
          <a:cs typeface="Geneva"/>
        </a:defRPr>
      </a:lvl1pPr>
    </p:titleStyle>
    <p:bodyStyle>
      <a:lvl1pPr marL="349250" indent="-349250" algn="l" defTabSz="914400" rtl="0" eaLnBrk="1" latinLnBrk="0" hangingPunct="1">
        <a:lnSpc>
          <a:spcPct val="100000"/>
        </a:lnSpc>
        <a:spcBef>
          <a:spcPts val="3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lnSpc>
          <a:spcPct val="100000"/>
        </a:lnSpc>
        <a:spcBef>
          <a:spcPts val="3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lnSpc>
          <a:spcPct val="100000"/>
        </a:lnSpc>
        <a:spcBef>
          <a:spcPts val="3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lnSpc>
          <a:spcPct val="100000"/>
        </a:lnSpc>
        <a:spcBef>
          <a:spcPts val="3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lnSpc>
          <a:spcPct val="100000"/>
        </a:lnSpc>
        <a:spcBef>
          <a:spcPts val="3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4458" y="107576"/>
            <a:ext cx="8624048" cy="4947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4458" y="697512"/>
            <a:ext cx="8624048" cy="5482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1BD93FE-34B6-AC44-99A9-8CA83C11C0CB}" type="datetimeFigureOut">
              <a:rPr lang="en-US" smtClean="0">
                <a:solidFill>
                  <a:prstClr val="black"/>
                </a:solidFill>
                <a:latin typeface="News Gothic MT"/>
              </a:rPr>
              <a:pPr/>
              <a:t>1/9/2018</a:t>
            </a:fld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504D7117-8949-B94F-9902-4A6447586152}" type="slidenum">
              <a:rPr lang="en-US" smtClean="0">
                <a:solidFill>
                  <a:prstClr val="black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black"/>
              </a:solidFill>
              <a:latin typeface="News Gothic MT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2400" b="0" i="0" kern="1200" cap="none" spc="0" normalizeH="0" baseline="0">
          <a:ln>
            <a:noFill/>
          </a:ln>
          <a:solidFill>
            <a:schemeClr val="accent1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Geneva"/>
          <a:ea typeface="+mj-ea"/>
          <a:cs typeface="Geneva"/>
        </a:defRPr>
      </a:lvl1pPr>
    </p:titleStyle>
    <p:bodyStyle>
      <a:lvl1pPr marL="349250" indent="-349250" algn="l" defTabSz="914400" rtl="0" eaLnBrk="1" latinLnBrk="0" hangingPunct="1">
        <a:lnSpc>
          <a:spcPct val="100000"/>
        </a:lnSpc>
        <a:spcBef>
          <a:spcPts val="3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lnSpc>
          <a:spcPct val="100000"/>
        </a:lnSpc>
        <a:spcBef>
          <a:spcPts val="3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lnSpc>
          <a:spcPct val="100000"/>
        </a:lnSpc>
        <a:spcBef>
          <a:spcPts val="3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lnSpc>
          <a:spcPct val="100000"/>
        </a:lnSpc>
        <a:spcBef>
          <a:spcPts val="3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lnSpc>
          <a:spcPct val="100000"/>
        </a:lnSpc>
        <a:spcBef>
          <a:spcPts val="3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85B88-FB17-6B46-B0F6-2C294FA301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45DA6-A8A3-EE4F-8EF8-CA4AB6FDA9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em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0.emf"/><Relationship Id="rId5" Type="http://schemas.openxmlformats.org/officeDocument/2006/relationships/image" Target="../media/image29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10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9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20.png"/><Relationship Id="rId4" Type="http://schemas.openxmlformats.org/officeDocument/2006/relationships/image" Target="../media/image4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" y="29535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5677" y="1242475"/>
            <a:ext cx="9159677" cy="4207305"/>
          </a:xfrm>
          <a:prstGeom prst="rect">
            <a:avLst/>
          </a:prstGeom>
          <a:solidFill>
            <a:schemeClr val="tx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dirty="0">
                <a:solidFill>
                  <a:prstClr val="white"/>
                </a:solidFill>
                <a:latin typeface="Calibri"/>
              </a:rPr>
              <a:t>Trees as sources of nutrient pollution to surface water</a:t>
            </a:r>
          </a:p>
          <a:p>
            <a:pPr>
              <a:lnSpc>
                <a:spcPct val="90000"/>
              </a:lnSpc>
            </a:pPr>
            <a:endParaRPr lang="en-US" sz="5400" dirty="0" smtClean="0">
              <a:solidFill>
                <a:prstClr val="white"/>
              </a:solidFill>
              <a:latin typeface="Calibri"/>
            </a:endParaRPr>
          </a:p>
          <a:p>
            <a:pPr>
              <a:lnSpc>
                <a:spcPct val="140000"/>
              </a:lnSpc>
            </a:pPr>
            <a:r>
              <a:rPr lang="en-US" sz="4000" dirty="0" smtClean="0">
                <a:solidFill>
                  <a:prstClr val="white"/>
                </a:solidFill>
                <a:latin typeface="Calibri"/>
              </a:rPr>
              <a:t>Sarah Hobbie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  <a:p>
            <a:pPr>
              <a:lnSpc>
                <a:spcPct val="140000"/>
              </a:lnSpc>
            </a:pPr>
            <a:r>
              <a:rPr lang="en-US" sz="2400" dirty="0">
                <a:solidFill>
                  <a:prstClr val="white"/>
                </a:solidFill>
                <a:latin typeface="Calibri"/>
              </a:rPr>
              <a:t>Professor, Dept of Ecology, Evolution &amp; Behavior</a:t>
            </a:r>
          </a:p>
          <a:p>
            <a:pPr>
              <a:lnSpc>
                <a:spcPct val="140000"/>
              </a:lnSpc>
            </a:pPr>
            <a:r>
              <a:rPr lang="en-US" sz="2400" dirty="0">
                <a:solidFill>
                  <a:prstClr val="white"/>
                </a:solidFill>
                <a:latin typeface="Calibri"/>
              </a:rPr>
              <a:t>University of Minnesota</a:t>
            </a:r>
            <a:endParaRPr lang="en-US" sz="3600" dirty="0" smtClea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 descr="logo_uofm_D2D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9097" y="5451550"/>
            <a:ext cx="4850581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5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39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5211"/>
            <a:ext cx="9144000" cy="59075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47" y="6442265"/>
            <a:ext cx="4348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/>
                <a:cs typeface="Calibri"/>
              </a:rPr>
              <a:t>Tymco Model 400 Regenerative Air Sweeper</a:t>
            </a:r>
          </a:p>
        </p:txBody>
      </p:sp>
    </p:spTree>
    <p:extLst>
      <p:ext uri="{BB962C8B-B14F-4D97-AF65-F5344CB8AC3E}">
        <p14:creationId xmlns:p14="http://schemas.microsoft.com/office/powerpoint/2010/main" val="6055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494158"/>
              </p:ext>
            </p:extLst>
          </p:nvPr>
        </p:nvGraphicFramePr>
        <p:xfrm>
          <a:off x="575303" y="3729990"/>
          <a:ext cx="7924800" cy="487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5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18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661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08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latin typeface="Calibri"/>
                          <a:cs typeface="Calibri"/>
                        </a:rPr>
                        <a:t>Soluble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smtClean="0">
                          <a:latin typeface="Calibri"/>
                          <a:cs typeface="Calibri"/>
                        </a:rPr>
                        <a:t>Fines (&lt;2mm)</a:t>
                      </a:r>
                      <a:endParaRPr lang="en-US" sz="2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smtClean="0">
                          <a:latin typeface="Calibri"/>
                          <a:cs typeface="Calibri"/>
                        </a:rPr>
                        <a:t>Coarse Organics</a:t>
                      </a:r>
                      <a:r>
                        <a:rPr lang="en-US" sz="2600" b="1" baseline="0" dirty="0" smtClean="0">
                          <a:latin typeface="Calibri"/>
                          <a:cs typeface="Calibri"/>
                        </a:rPr>
                        <a:t> (≥2mm)</a:t>
                      </a:r>
                      <a:endParaRPr lang="en-US" sz="26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43DD6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latin typeface="Calibri"/>
                          <a:cs typeface="Calibri"/>
                        </a:rPr>
                        <a:t>Rocks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Content Placeholder 3" descr="Original Sample 3-compressed.jpg"/>
          <p:cNvPicPr>
            <a:picLocks noChangeAspect="1"/>
          </p:cNvPicPr>
          <p:nvPr/>
        </p:nvPicPr>
        <p:blipFill rotWithShape="1">
          <a:blip r:embed="rId3"/>
          <a:srcRect l="9340" r="14017"/>
          <a:stretch/>
        </p:blipFill>
        <p:spPr>
          <a:xfrm>
            <a:off x="3922326" y="477385"/>
            <a:ext cx="2768332" cy="24089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5303" y="5572909"/>
            <a:ext cx="2978544" cy="461665"/>
          </a:xfrm>
          <a:prstGeom prst="rect">
            <a:avLst/>
          </a:prstGeom>
          <a:noFill/>
          <a:ln w="38100" cmpd="sng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Calibri"/>
                <a:cs typeface="Calibri"/>
              </a:rPr>
              <a:t>TP, TN, TOC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89519" y="5572909"/>
            <a:ext cx="3710584" cy="461665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Calibri"/>
                <a:cs typeface="Calibri"/>
              </a:rPr>
              <a:t>TS, TP</a:t>
            </a:r>
            <a:r>
              <a:rPr lang="en-US" sz="2400" dirty="0">
                <a:solidFill>
                  <a:srgbClr val="FFFFFF"/>
                </a:solidFill>
                <a:latin typeface="Calibri"/>
                <a:cs typeface="Calibri"/>
              </a:rPr>
              <a:t>, TN, TC, </a:t>
            </a:r>
            <a:r>
              <a:rPr lang="en-US" sz="2400" dirty="0" smtClean="0">
                <a:solidFill>
                  <a:srgbClr val="FFFFFF"/>
                </a:solidFill>
                <a:latin typeface="Calibri"/>
                <a:cs typeface="Calibri"/>
              </a:rPr>
              <a:t>% Organic</a:t>
            </a:r>
            <a:endParaRPr lang="en-US" sz="24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6"/>
          <a:stretch/>
        </p:blipFill>
        <p:spPr bwMode="auto">
          <a:xfrm>
            <a:off x="274164" y="477385"/>
            <a:ext cx="3062479" cy="2408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>
            <a:stCxn id="16" idx="3"/>
            <a:endCxn id="5" idx="1"/>
          </p:cNvCxnSpPr>
          <p:nvPr/>
        </p:nvCxnSpPr>
        <p:spPr>
          <a:xfrm>
            <a:off x="3336643" y="1681862"/>
            <a:ext cx="585683" cy="0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5" idx="2"/>
            <a:endCxn id="4" idx="0"/>
          </p:cNvCxnSpPr>
          <p:nvPr/>
        </p:nvCxnSpPr>
        <p:spPr>
          <a:xfrm flipH="1">
            <a:off x="4537703" y="2886338"/>
            <a:ext cx="768789" cy="843652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2" idx="0"/>
          </p:cNvCxnSpPr>
          <p:nvPr/>
        </p:nvCxnSpPr>
        <p:spPr>
          <a:xfrm>
            <a:off x="1311789" y="4217670"/>
            <a:ext cx="752786" cy="1355239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13" idx="0"/>
          </p:cNvCxnSpPr>
          <p:nvPr/>
        </p:nvCxnSpPr>
        <p:spPr>
          <a:xfrm>
            <a:off x="2815049" y="4217670"/>
            <a:ext cx="3829762" cy="1355239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13" idx="0"/>
          </p:cNvCxnSpPr>
          <p:nvPr/>
        </p:nvCxnSpPr>
        <p:spPr>
          <a:xfrm>
            <a:off x="5826497" y="4217670"/>
            <a:ext cx="818314" cy="1355239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135830" y="1451029"/>
            <a:ext cx="1583998" cy="461665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Calibri"/>
                <a:cs typeface="Calibri"/>
              </a:rPr>
              <a:t>% moisture</a:t>
            </a:r>
            <a:endParaRPr lang="en-US" sz="24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cxnSp>
        <p:nvCxnSpPr>
          <p:cNvPr id="44" name="Straight Arrow Connector 43"/>
          <p:cNvCxnSpPr>
            <a:stCxn id="5" idx="3"/>
            <a:endCxn id="43" idx="1"/>
          </p:cNvCxnSpPr>
          <p:nvPr/>
        </p:nvCxnSpPr>
        <p:spPr>
          <a:xfrm>
            <a:off x="6690658" y="1681862"/>
            <a:ext cx="445172" cy="0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61" name="TextBox 2060"/>
          <p:cNvSpPr txBox="1"/>
          <p:nvPr/>
        </p:nvSpPr>
        <p:spPr>
          <a:xfrm>
            <a:off x="6224233" y="477385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alibri"/>
                <a:cs typeface="Calibri"/>
              </a:rPr>
              <a:t>x4</a:t>
            </a:r>
          </a:p>
        </p:txBody>
      </p:sp>
    </p:spTree>
    <p:extLst>
      <p:ext uri="{BB962C8B-B14F-4D97-AF65-F5344CB8AC3E}">
        <p14:creationId xmlns:p14="http://schemas.microsoft.com/office/powerpoint/2010/main" val="323436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ppendix A-Street Sweeping Guidance Manual final-9-15-2014-40.jpg"/>
          <p:cNvPicPr>
            <a:picLocks noChangeAspect="1"/>
          </p:cNvPicPr>
          <p:nvPr/>
        </p:nvPicPr>
        <p:blipFill>
          <a:blip r:embed="rId2"/>
          <a:srcRect l="3899" r="2620"/>
          <a:stretch>
            <a:fillRect/>
          </a:stretch>
        </p:blipFill>
        <p:spPr>
          <a:xfrm>
            <a:off x="798688" y="1191557"/>
            <a:ext cx="8350722" cy="50153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6727" y="-16635"/>
            <a:ext cx="881545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Coarse organics (i.e., </a:t>
            </a:r>
            <a:r>
              <a:rPr lang="en-US" sz="2800" dirty="0" err="1" smtClean="0">
                <a:solidFill>
                  <a:prstClr val="black"/>
                </a:solidFill>
                <a:latin typeface="Calibri"/>
              </a:rPr>
              <a:t>litterfall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) are high fraction of total dry solids, P, and N, especially in autumn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98801" y="6528476"/>
            <a:ext cx="20502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tx1">
                    <a:lumMod val="50000"/>
                    <a:lumOff val="50000"/>
                  </a:schemeClr>
                </a:solidFill>
              </a:rPr>
              <a:t>P. Kalinosky MS Thesis</a:t>
            </a:r>
          </a:p>
        </p:txBody>
      </p:sp>
      <p:sp>
        <p:nvSpPr>
          <p:cNvPr id="2" name="Rectangle 1"/>
          <p:cNvSpPr/>
          <p:nvPr/>
        </p:nvSpPr>
        <p:spPr>
          <a:xfrm rot="16200000">
            <a:off x="-1871531" y="323610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 sz="2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Contribution of coarse organics</a:t>
            </a:r>
          </a:p>
          <a:p>
            <a:pPr algn="ctr">
              <a:defRPr sz="2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(% of total sweeper load)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235" y="348924"/>
            <a:ext cx="5494908" cy="3216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3192403"/>
            <a:ext cx="5281142" cy="36994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9561" y="3051730"/>
            <a:ext cx="1571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Note scale difference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8352" y="-114882"/>
            <a:ext cx="8159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prstClr val="black"/>
                </a:solidFill>
                <a:latin typeface="Calibri"/>
              </a:rPr>
              <a:t>10-fold more material coming into high-canopy streets</a:t>
            </a:r>
          </a:p>
        </p:txBody>
      </p:sp>
    </p:spTree>
    <p:extLst>
      <p:ext uri="{BB962C8B-B14F-4D97-AF65-F5344CB8AC3E}">
        <p14:creationId xmlns:p14="http://schemas.microsoft.com/office/powerpoint/2010/main" val="189446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65268"/>
            <a:ext cx="9144000" cy="1597472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How do litterfall nutrient inputs to streets compare to stormwater runoff nutrient yields?</a:t>
            </a:r>
          </a:p>
        </p:txBody>
      </p:sp>
    </p:spTree>
    <p:extLst>
      <p:ext uri="{BB962C8B-B14F-4D97-AF65-F5344CB8AC3E}">
        <p14:creationId xmlns:p14="http://schemas.microsoft.com/office/powerpoint/2010/main" val="133294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3-06-04 at 9.11.04 AM.png"/>
          <p:cNvPicPr>
            <a:picLocks noChangeAspect="1"/>
          </p:cNvPicPr>
          <p:nvPr/>
        </p:nvPicPr>
        <p:blipFill rotWithShape="1">
          <a:blip r:embed="rId3"/>
          <a:srcRect t="7010"/>
          <a:stretch/>
        </p:blipFill>
        <p:spPr>
          <a:xfrm>
            <a:off x="0" y="996701"/>
            <a:ext cx="9144000" cy="56457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03" t="6819" r="13369" b="7454"/>
          <a:stretch/>
        </p:blipFill>
        <p:spPr>
          <a:xfrm>
            <a:off x="212331" y="5342466"/>
            <a:ext cx="1109291" cy="1120273"/>
          </a:xfrm>
          <a:prstGeom prst="ellipse">
            <a:avLst/>
          </a:prstGeom>
          <a:solidFill>
            <a:schemeClr val="tx1"/>
          </a:solidFill>
        </p:spPr>
      </p:pic>
      <p:sp>
        <p:nvSpPr>
          <p:cNvPr id="9" name="TextBox 8"/>
          <p:cNvSpPr txBox="1"/>
          <p:nvPr/>
        </p:nvSpPr>
        <p:spPr>
          <a:xfrm>
            <a:off x="0" y="-12095"/>
            <a:ext cx="8674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prstClr val="white"/>
                </a:solidFill>
                <a:latin typeface="Calibri"/>
              </a:rPr>
              <a:t>Urban, residential subwatersheds of the Mississippi River,</a:t>
            </a:r>
          </a:p>
          <a:p>
            <a:r>
              <a:rPr lang="en-US" sz="2800" smtClean="0">
                <a:solidFill>
                  <a:prstClr val="white"/>
                </a:solidFill>
                <a:latin typeface="Calibri"/>
              </a:rPr>
              <a:t>Saint Paul, Minnesota</a:t>
            </a: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41102" y="863599"/>
            <a:ext cx="5461000" cy="5560681"/>
            <a:chOff x="2741102" y="685799"/>
            <a:chExt cx="5461000" cy="5560681"/>
          </a:xfrm>
        </p:grpSpPr>
        <p:sp>
          <p:nvSpPr>
            <p:cNvPr id="11" name="Snip Same Side Corner Rectangle 6"/>
            <p:cNvSpPr/>
            <p:nvPr/>
          </p:nvSpPr>
          <p:spPr>
            <a:xfrm>
              <a:off x="2741102" y="685799"/>
              <a:ext cx="5461000" cy="5560681"/>
            </a:xfrm>
            <a:custGeom>
              <a:avLst/>
              <a:gdLst>
                <a:gd name="connsiteX0" fmla="*/ 910185 w 5461000"/>
                <a:gd name="connsiteY0" fmla="*/ 0 h 5550281"/>
                <a:gd name="connsiteX1" fmla="*/ 4550815 w 5461000"/>
                <a:gd name="connsiteY1" fmla="*/ 0 h 5550281"/>
                <a:gd name="connsiteX2" fmla="*/ 5461000 w 5461000"/>
                <a:gd name="connsiteY2" fmla="*/ 910185 h 5550281"/>
                <a:gd name="connsiteX3" fmla="*/ 5461000 w 5461000"/>
                <a:gd name="connsiteY3" fmla="*/ 5550281 h 5550281"/>
                <a:gd name="connsiteX4" fmla="*/ 5461000 w 5461000"/>
                <a:gd name="connsiteY4" fmla="*/ 5550281 h 5550281"/>
                <a:gd name="connsiteX5" fmla="*/ 0 w 5461000"/>
                <a:gd name="connsiteY5" fmla="*/ 5550281 h 5550281"/>
                <a:gd name="connsiteX6" fmla="*/ 0 w 5461000"/>
                <a:gd name="connsiteY6" fmla="*/ 5550281 h 5550281"/>
                <a:gd name="connsiteX7" fmla="*/ 0 w 5461000"/>
                <a:gd name="connsiteY7" fmla="*/ 910185 h 5550281"/>
                <a:gd name="connsiteX8" fmla="*/ 910185 w 5461000"/>
                <a:gd name="connsiteY8" fmla="*/ 0 h 5550281"/>
                <a:gd name="connsiteX0" fmla="*/ 910185 w 5461000"/>
                <a:gd name="connsiteY0" fmla="*/ 0 h 5550281"/>
                <a:gd name="connsiteX1" fmla="*/ 4550815 w 5461000"/>
                <a:gd name="connsiteY1" fmla="*/ 0 h 5550281"/>
                <a:gd name="connsiteX2" fmla="*/ 5461000 w 5461000"/>
                <a:gd name="connsiteY2" fmla="*/ 910185 h 5550281"/>
                <a:gd name="connsiteX3" fmla="*/ 5461000 w 5461000"/>
                <a:gd name="connsiteY3" fmla="*/ 5550281 h 5550281"/>
                <a:gd name="connsiteX4" fmla="*/ 4165600 w 5461000"/>
                <a:gd name="connsiteY4" fmla="*/ 3911981 h 5550281"/>
                <a:gd name="connsiteX5" fmla="*/ 0 w 5461000"/>
                <a:gd name="connsiteY5" fmla="*/ 5550281 h 5550281"/>
                <a:gd name="connsiteX6" fmla="*/ 0 w 5461000"/>
                <a:gd name="connsiteY6" fmla="*/ 5550281 h 5550281"/>
                <a:gd name="connsiteX7" fmla="*/ 0 w 5461000"/>
                <a:gd name="connsiteY7" fmla="*/ 910185 h 5550281"/>
                <a:gd name="connsiteX8" fmla="*/ 910185 w 5461000"/>
                <a:gd name="connsiteY8" fmla="*/ 0 h 5550281"/>
                <a:gd name="connsiteX0" fmla="*/ 910185 w 5461000"/>
                <a:gd name="connsiteY0" fmla="*/ 0 h 5550281"/>
                <a:gd name="connsiteX1" fmla="*/ 4550815 w 5461000"/>
                <a:gd name="connsiteY1" fmla="*/ 0 h 5550281"/>
                <a:gd name="connsiteX2" fmla="*/ 5461000 w 5461000"/>
                <a:gd name="connsiteY2" fmla="*/ 910185 h 5550281"/>
                <a:gd name="connsiteX3" fmla="*/ 5461000 w 5461000"/>
                <a:gd name="connsiteY3" fmla="*/ 5550281 h 5550281"/>
                <a:gd name="connsiteX4" fmla="*/ 4165600 w 5461000"/>
                <a:gd name="connsiteY4" fmla="*/ 3911981 h 5550281"/>
                <a:gd name="connsiteX5" fmla="*/ 0 w 5461000"/>
                <a:gd name="connsiteY5" fmla="*/ 5550281 h 5550281"/>
                <a:gd name="connsiteX6" fmla="*/ 0 w 5461000"/>
                <a:gd name="connsiteY6" fmla="*/ 5550281 h 5550281"/>
                <a:gd name="connsiteX7" fmla="*/ 0 w 5461000"/>
                <a:gd name="connsiteY7" fmla="*/ 910185 h 5550281"/>
                <a:gd name="connsiteX8" fmla="*/ 910185 w 5461000"/>
                <a:gd name="connsiteY8" fmla="*/ 0 h 5550281"/>
                <a:gd name="connsiteX0" fmla="*/ 910185 w 5461000"/>
                <a:gd name="connsiteY0" fmla="*/ 0 h 5550281"/>
                <a:gd name="connsiteX1" fmla="*/ 4550815 w 5461000"/>
                <a:gd name="connsiteY1" fmla="*/ 0 h 5550281"/>
                <a:gd name="connsiteX2" fmla="*/ 5461000 w 5461000"/>
                <a:gd name="connsiteY2" fmla="*/ 910185 h 5550281"/>
                <a:gd name="connsiteX3" fmla="*/ 5461000 w 5461000"/>
                <a:gd name="connsiteY3" fmla="*/ 5550281 h 5550281"/>
                <a:gd name="connsiteX4" fmla="*/ 3327400 w 5461000"/>
                <a:gd name="connsiteY4" fmla="*/ 3467481 h 5550281"/>
                <a:gd name="connsiteX5" fmla="*/ 0 w 5461000"/>
                <a:gd name="connsiteY5" fmla="*/ 5550281 h 5550281"/>
                <a:gd name="connsiteX6" fmla="*/ 0 w 5461000"/>
                <a:gd name="connsiteY6" fmla="*/ 5550281 h 5550281"/>
                <a:gd name="connsiteX7" fmla="*/ 0 w 5461000"/>
                <a:gd name="connsiteY7" fmla="*/ 910185 h 5550281"/>
                <a:gd name="connsiteX8" fmla="*/ 910185 w 5461000"/>
                <a:gd name="connsiteY8" fmla="*/ 0 h 5550281"/>
                <a:gd name="connsiteX0" fmla="*/ 910185 w 5461000"/>
                <a:gd name="connsiteY0" fmla="*/ 0 h 5560681"/>
                <a:gd name="connsiteX1" fmla="*/ 4550815 w 5461000"/>
                <a:gd name="connsiteY1" fmla="*/ 0 h 5560681"/>
                <a:gd name="connsiteX2" fmla="*/ 5461000 w 5461000"/>
                <a:gd name="connsiteY2" fmla="*/ 910185 h 5560681"/>
                <a:gd name="connsiteX3" fmla="*/ 5461000 w 5461000"/>
                <a:gd name="connsiteY3" fmla="*/ 5550281 h 5560681"/>
                <a:gd name="connsiteX4" fmla="*/ 3327400 w 5461000"/>
                <a:gd name="connsiteY4" fmla="*/ 3467481 h 5560681"/>
                <a:gd name="connsiteX5" fmla="*/ 2224598 w 5461000"/>
                <a:gd name="connsiteY5" fmla="*/ 5372101 h 5560681"/>
                <a:gd name="connsiteX6" fmla="*/ 0 w 5461000"/>
                <a:gd name="connsiteY6" fmla="*/ 5550281 h 5560681"/>
                <a:gd name="connsiteX7" fmla="*/ 0 w 5461000"/>
                <a:gd name="connsiteY7" fmla="*/ 5550281 h 5560681"/>
                <a:gd name="connsiteX8" fmla="*/ 0 w 5461000"/>
                <a:gd name="connsiteY8" fmla="*/ 910185 h 5560681"/>
                <a:gd name="connsiteX9" fmla="*/ 910185 w 5461000"/>
                <a:gd name="connsiteY9" fmla="*/ 0 h 5560681"/>
                <a:gd name="connsiteX0" fmla="*/ 910185 w 5461000"/>
                <a:gd name="connsiteY0" fmla="*/ 0 h 5560681"/>
                <a:gd name="connsiteX1" fmla="*/ 4550815 w 5461000"/>
                <a:gd name="connsiteY1" fmla="*/ 0 h 5560681"/>
                <a:gd name="connsiteX2" fmla="*/ 5461000 w 5461000"/>
                <a:gd name="connsiteY2" fmla="*/ 910185 h 5560681"/>
                <a:gd name="connsiteX3" fmla="*/ 5435600 w 5461000"/>
                <a:gd name="connsiteY3" fmla="*/ 3416681 h 5560681"/>
                <a:gd name="connsiteX4" fmla="*/ 3327400 w 5461000"/>
                <a:gd name="connsiteY4" fmla="*/ 3467481 h 5560681"/>
                <a:gd name="connsiteX5" fmla="*/ 2224598 w 5461000"/>
                <a:gd name="connsiteY5" fmla="*/ 5372101 h 5560681"/>
                <a:gd name="connsiteX6" fmla="*/ 0 w 5461000"/>
                <a:gd name="connsiteY6" fmla="*/ 5550281 h 5560681"/>
                <a:gd name="connsiteX7" fmla="*/ 0 w 5461000"/>
                <a:gd name="connsiteY7" fmla="*/ 5550281 h 5560681"/>
                <a:gd name="connsiteX8" fmla="*/ 0 w 5461000"/>
                <a:gd name="connsiteY8" fmla="*/ 910185 h 5560681"/>
                <a:gd name="connsiteX9" fmla="*/ 910185 w 5461000"/>
                <a:gd name="connsiteY9" fmla="*/ 0 h 5560681"/>
                <a:gd name="connsiteX0" fmla="*/ 910185 w 5461000"/>
                <a:gd name="connsiteY0" fmla="*/ 0 h 5560681"/>
                <a:gd name="connsiteX1" fmla="*/ 4550815 w 5461000"/>
                <a:gd name="connsiteY1" fmla="*/ 0 h 5560681"/>
                <a:gd name="connsiteX2" fmla="*/ 5461000 w 5461000"/>
                <a:gd name="connsiteY2" fmla="*/ 910185 h 5560681"/>
                <a:gd name="connsiteX3" fmla="*/ 5435600 w 5461000"/>
                <a:gd name="connsiteY3" fmla="*/ 3416681 h 5560681"/>
                <a:gd name="connsiteX4" fmla="*/ 3835400 w 5461000"/>
                <a:gd name="connsiteY4" fmla="*/ 3619881 h 5560681"/>
                <a:gd name="connsiteX5" fmla="*/ 2224598 w 5461000"/>
                <a:gd name="connsiteY5" fmla="*/ 5372101 h 5560681"/>
                <a:gd name="connsiteX6" fmla="*/ 0 w 5461000"/>
                <a:gd name="connsiteY6" fmla="*/ 5550281 h 5560681"/>
                <a:gd name="connsiteX7" fmla="*/ 0 w 5461000"/>
                <a:gd name="connsiteY7" fmla="*/ 5550281 h 5560681"/>
                <a:gd name="connsiteX8" fmla="*/ 0 w 5461000"/>
                <a:gd name="connsiteY8" fmla="*/ 910185 h 5560681"/>
                <a:gd name="connsiteX9" fmla="*/ 910185 w 5461000"/>
                <a:gd name="connsiteY9" fmla="*/ 0 h 5560681"/>
                <a:gd name="connsiteX0" fmla="*/ 910185 w 5461000"/>
                <a:gd name="connsiteY0" fmla="*/ 0 h 5560681"/>
                <a:gd name="connsiteX1" fmla="*/ 4550815 w 5461000"/>
                <a:gd name="connsiteY1" fmla="*/ 0 h 5560681"/>
                <a:gd name="connsiteX2" fmla="*/ 5461000 w 5461000"/>
                <a:gd name="connsiteY2" fmla="*/ 910185 h 5560681"/>
                <a:gd name="connsiteX3" fmla="*/ 5448300 w 5461000"/>
                <a:gd name="connsiteY3" fmla="*/ 3276981 h 5560681"/>
                <a:gd name="connsiteX4" fmla="*/ 3835400 w 5461000"/>
                <a:gd name="connsiteY4" fmla="*/ 3619881 h 5560681"/>
                <a:gd name="connsiteX5" fmla="*/ 2224598 w 5461000"/>
                <a:gd name="connsiteY5" fmla="*/ 5372101 h 5560681"/>
                <a:gd name="connsiteX6" fmla="*/ 0 w 5461000"/>
                <a:gd name="connsiteY6" fmla="*/ 5550281 h 5560681"/>
                <a:gd name="connsiteX7" fmla="*/ 0 w 5461000"/>
                <a:gd name="connsiteY7" fmla="*/ 5550281 h 5560681"/>
                <a:gd name="connsiteX8" fmla="*/ 0 w 5461000"/>
                <a:gd name="connsiteY8" fmla="*/ 910185 h 5560681"/>
                <a:gd name="connsiteX9" fmla="*/ 910185 w 5461000"/>
                <a:gd name="connsiteY9" fmla="*/ 0 h 5560681"/>
                <a:gd name="connsiteX0" fmla="*/ 910185 w 5461000"/>
                <a:gd name="connsiteY0" fmla="*/ 0 h 5560681"/>
                <a:gd name="connsiteX1" fmla="*/ 4550815 w 5461000"/>
                <a:gd name="connsiteY1" fmla="*/ 0 h 5560681"/>
                <a:gd name="connsiteX2" fmla="*/ 5461000 w 5461000"/>
                <a:gd name="connsiteY2" fmla="*/ 910185 h 5560681"/>
                <a:gd name="connsiteX3" fmla="*/ 5448300 w 5461000"/>
                <a:gd name="connsiteY3" fmla="*/ 3276981 h 5560681"/>
                <a:gd name="connsiteX4" fmla="*/ 3898900 w 5461000"/>
                <a:gd name="connsiteY4" fmla="*/ 3353181 h 5560681"/>
                <a:gd name="connsiteX5" fmla="*/ 2224598 w 5461000"/>
                <a:gd name="connsiteY5" fmla="*/ 5372101 h 5560681"/>
                <a:gd name="connsiteX6" fmla="*/ 0 w 5461000"/>
                <a:gd name="connsiteY6" fmla="*/ 5550281 h 5560681"/>
                <a:gd name="connsiteX7" fmla="*/ 0 w 5461000"/>
                <a:gd name="connsiteY7" fmla="*/ 5550281 h 5560681"/>
                <a:gd name="connsiteX8" fmla="*/ 0 w 5461000"/>
                <a:gd name="connsiteY8" fmla="*/ 910185 h 5560681"/>
                <a:gd name="connsiteX9" fmla="*/ 910185 w 5461000"/>
                <a:gd name="connsiteY9" fmla="*/ 0 h 5560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61000" h="5560681">
                  <a:moveTo>
                    <a:pt x="910185" y="0"/>
                  </a:moveTo>
                  <a:lnTo>
                    <a:pt x="4550815" y="0"/>
                  </a:lnTo>
                  <a:lnTo>
                    <a:pt x="5461000" y="910185"/>
                  </a:lnTo>
                  <a:cubicBezTo>
                    <a:pt x="5456767" y="1699117"/>
                    <a:pt x="5452533" y="2488049"/>
                    <a:pt x="5448300" y="3276981"/>
                  </a:cubicBezTo>
                  <a:lnTo>
                    <a:pt x="3898900" y="3353181"/>
                  </a:lnTo>
                  <a:cubicBezTo>
                    <a:pt x="3353150" y="3266334"/>
                    <a:pt x="2779165" y="5024968"/>
                    <a:pt x="2224598" y="5372101"/>
                  </a:cubicBezTo>
                  <a:cubicBezTo>
                    <a:pt x="1670031" y="5719234"/>
                    <a:pt x="364416" y="5463434"/>
                    <a:pt x="0" y="5550281"/>
                  </a:cubicBezTo>
                  <a:lnTo>
                    <a:pt x="0" y="5550281"/>
                  </a:lnTo>
                  <a:lnTo>
                    <a:pt x="0" y="910185"/>
                  </a:lnTo>
                  <a:lnTo>
                    <a:pt x="910185" y="0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57727" y="5036634"/>
              <a:ext cx="12404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prstClr val="black"/>
                  </a:solidFill>
                  <a:latin typeface="Calibri"/>
                </a:rPr>
                <a:t>Monitoring</a:t>
              </a:r>
            </a:p>
            <a:p>
              <a:r>
                <a:rPr lang="en-US">
                  <a:solidFill>
                    <a:prstClr val="black"/>
                  </a:solidFill>
                  <a:latin typeface="Calibri"/>
                </a:rPr>
                <a:t>Stations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3468827" y="5173066"/>
              <a:ext cx="139700" cy="144000"/>
            </a:xfrm>
            <a:prstGeom prst="ellipse">
              <a:avLst/>
            </a:prstGeom>
            <a:solidFill>
              <a:srgbClr val="8D000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504D"/>
                </a:solidFill>
                <a:latin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3945.JPG"/>
          <p:cNvPicPr>
            <a:picLocks noChangeAspect="1"/>
          </p:cNvPicPr>
          <p:nvPr/>
        </p:nvPicPr>
        <p:blipFill>
          <a:blip r:embed="rId2"/>
          <a:srcRect l="16964"/>
          <a:stretch>
            <a:fillRect/>
          </a:stretch>
        </p:blipFill>
        <p:spPr>
          <a:xfrm>
            <a:off x="177800" y="1708640"/>
            <a:ext cx="4323266" cy="347098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729086" y="1241398"/>
            <a:ext cx="4353756" cy="4673363"/>
            <a:chOff x="4729086" y="1241398"/>
            <a:chExt cx="4353756" cy="4673363"/>
          </a:xfrm>
        </p:grpSpPr>
        <p:pic>
          <p:nvPicPr>
            <p:cNvPr id="7" name="Picture 6" descr="CRWD LC Ma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9086" y="1241398"/>
              <a:ext cx="4283576" cy="4333312"/>
            </a:xfrm>
            <a:prstGeom prst="rect">
              <a:avLst/>
            </a:prstGeom>
            <a:ln>
              <a:noFill/>
            </a:ln>
            <a:effectLst>
              <a:outerShdw blurRad="50800" dist="38100" dir="12900000">
                <a:srgbClr val="000000">
                  <a:alpha val="43000"/>
                </a:srgbClr>
              </a:outerShdw>
            </a:effectLst>
          </p:spPr>
        </p:pic>
        <p:sp>
          <p:nvSpPr>
            <p:cNvPr id="4" name="TextBox 3"/>
            <p:cNvSpPr txBox="1"/>
            <p:nvPr/>
          </p:nvSpPr>
          <p:spPr>
            <a:xfrm>
              <a:off x="5581425" y="5545429"/>
              <a:ext cx="3501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A6A6A6"/>
                  </a:solidFill>
                  <a:latin typeface="Calibri"/>
                </a:rPr>
                <a:t>Land cover: </a:t>
              </a:r>
              <a:r>
                <a:rPr lang="en-US" dirty="0" err="1" smtClean="0">
                  <a:solidFill>
                    <a:srgbClr val="A6A6A6"/>
                  </a:solidFill>
                  <a:latin typeface="Calibri"/>
                </a:rPr>
                <a:t>Kilberg</a:t>
              </a:r>
              <a:r>
                <a:rPr lang="en-US" dirty="0" smtClean="0">
                  <a:solidFill>
                    <a:srgbClr val="A6A6A6"/>
                  </a:solidFill>
                  <a:latin typeface="Calibri"/>
                </a:rPr>
                <a:t> and Bauer 2011</a:t>
              </a:r>
              <a:endParaRPr lang="en-US" dirty="0">
                <a:solidFill>
                  <a:srgbClr val="A6A6A6"/>
                </a:solidFill>
                <a:latin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ring 2013 0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03" t="6819" r="13369" b="7454"/>
          <a:stretch/>
        </p:blipFill>
        <p:spPr>
          <a:xfrm>
            <a:off x="6931320" y="4613332"/>
            <a:ext cx="2138825" cy="21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7" name="Picture 6" descr="J-stream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7"/>
          <a:stretch/>
        </p:blipFill>
        <p:spPr>
          <a:xfrm>
            <a:off x="6920732" y="2387003"/>
            <a:ext cx="2160000" cy="2117935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ben_ahug_fieldwork-hea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732" y="147147"/>
            <a:ext cx="2160000" cy="21600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973103" y="1940572"/>
            <a:ext cx="1123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Ben Janke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91469" y="4135606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Jacques Finlay</a:t>
            </a:r>
          </a:p>
        </p:txBody>
      </p:sp>
    </p:spTree>
    <p:extLst>
      <p:ext uri="{BB962C8B-B14F-4D97-AF65-F5344CB8AC3E}">
        <p14:creationId xmlns:p14="http://schemas.microsoft.com/office/powerpoint/2010/main" val="213122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6727" y="9553"/>
            <a:ext cx="8815451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Litterfall P to streets is 37-64% of runoff P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52039" y="5289989"/>
            <a:ext cx="3011448" cy="4059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52039" y="5289989"/>
            <a:ext cx="2880516" cy="31425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itterfallRunoffP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58" y="787399"/>
            <a:ext cx="6481942" cy="57988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56785" y="5289989"/>
            <a:ext cx="2906702" cy="31425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50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36" y="572064"/>
            <a:ext cx="7490646" cy="5193095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sp>
        <p:nvSpPr>
          <p:cNvPr id="9" name="5-Point Star 8"/>
          <p:cNvSpPr/>
          <p:nvPr/>
        </p:nvSpPr>
        <p:spPr bwMode="auto">
          <a:xfrm>
            <a:off x="4480322" y="4090087"/>
            <a:ext cx="339718" cy="339718"/>
          </a:xfrm>
          <a:prstGeom prst="star5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90289" y="5637374"/>
            <a:ext cx="656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prstClr val="black"/>
                </a:solidFill>
                <a:latin typeface="Arial"/>
                <a:cs typeface="Arial"/>
              </a:rPr>
              <a:t>WCD</a:t>
            </a:r>
            <a:endParaRPr lang="en-US" sz="1400" b="1" i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1220" y="-114152"/>
            <a:ext cx="7772400" cy="6421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FFFFFF"/>
                </a:solidFill>
                <a:latin typeface="Calibri"/>
                <a:cs typeface="Calibri"/>
              </a:rPr>
              <a:t>Canopy Cover Study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706838" y="5945151"/>
            <a:ext cx="3685873" cy="6421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rgbClr val="FFFFFF"/>
                </a:solidFill>
                <a:latin typeface="Calibri"/>
                <a:cs typeface="Calibri"/>
              </a:rPr>
              <a:t>Ben Janke, Jacques Finlay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9254" y="584639"/>
            <a:ext cx="1331998" cy="11459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9253" y="4946609"/>
            <a:ext cx="1332000" cy="3513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3548" y="3531243"/>
            <a:ext cx="1323410" cy="13538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1867" y="1792096"/>
            <a:ext cx="1306773" cy="16776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9253" y="5359458"/>
            <a:ext cx="1332000" cy="399600"/>
          </a:xfrm>
          <a:prstGeom prst="rect">
            <a:avLst/>
          </a:prstGeom>
          <a:solidFill>
            <a:srgbClr val="F2F2F2"/>
          </a:solidFill>
        </p:spPr>
      </p:pic>
    </p:spTree>
    <p:extLst>
      <p:ext uri="{BB962C8B-B14F-4D97-AF65-F5344CB8AC3E}">
        <p14:creationId xmlns:p14="http://schemas.microsoft.com/office/powerpoint/2010/main" val="354534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70068"/>
            <a:ext cx="4500000" cy="55630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000" y="1270068"/>
            <a:ext cx="4500000" cy="55630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52778" y="-5410"/>
            <a:ext cx="4476443" cy="122400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Increases in nutrient loading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31" y="-5410"/>
            <a:ext cx="4476443" cy="122400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Reductions in stormwater volume</a:t>
            </a:r>
          </a:p>
        </p:txBody>
      </p:sp>
      <p:sp>
        <p:nvSpPr>
          <p:cNvPr id="9" name="Right Arrow 8"/>
          <p:cNvSpPr/>
          <p:nvPr/>
        </p:nvSpPr>
        <p:spPr>
          <a:xfrm rot="18952574">
            <a:off x="1956848" y="1712422"/>
            <a:ext cx="1164175" cy="509854"/>
          </a:xfrm>
          <a:prstGeom prst="rightArrow">
            <a:avLst/>
          </a:prstGeom>
          <a:solidFill>
            <a:srgbClr val="66C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78060" y="2565519"/>
            <a:ext cx="3045325" cy="1384995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66CC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interception</a:t>
            </a:r>
          </a:p>
          <a:p>
            <a:pPr algn="ctr"/>
            <a:r>
              <a:rPr lang="en-US" sz="2800" b="1">
                <a:solidFill>
                  <a:srgbClr val="66CC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evapotranspiration</a:t>
            </a:r>
          </a:p>
          <a:p>
            <a:pPr algn="ctr"/>
            <a:r>
              <a:rPr lang="en-US" sz="2800" b="1">
                <a:solidFill>
                  <a:srgbClr val="66CC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infiltration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601" y="5764713"/>
            <a:ext cx="1372341" cy="5232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FF00"/>
                </a:solidFill>
              </a:rPr>
              <a:t>litterfall</a:t>
            </a:r>
          </a:p>
        </p:txBody>
      </p:sp>
      <p:sp>
        <p:nvSpPr>
          <p:cNvPr id="12" name="Right Arrow 11"/>
          <p:cNvSpPr/>
          <p:nvPr/>
        </p:nvSpPr>
        <p:spPr>
          <a:xfrm rot="16200000">
            <a:off x="5155210" y="4056930"/>
            <a:ext cx="2848636" cy="509854"/>
          </a:xfrm>
          <a:prstGeom prst="rightArrow">
            <a:avLst/>
          </a:prstGeom>
          <a:solidFill>
            <a:srgbClr val="00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5400000" flipV="1">
            <a:off x="6121057" y="4066640"/>
            <a:ext cx="2848636" cy="509854"/>
          </a:xfrm>
          <a:prstGeom prst="rightArrow">
            <a:avLst/>
          </a:prstGeom>
          <a:solidFill>
            <a:srgbClr val="00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638896">
            <a:off x="1510946" y="1900297"/>
            <a:ext cx="928535" cy="285048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9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3046016"/>
              </p:ext>
            </p:extLst>
          </p:nvPr>
        </p:nvGraphicFramePr>
        <p:xfrm>
          <a:off x="744290" y="849311"/>
          <a:ext cx="7427894" cy="5494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146452" y="588826"/>
            <a:ext cx="8908246" cy="39634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i="0" kern="1200" cap="none" spc="0" normalizeH="0" baseline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neva"/>
                <a:ea typeface="+mj-ea"/>
                <a:cs typeface="Geneva"/>
              </a:defRPr>
            </a:lvl1pPr>
          </a:lstStyle>
          <a:p>
            <a:pPr algn="ctr"/>
            <a:r>
              <a:rPr lang="en-US" sz="3200" dirty="0" err="1" smtClean="0">
                <a:solidFill>
                  <a:prstClr val="white"/>
                </a:solidFill>
                <a:latin typeface="Calibri"/>
                <a:cs typeface="Calibri"/>
              </a:rPr>
              <a:t>Across 16 watersheds, stormwater N and P concentrations increase with canopy cover</a:t>
            </a:r>
            <a:endParaRPr lang="en-US" sz="3200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936489" y="3685314"/>
            <a:ext cx="2283596" cy="519549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i="0" kern="1200" cap="none" spc="0" normalizeH="0" baseline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neva"/>
                <a:ea typeface="+mj-ea"/>
                <a:cs typeface="Geneva"/>
              </a:defRPr>
            </a:lvl1pPr>
          </a:lstStyle>
          <a:p>
            <a:pPr algn="r"/>
            <a:endParaRPr lang="en-US" sz="1400" i="1" dirty="0">
              <a:solidFill>
                <a:srgbClr val="FB989C"/>
              </a:solidFill>
              <a:effectLst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064018" y="1306753"/>
            <a:ext cx="2539902" cy="482556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i="0" kern="1200" cap="none" spc="0" normalizeH="0" baseline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neva"/>
                <a:ea typeface="+mj-ea"/>
                <a:cs typeface="Geneva"/>
              </a:defRPr>
            </a:lvl1pPr>
          </a:lstStyle>
          <a:p>
            <a:endParaRPr lang="en-US" sz="1400" i="1" dirty="0">
              <a:solidFill>
                <a:srgbClr val="CCFFCC"/>
              </a:solidFill>
              <a:effectLst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86196" y="6546544"/>
            <a:ext cx="41712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>
                <a:solidFill>
                  <a:srgbClr val="BFBFBF"/>
                </a:solidFill>
                <a:latin typeface="News Gothic MT"/>
              </a:rPr>
              <a:t>Janke</a:t>
            </a:r>
            <a:r>
              <a:rPr lang="en-US" sz="1200" dirty="0" smtClean="0">
                <a:solidFill>
                  <a:srgbClr val="BFBFBF"/>
                </a:solidFill>
                <a:latin typeface="News Gothic MT"/>
              </a:rPr>
              <a:t> et al. 2017.  </a:t>
            </a:r>
            <a:r>
              <a:rPr lang="en-US" sz="1200" i="1" dirty="0" smtClean="0">
                <a:solidFill>
                  <a:srgbClr val="BFBFBF"/>
                </a:solidFill>
                <a:latin typeface="News Gothic MT"/>
              </a:rPr>
              <a:t>Environmental Science &amp; Technology</a:t>
            </a:r>
            <a:endParaRPr lang="en-US" sz="1200" i="1" dirty="0">
              <a:solidFill>
                <a:srgbClr val="BFBFBF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72855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8-01-09 at 8.55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83" y="1096383"/>
            <a:ext cx="6949990" cy="57284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595" y="23119"/>
            <a:ext cx="88753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Higher tree canopy increases P yields except at low street density</a:t>
            </a:r>
          </a:p>
        </p:txBody>
      </p:sp>
      <p:sp>
        <p:nvSpPr>
          <p:cNvPr id="7" name="Rectangle 6"/>
          <p:cNvSpPr/>
          <p:nvPr/>
        </p:nvSpPr>
        <p:spPr>
          <a:xfrm>
            <a:off x="7372497" y="6547861"/>
            <a:ext cx="15222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  <a:latin typeface="News Gothic MT"/>
              </a:rPr>
              <a:t>Janke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News Gothic MT"/>
              </a:rPr>
              <a:t> et al. 2017</a:t>
            </a:r>
            <a:endParaRPr lang="en-US" sz="1200" i="1" dirty="0">
              <a:solidFill>
                <a:schemeClr val="bg1">
                  <a:lumMod val="50000"/>
                </a:schemeClr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3892779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6-04 at 9.11.04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3318"/>
            <a:ext cx="9144000" cy="6071363"/>
          </a:xfrm>
          <a:prstGeom prst="rect">
            <a:avLst/>
          </a:prstGeom>
        </p:spPr>
      </p:pic>
      <p:pic>
        <p:nvPicPr>
          <p:cNvPr id="3" name="Picture 2" descr="crwd_main_monsites_manuscrip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502" y="823940"/>
            <a:ext cx="5461000" cy="5461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982128" y="1771830"/>
            <a:ext cx="877949" cy="799675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412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3054097"/>
              </p:ext>
            </p:extLst>
          </p:nvPr>
        </p:nvGraphicFramePr>
        <p:xfrm>
          <a:off x="2" y="1490059"/>
          <a:ext cx="9106229" cy="4927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7" y="120078"/>
            <a:ext cx="8915400" cy="1081938"/>
          </a:xfrm>
        </p:spPr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FFFF"/>
                </a:solidFill>
                <a:latin typeface="Calibri"/>
                <a:cs typeface="Calibri"/>
              </a:rPr>
              <a:t>Within one watershed, </a:t>
            </a:r>
            <a:r>
              <a:rPr lang="en-US" sz="3200" dirty="0" err="1">
                <a:solidFill>
                  <a:schemeClr val="tx1"/>
                </a:solidFill>
                <a:latin typeface="Calibri"/>
                <a:cs typeface="Calibri"/>
              </a:rPr>
              <a:t>s</a:t>
            </a:r>
            <a:r>
              <a:rPr lang="en-US" sz="3200" dirty="0" err="1" smtClean="0">
                <a:solidFill>
                  <a:schemeClr val="tx1"/>
                </a:solidFill>
                <a:latin typeface="Calibri"/>
                <a:cs typeface="Calibri"/>
              </a:rPr>
              <a:t>tormwater</a:t>
            </a:r>
            <a:r>
              <a:rPr lang="en-US" sz="3200" dirty="0" smtClean="0">
                <a:solidFill>
                  <a:schemeClr val="tx1"/>
                </a:solidFill>
                <a:latin typeface="Calibri"/>
                <a:cs typeface="Calibri"/>
              </a:rPr>
              <a:t> P matches </a:t>
            </a:r>
            <a:r>
              <a:rPr lang="en-US" sz="3200" dirty="0">
                <a:solidFill>
                  <a:schemeClr val="tx1"/>
                </a:solidFill>
                <a:latin typeface="Calibri"/>
                <a:cs typeface="Calibri"/>
              </a:rPr>
              <a:t>t</a:t>
            </a:r>
            <a:r>
              <a:rPr lang="en-US" sz="3200" dirty="0" smtClean="0">
                <a:solidFill>
                  <a:schemeClr val="tx1"/>
                </a:solidFill>
                <a:latin typeface="Calibri"/>
                <a:cs typeface="Calibri"/>
              </a:rPr>
              <a:t>ree phenology across the seasons</a:t>
            </a:r>
            <a:endParaRPr lang="en-US" sz="3200" i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71018" y="2805507"/>
            <a:ext cx="12203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prstClr val="white"/>
                </a:solidFill>
                <a:latin typeface="News Gothic MT"/>
              </a:rPr>
              <a:t>Snowmelt</a:t>
            </a:r>
            <a:endParaRPr lang="en-US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19234" y="2990173"/>
            <a:ext cx="1066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prstClr val="white"/>
                </a:solidFill>
                <a:latin typeface="News Gothic MT"/>
              </a:rPr>
              <a:t>Leaf Out</a:t>
            </a:r>
            <a:endParaRPr lang="en-US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6503" y="1633725"/>
            <a:ext cx="1187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prstClr val="white"/>
                </a:solidFill>
                <a:latin typeface="News Gothic MT"/>
              </a:rPr>
              <a:t>Leaf Drop</a:t>
            </a:r>
            <a:endParaRPr lang="en-US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26120" y="6486543"/>
            <a:ext cx="16284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7F7F7F"/>
                </a:solidFill>
                <a:latin typeface="News Gothic MT"/>
              </a:rPr>
              <a:t>Finlay et al. in prep.</a:t>
            </a:r>
            <a:endParaRPr lang="en-US" sz="1200" dirty="0">
              <a:solidFill>
                <a:srgbClr val="7F7F7F"/>
              </a:solidFill>
              <a:latin typeface="News Gothic MT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6200" y="-148462"/>
            <a:ext cx="8915400" cy="10819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i="0" kern="1200" cap="none" spc="0" normalizeH="0" baseline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neva"/>
                <a:ea typeface="+mj-ea"/>
                <a:cs typeface="Geneva"/>
              </a:defRPr>
            </a:lvl1pPr>
          </a:lstStyle>
          <a:p>
            <a:pPr>
              <a:defRPr/>
            </a:pP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5810" y="1623660"/>
            <a:ext cx="1770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5-year average</a:t>
            </a:r>
          </a:p>
        </p:txBody>
      </p:sp>
    </p:spTree>
    <p:extLst>
      <p:ext uri="{BB962C8B-B14F-4D97-AF65-F5344CB8AC3E}">
        <p14:creationId xmlns:p14="http://schemas.microsoft.com/office/powerpoint/2010/main" val="373183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5-Point Star 8"/>
          <p:cNvSpPr/>
          <p:nvPr/>
        </p:nvSpPr>
        <p:spPr bwMode="auto">
          <a:xfrm>
            <a:off x="4480322" y="4090087"/>
            <a:ext cx="339718" cy="339718"/>
          </a:xfrm>
          <a:prstGeom prst="star5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90289" y="5637374"/>
            <a:ext cx="656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prstClr val="black"/>
                </a:solidFill>
                <a:latin typeface="Arial"/>
                <a:cs typeface="Arial"/>
              </a:rPr>
              <a:t>WCD</a:t>
            </a:r>
            <a:endParaRPr lang="en-US" sz="1400" b="1" i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7155" y="-42807"/>
            <a:ext cx="8209474" cy="6421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FFFFFF"/>
                </a:solidFill>
                <a:latin typeface="Calibri"/>
                <a:cs typeface="Calibri"/>
              </a:rPr>
              <a:t>Paired Catchment Study, Madison, WI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91342" y="6215899"/>
            <a:ext cx="7772400" cy="6421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>
                <a:solidFill>
                  <a:srgbClr val="FFFFFF"/>
                </a:solidFill>
                <a:latin typeface="Calibri"/>
                <a:cs typeface="Calibri"/>
              </a:rPr>
              <a:t>Bill Selbig, USGS, Middleton, WI</a:t>
            </a:r>
          </a:p>
        </p:txBody>
      </p:sp>
      <p:pic>
        <p:nvPicPr>
          <p:cNvPr id="2" name="Picture 1" descr="Screen Shot 2018-01-01 at 10.10.5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04" y="641563"/>
            <a:ext cx="7960695" cy="57101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46791" y="1558053"/>
            <a:ext cx="3075567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/>
                <a:cs typeface="Calibri"/>
              </a:rPr>
              <a:t>Test Catchment</a:t>
            </a:r>
            <a:r>
              <a:rPr lang="en-US">
                <a:solidFill>
                  <a:schemeClr val="bg1"/>
                </a:solidFill>
                <a:latin typeface="Calibri"/>
                <a:cs typeface="Calibri"/>
              </a:rPr>
              <a:t>: </a:t>
            </a:r>
            <a:r>
              <a:rPr lang="en-US">
                <a:solidFill>
                  <a:prstClr val="black"/>
                </a:solidFill>
                <a:latin typeface="Calibri"/>
                <a:cs typeface="Calibri"/>
              </a:rPr>
              <a:t>weekly sweeping and leaf removal, Apr-Nov</a:t>
            </a:r>
          </a:p>
        </p:txBody>
      </p:sp>
      <p:sp>
        <p:nvSpPr>
          <p:cNvPr id="4" name="Rectangle 3"/>
          <p:cNvSpPr/>
          <p:nvPr/>
        </p:nvSpPr>
        <p:spPr>
          <a:xfrm>
            <a:off x="2238184" y="3610680"/>
            <a:ext cx="1793279" cy="338554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Calibri"/>
                <a:cs typeface="Calibri"/>
              </a:rPr>
              <a:t>Control Catchment</a:t>
            </a:r>
            <a:endParaRPr lang="en-US" sz="1600" b="1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903617" y="641563"/>
            <a:ext cx="3646284" cy="6787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>
                <a:solidFill>
                  <a:schemeClr val="bg1"/>
                </a:solidFill>
                <a:latin typeface="Calibri"/>
                <a:cs typeface="Calibri"/>
              </a:rPr>
              <a:t>17% canopy cover over streets</a:t>
            </a:r>
          </a:p>
        </p:txBody>
      </p:sp>
    </p:spTree>
    <p:extLst>
      <p:ext uri="{BB962C8B-B14F-4D97-AF65-F5344CB8AC3E}">
        <p14:creationId xmlns:p14="http://schemas.microsoft.com/office/powerpoint/2010/main" val="253883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01-01 at 10.21.39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"/>
          <a:stretch/>
        </p:blipFill>
        <p:spPr>
          <a:xfrm>
            <a:off x="0" y="906618"/>
            <a:ext cx="8915664" cy="558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10461" y="6500989"/>
            <a:ext cx="34034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>
                <a:solidFill>
                  <a:srgbClr val="7F7F7F"/>
                </a:solidFill>
                <a:latin typeface="News Gothic MT"/>
              </a:rPr>
              <a:t>Selbig </a:t>
            </a:r>
            <a:r>
              <a:rPr lang="en-US" sz="1200" dirty="0" smtClean="0">
                <a:solidFill>
                  <a:srgbClr val="7F7F7F"/>
                </a:solidFill>
                <a:latin typeface="News Gothic MT"/>
              </a:rPr>
              <a:t>2016 </a:t>
            </a:r>
            <a:r>
              <a:rPr lang="en-US" sz="1200" i="1" dirty="0" smtClean="0">
                <a:solidFill>
                  <a:srgbClr val="7F7F7F"/>
                </a:solidFill>
                <a:latin typeface="News Gothic MT"/>
              </a:rPr>
              <a:t>Science of the Total Environment</a:t>
            </a:r>
            <a:endParaRPr lang="en-US" sz="1200" i="1" dirty="0">
              <a:solidFill>
                <a:srgbClr val="7F7F7F"/>
              </a:solidFill>
              <a:latin typeface="News Gothic MT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21423"/>
            <a:ext cx="9144000" cy="733568"/>
          </a:xfrm>
        </p:spPr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bg1"/>
                </a:solidFill>
                <a:effectLst/>
                <a:latin typeface="Calibri"/>
                <a:cs typeface="Calibri"/>
              </a:rPr>
              <a:t>Treated (swept) catchment has lower runoff P concentrations than control (unswept) catchment </a:t>
            </a:r>
            <a:endParaRPr lang="en-US" sz="2800" i="1" dirty="0">
              <a:solidFill>
                <a:schemeClr val="bg1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809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8-06 at 11.01.00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0" b="23943"/>
          <a:stretch/>
        </p:blipFill>
        <p:spPr>
          <a:xfrm>
            <a:off x="1244600" y="1168400"/>
            <a:ext cx="6654800" cy="4279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10461" y="6500989"/>
            <a:ext cx="34034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>
                <a:solidFill>
                  <a:srgbClr val="7F7F7F"/>
                </a:solidFill>
                <a:latin typeface="News Gothic MT"/>
              </a:rPr>
              <a:t>Selbig </a:t>
            </a:r>
            <a:r>
              <a:rPr lang="en-US" sz="1200" dirty="0" smtClean="0">
                <a:solidFill>
                  <a:srgbClr val="7F7F7F"/>
                </a:solidFill>
                <a:latin typeface="News Gothic MT"/>
              </a:rPr>
              <a:t>2016 </a:t>
            </a:r>
            <a:r>
              <a:rPr lang="en-US" sz="1200" i="1" dirty="0" smtClean="0">
                <a:solidFill>
                  <a:srgbClr val="7F7F7F"/>
                </a:solidFill>
                <a:latin typeface="News Gothic MT"/>
              </a:rPr>
              <a:t>Science of the Total Environment</a:t>
            </a:r>
            <a:endParaRPr lang="en-US" sz="1200" i="1" dirty="0">
              <a:solidFill>
                <a:srgbClr val="7F7F7F"/>
              </a:solidFill>
              <a:latin typeface="News Gothic M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62300" y="1168400"/>
            <a:ext cx="2705100" cy="685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 descr="Screen Shot 2017-08-06 at 11.01.00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7" t="76861" r="11245"/>
          <a:stretch/>
        </p:blipFill>
        <p:spPr>
          <a:xfrm>
            <a:off x="5054600" y="1422400"/>
            <a:ext cx="3226819" cy="1460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99579" y="4959648"/>
            <a:ext cx="2202241" cy="129266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prstClr val="black"/>
                </a:solidFill>
                <a:latin typeface="Calibri"/>
              </a:rPr>
              <a:t>Treatment</a:t>
            </a:r>
          </a:p>
          <a:p>
            <a:pPr algn="ctr"/>
            <a:r>
              <a:rPr lang="en-US">
                <a:solidFill>
                  <a:prstClr val="black"/>
                </a:solidFill>
                <a:latin typeface="Calibri"/>
              </a:rPr>
              <a:t>(weekly sweeping and leaf removal, Apr-Nov)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02224" y="4961235"/>
            <a:ext cx="2046316" cy="1015663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prstClr val="black"/>
                </a:solidFill>
                <a:latin typeface="Calibri"/>
              </a:rPr>
              <a:t>Control</a:t>
            </a:r>
          </a:p>
          <a:p>
            <a:pPr algn="ctr"/>
            <a:r>
              <a:rPr lang="en-US">
                <a:solidFill>
                  <a:prstClr val="black"/>
                </a:solidFill>
                <a:latin typeface="Calibri"/>
              </a:rPr>
              <a:t>(no street sweeping</a:t>
            </a:r>
          </a:p>
          <a:p>
            <a:pPr algn="ctr"/>
            <a:r>
              <a:rPr lang="en-US">
                <a:solidFill>
                  <a:prstClr val="black"/>
                </a:solidFill>
                <a:latin typeface="Calibri"/>
              </a:rPr>
              <a:t>or leaf removal)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126240"/>
            <a:ext cx="9144000" cy="733568"/>
          </a:xfr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000000"/>
                </a:solidFill>
                <a:latin typeface="Calibri"/>
                <a:cs typeface="Calibri"/>
              </a:rPr>
              <a:t>Treated (swept) catchment </a:t>
            </a:r>
            <a:r>
              <a:rPr lang="en-US" sz="320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has lower runoff P yield</a:t>
            </a:r>
            <a:endParaRPr lang="en-US" sz="3200" i="1" dirty="0">
              <a:solidFill>
                <a:srgbClr val="000000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141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" y="29535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5677" y="1373415"/>
            <a:ext cx="9159677" cy="4191917"/>
          </a:xfrm>
          <a:prstGeom prst="rect">
            <a:avLst/>
          </a:prstGeom>
          <a:solidFill>
            <a:schemeClr val="tx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4800" dirty="0" smtClean="0">
                <a:solidFill>
                  <a:prstClr val="white"/>
                </a:solidFill>
                <a:latin typeface="Calibri"/>
              </a:rPr>
              <a:t>  Solutions:</a:t>
            </a:r>
          </a:p>
          <a:p>
            <a:pPr marL="1069975" lvl="3" indent="-327025">
              <a:lnSpc>
                <a:spcPct val="140000"/>
              </a:lnSpc>
              <a:buFont typeface="Arial"/>
              <a:buChar char="•"/>
            </a:pPr>
            <a:r>
              <a:rPr lang="en-US" sz="3600" dirty="0">
                <a:solidFill>
                  <a:prstClr val="white"/>
                </a:solidFill>
                <a:latin typeface="Calibri"/>
              </a:rPr>
              <a:t>Municipal</a:t>
            </a:r>
          </a:p>
          <a:p>
            <a:pPr marL="1069975" lvl="3" indent="-327025">
              <a:lnSpc>
                <a:spcPct val="140000"/>
              </a:lnSpc>
              <a:buFont typeface="Arial"/>
              <a:buChar char="•"/>
            </a:pPr>
            <a:r>
              <a:rPr lang="en-US" sz="3600" dirty="0">
                <a:solidFill>
                  <a:prstClr val="white"/>
                </a:solidFill>
                <a:latin typeface="Calibri"/>
              </a:rPr>
              <a:t>Neighborhood</a:t>
            </a:r>
          </a:p>
          <a:p>
            <a:pPr marL="1069975" lvl="3" indent="-327025">
              <a:lnSpc>
                <a:spcPct val="140000"/>
              </a:lnSpc>
              <a:buFont typeface="Arial"/>
              <a:buChar char="•"/>
            </a:pPr>
            <a:r>
              <a:rPr lang="en-US" sz="3600" dirty="0">
                <a:solidFill>
                  <a:prstClr val="white"/>
                </a:solidFill>
                <a:latin typeface="Calibri"/>
              </a:rPr>
              <a:t>Individual</a:t>
            </a:r>
          </a:p>
          <a:p>
            <a:pPr lvl="3">
              <a:lnSpc>
                <a:spcPct val="140000"/>
              </a:lnSpc>
            </a:pPr>
            <a:endParaRPr lang="en-US" sz="36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476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" y="29535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5677" y="1373415"/>
            <a:ext cx="9159677" cy="4191917"/>
          </a:xfrm>
          <a:prstGeom prst="rect">
            <a:avLst/>
          </a:prstGeom>
          <a:solidFill>
            <a:schemeClr val="tx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4800" dirty="0" smtClean="0">
                <a:solidFill>
                  <a:prstClr val="white"/>
                </a:solidFill>
                <a:latin typeface="Calibri"/>
              </a:rPr>
              <a:t>  Solutions:</a:t>
            </a:r>
          </a:p>
          <a:p>
            <a:pPr marL="1069975" lvl="3" indent="-327025">
              <a:lnSpc>
                <a:spcPct val="140000"/>
              </a:lnSpc>
              <a:buFont typeface="Arial"/>
              <a:buChar char="•"/>
            </a:pPr>
            <a:r>
              <a:rPr lang="en-US" sz="3600" dirty="0">
                <a:solidFill>
                  <a:prstClr val="white"/>
                </a:solidFill>
                <a:latin typeface="Calibri"/>
              </a:rPr>
              <a:t>Municipal: Enhanced Street Sweeping</a:t>
            </a:r>
          </a:p>
          <a:p>
            <a:pPr marL="1069975" lvl="3" indent="-327025">
              <a:lnSpc>
                <a:spcPct val="140000"/>
              </a:lnSpc>
              <a:buFont typeface="Arial"/>
              <a:buChar char="•"/>
            </a:pP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Neighborhood</a:t>
            </a:r>
          </a:p>
          <a:p>
            <a:pPr marL="1069975" lvl="3" indent="-327025">
              <a:lnSpc>
                <a:spcPct val="140000"/>
              </a:lnSpc>
              <a:buFont typeface="Arial"/>
              <a:buChar char="•"/>
            </a:pP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Individual</a:t>
            </a:r>
          </a:p>
          <a:p>
            <a:pPr lvl="3">
              <a:lnSpc>
                <a:spcPct val="140000"/>
              </a:lnSpc>
            </a:pPr>
            <a:endParaRPr lang="en-US" sz="36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590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4162" y="523759"/>
            <a:ext cx="8610601" cy="5283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 dirty="0" smtClean="0">
                <a:solidFill>
                  <a:schemeClr val="bg1"/>
                </a:solidFill>
              </a:rPr>
              <a:t>Street Sweeping Calculator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smtClean="0">
                <a:solidFill>
                  <a:schemeClr val="bg1"/>
                </a:solidFill>
              </a:rPr>
              <a:t>Tool</a:t>
            </a:r>
          </a:p>
          <a:p>
            <a:pPr algn="ctr">
              <a:spcAft>
                <a:spcPts val="800"/>
              </a:spcAft>
            </a:pPr>
            <a:r>
              <a:rPr lang="en-US" sz="3600" dirty="0" smtClean="0">
                <a:solidFill>
                  <a:schemeClr val="bg1"/>
                </a:solidFill>
              </a:rPr>
              <a:t>for Public Works &amp; Streets Departments</a:t>
            </a:r>
          </a:p>
          <a:p>
            <a:endParaRPr lang="en-US" sz="2800" b="1" dirty="0" smtClean="0">
              <a:solidFill>
                <a:srgbClr val="CCFFCC"/>
              </a:solidFill>
            </a:endParaRPr>
          </a:p>
          <a:p>
            <a:r>
              <a:rPr lang="en-US" sz="2800" b="1" dirty="0" smtClean="0">
                <a:solidFill>
                  <a:srgbClr val="CCFFCC"/>
                </a:solidFill>
              </a:rPr>
              <a:t>E</a:t>
            </a:r>
            <a:r>
              <a:rPr lang="en-US" sz="2800" dirty="0" smtClean="0">
                <a:solidFill>
                  <a:srgbClr val="CCFFCC"/>
                </a:solidFill>
              </a:rPr>
              <a:t>nables user to estimate cost and mass of solids and nutrients removed in user-defined sweeping scenarios.</a:t>
            </a:r>
          </a:p>
          <a:p>
            <a:endParaRPr lang="en-US" sz="2800" u="sng" dirty="0">
              <a:solidFill>
                <a:srgbClr val="CCFFCC"/>
              </a:solidFill>
            </a:endParaRPr>
          </a:p>
          <a:p>
            <a:r>
              <a:rPr lang="en-US" sz="2800" u="sng" dirty="0" smtClean="0">
                <a:solidFill>
                  <a:srgbClr val="CCFFCC"/>
                </a:solidFill>
              </a:rPr>
              <a:t>Typical questions</a:t>
            </a:r>
            <a:r>
              <a:rPr lang="en-US" sz="2800" dirty="0" smtClean="0">
                <a:solidFill>
                  <a:srgbClr val="CCFFCC"/>
                </a:solidFill>
              </a:rPr>
              <a:t>:</a:t>
            </a:r>
          </a:p>
          <a:p>
            <a:pPr lvl="1"/>
            <a:r>
              <a:rPr lang="en-US" sz="2800" dirty="0" smtClean="0">
                <a:solidFill>
                  <a:srgbClr val="CCFFCC"/>
                </a:solidFill>
              </a:rPr>
              <a:t>1. </a:t>
            </a:r>
            <a:r>
              <a:rPr lang="en-US" sz="2800" i="1" dirty="0" smtClean="0">
                <a:solidFill>
                  <a:srgbClr val="CCFFCC"/>
                </a:solidFill>
              </a:rPr>
              <a:t>How much solids and P can I remove for a given budget?</a:t>
            </a:r>
          </a:p>
          <a:p>
            <a:pPr lvl="1"/>
            <a:r>
              <a:rPr lang="en-US" sz="2800" dirty="0" smtClean="0">
                <a:solidFill>
                  <a:srgbClr val="CCFFCC"/>
                </a:solidFill>
              </a:rPr>
              <a:t>2</a:t>
            </a:r>
            <a:r>
              <a:rPr lang="en-US" sz="2800" i="1" dirty="0" smtClean="0">
                <a:solidFill>
                  <a:srgbClr val="CCFFCC"/>
                </a:solidFill>
              </a:rPr>
              <a:t>. What is the lowest cost to achieve a specific P load reduction goal?</a:t>
            </a:r>
          </a:p>
        </p:txBody>
      </p:sp>
    </p:spTree>
    <p:extLst>
      <p:ext uri="{BB962C8B-B14F-4D97-AF65-F5344CB8AC3E}">
        <p14:creationId xmlns:p14="http://schemas.microsoft.com/office/powerpoint/2010/main" val="9742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2849" y="1270068"/>
            <a:ext cx="4500000" cy="55630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01627" y="-5410"/>
            <a:ext cx="4476443" cy="122400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Increases in nutrient loading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69450" y="5792328"/>
            <a:ext cx="1372341" cy="5232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FF00"/>
                </a:solidFill>
              </a:rPr>
              <a:t>litterfall</a:t>
            </a:r>
          </a:p>
        </p:txBody>
      </p:sp>
      <p:sp>
        <p:nvSpPr>
          <p:cNvPr id="12" name="Right Arrow 11"/>
          <p:cNvSpPr/>
          <p:nvPr/>
        </p:nvSpPr>
        <p:spPr>
          <a:xfrm rot="16200000">
            <a:off x="2804059" y="4056930"/>
            <a:ext cx="2848636" cy="509854"/>
          </a:xfrm>
          <a:prstGeom prst="rightArrow">
            <a:avLst/>
          </a:prstGeom>
          <a:solidFill>
            <a:srgbClr val="00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5400000" flipV="1">
            <a:off x="3769906" y="4066640"/>
            <a:ext cx="2848636" cy="509854"/>
          </a:xfrm>
          <a:prstGeom prst="rightArrow">
            <a:avLst/>
          </a:prstGeom>
          <a:solidFill>
            <a:srgbClr val="00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4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" t="9973" r="1353"/>
          <a:stretch/>
        </p:blipFill>
        <p:spPr bwMode="auto">
          <a:xfrm>
            <a:off x="76201" y="145308"/>
            <a:ext cx="89154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653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7534" y="0"/>
            <a:ext cx="8588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Example of output from Street Sweeping Calculator Tool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185" y="4876800"/>
            <a:ext cx="7845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Sample application #1: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  What is the lowest cost to remove 35 lb P/yr?   </a:t>
            </a:r>
            <a:r>
              <a:rPr lang="en-US" sz="2400" dirty="0" smtClean="0">
                <a:solidFill>
                  <a:srgbClr val="FF0000"/>
                </a:solidFill>
              </a:rPr>
              <a:t>Scenario #10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" y="5874603"/>
            <a:ext cx="8489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Sample application #2: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  What is the most P that can be removed for $2,000?   </a:t>
            </a:r>
            <a:r>
              <a:rPr lang="en-US" sz="2400" dirty="0" smtClean="0">
                <a:solidFill>
                  <a:srgbClr val="66CCFF"/>
                </a:solidFill>
              </a:rPr>
              <a:t>Scenario #6</a:t>
            </a:r>
            <a:endParaRPr lang="en-US" sz="2400" dirty="0">
              <a:solidFill>
                <a:srgbClr val="66CCFF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019800" y="3962400"/>
            <a:ext cx="838200" cy="3810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3172019"/>
              </p:ext>
            </p:extLst>
          </p:nvPr>
        </p:nvGraphicFramePr>
        <p:xfrm>
          <a:off x="304800" y="939800"/>
          <a:ext cx="8661400" cy="401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Worksheet" r:id="rId3" imgW="8661400" imgH="4013200" progId="Excel.Sheet.12">
                  <p:embed/>
                </p:oleObj>
              </mc:Choice>
              <mc:Fallback>
                <p:oleObj name="Worksheet" r:id="rId3" imgW="8661400" imgH="40132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4800" y="939800"/>
                        <a:ext cx="8661400" cy="401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381000" y="376535"/>
            <a:ext cx="5268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Route:  10 </a:t>
            </a:r>
            <a:r>
              <a:rPr lang="en-US" sz="2400" dirty="0">
                <a:solidFill>
                  <a:schemeClr val="bg1"/>
                </a:solidFill>
              </a:rPr>
              <a:t>curb-</a:t>
            </a:r>
            <a:r>
              <a:rPr lang="en-US" sz="2400" dirty="0" smtClean="0">
                <a:solidFill>
                  <a:schemeClr val="bg1"/>
                </a:solidFill>
              </a:rPr>
              <a:t>miles; 20</a:t>
            </a:r>
            <a:r>
              <a:rPr lang="en-US" sz="2400" dirty="0">
                <a:solidFill>
                  <a:schemeClr val="bg1"/>
                </a:solidFill>
              </a:rPr>
              <a:t>% canopy cover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839590" y="3338979"/>
            <a:ext cx="1990175" cy="261880"/>
          </a:xfrm>
          <a:prstGeom prst="roundRect">
            <a:avLst/>
          </a:prstGeom>
          <a:noFill/>
          <a:ln w="57150" cmpd="sng">
            <a:solidFill>
              <a:srgbClr val="66CC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5861060" y="4394865"/>
            <a:ext cx="1990175" cy="261880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79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1-04 at 1.15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1900"/>
            <a:ext cx="9144000" cy="437417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659553" y="3181850"/>
            <a:ext cx="1484447" cy="2212892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40988" y="462190"/>
            <a:ext cx="80969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https://stormwater.pca.state.mn.us/index.php?title=Street_sweeping_for_trees</a:t>
            </a:r>
          </a:p>
        </p:txBody>
      </p:sp>
    </p:spTree>
    <p:extLst>
      <p:ext uri="{BB962C8B-B14F-4D97-AF65-F5344CB8AC3E}">
        <p14:creationId xmlns:p14="http://schemas.microsoft.com/office/powerpoint/2010/main" val="123518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8-01-08 at 8.23.4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468"/>
            <a:ext cx="9144000" cy="526370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16200000">
            <a:off x="2761789" y="3855105"/>
            <a:ext cx="720172" cy="324949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41847" y="270790"/>
            <a:ext cx="78952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https://stormwater.pca.state.mn.us/index.php?title=Methods_for_calculating_pollutant_reductions_for_street_sweeping</a:t>
            </a:r>
          </a:p>
        </p:txBody>
      </p:sp>
    </p:spTree>
    <p:extLst>
      <p:ext uri="{BB962C8B-B14F-4D97-AF65-F5344CB8AC3E}">
        <p14:creationId xmlns:p14="http://schemas.microsoft.com/office/powerpoint/2010/main" val="46085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2920650"/>
              </p:ext>
            </p:extLst>
          </p:nvPr>
        </p:nvGraphicFramePr>
        <p:xfrm>
          <a:off x="180975" y="904761"/>
          <a:ext cx="8839200" cy="5486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6675" y="-110572"/>
            <a:ext cx="906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In high canopy areas, </a:t>
            </a:r>
            <a:r>
              <a:rPr lang="en-US" sz="3200" dirty="0">
                <a:solidFill>
                  <a:schemeClr val="bg1"/>
                </a:solidFill>
              </a:rPr>
              <a:t>P</a:t>
            </a:r>
            <a:r>
              <a:rPr lang="en-US" sz="3200" dirty="0" smtClean="0">
                <a:solidFill>
                  <a:schemeClr val="bg1"/>
                </a:solidFill>
              </a:rPr>
              <a:t> can be recovered for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 less than $100/lb 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70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209" y="13094"/>
            <a:ext cx="8839200" cy="1143000"/>
          </a:xfrm>
          <a:noFill/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3400" dirty="0" smtClean="0">
                <a:solidFill>
                  <a:srgbClr val="FFFFFF"/>
                </a:solidFill>
                <a:latin typeface="Calibri"/>
                <a:cs typeface="Calibri"/>
              </a:rPr>
              <a:t>Crediting for P Recovery</a:t>
            </a:r>
            <a:endParaRPr lang="en-US" sz="34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6238776"/>
              </p:ext>
            </p:extLst>
          </p:nvPr>
        </p:nvGraphicFramePr>
        <p:xfrm>
          <a:off x="304800" y="1219200"/>
          <a:ext cx="8571187" cy="533399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285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9330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FFFF"/>
                          </a:solidFill>
                        </a:rPr>
                        <a:t>Five-Fold Cross</a:t>
                      </a:r>
                      <a:r>
                        <a:rPr lang="en-US" sz="2800" baseline="0" dirty="0" smtClean="0">
                          <a:solidFill>
                            <a:srgbClr val="FFFFFF"/>
                          </a:solidFill>
                        </a:rPr>
                        <a:t>-Validation for Simple Prediction </a:t>
                      </a:r>
                      <a:r>
                        <a:rPr lang="en-US" sz="2800" baseline="0" dirty="0" err="1" smtClean="0">
                          <a:solidFill>
                            <a:srgbClr val="FFFFFF"/>
                          </a:solidFill>
                        </a:rPr>
                        <a:t>Measurements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FFFFFF"/>
                          </a:solidFill>
                        </a:rPr>
                        <a:t>P</a:t>
                      </a:r>
                      <a:r>
                        <a:rPr lang="en-US" sz="2400" baseline="0" dirty="0" smtClean="0">
                          <a:solidFill>
                            <a:srgbClr val="FFFFFF"/>
                          </a:solidFill>
                        </a:rPr>
                        <a:t> (lb)</a:t>
                      </a:r>
                      <a:endParaRPr lang="en-US" sz="24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FFFFFF"/>
                          </a:solidFill>
                        </a:rPr>
                        <a:t>% error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92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 smtClean="0">
                          <a:solidFill>
                            <a:srgbClr val="000000"/>
                          </a:solidFill>
                        </a:rPr>
                        <a:t>Measured Recovered Phosphorus</a:t>
                      </a:r>
                      <a:endParaRPr lang="en-US" sz="2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000000"/>
                          </a:solidFill>
                        </a:rPr>
                        <a:t>505</a:t>
                      </a:r>
                    </a:p>
                  </a:txBody>
                  <a:tcPr anchor="ctr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073">
                <a:tc gridSpan="3">
                  <a:txBody>
                    <a:bodyPr/>
                    <a:lstStyle/>
                    <a:p>
                      <a:pPr algn="l"/>
                      <a:r>
                        <a:rPr lang="en-US" sz="2600" i="1" dirty="0" smtClean="0">
                          <a:solidFill>
                            <a:srgbClr val="000000"/>
                          </a:solidFill>
                        </a:rPr>
                        <a:t>Estimate</a:t>
                      </a:r>
                      <a:r>
                        <a:rPr lang="en-US" sz="2600" i="1" baseline="0" dirty="0" smtClean="0">
                          <a:solidFill>
                            <a:srgbClr val="000000"/>
                          </a:solidFill>
                        </a:rPr>
                        <a:t> based on measured:</a:t>
                      </a:r>
                      <a:endParaRPr lang="en-US" sz="2600" i="1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5796">
                <a:tc>
                  <a:txBody>
                    <a:bodyPr/>
                    <a:lstStyle/>
                    <a:p>
                      <a:pPr lvl="1" algn="l"/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Curb-miles</a:t>
                      </a:r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</a:rPr>
                        <a:t> Swept  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</a:rPr>
                        <a:t>(predicted recovery)</a:t>
                      </a:r>
                      <a:endParaRPr lang="en-US" sz="24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525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(+4.0%)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5796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Fresh Load (lb)</a:t>
                      </a:r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	</a:t>
                      </a:r>
                      <a:endParaRPr lang="en-US" sz="28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524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(+3.7%)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5796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Dry</a:t>
                      </a:r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Load (lb)</a:t>
                      </a:r>
                      <a:endParaRPr lang="en-US" sz="28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516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(+2.1%)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078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775" y="28672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</a:rPr>
              <a:t>Typical twice/year sweeping only removes 8% of litterfall P inputs to streets</a:t>
            </a:r>
          </a:p>
        </p:txBody>
      </p:sp>
    </p:spTree>
    <p:extLst>
      <p:ext uri="{BB962C8B-B14F-4D97-AF65-F5344CB8AC3E}">
        <p14:creationId xmlns:p14="http://schemas.microsoft.com/office/powerpoint/2010/main" val="136841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3-11-14 08.56.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479.JPG"/>
          <p:cNvPicPr>
            <a:picLocks noChangeAspect="1"/>
          </p:cNvPicPr>
          <p:nvPr/>
        </p:nvPicPr>
        <p:blipFill>
          <a:blip r:embed="rId3"/>
          <a:srcRect r="1735"/>
          <a:stretch>
            <a:fillRect/>
          </a:stretch>
        </p:blipFill>
        <p:spPr>
          <a:xfrm>
            <a:off x="179405" y="134553"/>
            <a:ext cx="4316395" cy="6588893"/>
          </a:xfrm>
          <a:prstGeom prst="rect">
            <a:avLst/>
          </a:prstGeom>
        </p:spPr>
      </p:pic>
      <p:pic>
        <p:nvPicPr>
          <p:cNvPr id="6" name="Picture 5" descr="5160870938_48fc9420d5_z.jpg"/>
          <p:cNvPicPr>
            <a:picLocks noChangeAspect="1"/>
          </p:cNvPicPr>
          <p:nvPr/>
        </p:nvPicPr>
        <p:blipFill>
          <a:blip r:embed="rId4"/>
          <a:srcRect l="23464" r="11419"/>
          <a:stretch>
            <a:fillRect/>
          </a:stretch>
        </p:blipFill>
        <p:spPr>
          <a:xfrm>
            <a:off x="4707630" y="132624"/>
            <a:ext cx="4293040" cy="66031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08300" y="114300"/>
            <a:ext cx="3365500" cy="830997"/>
          </a:xfrm>
          <a:prstGeom prst="rect">
            <a:avLst/>
          </a:prstGeom>
          <a:solidFill>
            <a:schemeClr val="tx1">
              <a:alpha val="59000"/>
            </a:schemeClr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FFFFFF"/>
                </a:solidFill>
                <a:latin typeface="Calibri"/>
              </a:rPr>
              <a:t>Phenology</a:t>
            </a:r>
            <a:endParaRPr lang="en-US" sz="4800" dirty="0" smtClean="0">
              <a:solidFill>
                <a:srgbClr val="FFFFFF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01143.JPG"/>
          <p:cNvPicPr>
            <a:picLocks noChangeAspect="1"/>
          </p:cNvPicPr>
          <p:nvPr/>
        </p:nvPicPr>
        <p:blipFill>
          <a:blip r:embed="rId3"/>
          <a:srcRect l="18761" t="37177" r="20420" b="5227"/>
          <a:stretch>
            <a:fillRect/>
          </a:stretch>
        </p:blipFill>
        <p:spPr>
          <a:xfrm>
            <a:off x="125476" y="1023875"/>
            <a:ext cx="8878824" cy="5605525"/>
          </a:xfrm>
          <a:prstGeom prst="rect">
            <a:avLst/>
          </a:prstGeom>
        </p:spPr>
      </p:pic>
      <p:pic>
        <p:nvPicPr>
          <p:cNvPr id="10" name="Picture 9" descr="Screen shot 2013-10-15 at 12.38.34 PM.png"/>
          <p:cNvPicPr>
            <a:picLocks noChangeAspect="1"/>
          </p:cNvPicPr>
          <p:nvPr/>
        </p:nvPicPr>
        <p:blipFill>
          <a:blip r:embed="rId4"/>
          <a:srcRect l="1250" t="9542" r="1667" b="9999"/>
          <a:stretch>
            <a:fillRect/>
          </a:stretch>
        </p:blipFill>
        <p:spPr>
          <a:xfrm>
            <a:off x="127000" y="38100"/>
            <a:ext cx="8877300" cy="13458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39700" y="6176875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04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2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ide1.jpg"/>
          <p:cNvPicPr>
            <a:picLocks noChangeAspect="1"/>
          </p:cNvPicPr>
          <p:nvPr/>
        </p:nvPicPr>
        <p:blipFill>
          <a:blip r:embed="rId2"/>
          <a:srcRect l="12268" t="7055" r="43272" b="64026"/>
          <a:stretch>
            <a:fillRect/>
          </a:stretch>
        </p:blipFill>
        <p:spPr>
          <a:xfrm>
            <a:off x="771977" y="432659"/>
            <a:ext cx="7379575" cy="64008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107012" y="781579"/>
            <a:ext cx="772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Sept 7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08289" y="781579"/>
            <a:ext cx="681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Oct 2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43330" y="781579"/>
            <a:ext cx="798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Oct 27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56009" y="21456"/>
            <a:ext cx="7357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Citizen scientist </a:t>
            </a:r>
            <a:r>
              <a:rPr lang="en-US" sz="2400" dirty="0" err="1" smtClean="0">
                <a:solidFill>
                  <a:prstClr val="black"/>
                </a:solidFill>
                <a:latin typeface="Calibri"/>
              </a:rPr>
              <a:t>phenology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data vs. street sweeping, 2013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" y="295350"/>
            <a:ext cx="9144000" cy="60960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647089"/>
              </p:ext>
            </p:extLst>
          </p:nvPr>
        </p:nvGraphicFramePr>
        <p:xfrm>
          <a:off x="15678" y="1348685"/>
          <a:ext cx="9144000" cy="43305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2434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Pros: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Cons: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434">
                <a:tc>
                  <a:txBody>
                    <a:bodyPr/>
                    <a:lstStyle/>
                    <a:p>
                      <a:pPr marL="261938" indent="-261938"/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Cost-effective</a:t>
                      </a:r>
                      <a:r>
                        <a:rPr lang="en-US" sz="3200" baseline="0">
                          <a:solidFill>
                            <a:schemeClr val="bg1"/>
                          </a:solidFill>
                        </a:rPr>
                        <a:t> if targeted appropriately</a:t>
                      </a:r>
                      <a:endParaRPr lang="en-US" sz="32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Hard to time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8860">
                <a:tc>
                  <a:txBody>
                    <a:bodyPr/>
                    <a:lstStyle/>
                    <a:p>
                      <a:pPr marL="261938" indent="-261938"/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Reduces solids</a:t>
                      </a:r>
                      <a:r>
                        <a:rPr lang="en-US" sz="3200" baseline="0">
                          <a:solidFill>
                            <a:schemeClr val="bg1"/>
                          </a:solidFill>
                        </a:rPr>
                        <a:t> loading </a:t>
                      </a: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downstream</a:t>
                      </a:r>
                      <a:r>
                        <a:rPr lang="en-US" sz="3200" baseline="0">
                          <a:solidFill>
                            <a:schemeClr val="bg1"/>
                          </a:solidFill>
                        </a:rPr>
                        <a:t> &amp; BMP maintenance needs</a:t>
                      </a:r>
                      <a:endParaRPr lang="en-US" sz="32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Requires capital</a:t>
                      </a:r>
                      <a:r>
                        <a:rPr lang="en-US" sz="3200" baseline="0">
                          <a:solidFill>
                            <a:schemeClr val="bg1"/>
                          </a:solidFill>
                        </a:rPr>
                        <a:t> investment</a:t>
                      </a:r>
                      <a:endParaRPr lang="en-US" sz="32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2434">
                <a:tc>
                  <a:txBody>
                    <a:bodyPr/>
                    <a:lstStyle/>
                    <a:p>
                      <a:endParaRPr lang="en-US" sz="32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Inconvenient for residents</a:t>
                      </a:r>
                    </a:p>
                    <a:p>
                      <a:endParaRPr lang="en-US" sz="32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5678" y="-12633"/>
            <a:ext cx="9128322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742950" lvl="3">
              <a:lnSpc>
                <a:spcPct val="140000"/>
              </a:lnSpc>
            </a:pPr>
            <a:r>
              <a:rPr lang="en-US" sz="3600" dirty="0">
                <a:solidFill>
                  <a:schemeClr val="bg1"/>
                </a:solidFill>
              </a:rPr>
              <a:t>Municipal: Enhanced Street Sweeping</a:t>
            </a:r>
          </a:p>
        </p:txBody>
      </p:sp>
    </p:spTree>
    <p:extLst>
      <p:ext uri="{BB962C8B-B14F-4D97-AF65-F5344CB8AC3E}">
        <p14:creationId xmlns:p14="http://schemas.microsoft.com/office/powerpoint/2010/main" val="301051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" y="29535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5677" y="1373415"/>
            <a:ext cx="9159677" cy="4191917"/>
          </a:xfrm>
          <a:prstGeom prst="rect">
            <a:avLst/>
          </a:prstGeom>
          <a:solidFill>
            <a:schemeClr val="tx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4800" dirty="0" smtClean="0">
                <a:solidFill>
                  <a:prstClr val="white"/>
                </a:solidFill>
                <a:latin typeface="Calibri"/>
              </a:rPr>
              <a:t>  Solutions:</a:t>
            </a:r>
          </a:p>
          <a:p>
            <a:pPr marL="1069975" lvl="3" indent="-327025">
              <a:lnSpc>
                <a:spcPct val="140000"/>
              </a:lnSpc>
              <a:buFont typeface="Arial"/>
              <a:buChar char="•"/>
            </a:pPr>
            <a:r>
              <a:rPr lang="en-US" sz="3600" dirty="0">
                <a:solidFill>
                  <a:srgbClr val="7F7F7F"/>
                </a:solidFill>
                <a:latin typeface="Calibri"/>
              </a:rPr>
              <a:t>Municipal: Enhanced Street Sweeping</a:t>
            </a:r>
          </a:p>
          <a:p>
            <a:pPr marL="1069975" lvl="3" indent="-327025">
              <a:lnSpc>
                <a:spcPct val="140000"/>
              </a:lnSpc>
              <a:buFont typeface="Arial"/>
              <a:buChar char="•"/>
            </a:pPr>
            <a:r>
              <a:rPr lang="en-US" sz="3600" dirty="0">
                <a:solidFill>
                  <a:schemeClr val="bg1"/>
                </a:solidFill>
                <a:latin typeface="Calibri"/>
              </a:rPr>
              <a:t>Neighborhood: Coordinated Leaf Removal</a:t>
            </a:r>
          </a:p>
          <a:p>
            <a:pPr marL="1069975" lvl="3" indent="-327025">
              <a:lnSpc>
                <a:spcPct val="140000"/>
              </a:lnSpc>
              <a:buFont typeface="Arial"/>
              <a:buChar char="•"/>
            </a:pP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Individual</a:t>
            </a:r>
          </a:p>
          <a:p>
            <a:pPr lvl="3">
              <a:lnSpc>
                <a:spcPct val="140000"/>
              </a:lnSpc>
            </a:pPr>
            <a:endParaRPr lang="en-US" sz="36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0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7523_451261658250332_727236943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11" y="1322740"/>
            <a:ext cx="5543736" cy="4157802"/>
          </a:xfrm>
          <a:prstGeom prst="rect">
            <a:avLst/>
          </a:prstGeom>
        </p:spPr>
      </p:pic>
      <p:pic>
        <p:nvPicPr>
          <p:cNvPr id="5" name="Picture 4" descr="581516_442948805748284_1884074906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371" y="1322740"/>
            <a:ext cx="3118352" cy="41578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29238" y="18096"/>
            <a:ext cx="734167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prstClr val="white"/>
                </a:solidFill>
              </a:rPr>
              <a:t>Como Active Citizen Network</a:t>
            </a:r>
          </a:p>
          <a:p>
            <a:pPr algn="ctr"/>
            <a:r>
              <a:rPr lang="en-US" sz="2400" dirty="0">
                <a:solidFill>
                  <a:prstClr val="white"/>
                </a:solidFill>
              </a:rPr>
              <a:t>Janna Caywood, Lindsay Schwantes, Jessica Bromelkamp</a:t>
            </a:r>
            <a:endParaRPr lang="en-US" sz="2400"/>
          </a:p>
        </p:txBody>
      </p:sp>
      <p:sp>
        <p:nvSpPr>
          <p:cNvPr id="2" name="Rectangle 1"/>
          <p:cNvSpPr/>
          <p:nvPr/>
        </p:nvSpPr>
        <p:spPr>
          <a:xfrm>
            <a:off x="5538364" y="5479063"/>
            <a:ext cx="3450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Photos courtesy of Janna Caywood</a:t>
            </a:r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03" t="6819" r="13369" b="7454"/>
          <a:stretch/>
        </p:blipFill>
        <p:spPr>
          <a:xfrm>
            <a:off x="240553" y="5641948"/>
            <a:ext cx="1069413" cy="108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3" b="3605"/>
          <a:stretch/>
        </p:blipFill>
        <p:spPr>
          <a:xfrm>
            <a:off x="15678" y="515568"/>
            <a:ext cx="9144000" cy="565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5677" y="906183"/>
            <a:ext cx="9159677" cy="4967514"/>
          </a:xfrm>
          <a:prstGeom prst="rect">
            <a:avLst/>
          </a:prstGeom>
          <a:solidFill>
            <a:schemeClr val="tx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4800" dirty="0" smtClean="0">
                <a:solidFill>
                  <a:prstClr val="white"/>
                </a:solidFill>
                <a:latin typeface="Calibri"/>
              </a:rPr>
              <a:t>  Lessons learned:</a:t>
            </a:r>
          </a:p>
          <a:p>
            <a:pPr marL="1069975" lvl="3" indent="-327025">
              <a:lnSpc>
                <a:spcPct val="140000"/>
              </a:lnSpc>
              <a:buFont typeface="Arial"/>
              <a:buChar char="•"/>
            </a:pPr>
            <a:r>
              <a:rPr lang="en-US" sz="3600" dirty="0">
                <a:solidFill>
                  <a:schemeClr val="bg1"/>
                </a:solidFill>
                <a:latin typeface="Calibri"/>
              </a:rPr>
              <a:t>Central management is unsustainable</a:t>
            </a:r>
          </a:p>
          <a:p>
            <a:pPr marL="1069975" lvl="3" indent="-327025">
              <a:lnSpc>
                <a:spcPct val="140000"/>
              </a:lnSpc>
              <a:buFont typeface="Arial"/>
              <a:buChar char="•"/>
            </a:pPr>
            <a:r>
              <a:rPr lang="en-US" sz="3600" dirty="0">
                <a:solidFill>
                  <a:schemeClr val="bg1"/>
                </a:solidFill>
                <a:latin typeface="Calibri"/>
              </a:rPr>
              <a:t>Shift from top-down management to network organizing</a:t>
            </a:r>
          </a:p>
          <a:p>
            <a:pPr marL="1069975" lvl="3" indent="-327025">
              <a:lnSpc>
                <a:spcPct val="140000"/>
              </a:lnSpc>
              <a:buFont typeface="Arial"/>
              <a:buChar char="•"/>
            </a:pPr>
            <a:r>
              <a:rPr lang="en-US" sz="3600" dirty="0">
                <a:solidFill>
                  <a:schemeClr val="bg1"/>
                </a:solidFill>
                <a:latin typeface="Calibri"/>
              </a:rPr>
              <a:t>Shift from educating to inviting</a:t>
            </a:r>
          </a:p>
          <a:p>
            <a:pPr lvl="3">
              <a:lnSpc>
                <a:spcPct val="140000"/>
              </a:lnSpc>
            </a:pPr>
            <a:endParaRPr lang="en-US" sz="3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6321" y="6171560"/>
            <a:ext cx="87636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http://www.capitolregionwd.org/wp-content/uploads/2012/09/Final_Community-Led-Cleanup-Report_Model.pdf</a:t>
            </a:r>
          </a:p>
        </p:txBody>
      </p:sp>
    </p:spTree>
    <p:extLst>
      <p:ext uri="{BB962C8B-B14F-4D97-AF65-F5344CB8AC3E}">
        <p14:creationId xmlns:p14="http://schemas.microsoft.com/office/powerpoint/2010/main" val="371084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" y="295350"/>
            <a:ext cx="9144000" cy="60960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235546"/>
              </p:ext>
            </p:extLst>
          </p:nvPr>
        </p:nvGraphicFramePr>
        <p:xfrm>
          <a:off x="15678" y="2317641"/>
          <a:ext cx="9144000" cy="2569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2434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Pros: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Cons: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434"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Cost-effective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Hard to control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2434"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Nimble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Participant fatigue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2434"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Engages citizens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Scalable?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5678" y="-12633"/>
            <a:ext cx="9128322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742950" lvl="3">
              <a:lnSpc>
                <a:spcPct val="140000"/>
              </a:lnSpc>
            </a:pPr>
            <a:r>
              <a:rPr lang="en-US" sz="3600" dirty="0">
                <a:solidFill>
                  <a:schemeClr val="bg1"/>
                </a:solidFill>
              </a:rPr>
              <a:t>Neighborhood: Coordinated Leaf Removal</a:t>
            </a:r>
          </a:p>
        </p:txBody>
      </p:sp>
    </p:spTree>
    <p:extLst>
      <p:ext uri="{BB962C8B-B14F-4D97-AF65-F5344CB8AC3E}">
        <p14:creationId xmlns:p14="http://schemas.microsoft.com/office/powerpoint/2010/main" val="68508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" y="29535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5677" y="1373415"/>
            <a:ext cx="9159677" cy="4191917"/>
          </a:xfrm>
          <a:prstGeom prst="rect">
            <a:avLst/>
          </a:prstGeom>
          <a:solidFill>
            <a:schemeClr val="tx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4800" dirty="0" smtClean="0">
                <a:solidFill>
                  <a:prstClr val="white"/>
                </a:solidFill>
                <a:latin typeface="Calibri"/>
              </a:rPr>
              <a:t>  Solutions:</a:t>
            </a:r>
          </a:p>
          <a:p>
            <a:pPr marL="1069975" lvl="3" indent="-327025">
              <a:lnSpc>
                <a:spcPct val="140000"/>
              </a:lnSpc>
              <a:buFont typeface="Arial"/>
              <a:buChar char="•"/>
            </a:pPr>
            <a:r>
              <a:rPr lang="en-US" sz="3600" dirty="0">
                <a:solidFill>
                  <a:srgbClr val="7F7F7F"/>
                </a:solidFill>
                <a:latin typeface="Calibri"/>
              </a:rPr>
              <a:t>Municipal: Enhanced Street Sweeping</a:t>
            </a:r>
          </a:p>
          <a:p>
            <a:pPr marL="1069975" lvl="3" indent="-327025">
              <a:lnSpc>
                <a:spcPct val="140000"/>
              </a:lnSpc>
              <a:buFont typeface="Arial"/>
              <a:buChar char="•"/>
            </a:pPr>
            <a:r>
              <a:rPr lang="en-US" sz="3600" dirty="0">
                <a:solidFill>
                  <a:srgbClr val="7F7F7F"/>
                </a:solidFill>
                <a:latin typeface="Calibri"/>
              </a:rPr>
              <a:t>Neighborhood: Coordinated Leaf Removal</a:t>
            </a:r>
          </a:p>
          <a:p>
            <a:pPr marL="1069975" lvl="3" indent="-327025">
              <a:lnSpc>
                <a:spcPct val="140000"/>
              </a:lnSpc>
              <a:buFont typeface="Arial"/>
              <a:buChar char="•"/>
            </a:pPr>
            <a:r>
              <a:rPr lang="en-US" sz="3600" dirty="0">
                <a:solidFill>
                  <a:schemeClr val="bg1"/>
                </a:solidFill>
                <a:latin typeface="Calibri"/>
              </a:rPr>
              <a:t>Individual: Adopt-a-Drain Programs</a:t>
            </a:r>
          </a:p>
          <a:p>
            <a:pPr lvl="3">
              <a:lnSpc>
                <a:spcPct val="140000"/>
              </a:lnSpc>
            </a:pPr>
            <a:endParaRPr lang="en-US" sz="36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348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70291" y="6453274"/>
            <a:ext cx="20848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www.capitolregionwd.org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 descr="Screen Shot 2018-01-03 at 9.13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00"/>
            <a:ext cx="9144000" cy="56613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02597" y="6256864"/>
            <a:ext cx="2711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Metro Watershed Partners</a:t>
            </a:r>
          </a:p>
        </p:txBody>
      </p:sp>
    </p:spTree>
    <p:extLst>
      <p:ext uri="{BB962C8B-B14F-4D97-AF65-F5344CB8AC3E}">
        <p14:creationId xmlns:p14="http://schemas.microsoft.com/office/powerpoint/2010/main" val="94268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" y="295350"/>
            <a:ext cx="9144000" cy="60960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206524"/>
              </p:ext>
            </p:extLst>
          </p:nvPr>
        </p:nvGraphicFramePr>
        <p:xfrm>
          <a:off x="15678" y="1885539"/>
          <a:ext cx="9144000" cy="3212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2434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Pros: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Cons: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434"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Cost-effective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Hard to control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2434"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Nimble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Hard to assure quality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2434"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Engages citizens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Participant fatigue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243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Scalable?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5678" y="-12633"/>
            <a:ext cx="9128322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742950" lvl="3" algn="ctr">
              <a:lnSpc>
                <a:spcPct val="140000"/>
              </a:lnSpc>
            </a:pPr>
            <a:r>
              <a:rPr lang="en-US" sz="3600" dirty="0">
                <a:solidFill>
                  <a:schemeClr val="bg1"/>
                </a:solidFill>
              </a:rPr>
              <a:t>Individual: Adopt-a-Drain</a:t>
            </a:r>
          </a:p>
        </p:txBody>
      </p:sp>
    </p:spTree>
    <p:extLst>
      <p:ext uri="{BB962C8B-B14F-4D97-AF65-F5344CB8AC3E}">
        <p14:creationId xmlns:p14="http://schemas.microsoft.com/office/powerpoint/2010/main" val="137730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347" y="0"/>
            <a:ext cx="962302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58811"/>
            <a:ext cx="9159677" cy="7987828"/>
          </a:xfrm>
          <a:prstGeom prst="rect">
            <a:avLst/>
          </a:prstGeom>
          <a:solidFill>
            <a:schemeClr val="tx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4800" dirty="0" smtClean="0">
                <a:solidFill>
                  <a:prstClr val="white"/>
                </a:solidFill>
                <a:latin typeface="Calibri"/>
              </a:rPr>
              <a:t>  Research needs:</a:t>
            </a:r>
          </a:p>
          <a:p>
            <a:pPr marL="1069975" lvl="3" indent="-327025">
              <a:lnSpc>
                <a:spcPct val="140000"/>
              </a:lnSpc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Calibri"/>
              </a:rPr>
              <a:t>Barriers to enhanced street sweeping</a:t>
            </a:r>
          </a:p>
          <a:p>
            <a:pPr marL="1069975" lvl="3" indent="-327025">
              <a:lnSpc>
                <a:spcPct val="140000"/>
              </a:lnSpc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Calibri"/>
              </a:rPr>
              <a:t>Mechanisms for crediting P removal</a:t>
            </a:r>
          </a:p>
          <a:p>
            <a:pPr marL="1069975" lvl="3" indent="-327025">
              <a:lnSpc>
                <a:spcPct val="140000"/>
              </a:lnSpc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Calibri"/>
              </a:rPr>
              <a:t>Cost-effectiveness of street sweeping vs. downstream BMP maintenance</a:t>
            </a:r>
          </a:p>
          <a:p>
            <a:pPr marL="1069975" lvl="3" indent="-327025">
              <a:lnSpc>
                <a:spcPct val="140000"/>
              </a:lnSpc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Calibri"/>
              </a:rPr>
              <a:t>Extension of Prior Lake study to high-canopy (&gt;20%) neighborhoods</a:t>
            </a:r>
          </a:p>
          <a:p>
            <a:pPr marL="1069975" lvl="3" indent="-327025">
              <a:lnSpc>
                <a:spcPct val="140000"/>
              </a:lnSpc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Calibri"/>
              </a:rPr>
              <a:t>Effectiveness of neighborhood/individual efforts</a:t>
            </a:r>
          </a:p>
          <a:p>
            <a:pPr marL="1069975" lvl="3" indent="-327025">
              <a:lnSpc>
                <a:spcPct val="140000"/>
              </a:lnSpc>
              <a:buFont typeface="Arial"/>
              <a:buChar char="•"/>
            </a:pPr>
            <a:endParaRPr lang="en-US" sz="3200" dirty="0">
              <a:solidFill>
                <a:srgbClr val="FFFFFF"/>
              </a:solidFill>
              <a:latin typeface="Calibri"/>
            </a:endParaRPr>
          </a:p>
          <a:p>
            <a:pPr marL="1069975" lvl="3" indent="-327025">
              <a:lnSpc>
                <a:spcPct val="140000"/>
              </a:lnSpc>
              <a:buFont typeface="Arial"/>
              <a:buChar char="•"/>
            </a:pPr>
            <a:endParaRPr lang="en-US" sz="3200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236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3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74"/>
          <a:stretch/>
        </p:blipFill>
        <p:spPr>
          <a:xfrm>
            <a:off x="118128" y="0"/>
            <a:ext cx="3972121" cy="6858000"/>
          </a:xfrm>
          <a:prstGeom prst="rect">
            <a:avLst/>
          </a:prstGeom>
        </p:spPr>
      </p:pic>
      <p:pic>
        <p:nvPicPr>
          <p:cNvPr id="3" name="Picture 2" descr="spring 2013 047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3" t="2080" r="24292"/>
          <a:stretch/>
        </p:blipFill>
        <p:spPr>
          <a:xfrm>
            <a:off x="4223138" y="-15028"/>
            <a:ext cx="4942754" cy="687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4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" y="29535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5677" y="460517"/>
            <a:ext cx="9159677" cy="5743111"/>
          </a:xfrm>
          <a:prstGeom prst="rect">
            <a:avLst/>
          </a:prstGeom>
          <a:solidFill>
            <a:schemeClr val="tx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4800" dirty="0" smtClean="0">
                <a:solidFill>
                  <a:prstClr val="white"/>
                </a:solidFill>
                <a:latin typeface="Calibri"/>
              </a:rPr>
              <a:t>Conclusion:</a:t>
            </a:r>
          </a:p>
          <a:p>
            <a:pPr marL="1069975" lvl="3" indent="-327025">
              <a:lnSpc>
                <a:spcPct val="140000"/>
              </a:lnSpc>
              <a:buFont typeface="Arial"/>
              <a:buChar char="•"/>
            </a:pPr>
            <a:r>
              <a:rPr lang="en-US" sz="3600" dirty="0">
                <a:solidFill>
                  <a:srgbClr val="FFFFFF"/>
                </a:solidFill>
                <a:latin typeface="Calibri"/>
              </a:rPr>
              <a:t>Enhanced street sweeping can be effective tool for improving water quality if implemented appropriately</a:t>
            </a:r>
          </a:p>
          <a:p>
            <a:pPr marL="1069975" lvl="3" indent="-327025">
              <a:lnSpc>
                <a:spcPct val="140000"/>
              </a:lnSpc>
              <a:buFont typeface="Arial"/>
              <a:buChar char="•"/>
            </a:pPr>
            <a:r>
              <a:rPr lang="en-US" sz="3600" dirty="0">
                <a:solidFill>
                  <a:srgbClr val="FFFFFF"/>
                </a:solidFill>
                <a:latin typeface="Calibri"/>
              </a:rPr>
              <a:t>Neighborhood and individual efforts likely effective if sustained, implemented at scale</a:t>
            </a:r>
          </a:p>
        </p:txBody>
      </p:sp>
    </p:spTree>
    <p:extLst>
      <p:ext uri="{BB962C8B-B14F-4D97-AF65-F5344CB8AC3E}">
        <p14:creationId xmlns:p14="http://schemas.microsoft.com/office/powerpoint/2010/main" val="397177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" y="29535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5677" y="1678279"/>
            <a:ext cx="9159677" cy="3330142"/>
          </a:xfrm>
          <a:prstGeom prst="rect">
            <a:avLst/>
          </a:prstGeom>
          <a:solidFill>
            <a:schemeClr val="tx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4400" dirty="0" smtClean="0">
                <a:solidFill>
                  <a:prstClr val="white"/>
                </a:solidFill>
                <a:latin typeface="Calibri"/>
              </a:rPr>
              <a:t>Trees as Sources of Nutrient Pollution</a:t>
            </a:r>
          </a:p>
          <a:p>
            <a:pPr marL="1069975" lvl="3" indent="-327025">
              <a:lnSpc>
                <a:spcPct val="140000"/>
              </a:lnSpc>
              <a:buFont typeface="Arial"/>
              <a:buChar char="•"/>
            </a:pPr>
            <a:r>
              <a:rPr lang="en-US" sz="3600" dirty="0">
                <a:solidFill>
                  <a:prstClr val="white"/>
                </a:solidFill>
              </a:rPr>
              <a:t>Prior Lake Street Sweeping Study</a:t>
            </a:r>
          </a:p>
          <a:p>
            <a:pPr marL="1069975" lvl="3" indent="-327025">
              <a:lnSpc>
                <a:spcPct val="140000"/>
              </a:lnSpc>
              <a:buFont typeface="Arial"/>
              <a:buChar char="•"/>
            </a:pPr>
            <a:r>
              <a:rPr lang="en-US" sz="3600" dirty="0">
                <a:solidFill>
                  <a:prstClr val="white"/>
                </a:solidFill>
              </a:rPr>
              <a:t>Canopy Cover Study</a:t>
            </a:r>
          </a:p>
          <a:p>
            <a:pPr marL="1069975" lvl="3" indent="-327025">
              <a:lnSpc>
                <a:spcPct val="140000"/>
              </a:lnSpc>
              <a:buFont typeface="Arial"/>
              <a:buChar char="•"/>
            </a:pPr>
            <a:r>
              <a:rPr lang="en-US" sz="3600" dirty="0">
                <a:solidFill>
                  <a:prstClr val="white"/>
                </a:solidFill>
              </a:rPr>
              <a:t>Paired Catchment Study</a:t>
            </a:r>
          </a:p>
        </p:txBody>
      </p:sp>
    </p:spTree>
    <p:extLst>
      <p:ext uri="{BB962C8B-B14F-4D97-AF65-F5344CB8AC3E}">
        <p14:creationId xmlns:p14="http://schemas.microsoft.com/office/powerpoint/2010/main" val="287346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81220" y="0"/>
            <a:ext cx="7772400" cy="6421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FFFFFF"/>
                </a:solidFill>
              </a:rPr>
              <a:t>Prior Lake Street Sweeping Study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91342" y="6215899"/>
            <a:ext cx="7772400" cy="642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Ross Bintner, Chris Buyarski, Larry Baker, Paula Kalinosky  </a:t>
            </a:r>
          </a:p>
        </p:txBody>
      </p:sp>
      <p:pic>
        <p:nvPicPr>
          <p:cNvPr id="3" name="Picture 2" descr="IMG_39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0" y="835147"/>
            <a:ext cx="7782522" cy="518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07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238" y="584847"/>
            <a:ext cx="8615360" cy="565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4400" dirty="0">
                <a:solidFill>
                  <a:prstClr val="white"/>
                </a:solidFill>
              </a:rPr>
              <a:t>Novelty of Prior Lake Study</a:t>
            </a:r>
          </a:p>
          <a:p>
            <a:pPr marL="1069975" lvl="3" indent="-327025">
              <a:lnSpc>
                <a:spcPct val="140000"/>
              </a:lnSpc>
              <a:buFont typeface="Arial"/>
              <a:buChar char="•"/>
            </a:pPr>
            <a:r>
              <a:rPr lang="en-US" sz="3600" dirty="0">
                <a:solidFill>
                  <a:prstClr val="white"/>
                </a:solidFill>
              </a:rPr>
              <a:t>Included entire snow-free period</a:t>
            </a:r>
          </a:p>
          <a:p>
            <a:pPr marL="1069975" lvl="3" indent="-327025">
              <a:lnSpc>
                <a:spcPct val="140000"/>
              </a:lnSpc>
              <a:buFont typeface="Arial"/>
              <a:buChar char="•"/>
            </a:pPr>
            <a:r>
              <a:rPr lang="en-US" sz="3600" dirty="0">
                <a:solidFill>
                  <a:prstClr val="white"/>
                </a:solidFill>
              </a:rPr>
              <a:t>Included coarse material (litterfall)</a:t>
            </a:r>
          </a:p>
          <a:p>
            <a:pPr marL="1069975" lvl="3" indent="-327025">
              <a:lnSpc>
                <a:spcPct val="140000"/>
              </a:lnSpc>
              <a:buFont typeface="Arial"/>
              <a:buChar char="•"/>
            </a:pPr>
            <a:r>
              <a:rPr lang="en-US" sz="3600" dirty="0">
                <a:solidFill>
                  <a:prstClr val="white"/>
                </a:solidFill>
              </a:rPr>
              <a:t>Quantified solids and nutrients in sweepings</a:t>
            </a:r>
          </a:p>
          <a:p>
            <a:pPr marL="1069975" lvl="3" indent="-327025">
              <a:lnSpc>
                <a:spcPct val="140000"/>
              </a:lnSpc>
              <a:buFont typeface="Arial"/>
              <a:buChar char="•"/>
            </a:pPr>
            <a:r>
              <a:rPr lang="en-US" sz="3600" dirty="0">
                <a:solidFill>
                  <a:prstClr val="white"/>
                </a:solidFill>
              </a:rPr>
              <a:t>Compiled cost efficiency</a:t>
            </a:r>
          </a:p>
          <a:p>
            <a:pPr marL="1069975" lvl="3" indent="-327025">
              <a:lnSpc>
                <a:spcPct val="140000"/>
              </a:lnSpc>
              <a:buFont typeface="Arial"/>
              <a:buChar char="•"/>
            </a:pPr>
            <a:r>
              <a:rPr lang="en-US" sz="3600" dirty="0">
                <a:solidFill>
                  <a:prstClr val="white"/>
                </a:solidFill>
              </a:rPr>
              <a:t>Multi-factor design</a:t>
            </a:r>
          </a:p>
        </p:txBody>
      </p:sp>
    </p:spTree>
    <p:extLst>
      <p:ext uri="{BB962C8B-B14F-4D97-AF65-F5344CB8AC3E}">
        <p14:creationId xmlns:p14="http://schemas.microsoft.com/office/powerpoint/2010/main" val="174887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841" y="21460"/>
            <a:ext cx="8686800" cy="868362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Calibri"/>
                <a:cs typeface="Calibri"/>
              </a:rPr>
              <a:t>Study Design</a:t>
            </a:r>
            <a:endParaRPr lang="en-US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2808881"/>
              </p:ext>
            </p:extLst>
          </p:nvPr>
        </p:nvGraphicFramePr>
        <p:xfrm>
          <a:off x="208561" y="1007769"/>
          <a:ext cx="8686800" cy="518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Nine Study Routes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LOW</a:t>
                      </a:r>
                      <a:r>
                        <a:rPr lang="en-US" sz="2400" b="1" baseline="0" dirty="0" smtClean="0">
                          <a:solidFill>
                            <a:srgbClr val="FFFF00"/>
                          </a:solidFill>
                        </a:rPr>
                        <a:t> Canopy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HIGH Canopy</a:t>
                      </a:r>
                      <a:endParaRPr lang="en-US" sz="2400" b="1" dirty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22319">
                <a:tc>
                  <a:txBody>
                    <a:bodyPr/>
                    <a:lstStyle/>
                    <a:p>
                      <a:endParaRPr lang="en-US" dirty="0" smtClean="0">
                        <a:solidFill>
                          <a:srgbClr val="FFFF00"/>
                        </a:solidFill>
                      </a:endParaRPr>
                    </a:p>
                    <a:p>
                      <a:endParaRPr lang="en-US" dirty="0" smtClean="0">
                        <a:solidFill>
                          <a:srgbClr val="FFFF00"/>
                        </a:solidFill>
                      </a:endParaRPr>
                    </a:p>
                    <a:p>
                      <a:endParaRPr lang="en-US" dirty="0" smtClean="0">
                        <a:solidFill>
                          <a:srgbClr val="FFFF00"/>
                        </a:solidFill>
                      </a:endParaRPr>
                    </a:p>
                    <a:p>
                      <a:endParaRPr lang="en-US" dirty="0" smtClean="0">
                        <a:solidFill>
                          <a:srgbClr val="FFFF00"/>
                        </a:solidFill>
                      </a:endParaRPr>
                    </a:p>
                    <a:p>
                      <a:endParaRPr lang="en-US" dirty="0" smtClean="0">
                        <a:solidFill>
                          <a:srgbClr val="FFFF00"/>
                        </a:solidFill>
                      </a:endParaRPr>
                    </a:p>
                    <a:p>
                      <a:endParaRPr lang="en-US" dirty="0" smtClean="0">
                        <a:solidFill>
                          <a:srgbClr val="FFFF00"/>
                        </a:solidFill>
                      </a:endParaRPr>
                    </a:p>
                    <a:p>
                      <a:endParaRPr lang="en-US" dirty="0" smtClean="0">
                        <a:solidFill>
                          <a:srgbClr val="FFFF00"/>
                        </a:solidFill>
                      </a:endParaRPr>
                    </a:p>
                    <a:p>
                      <a:endParaRPr lang="en-US" dirty="0" smtClean="0">
                        <a:solidFill>
                          <a:srgbClr val="FFFF00"/>
                        </a:solidFill>
                      </a:endParaRPr>
                    </a:p>
                    <a:p>
                      <a:endParaRPr lang="en-US" dirty="0" smtClean="0">
                        <a:solidFill>
                          <a:srgbClr val="FFFF00"/>
                        </a:solidFill>
                      </a:endParaRPr>
                    </a:p>
                    <a:p>
                      <a:endParaRPr lang="en-US" dirty="0" smtClean="0">
                        <a:solidFill>
                          <a:srgbClr val="FFFF00"/>
                        </a:solidFill>
                      </a:endParaRPr>
                    </a:p>
                    <a:p>
                      <a:endParaRPr lang="en-US" dirty="0" smtClean="0">
                        <a:solidFill>
                          <a:srgbClr val="FFFF00"/>
                        </a:solidFill>
                      </a:endParaRPr>
                    </a:p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 smtClean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1X, 2X,</a:t>
                      </a:r>
                      <a:r>
                        <a:rPr lang="en-US" sz="2400" b="1" baseline="0" dirty="0" smtClean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4X</a:t>
                      </a:r>
                      <a:r>
                        <a:rPr lang="en-US" sz="2400" b="1" dirty="0" smtClean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/month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 smtClean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09801"/>
            <a:ext cx="2703123" cy="3150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407" y="2209801"/>
            <a:ext cx="2710345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09801"/>
            <a:ext cx="2710194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847" y="6442265"/>
            <a:ext cx="2762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/>
                <a:cs typeface="Calibri"/>
              </a:rPr>
              <a:t>400 sweepings over 2 years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671023" y="1767695"/>
            <a:ext cx="3849417" cy="0"/>
          </a:xfrm>
          <a:prstGeom prst="straightConnector1">
            <a:avLst/>
          </a:prstGeom>
          <a:ln w="3810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134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basic LB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pulent">
      <a:majorFont>
        <a:latin typeface="Trebuchet MS"/>
        <a:ea typeface=""/>
        <a:cs typeface=""/>
        <a:font script="Jpan" typeface="ヒラギノ丸ゴ Pro W4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ヒラギノ丸ゴ Pro W4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Breez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_Breez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Elemental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629DD1"/>
    </a:accent1>
    <a:accent2>
      <a:srgbClr val="297FD5"/>
    </a:accent2>
    <a:accent3>
      <a:srgbClr val="7F8FA9"/>
    </a:accent3>
    <a:accent4>
      <a:srgbClr val="4A66AC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  <a:fontScheme name="Breeze">
    <a:majorFont>
      <a:latin typeface="News Gothic MT"/>
      <a:ea typeface=""/>
      <a:cs typeface=""/>
      <a:font script="Jpan" typeface="ＭＳ Ｐゴシック"/>
      <a:font script="Hans" typeface="宋体"/>
      <a:font script="Hant" typeface="新細明體"/>
    </a:majorFont>
    <a:minorFont>
      <a:latin typeface="News Gothic MT"/>
      <a:ea typeface=""/>
      <a:cs typeface=""/>
      <a:font script="Jpan" typeface="ＭＳ Ｐゴシック"/>
      <a:font script="Hans" typeface="宋体"/>
      <a:font script="Hant" typeface="新細明體"/>
    </a:minorFont>
  </a:fontScheme>
  <a:fmtScheme name="Breeze">
    <a:fillStyleLst>
      <a:solidFill>
        <a:schemeClr val="phClr"/>
      </a:solidFill>
      <a:gradFill rotWithShape="1">
        <a:gsLst>
          <a:gs pos="31000">
            <a:schemeClr val="phClr">
              <a:tint val="100000"/>
              <a:shade val="100000"/>
              <a:satMod val="120000"/>
            </a:schemeClr>
          </a:gs>
          <a:gs pos="100000">
            <a:schemeClr val="phClr">
              <a:tint val="50000"/>
              <a:satMod val="150000"/>
            </a:schemeClr>
          </a:gs>
        </a:gsLst>
        <a:lin ang="5400000" scaled="1"/>
      </a:gradFill>
      <a:gradFill rotWithShape="1">
        <a:gsLst>
          <a:gs pos="0">
            <a:schemeClr val="phClr">
              <a:shade val="100000"/>
              <a:satMod val="120000"/>
            </a:schemeClr>
          </a:gs>
          <a:gs pos="69000">
            <a:schemeClr val="phClr">
              <a:tint val="80000"/>
              <a:shade val="100000"/>
              <a:satMod val="150000"/>
            </a:schemeClr>
          </a:gs>
          <a:gs pos="100000">
            <a:schemeClr val="phClr">
              <a:tint val="50000"/>
              <a:shade val="100000"/>
              <a:satMod val="150000"/>
            </a:schemeClr>
          </a:gs>
        </a:gsLst>
        <a:path path="circle">
          <a:fillToRect l="100000" t="100000" r="100000" b="100000"/>
        </a:path>
      </a:gradFill>
    </a:fillStyleLst>
    <a:lnStyleLst>
      <a:ln w="12700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dbl" algn="ctr">
        <a:solidFill>
          <a:schemeClr val="phClr"/>
        </a:solidFill>
        <a:prstDash val="solid"/>
      </a:ln>
      <a:ln w="31750" cap="flat" cmpd="dbl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a:effectStyle>
      <a:effectStyle>
        <a:effectLst>
          <a:innerShdw blurRad="127000" dist="25400" dir="13500000">
            <a:srgbClr val="C0C0C0">
              <a:alpha val="75000"/>
            </a:srgbClr>
          </a:innerShdw>
          <a:outerShdw blurRad="88900" dist="25400" dir="5400000" sx="102000" sy="102000" algn="ctr" rotWithShape="0">
            <a:srgbClr val="C0C0C0">
              <a:alpha val="40000"/>
            </a:srgbClr>
          </a:outerShdw>
        </a:effectLst>
        <a:scene3d>
          <a:camera prst="perspectiveLeft" fov="300000"/>
          <a:lightRig rig="soft" dir="l">
            <a:rot lat="0" lon="0" rev="4200000"/>
          </a:lightRig>
        </a:scene3d>
        <a:sp3d extrusionH="38100" prstMaterial="powder">
          <a:bevelT w="50800" h="88900" prst="convex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blipFill rotWithShape="1">
        <a:blip xmlns:r="http://schemas.openxmlformats.org/officeDocument/2006/relationships" r:embed="rId1">
          <a:duotone>
            <a:schemeClr val="phClr">
              <a:shade val="40000"/>
              <a:satMod val="400000"/>
            </a:schemeClr>
            <a:schemeClr val="phClr">
              <a:tint val="10000"/>
              <a:satMod val="200000"/>
            </a:schemeClr>
          </a:duotone>
        </a:blip>
        <a:stretch/>
      </a:blipFill>
    </a:bgFillStyleLst>
  </a:fmtScheme>
</a:themeOverride>
</file>

<file path=ppt/theme/themeOverride3.xml><?xml version="1.0" encoding="utf-8"?>
<a:themeOverride xmlns:a="http://schemas.openxmlformats.org/drawingml/2006/main">
  <a:clrScheme name="Apothecary">
    <a:dk1>
      <a:sysClr val="windowText" lastClr="000000"/>
    </a:dk1>
    <a:lt1>
      <a:sysClr val="window" lastClr="FFFFFF"/>
    </a:lt1>
    <a:dk2>
      <a:srgbClr val="564B3C"/>
    </a:dk2>
    <a:lt2>
      <a:srgbClr val="ECEDD1"/>
    </a:lt2>
    <a:accent1>
      <a:srgbClr val="93A299"/>
    </a:accent1>
    <a:accent2>
      <a:srgbClr val="CF543F"/>
    </a:accent2>
    <a:accent3>
      <a:srgbClr val="B5AE53"/>
    </a:accent3>
    <a:accent4>
      <a:srgbClr val="848058"/>
    </a:accent4>
    <a:accent5>
      <a:srgbClr val="E8B54D"/>
    </a:accent5>
    <a:accent6>
      <a:srgbClr val="786C71"/>
    </a:accent6>
    <a:hlink>
      <a:srgbClr val="CCCC00"/>
    </a:hlink>
    <a:folHlink>
      <a:srgbClr val="B2B2B2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5793</TotalTime>
  <Words>1202</Words>
  <Application>Microsoft Office PowerPoint</Application>
  <PresentationFormat>On-screen Show (4:3)</PresentationFormat>
  <Paragraphs>252</Paragraphs>
  <Slides>50</Slides>
  <Notes>27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9" baseType="lpstr">
      <vt:lpstr>ＭＳ Ｐゴシック</vt:lpstr>
      <vt:lpstr>Arial</vt:lpstr>
      <vt:lpstr>Calibri</vt:lpstr>
      <vt:lpstr>Geneva</vt:lpstr>
      <vt:lpstr>News Gothic MT</vt:lpstr>
      <vt:lpstr>Trebuchet MS</vt:lpstr>
      <vt:lpstr>Wingdings 2</vt:lpstr>
      <vt:lpstr>Office Theme</vt:lpstr>
      <vt:lpstr>1_Office Theme</vt:lpstr>
      <vt:lpstr>1_Breeze</vt:lpstr>
      <vt:lpstr>2_Office Theme</vt:lpstr>
      <vt:lpstr>3_Office Theme</vt:lpstr>
      <vt:lpstr>4_Office Theme</vt:lpstr>
      <vt:lpstr>2_Breeze</vt:lpstr>
      <vt:lpstr>5_Office Theme</vt:lpstr>
      <vt:lpstr>6_Office Theme</vt:lpstr>
      <vt:lpstr>basic LB theme</vt:lpstr>
      <vt:lpstr>7_Office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Study Design</vt:lpstr>
      <vt:lpstr>PowerPoint Presentation</vt:lpstr>
      <vt:lpstr>PowerPoint Presentation</vt:lpstr>
      <vt:lpstr>PowerPoint Presentation</vt:lpstr>
      <vt:lpstr>PowerPoint Presentation</vt:lpstr>
      <vt:lpstr>How do litterfall nutrient inputs to streets compare to stormwater runoff nutrient yields?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Within one watershed, stormwater P matches tree phenology across the seasons</vt:lpstr>
      <vt:lpstr>PowerPoint Presentation</vt:lpstr>
      <vt:lpstr>Treated (swept) catchment has lower runoff P concentrations than control (unswept) catchment </vt:lpstr>
      <vt:lpstr>Treated (swept) catchment has lower runoff P yield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Crediting for P Recovery</vt:lpstr>
      <vt:lpstr>Typical twice/year sweeping only removes 8% of litterfall P inputs to streets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Minnesota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Hobbie</dc:creator>
  <cp:lastModifiedBy>Trojan, Mike (MPCA)</cp:lastModifiedBy>
  <cp:revision>72</cp:revision>
  <dcterms:created xsi:type="dcterms:W3CDTF">2017-12-28T17:31:55Z</dcterms:created>
  <dcterms:modified xsi:type="dcterms:W3CDTF">2018-01-09T15:07:27Z</dcterms:modified>
</cp:coreProperties>
</file>