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5" r:id="rId3"/>
    <p:sldId id="257" r:id="rId4"/>
    <p:sldId id="258" r:id="rId5"/>
    <p:sldId id="265" r:id="rId6"/>
    <p:sldId id="296" r:id="rId7"/>
    <p:sldId id="259" r:id="rId8"/>
    <p:sldId id="260" r:id="rId9"/>
    <p:sldId id="291" r:id="rId10"/>
    <p:sldId id="297" r:id="rId11"/>
    <p:sldId id="299" r:id="rId12"/>
    <p:sldId id="300" r:id="rId13"/>
    <p:sldId id="301" r:id="rId14"/>
    <p:sldId id="302" r:id="rId15"/>
    <p:sldId id="292" r:id="rId16"/>
    <p:sldId id="276" r:id="rId17"/>
    <p:sldId id="277" r:id="rId18"/>
    <p:sldId id="269" r:id="rId19"/>
    <p:sldId id="294" r:id="rId20"/>
    <p:sldId id="295" r:id="rId21"/>
    <p:sldId id="278" r:id="rId22"/>
    <p:sldId id="279" r:id="rId23"/>
    <p:sldId id="280" r:id="rId24"/>
    <p:sldId id="281" r:id="rId25"/>
    <p:sldId id="274" r:id="rId26"/>
    <p:sldId id="289" r:id="rId27"/>
    <p:sldId id="282" r:id="rId28"/>
    <p:sldId id="283" r:id="rId29"/>
    <p:sldId id="293" r:id="rId30"/>
    <p:sldId id="284" r:id="rId31"/>
    <p:sldId id="270" r:id="rId32"/>
    <p:sldId id="287" r:id="rId33"/>
    <p:sldId id="271" r:id="rId34"/>
    <p:sldId id="288" r:id="rId35"/>
    <p:sldId id="275" r:id="rId36"/>
    <p:sldId id="272" r:id="rId37"/>
    <p:sldId id="273" r:id="rId38"/>
    <p:sldId id="290" r:id="rId39"/>
    <p:sldId id="266" r:id="rId40"/>
    <p:sldId id="262" r:id="rId41"/>
    <p:sldId id="261" r:id="rId42"/>
    <p:sldId id="286" r:id="rId43"/>
    <p:sldId id="264"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0" d="100"/>
          <a:sy n="90" d="100"/>
        </p:scale>
        <p:origin x="2244" y="90"/>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D451C2A-50BA-4DC1-8945-ADB7E92963F7}" type="datetimeFigureOut">
              <a:rPr lang="en-US" smtClean="0"/>
              <a:t>7/9/2025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A3444E-2229-454E-9CC8-29D794201F46}" type="slidenum">
              <a:rPr lang="en-US" smtClean="0"/>
              <a:t>‹#›</a:t>
            </a:fld>
            <a:endParaRPr lang="en-US" dirty="0"/>
          </a:p>
        </p:txBody>
      </p:sp>
    </p:spTree>
    <p:extLst>
      <p:ext uri="{BB962C8B-B14F-4D97-AF65-F5344CB8AC3E}">
        <p14:creationId xmlns:p14="http://schemas.microsoft.com/office/powerpoint/2010/main" val="2391846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451C2A-50BA-4DC1-8945-ADB7E92963F7}" type="datetimeFigureOut">
              <a:rPr lang="en-US" smtClean="0"/>
              <a:t>7/9/2025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A3444E-2229-454E-9CC8-29D794201F46}" type="slidenum">
              <a:rPr lang="en-US" smtClean="0"/>
              <a:t>‹#›</a:t>
            </a:fld>
            <a:endParaRPr lang="en-US" dirty="0"/>
          </a:p>
        </p:txBody>
      </p:sp>
    </p:spTree>
    <p:extLst>
      <p:ext uri="{BB962C8B-B14F-4D97-AF65-F5344CB8AC3E}">
        <p14:creationId xmlns:p14="http://schemas.microsoft.com/office/powerpoint/2010/main" val="1759932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451C2A-50BA-4DC1-8945-ADB7E92963F7}" type="datetimeFigureOut">
              <a:rPr lang="en-US" smtClean="0"/>
              <a:t>7/9/2025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A3444E-2229-454E-9CC8-29D794201F46}" type="slidenum">
              <a:rPr lang="en-US" smtClean="0"/>
              <a:t>‹#›</a:t>
            </a:fld>
            <a:endParaRPr lang="en-US" dirty="0"/>
          </a:p>
        </p:txBody>
      </p:sp>
    </p:spTree>
    <p:extLst>
      <p:ext uri="{BB962C8B-B14F-4D97-AF65-F5344CB8AC3E}">
        <p14:creationId xmlns:p14="http://schemas.microsoft.com/office/powerpoint/2010/main" val="1320786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451C2A-50BA-4DC1-8945-ADB7E92963F7}" type="datetimeFigureOut">
              <a:rPr lang="en-US" smtClean="0"/>
              <a:t>7/9/2025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A3444E-2229-454E-9CC8-29D794201F46}" type="slidenum">
              <a:rPr lang="en-US" smtClean="0"/>
              <a:t>‹#›</a:t>
            </a:fld>
            <a:endParaRPr lang="en-US" dirty="0"/>
          </a:p>
        </p:txBody>
      </p:sp>
    </p:spTree>
    <p:extLst>
      <p:ext uri="{BB962C8B-B14F-4D97-AF65-F5344CB8AC3E}">
        <p14:creationId xmlns:p14="http://schemas.microsoft.com/office/powerpoint/2010/main" val="2865782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451C2A-50BA-4DC1-8945-ADB7E92963F7}" type="datetimeFigureOut">
              <a:rPr lang="en-US" smtClean="0"/>
              <a:t>7/9/2025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A3444E-2229-454E-9CC8-29D794201F46}" type="slidenum">
              <a:rPr lang="en-US" smtClean="0"/>
              <a:t>‹#›</a:t>
            </a:fld>
            <a:endParaRPr lang="en-US" dirty="0"/>
          </a:p>
        </p:txBody>
      </p:sp>
    </p:spTree>
    <p:extLst>
      <p:ext uri="{BB962C8B-B14F-4D97-AF65-F5344CB8AC3E}">
        <p14:creationId xmlns:p14="http://schemas.microsoft.com/office/powerpoint/2010/main" val="4184507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D451C2A-50BA-4DC1-8945-ADB7E92963F7}" type="datetimeFigureOut">
              <a:rPr lang="en-US" smtClean="0"/>
              <a:t>7/9/2025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A3444E-2229-454E-9CC8-29D794201F46}" type="slidenum">
              <a:rPr lang="en-US" smtClean="0"/>
              <a:t>‹#›</a:t>
            </a:fld>
            <a:endParaRPr lang="en-US" dirty="0"/>
          </a:p>
        </p:txBody>
      </p:sp>
    </p:spTree>
    <p:extLst>
      <p:ext uri="{BB962C8B-B14F-4D97-AF65-F5344CB8AC3E}">
        <p14:creationId xmlns:p14="http://schemas.microsoft.com/office/powerpoint/2010/main" val="2579898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451C2A-50BA-4DC1-8945-ADB7E92963F7}" type="datetimeFigureOut">
              <a:rPr lang="en-US" smtClean="0"/>
              <a:t>7/9/2025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1A3444E-2229-454E-9CC8-29D794201F46}" type="slidenum">
              <a:rPr lang="en-US" smtClean="0"/>
              <a:t>‹#›</a:t>
            </a:fld>
            <a:endParaRPr lang="en-US" dirty="0"/>
          </a:p>
        </p:txBody>
      </p:sp>
    </p:spTree>
    <p:extLst>
      <p:ext uri="{BB962C8B-B14F-4D97-AF65-F5344CB8AC3E}">
        <p14:creationId xmlns:p14="http://schemas.microsoft.com/office/powerpoint/2010/main" val="388937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D451C2A-50BA-4DC1-8945-ADB7E92963F7}" type="datetimeFigureOut">
              <a:rPr lang="en-US" smtClean="0"/>
              <a:t>7/9/2025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1A3444E-2229-454E-9CC8-29D794201F46}" type="slidenum">
              <a:rPr lang="en-US" smtClean="0"/>
              <a:t>‹#›</a:t>
            </a:fld>
            <a:endParaRPr lang="en-US" dirty="0"/>
          </a:p>
        </p:txBody>
      </p:sp>
    </p:spTree>
    <p:extLst>
      <p:ext uri="{BB962C8B-B14F-4D97-AF65-F5344CB8AC3E}">
        <p14:creationId xmlns:p14="http://schemas.microsoft.com/office/powerpoint/2010/main" val="1454449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451C2A-50BA-4DC1-8945-ADB7E92963F7}" type="datetimeFigureOut">
              <a:rPr lang="en-US" smtClean="0"/>
              <a:t>7/9/2025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1A3444E-2229-454E-9CC8-29D794201F46}" type="slidenum">
              <a:rPr lang="en-US" smtClean="0"/>
              <a:t>‹#›</a:t>
            </a:fld>
            <a:endParaRPr lang="en-US" dirty="0"/>
          </a:p>
        </p:txBody>
      </p:sp>
    </p:spTree>
    <p:extLst>
      <p:ext uri="{BB962C8B-B14F-4D97-AF65-F5344CB8AC3E}">
        <p14:creationId xmlns:p14="http://schemas.microsoft.com/office/powerpoint/2010/main" val="4260370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451C2A-50BA-4DC1-8945-ADB7E92963F7}" type="datetimeFigureOut">
              <a:rPr lang="en-US" smtClean="0"/>
              <a:t>7/9/2025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A3444E-2229-454E-9CC8-29D794201F46}" type="slidenum">
              <a:rPr lang="en-US" smtClean="0"/>
              <a:t>‹#›</a:t>
            </a:fld>
            <a:endParaRPr lang="en-US" dirty="0"/>
          </a:p>
        </p:txBody>
      </p:sp>
    </p:spTree>
    <p:extLst>
      <p:ext uri="{BB962C8B-B14F-4D97-AF65-F5344CB8AC3E}">
        <p14:creationId xmlns:p14="http://schemas.microsoft.com/office/powerpoint/2010/main" val="2471895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451C2A-50BA-4DC1-8945-ADB7E92963F7}" type="datetimeFigureOut">
              <a:rPr lang="en-US" smtClean="0"/>
              <a:t>7/9/2025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A3444E-2229-454E-9CC8-29D794201F46}" type="slidenum">
              <a:rPr lang="en-US" smtClean="0"/>
              <a:t>‹#›</a:t>
            </a:fld>
            <a:endParaRPr lang="en-US" dirty="0"/>
          </a:p>
        </p:txBody>
      </p:sp>
    </p:spTree>
    <p:extLst>
      <p:ext uri="{BB962C8B-B14F-4D97-AF65-F5344CB8AC3E}">
        <p14:creationId xmlns:p14="http://schemas.microsoft.com/office/powerpoint/2010/main" val="1743561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451C2A-50BA-4DC1-8945-ADB7E92963F7}" type="datetimeFigureOut">
              <a:rPr lang="en-US" smtClean="0"/>
              <a:t>7/9/2025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A3444E-2229-454E-9CC8-29D794201F46}" type="slidenum">
              <a:rPr lang="en-US" smtClean="0"/>
              <a:t>‹#›</a:t>
            </a:fld>
            <a:endParaRPr lang="en-US" dirty="0"/>
          </a:p>
        </p:txBody>
      </p:sp>
    </p:spTree>
    <p:extLst>
      <p:ext uri="{BB962C8B-B14F-4D97-AF65-F5344CB8AC3E}">
        <p14:creationId xmlns:p14="http://schemas.microsoft.com/office/powerpoint/2010/main" val="4228472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6eD29UBINq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Z09Yz_qS1f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Qmyh_rL4Ks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Knr3AWL7Pz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hnXMaImmcKo"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3886200"/>
            <a:ext cx="7848600" cy="2438400"/>
          </a:xfrm>
        </p:spPr>
        <p:txBody>
          <a:bodyPr>
            <a:normAutofit fontScale="77500" lnSpcReduction="20000"/>
          </a:bodyPr>
          <a:lstStyle/>
          <a:p>
            <a:endParaRPr lang="en-US" dirty="0"/>
          </a:p>
          <a:p>
            <a:r>
              <a:rPr lang="en-US" sz="5700" b="1" dirty="0">
                <a:solidFill>
                  <a:srgbClr val="002060"/>
                </a:solidFill>
              </a:rPr>
              <a:t>MS4 IDDE Training</a:t>
            </a:r>
          </a:p>
          <a:p>
            <a:r>
              <a:rPr lang="en-US" sz="5700" b="1" dirty="0">
                <a:solidFill>
                  <a:srgbClr val="002060"/>
                </a:solidFill>
              </a:rPr>
              <a:t>For City Field Staff</a:t>
            </a:r>
          </a:p>
          <a:p>
            <a:endParaRPr lang="en-US" b="1" dirty="0">
              <a:solidFill>
                <a:srgbClr val="002060"/>
              </a:solidFill>
            </a:endParaRPr>
          </a:p>
          <a:p>
            <a:r>
              <a:rPr lang="en-US" sz="2400" b="1" dirty="0">
                <a:solidFill>
                  <a:srgbClr val="002060"/>
                </a:solidFill>
              </a:rPr>
              <a:t>Tuesday, January 30</a:t>
            </a:r>
            <a:r>
              <a:rPr lang="en-US" sz="2400" b="1" baseline="30000" dirty="0">
                <a:solidFill>
                  <a:srgbClr val="002060"/>
                </a:solidFill>
              </a:rPr>
              <a:t>th</a:t>
            </a:r>
            <a:r>
              <a:rPr lang="en-US" sz="2400" b="1" dirty="0">
                <a:solidFill>
                  <a:srgbClr val="002060"/>
                </a:solidFill>
              </a:rPr>
              <a:t> 2018</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800" y="449416"/>
            <a:ext cx="4901190" cy="3362017"/>
          </a:xfrm>
          <a:prstGeom prst="rect">
            <a:avLst/>
          </a:prstGeom>
        </p:spPr>
      </p:pic>
    </p:spTree>
    <p:extLst>
      <p:ext uri="{BB962C8B-B14F-4D97-AF65-F5344CB8AC3E}">
        <p14:creationId xmlns:p14="http://schemas.microsoft.com/office/powerpoint/2010/main" val="2448056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715962"/>
          </a:xfrm>
        </p:spPr>
        <p:txBody>
          <a:bodyPr>
            <a:noAutofit/>
          </a:bodyPr>
          <a:lstStyle/>
          <a:p>
            <a:r>
              <a:rPr lang="en-US" sz="2800" dirty="0">
                <a:latin typeface="Times New Roman" panose="02020603050405020304" pitchFamily="18" charset="0"/>
                <a:ea typeface="Times New Roman" panose="02020603050405020304" pitchFamily="18" charset="0"/>
              </a:rPr>
              <a:t>MPCA MS4 Training for Parks Maintenance &amp; Stormwater Protection</a:t>
            </a:r>
            <a:endParaRPr lang="en-US" sz="2800" dirty="0"/>
          </a:p>
        </p:txBody>
      </p:sp>
      <p:pic>
        <p:nvPicPr>
          <p:cNvPr id="4" name="6eD29UBINqE"/>
          <p:cNvPicPr>
            <a:picLocks noRot="1" noChangeAspect="1"/>
          </p:cNvPicPr>
          <p:nvPr>
            <a:videoFile r:link="rId1"/>
          </p:nvPr>
        </p:nvPicPr>
        <p:blipFill>
          <a:blip r:embed="rId3"/>
          <a:stretch>
            <a:fillRect/>
          </a:stretch>
        </p:blipFill>
        <p:spPr>
          <a:xfrm>
            <a:off x="609600" y="1371600"/>
            <a:ext cx="8263466" cy="4648200"/>
          </a:xfrm>
          <a:prstGeom prst="rect">
            <a:avLst/>
          </a:prstGeom>
        </p:spPr>
      </p:pic>
    </p:spTree>
    <p:extLst>
      <p:ext uri="{BB962C8B-B14F-4D97-AF65-F5344CB8AC3E}">
        <p14:creationId xmlns:p14="http://schemas.microsoft.com/office/powerpoint/2010/main" val="3769448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715962"/>
          </a:xfrm>
        </p:spPr>
        <p:txBody>
          <a:bodyPr>
            <a:noAutofit/>
          </a:bodyPr>
          <a:lstStyle/>
          <a:p>
            <a:r>
              <a:rPr lang="en-US" sz="2800" dirty="0">
                <a:latin typeface="Times New Roman" panose="02020603050405020304" pitchFamily="18" charset="0"/>
                <a:ea typeface="Times New Roman" panose="02020603050405020304" pitchFamily="18" charset="0"/>
              </a:rPr>
              <a:t>On the Lookout for Illegal Discharges Part 1 – detection</a:t>
            </a:r>
            <a:endParaRPr lang="en-US" sz="2800" dirty="0"/>
          </a:p>
        </p:txBody>
      </p:sp>
      <p:pic>
        <p:nvPicPr>
          <p:cNvPr id="3" name="Z09Yz_qS1f4"/>
          <p:cNvPicPr>
            <a:picLocks noRot="1" noChangeAspect="1"/>
          </p:cNvPicPr>
          <p:nvPr>
            <a:videoFile r:link="rId1"/>
          </p:nvPr>
        </p:nvPicPr>
        <p:blipFill>
          <a:blip r:embed="rId3"/>
          <a:stretch>
            <a:fillRect/>
          </a:stretch>
        </p:blipFill>
        <p:spPr>
          <a:xfrm>
            <a:off x="838200" y="1481137"/>
            <a:ext cx="8068733" cy="4538663"/>
          </a:xfrm>
          <a:prstGeom prst="rect">
            <a:avLst/>
          </a:prstGeom>
        </p:spPr>
      </p:pic>
    </p:spTree>
    <p:extLst>
      <p:ext uri="{BB962C8B-B14F-4D97-AF65-F5344CB8AC3E}">
        <p14:creationId xmlns:p14="http://schemas.microsoft.com/office/powerpoint/2010/main" val="663552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715962"/>
          </a:xfrm>
        </p:spPr>
        <p:txBody>
          <a:bodyPr>
            <a:noAutofit/>
          </a:bodyPr>
          <a:lstStyle/>
          <a:p>
            <a:r>
              <a:rPr lang="en-US" sz="2800" dirty="0">
                <a:latin typeface="Times New Roman" panose="02020603050405020304" pitchFamily="18" charset="0"/>
                <a:ea typeface="Times New Roman" panose="02020603050405020304" pitchFamily="18" charset="0"/>
              </a:rPr>
              <a:t>On the Lookout for Illegal Discharges Part 2 – document and report</a:t>
            </a:r>
            <a:endParaRPr lang="en-US" sz="2800" dirty="0"/>
          </a:p>
        </p:txBody>
      </p:sp>
      <p:pic>
        <p:nvPicPr>
          <p:cNvPr id="3" name="Qmyh_rL4Ks0"/>
          <p:cNvPicPr>
            <a:picLocks noRot="1" noChangeAspect="1"/>
          </p:cNvPicPr>
          <p:nvPr>
            <a:videoFile r:link="rId1"/>
          </p:nvPr>
        </p:nvPicPr>
        <p:blipFill>
          <a:blip r:embed="rId3"/>
          <a:stretch>
            <a:fillRect/>
          </a:stretch>
        </p:blipFill>
        <p:spPr>
          <a:xfrm>
            <a:off x="685800" y="1662113"/>
            <a:ext cx="8235245" cy="4632325"/>
          </a:xfrm>
          <a:prstGeom prst="rect">
            <a:avLst/>
          </a:prstGeom>
        </p:spPr>
      </p:pic>
    </p:spTree>
    <p:extLst>
      <p:ext uri="{BB962C8B-B14F-4D97-AF65-F5344CB8AC3E}">
        <p14:creationId xmlns:p14="http://schemas.microsoft.com/office/powerpoint/2010/main" val="2846950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715962"/>
          </a:xfrm>
        </p:spPr>
        <p:txBody>
          <a:bodyPr>
            <a:noAutofit/>
          </a:bodyPr>
          <a:lstStyle/>
          <a:p>
            <a:r>
              <a:rPr lang="en-US" sz="2800" dirty="0">
                <a:latin typeface="Times New Roman" panose="02020603050405020304" pitchFamily="18" charset="0"/>
                <a:ea typeface="Times New Roman" panose="02020603050405020304" pitchFamily="18" charset="0"/>
              </a:rPr>
              <a:t>MS4 Stormwater Pollution Prevention</a:t>
            </a:r>
            <a:endParaRPr lang="en-US" sz="2800" dirty="0"/>
          </a:p>
        </p:txBody>
      </p:sp>
      <p:pic>
        <p:nvPicPr>
          <p:cNvPr id="4" name="Knr3AWL7Pz0"/>
          <p:cNvPicPr>
            <a:picLocks noRot="1" noChangeAspect="1"/>
          </p:cNvPicPr>
          <p:nvPr>
            <a:videoFile r:link="rId1"/>
          </p:nvPr>
        </p:nvPicPr>
        <p:blipFill>
          <a:blip r:embed="rId3"/>
          <a:stretch>
            <a:fillRect/>
          </a:stretch>
        </p:blipFill>
        <p:spPr>
          <a:xfrm>
            <a:off x="760590" y="1295400"/>
            <a:ext cx="8127999" cy="4572000"/>
          </a:xfrm>
          <a:prstGeom prst="rect">
            <a:avLst/>
          </a:prstGeom>
        </p:spPr>
      </p:pic>
    </p:spTree>
    <p:extLst>
      <p:ext uri="{BB962C8B-B14F-4D97-AF65-F5344CB8AC3E}">
        <p14:creationId xmlns:p14="http://schemas.microsoft.com/office/powerpoint/2010/main" val="2747365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715962"/>
          </a:xfrm>
        </p:spPr>
        <p:txBody>
          <a:bodyPr>
            <a:noAutofit/>
          </a:bodyPr>
          <a:lstStyle/>
          <a:p>
            <a:r>
              <a:rPr lang="en-US" sz="2800" dirty="0">
                <a:latin typeface="Times New Roman" panose="02020603050405020304" pitchFamily="18" charset="0"/>
                <a:ea typeface="Times New Roman" panose="02020603050405020304" pitchFamily="18" charset="0"/>
              </a:rPr>
              <a:t>How to Spot an Illicit Discharge</a:t>
            </a:r>
            <a:endParaRPr lang="en-US" sz="2800" dirty="0"/>
          </a:p>
        </p:txBody>
      </p:sp>
      <p:pic>
        <p:nvPicPr>
          <p:cNvPr id="4" name="hnXMaImmcKo"/>
          <p:cNvPicPr>
            <a:picLocks noRot="1" noChangeAspect="1"/>
          </p:cNvPicPr>
          <p:nvPr>
            <a:videoFile r:link="rId1"/>
          </p:nvPr>
        </p:nvPicPr>
        <p:blipFill>
          <a:blip r:embed="rId3"/>
          <a:stretch>
            <a:fillRect/>
          </a:stretch>
        </p:blipFill>
        <p:spPr>
          <a:xfrm>
            <a:off x="643467" y="1219200"/>
            <a:ext cx="8128000" cy="4572000"/>
          </a:xfrm>
          <a:prstGeom prst="rect">
            <a:avLst/>
          </a:prstGeom>
        </p:spPr>
      </p:pic>
    </p:spTree>
    <p:extLst>
      <p:ext uri="{BB962C8B-B14F-4D97-AF65-F5344CB8AC3E}">
        <p14:creationId xmlns:p14="http://schemas.microsoft.com/office/powerpoint/2010/main" val="3547642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lstStyle/>
          <a:p>
            <a:r>
              <a:rPr lang="en-US" dirty="0"/>
              <a:t>The Good, The Bad or the Ugly?</a:t>
            </a:r>
            <a:br>
              <a:rPr lang="en-US" dirty="0"/>
            </a:br>
            <a:br>
              <a:rPr lang="en-US" dirty="0"/>
            </a:br>
            <a:r>
              <a:rPr lang="en-US" b="1" dirty="0">
                <a:solidFill>
                  <a:srgbClr val="FF0000"/>
                </a:solidFill>
              </a:rPr>
              <a:t>YOU MAKE THE CALL!</a:t>
            </a:r>
          </a:p>
        </p:txBody>
      </p:sp>
    </p:spTree>
    <p:extLst>
      <p:ext uri="{BB962C8B-B14F-4D97-AF65-F5344CB8AC3E}">
        <p14:creationId xmlns:p14="http://schemas.microsoft.com/office/powerpoint/2010/main" val="2534687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katie.stelzner\Desktop\Screen Shot 2018-01-25 at 3.42.52 PM cop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 y="152400"/>
            <a:ext cx="9142810" cy="655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207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katie.stelzner\Desktop\Screen Shot 2018-01-25 at 3.34.36 P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381000"/>
            <a:ext cx="8895089"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161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katie.stelzner\Desktop\parking-lot-thumb-400x300-11485-e14374962755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00673" cy="6834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285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68753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katie.stelzner\Desktop\Sediment-going-into-Woodbury-lak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067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6546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374" t="13332" r="-1374" b="16668"/>
          <a:stretch/>
        </p:blipFill>
        <p:spPr>
          <a:xfrm>
            <a:off x="1981200" y="13385"/>
            <a:ext cx="5410200" cy="6734797"/>
          </a:xfrm>
          <a:prstGeom prst="rect">
            <a:avLst/>
          </a:prstGeom>
        </p:spPr>
      </p:pic>
    </p:spTree>
    <p:extLst>
      <p:ext uri="{BB962C8B-B14F-4D97-AF65-F5344CB8AC3E}">
        <p14:creationId xmlns:p14="http://schemas.microsoft.com/office/powerpoint/2010/main" val="1897504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katie.stelzner\Desktop\7606733872_53139a6669_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35858"/>
            <a:ext cx="7924800" cy="6825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24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katie.stelzner\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36"/>
            <a:ext cx="9144000" cy="6849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546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katie.stelzner\Desktop\file7891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304800"/>
            <a:ext cx="9014136" cy="599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900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katie.stelzner\Desktop\hq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15000" t="12754" r="2500" b="13043"/>
          <a:stretch/>
        </p:blipFill>
        <p:spPr bwMode="auto">
          <a:xfrm>
            <a:off x="116681" y="762000"/>
            <a:ext cx="8958263"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056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katie.stelzner\Desktop\Show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959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24205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katie.stelzner\Desktop\300px-Rill_eros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5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613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katie.stelzner\Desktop\Show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1" cy="6756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47959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katie.stelzner\Desktop\Screen Shot 2018-01-29 at 12.08.04 P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81631"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9870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7758" r="9483"/>
          <a:stretch/>
        </p:blipFill>
        <p:spPr>
          <a:xfrm>
            <a:off x="152400" y="304800"/>
            <a:ext cx="8816227" cy="6422508"/>
          </a:xfrm>
          <a:prstGeom prst="rect">
            <a:avLst/>
          </a:prstGeom>
        </p:spPr>
      </p:pic>
    </p:spTree>
    <p:extLst>
      <p:ext uri="{BB962C8B-B14F-4D97-AF65-F5344CB8AC3E}">
        <p14:creationId xmlns:p14="http://schemas.microsoft.com/office/powerpoint/2010/main" val="2969774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MS4 Permit</a:t>
            </a:r>
          </a:p>
        </p:txBody>
      </p:sp>
      <p:sp>
        <p:nvSpPr>
          <p:cNvPr id="3" name="Content Placeholder 2"/>
          <p:cNvSpPr>
            <a:spLocks noGrp="1"/>
          </p:cNvSpPr>
          <p:nvPr>
            <p:ph idx="1"/>
          </p:nvPr>
        </p:nvSpPr>
        <p:spPr/>
        <p:txBody>
          <a:bodyPr>
            <a:normAutofit fontScale="77500" lnSpcReduction="20000"/>
          </a:bodyPr>
          <a:lstStyle/>
          <a:p>
            <a:r>
              <a:rPr lang="en-US" dirty="0"/>
              <a:t>The Municipal Separate Storm Sewer System (MS4) Permit requires permittees to maintain an operations and maintenance program to prevent or reduce pollutant discharges from municipally owned or operated properties. This includes:</a:t>
            </a:r>
          </a:p>
          <a:p>
            <a:pPr lvl="1"/>
            <a:r>
              <a:rPr lang="en-US" dirty="0">
                <a:solidFill>
                  <a:srgbClr val="FF0000"/>
                </a:solidFill>
              </a:rPr>
              <a:t>Employee training addressing the importance of protecting water quality and describing MS4 requirements</a:t>
            </a:r>
          </a:p>
          <a:p>
            <a:r>
              <a:rPr lang="en-US" dirty="0"/>
              <a:t>Why are we doing this?</a:t>
            </a:r>
          </a:p>
          <a:p>
            <a:pPr lvl="1"/>
            <a:r>
              <a:rPr lang="en-US" dirty="0"/>
              <a:t>Required by state and federal permitting</a:t>
            </a:r>
          </a:p>
          <a:p>
            <a:pPr lvl="1"/>
            <a:r>
              <a:rPr lang="en-US" dirty="0">
                <a:solidFill>
                  <a:srgbClr val="FF0000"/>
                </a:solidFill>
              </a:rPr>
              <a:t>Protect our natural resources</a:t>
            </a:r>
          </a:p>
          <a:p>
            <a:pPr lvl="1"/>
            <a:r>
              <a:rPr lang="en-US" dirty="0"/>
              <a:t>Big Lake is a Level 2 MS4</a:t>
            </a:r>
          </a:p>
          <a:p>
            <a:r>
              <a:rPr lang="en-US" dirty="0"/>
              <a:t>Outline of Training</a:t>
            </a:r>
          </a:p>
          <a:p>
            <a:pPr lvl="1"/>
            <a:r>
              <a:rPr lang="en-US" dirty="0">
                <a:solidFill>
                  <a:srgbClr val="FF0000"/>
                </a:solidFill>
              </a:rPr>
              <a:t>Recognize &gt; Report </a:t>
            </a:r>
            <a:r>
              <a:rPr lang="en-US" dirty="0"/>
              <a:t>&gt; Respond</a:t>
            </a:r>
          </a:p>
        </p:txBody>
      </p:sp>
    </p:spTree>
    <p:extLst>
      <p:ext uri="{BB962C8B-B14F-4D97-AF65-F5344CB8AC3E}">
        <p14:creationId xmlns:p14="http://schemas.microsoft.com/office/powerpoint/2010/main" val="34828620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katie.stelzner\Desktop\85215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4" y="0"/>
            <a:ext cx="9134326"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76319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atie.stelzner\Desktop\silt-fence-good.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721"/>
            <a:ext cx="9144000" cy="6891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7899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katie.stelzner\Desktop\300px-DSC002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37716" cy="6778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1082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4" name="Picture 26" descr="C:\Users\katie.stelzner\Desktop\Filtrexx-Inlet-Protection-298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467"/>
            <a:ext cx="9144000" cy="6827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1978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katie.stelzner\Desktop\300px-Inlet_protection_for_a_drop_inlet_using_silt_fenc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29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671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atie.stelzner\Desktop\300px-Example_of_riprap_outlet_protec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7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0372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katie.stelzner\Desktop\Properly_installed_rock_construction_entranc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6" y="381000"/>
            <a:ext cx="9091106" cy="597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1170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katie.stelzner\Desktop\thumb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415"/>
            <a:ext cx="9144000" cy="6795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7640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katie.stelzner\Desktop\300px-Erosion_control_blanket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932"/>
            <a:ext cx="9144001" cy="6830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9621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Will Our Actions Affect Big Lake?</a:t>
            </a:r>
          </a:p>
        </p:txBody>
      </p:sp>
      <p:sp>
        <p:nvSpPr>
          <p:cNvPr id="3" name="Content Placeholder 2"/>
          <p:cNvSpPr>
            <a:spLocks noGrp="1"/>
          </p:cNvSpPr>
          <p:nvPr>
            <p:ph idx="1"/>
          </p:nvPr>
        </p:nvSpPr>
        <p:spPr/>
        <p:txBody>
          <a:bodyPr/>
          <a:lstStyle/>
          <a:p>
            <a:r>
              <a:rPr lang="en-US" dirty="0"/>
              <a:t>Property Owners</a:t>
            </a:r>
          </a:p>
          <a:p>
            <a:r>
              <a:rPr lang="en-US" dirty="0"/>
              <a:t>Lakes</a:t>
            </a:r>
          </a:p>
          <a:p>
            <a:r>
              <a:rPr lang="en-US" dirty="0"/>
              <a:t>Wetlands</a:t>
            </a:r>
          </a:p>
          <a:p>
            <a:r>
              <a:rPr lang="en-US" dirty="0"/>
              <a:t>The Elk River</a:t>
            </a:r>
          </a:p>
          <a:p>
            <a:r>
              <a:rPr lang="en-US" dirty="0"/>
              <a:t>Someday the Mississippi River</a:t>
            </a:r>
          </a:p>
        </p:txBody>
      </p:sp>
    </p:spTree>
    <p:extLst>
      <p:ext uri="{BB962C8B-B14F-4D97-AF65-F5344CB8AC3E}">
        <p14:creationId xmlns:p14="http://schemas.microsoft.com/office/powerpoint/2010/main" val="1219782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Illicit Discharge Detection and Elimination (IDDE)</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What is the pure IDDE definition? </a:t>
            </a:r>
          </a:p>
          <a:p>
            <a:pPr marL="0" indent="0">
              <a:buNone/>
            </a:pPr>
            <a:r>
              <a:rPr lang="en-US" dirty="0"/>
              <a:t>“…any discharge into the stormwater system that is not composed entirely of stormwater…”</a:t>
            </a:r>
          </a:p>
          <a:p>
            <a:endParaRPr lang="en-US" dirty="0"/>
          </a:p>
          <a:p>
            <a:pPr marL="0" indent="0">
              <a:buNone/>
            </a:pPr>
            <a:r>
              <a:rPr lang="en-US" dirty="0"/>
              <a:t>I like to apply common sense, so think of it in terms of a “Discharge beyond an established grass yard or established prairie grass.”</a:t>
            </a:r>
          </a:p>
          <a:p>
            <a:pPr marL="0" indent="0">
              <a:buNone/>
            </a:pPr>
            <a:endParaRPr lang="en-US" dirty="0"/>
          </a:p>
          <a:p>
            <a:pPr marL="0" indent="0" algn="ctr">
              <a:buNone/>
            </a:pPr>
            <a:r>
              <a:rPr lang="en-US" dirty="0">
                <a:solidFill>
                  <a:srgbClr val="FF0000"/>
                </a:solidFill>
              </a:rPr>
              <a:t>Recognize </a:t>
            </a:r>
            <a:r>
              <a:rPr lang="en-US" dirty="0">
                <a:solidFill>
                  <a:srgbClr val="FF0000"/>
                </a:solidFill>
                <a:sym typeface="Wingdings" panose="05000000000000000000" pitchFamily="2" charset="2"/>
              </a:rPr>
              <a:t> Report  Respond!</a:t>
            </a:r>
            <a:endParaRPr lang="en-US" dirty="0">
              <a:solidFill>
                <a:srgbClr val="FF0000"/>
              </a:solidFill>
            </a:endParaRPr>
          </a:p>
        </p:txBody>
      </p:sp>
    </p:spTree>
    <p:extLst>
      <p:ext uri="{BB962C8B-B14F-4D97-AF65-F5344CB8AC3E}">
        <p14:creationId xmlns:p14="http://schemas.microsoft.com/office/powerpoint/2010/main" val="36795209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Can Help Prevent IDDE</a:t>
            </a:r>
          </a:p>
        </p:txBody>
      </p:sp>
      <p:sp>
        <p:nvSpPr>
          <p:cNvPr id="3" name="Content Placeholder 2"/>
          <p:cNvSpPr>
            <a:spLocks noGrp="1"/>
          </p:cNvSpPr>
          <p:nvPr>
            <p:ph idx="1"/>
          </p:nvPr>
        </p:nvSpPr>
        <p:spPr/>
        <p:txBody>
          <a:bodyPr/>
          <a:lstStyle/>
          <a:p>
            <a:r>
              <a:rPr lang="en-US" dirty="0">
                <a:solidFill>
                  <a:srgbClr val="FF0000"/>
                </a:solidFill>
              </a:rPr>
              <a:t>Recognize </a:t>
            </a:r>
            <a:r>
              <a:rPr lang="en-US" dirty="0">
                <a:solidFill>
                  <a:srgbClr val="FF0000"/>
                </a:solidFill>
                <a:sym typeface="Wingdings" panose="05000000000000000000" pitchFamily="2" charset="2"/>
              </a:rPr>
              <a:t> Report</a:t>
            </a:r>
            <a:endParaRPr lang="en-US" dirty="0">
              <a:solidFill>
                <a:srgbClr val="FF0000"/>
              </a:solidFill>
            </a:endParaRPr>
          </a:p>
          <a:p>
            <a:r>
              <a:rPr lang="en-US" dirty="0"/>
              <a:t>Big Lake’s legacy of beautiful lakes, wetlands, and rivers</a:t>
            </a:r>
          </a:p>
        </p:txBody>
      </p:sp>
      <p:pic>
        <p:nvPicPr>
          <p:cNvPr id="4" name="Picture 2" descr="C:\Users\katie.stelzner\Desktop\461-Crescent-Street-Big-Lake-MN-55309-4719698-imag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200400"/>
            <a:ext cx="48768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3286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Do</a:t>
            </a:r>
          </a:p>
        </p:txBody>
      </p:sp>
      <p:sp>
        <p:nvSpPr>
          <p:cNvPr id="3" name="Content Placeholder 2"/>
          <p:cNvSpPr>
            <a:spLocks noGrp="1"/>
          </p:cNvSpPr>
          <p:nvPr>
            <p:ph idx="1"/>
          </p:nvPr>
        </p:nvSpPr>
        <p:spPr>
          <a:xfrm>
            <a:off x="457200" y="1600200"/>
            <a:ext cx="8229600" cy="5029200"/>
          </a:xfrm>
        </p:spPr>
        <p:txBody>
          <a:bodyPr/>
          <a:lstStyle/>
          <a:p>
            <a:r>
              <a:rPr lang="en-US" dirty="0"/>
              <a:t>If you see something that looks wrong…</a:t>
            </a:r>
          </a:p>
          <a:p>
            <a:pPr lvl="1"/>
            <a:r>
              <a:rPr lang="en-US" dirty="0"/>
              <a:t>Report it to your supervisor or Mike Goebel</a:t>
            </a:r>
          </a:p>
          <a:p>
            <a:pPr lvl="2"/>
            <a:r>
              <a:rPr lang="en-US" dirty="0"/>
              <a:t>Do not confront the person causing the illicit discharge</a:t>
            </a:r>
          </a:p>
          <a:p>
            <a:pPr lvl="1"/>
            <a:r>
              <a:rPr lang="en-US" dirty="0"/>
              <a:t>If you can’t reach Mike or your supervisor, contact Layne Otteson</a:t>
            </a:r>
          </a:p>
          <a:p>
            <a:pPr lvl="1"/>
            <a:r>
              <a:rPr lang="en-US" dirty="0"/>
              <a:t>Last resort: if it is a spill with immediate health and safety concerns, call the State Duty office to report and discuss options</a:t>
            </a:r>
          </a:p>
          <a:p>
            <a:pPr lvl="2"/>
            <a:r>
              <a:rPr lang="en-US" dirty="0"/>
              <a:t>Number: 1-800-422-0798</a:t>
            </a:r>
          </a:p>
          <a:p>
            <a:pPr lvl="1"/>
            <a:r>
              <a:rPr lang="en-US" dirty="0">
                <a:solidFill>
                  <a:srgbClr val="FF0000"/>
                </a:solidFill>
              </a:rPr>
              <a:t>Recognize and Report!!!</a:t>
            </a:r>
          </a:p>
        </p:txBody>
      </p:sp>
    </p:spTree>
    <p:extLst>
      <p:ext uri="{BB962C8B-B14F-4D97-AF65-F5344CB8AC3E}">
        <p14:creationId xmlns:p14="http://schemas.microsoft.com/office/powerpoint/2010/main" val="24259865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katie.stelzner\Desktop\9b45ba-20150429-riverconflue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34" y="0"/>
            <a:ext cx="9186334" cy="6875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9389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or Comments?</a:t>
            </a:r>
          </a:p>
        </p:txBody>
      </p:sp>
      <p:sp>
        <p:nvSpPr>
          <p:cNvPr id="3" name="Content Placeholder 2"/>
          <p:cNvSpPr>
            <a:spLocks noGrp="1"/>
          </p:cNvSpPr>
          <p:nvPr>
            <p:ph idx="1"/>
          </p:nvPr>
        </p:nvSpPr>
        <p:spPr/>
        <p:txBody>
          <a:bodyPr/>
          <a:lstStyle/>
          <a:p>
            <a:r>
              <a:rPr lang="en-US" dirty="0"/>
              <a:t>Layne Otteson, City Engineer</a:t>
            </a:r>
          </a:p>
          <a:p>
            <a:pPr lvl="1"/>
            <a:r>
              <a:rPr lang="en-US" dirty="0"/>
              <a:t>763-251-2984</a:t>
            </a:r>
          </a:p>
          <a:p>
            <a:pPr lvl="1"/>
            <a:r>
              <a:rPr lang="en-US" dirty="0"/>
              <a:t>lotteson@biglakemn.org</a:t>
            </a:r>
          </a:p>
        </p:txBody>
      </p:sp>
    </p:spTree>
    <p:extLst>
      <p:ext uri="{BB962C8B-B14F-4D97-AF65-F5344CB8AC3E}">
        <p14:creationId xmlns:p14="http://schemas.microsoft.com/office/powerpoint/2010/main" val="1473141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Inspection of Stormwater Controls</a:t>
            </a:r>
          </a:p>
        </p:txBody>
      </p:sp>
      <p:sp>
        <p:nvSpPr>
          <p:cNvPr id="3" name="Content Placeholder 2"/>
          <p:cNvSpPr>
            <a:spLocks noGrp="1"/>
          </p:cNvSpPr>
          <p:nvPr>
            <p:ph idx="1"/>
          </p:nvPr>
        </p:nvSpPr>
        <p:spPr/>
        <p:txBody>
          <a:bodyPr>
            <a:normAutofit fontScale="62500" lnSpcReduction="20000"/>
          </a:bodyPr>
          <a:lstStyle/>
          <a:p>
            <a:r>
              <a:rPr lang="en-US" dirty="0"/>
              <a:t>BMPs</a:t>
            </a:r>
          </a:p>
          <a:p>
            <a:pPr lvl="1"/>
            <a:r>
              <a:rPr lang="en-US" dirty="0"/>
              <a:t>Silt fence, inlet protection, temporary construction entrance/exit, proper wash out area, hydromulch, biologs, trash coverage</a:t>
            </a:r>
          </a:p>
          <a:p>
            <a:r>
              <a:rPr lang="en-US" dirty="0"/>
              <a:t>BMPs can be damaged</a:t>
            </a:r>
          </a:p>
          <a:p>
            <a:pPr lvl="1"/>
            <a:r>
              <a:rPr lang="en-US" dirty="0"/>
              <a:t>Rainstorms</a:t>
            </a:r>
          </a:p>
          <a:p>
            <a:pPr lvl="1"/>
            <a:r>
              <a:rPr lang="en-US" dirty="0"/>
              <a:t>Construction activities</a:t>
            </a:r>
          </a:p>
          <a:p>
            <a:r>
              <a:rPr lang="en-US" dirty="0"/>
              <a:t>At a minimum, inspections should include:</a:t>
            </a:r>
          </a:p>
          <a:p>
            <a:pPr lvl="1"/>
            <a:r>
              <a:rPr lang="en-US" dirty="0"/>
              <a:t>All areas where stormwater typically flows</a:t>
            </a:r>
          </a:p>
          <a:p>
            <a:pPr lvl="1"/>
            <a:r>
              <a:rPr lang="en-US" dirty="0"/>
              <a:t>All discharge points</a:t>
            </a:r>
          </a:p>
          <a:p>
            <a:pPr lvl="1"/>
            <a:r>
              <a:rPr lang="en-US" dirty="0"/>
              <a:t>All areas where stabilization has been implemented</a:t>
            </a:r>
          </a:p>
          <a:p>
            <a:pPr lvl="1"/>
            <a:r>
              <a:rPr lang="en-US" dirty="0"/>
              <a:t>Check to see if controls are implemented and functional</a:t>
            </a:r>
          </a:p>
          <a:p>
            <a:pPr lvl="1"/>
            <a:r>
              <a:rPr lang="en-US" dirty="0"/>
              <a:t>Check for conditions in which controls may be necessary</a:t>
            </a:r>
          </a:p>
          <a:p>
            <a:r>
              <a:rPr lang="en-US" dirty="0"/>
              <a:t>City inspection</a:t>
            </a:r>
          </a:p>
          <a:p>
            <a:pPr lvl="1"/>
            <a:r>
              <a:rPr lang="en-US" dirty="0"/>
              <a:t>Big Lake Permit Requirements</a:t>
            </a:r>
          </a:p>
          <a:p>
            <a:pPr lvl="1"/>
            <a:r>
              <a:rPr lang="en-US" dirty="0"/>
              <a:t>City Code</a:t>
            </a:r>
          </a:p>
        </p:txBody>
      </p:sp>
    </p:spTree>
    <p:extLst>
      <p:ext uri="{BB962C8B-B14F-4D97-AF65-F5344CB8AC3E}">
        <p14:creationId xmlns:p14="http://schemas.microsoft.com/office/powerpoint/2010/main" val="1424160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BMP?</a:t>
            </a:r>
          </a:p>
        </p:txBody>
      </p:sp>
      <p:sp>
        <p:nvSpPr>
          <p:cNvPr id="3" name="Content Placeholder 2"/>
          <p:cNvSpPr>
            <a:spLocks noGrp="1"/>
          </p:cNvSpPr>
          <p:nvPr>
            <p:ph idx="1"/>
          </p:nvPr>
        </p:nvSpPr>
        <p:spPr>
          <a:xfrm>
            <a:off x="457200" y="1600200"/>
            <a:ext cx="8229600" cy="5029200"/>
          </a:xfrm>
        </p:spPr>
        <p:txBody>
          <a:bodyPr>
            <a:normAutofit lnSpcReduction="10000"/>
          </a:bodyPr>
          <a:lstStyle/>
          <a:p>
            <a:r>
              <a:rPr lang="en-US" u="sng" dirty="0"/>
              <a:t>B</a:t>
            </a:r>
            <a:r>
              <a:rPr lang="en-US" dirty="0"/>
              <a:t>est </a:t>
            </a:r>
            <a:r>
              <a:rPr lang="en-US" u="sng" dirty="0"/>
              <a:t>M</a:t>
            </a:r>
            <a:r>
              <a:rPr lang="en-US" dirty="0"/>
              <a:t>anagement </a:t>
            </a:r>
            <a:r>
              <a:rPr lang="en-US" u="sng" dirty="0"/>
              <a:t>P</a:t>
            </a:r>
            <a:r>
              <a:rPr lang="en-US" dirty="0"/>
              <a:t>ractices</a:t>
            </a:r>
          </a:p>
          <a:p>
            <a:pPr lvl="1"/>
            <a:r>
              <a:rPr lang="en-US" dirty="0"/>
              <a:t>A practice, or combination of practices, that is determined to be effective and practicable by being broadly used</a:t>
            </a:r>
          </a:p>
          <a:p>
            <a:pPr lvl="1"/>
            <a:r>
              <a:rPr lang="en-US" dirty="0"/>
              <a:t>A means of preventing or reducing the amount of pollution generated to a level compatible with water quality goals.</a:t>
            </a:r>
          </a:p>
          <a:p>
            <a:pPr lvl="1"/>
            <a:r>
              <a:rPr lang="en-US" dirty="0"/>
              <a:t>Silt fence, bio logs, straw blankets, bales, rock entrance, inlet baskets, etc.</a:t>
            </a:r>
          </a:p>
          <a:p>
            <a:pPr marL="457200" lvl="1" indent="0">
              <a:buNone/>
            </a:pPr>
            <a:endParaRPr lang="en-US" dirty="0"/>
          </a:p>
          <a:p>
            <a:r>
              <a:rPr lang="en-US" dirty="0">
                <a:solidFill>
                  <a:srgbClr val="FF0000"/>
                </a:solidFill>
              </a:rPr>
              <a:t>Do you see a BMP failing?</a:t>
            </a:r>
          </a:p>
        </p:txBody>
      </p:sp>
    </p:spTree>
    <p:extLst>
      <p:ext uri="{BB962C8B-B14F-4D97-AF65-F5344CB8AC3E}">
        <p14:creationId xmlns:p14="http://schemas.microsoft.com/office/powerpoint/2010/main" val="930917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Sources of Stormwater Pollution</a:t>
            </a:r>
          </a:p>
        </p:txBody>
      </p:sp>
      <p:sp>
        <p:nvSpPr>
          <p:cNvPr id="3" name="Content Placeholder 2"/>
          <p:cNvSpPr>
            <a:spLocks noGrp="1"/>
          </p:cNvSpPr>
          <p:nvPr>
            <p:ph idx="1"/>
          </p:nvPr>
        </p:nvSpPr>
        <p:spPr/>
        <p:txBody>
          <a:bodyPr>
            <a:normAutofit lnSpcReduction="10000"/>
          </a:bodyPr>
          <a:lstStyle/>
          <a:p>
            <a:r>
              <a:rPr lang="en-US" dirty="0"/>
              <a:t>Pollutants</a:t>
            </a:r>
          </a:p>
          <a:p>
            <a:pPr lvl="1"/>
            <a:r>
              <a:rPr lang="en-US" dirty="0"/>
              <a:t>Excess nutrients (nitrogen and phosphorus)</a:t>
            </a:r>
          </a:p>
          <a:p>
            <a:pPr lvl="1"/>
            <a:r>
              <a:rPr lang="en-US" dirty="0"/>
              <a:t>Hydrocarbons (petroleum compounds)</a:t>
            </a:r>
          </a:p>
          <a:p>
            <a:pPr lvl="1"/>
            <a:r>
              <a:rPr lang="en-US" dirty="0"/>
              <a:t>Heavy metals</a:t>
            </a:r>
          </a:p>
          <a:p>
            <a:pPr lvl="1"/>
            <a:r>
              <a:rPr lang="en-US" dirty="0"/>
              <a:t>Pathogens</a:t>
            </a:r>
          </a:p>
          <a:p>
            <a:pPr lvl="1"/>
            <a:r>
              <a:rPr lang="en-US" dirty="0"/>
              <a:t>Toxic chemicals</a:t>
            </a:r>
          </a:p>
          <a:p>
            <a:pPr lvl="1"/>
            <a:r>
              <a:rPr lang="en-US" dirty="0"/>
              <a:t>Debris, trash, and litter</a:t>
            </a:r>
          </a:p>
          <a:p>
            <a:pPr lvl="1"/>
            <a:endParaRPr lang="en-US" dirty="0"/>
          </a:p>
          <a:p>
            <a:r>
              <a:rPr lang="en-US" dirty="0">
                <a:solidFill>
                  <a:srgbClr val="FF0000"/>
                </a:solidFill>
              </a:rPr>
              <a:t>Intentional or accident or neglect?  Hmmm…</a:t>
            </a:r>
          </a:p>
        </p:txBody>
      </p:sp>
    </p:spTree>
    <p:extLst>
      <p:ext uri="{BB962C8B-B14F-4D97-AF65-F5344CB8AC3E}">
        <p14:creationId xmlns:p14="http://schemas.microsoft.com/office/powerpoint/2010/main" val="2891054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Look Out For…</a:t>
            </a:r>
          </a:p>
        </p:txBody>
      </p:sp>
      <p:sp>
        <p:nvSpPr>
          <p:cNvPr id="3" name="Content Placeholder 2"/>
          <p:cNvSpPr>
            <a:spLocks noGrp="1"/>
          </p:cNvSpPr>
          <p:nvPr>
            <p:ph idx="1"/>
          </p:nvPr>
        </p:nvSpPr>
        <p:spPr/>
        <p:txBody>
          <a:bodyPr/>
          <a:lstStyle/>
          <a:p>
            <a:r>
              <a:rPr lang="en-US" dirty="0"/>
              <a:t>Unusual colors and odors</a:t>
            </a:r>
          </a:p>
          <a:p>
            <a:r>
              <a:rPr lang="en-US" dirty="0"/>
              <a:t>Cloudy or murky appearance</a:t>
            </a:r>
          </a:p>
          <a:p>
            <a:r>
              <a:rPr lang="en-US" dirty="0"/>
              <a:t>Suds, trash, or debris</a:t>
            </a:r>
          </a:p>
          <a:p>
            <a:r>
              <a:rPr lang="en-US" dirty="0"/>
              <a:t>Unnatural or excessive vegetation</a:t>
            </a:r>
          </a:p>
          <a:p>
            <a:r>
              <a:rPr lang="en-US" dirty="0"/>
              <a:t>Leaks, spills, or dumping</a:t>
            </a:r>
          </a:p>
          <a:p>
            <a:r>
              <a:rPr lang="en-US" dirty="0"/>
              <a:t>Barrels, buckets, 55 gallon drums</a:t>
            </a:r>
          </a:p>
        </p:txBody>
      </p:sp>
    </p:spTree>
    <p:extLst>
      <p:ext uri="{BB962C8B-B14F-4D97-AF65-F5344CB8AC3E}">
        <p14:creationId xmlns:p14="http://schemas.microsoft.com/office/powerpoint/2010/main" val="1752464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should I look?</a:t>
            </a:r>
          </a:p>
        </p:txBody>
      </p:sp>
      <p:sp>
        <p:nvSpPr>
          <p:cNvPr id="3" name="Content Placeholder 2"/>
          <p:cNvSpPr>
            <a:spLocks noGrp="1"/>
          </p:cNvSpPr>
          <p:nvPr>
            <p:ph idx="1"/>
          </p:nvPr>
        </p:nvSpPr>
        <p:spPr/>
        <p:txBody>
          <a:bodyPr>
            <a:normAutofit fontScale="92500" lnSpcReduction="20000"/>
          </a:bodyPr>
          <a:lstStyle/>
          <a:p>
            <a:r>
              <a:rPr lang="en-US" dirty="0"/>
              <a:t>Construction sites</a:t>
            </a:r>
          </a:p>
          <a:p>
            <a:r>
              <a:rPr lang="en-US" dirty="0"/>
              <a:t>Dumpsters behind buildings</a:t>
            </a:r>
          </a:p>
          <a:p>
            <a:r>
              <a:rPr lang="en-US" dirty="0"/>
              <a:t>New home building</a:t>
            </a:r>
          </a:p>
          <a:p>
            <a:r>
              <a:rPr lang="en-US" dirty="0"/>
              <a:t>Curb lines</a:t>
            </a:r>
          </a:p>
          <a:p>
            <a:r>
              <a:rPr lang="en-US" dirty="0"/>
              <a:t>Alleyways and parking lots</a:t>
            </a:r>
          </a:p>
          <a:p>
            <a:r>
              <a:rPr lang="en-US" dirty="0"/>
              <a:t>Loading docks and outdoor storage areas</a:t>
            </a:r>
          </a:p>
          <a:p>
            <a:r>
              <a:rPr lang="en-US" dirty="0"/>
              <a:t>Near our lakes and rivers</a:t>
            </a:r>
          </a:p>
          <a:p>
            <a:r>
              <a:rPr lang="en-US" dirty="0"/>
              <a:t>Driveways</a:t>
            </a:r>
          </a:p>
          <a:p>
            <a:r>
              <a:rPr lang="en-US" dirty="0"/>
              <a:t>City Owned Facilities too!</a:t>
            </a:r>
          </a:p>
        </p:txBody>
      </p:sp>
    </p:spTree>
    <p:extLst>
      <p:ext uri="{BB962C8B-B14F-4D97-AF65-F5344CB8AC3E}">
        <p14:creationId xmlns:p14="http://schemas.microsoft.com/office/powerpoint/2010/main" val="7395106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2182</TotalTime>
  <Words>604</Words>
  <Application>Microsoft Office PowerPoint</Application>
  <PresentationFormat>On-screen Show (4:3)</PresentationFormat>
  <Paragraphs>97</Paragraphs>
  <Slides>43</Slides>
  <Notes>0</Notes>
  <HiddenSlides>0</HiddenSlides>
  <MMClips>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Times New Roman</vt:lpstr>
      <vt:lpstr>Wingdings</vt:lpstr>
      <vt:lpstr>Office Theme</vt:lpstr>
      <vt:lpstr>PowerPoint Presentation</vt:lpstr>
      <vt:lpstr>PowerPoint Presentation</vt:lpstr>
      <vt:lpstr>MS4 Permit</vt:lpstr>
      <vt:lpstr>Illicit Discharge Detection and Elimination (IDDE)</vt:lpstr>
      <vt:lpstr>Inspection of Stormwater Controls</vt:lpstr>
      <vt:lpstr>What is a BMP?</vt:lpstr>
      <vt:lpstr>Sources of Stormwater Pollution</vt:lpstr>
      <vt:lpstr>Look Out For…</vt:lpstr>
      <vt:lpstr>Where should I look?</vt:lpstr>
      <vt:lpstr>MPCA MS4 Training for Parks Maintenance &amp; Stormwater Protection</vt:lpstr>
      <vt:lpstr>On the Lookout for Illegal Discharges Part 1 – detection</vt:lpstr>
      <vt:lpstr>On the Lookout for Illegal Discharges Part 2 – document and report</vt:lpstr>
      <vt:lpstr>MS4 Stormwater Pollution Prevention</vt:lpstr>
      <vt:lpstr>How to Spot an Illicit Discharge</vt:lpstr>
      <vt:lpstr>The Good, The Bad or the Ugly?  YOU MAKE THE CALL!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Will Our Actions Affect Big Lake?</vt:lpstr>
      <vt:lpstr>You Can Help Prevent IDDE</vt:lpstr>
      <vt:lpstr>What to Do</vt:lpstr>
      <vt:lpstr>PowerPoint Presentation</vt:lpstr>
      <vt:lpstr>Questions or Comments?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of Big Lake</dc:title>
  <dc:creator>Katie Stelzner</dc:creator>
  <cp:lastModifiedBy>Kalinosky, Paula (She/Her/Hers) (MPCA)</cp:lastModifiedBy>
  <cp:revision>67</cp:revision>
  <dcterms:created xsi:type="dcterms:W3CDTF">2018-01-24T15:15:47Z</dcterms:created>
  <dcterms:modified xsi:type="dcterms:W3CDTF">2025-07-09T16:18:19Z</dcterms:modified>
</cp:coreProperties>
</file>