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1"/>
  </p:notesMasterIdLst>
  <p:handoutMasterIdLst>
    <p:handoutMasterId r:id="rId52"/>
  </p:handoutMasterIdLst>
  <p:sldIdLst>
    <p:sldId id="275" r:id="rId2"/>
    <p:sldId id="321" r:id="rId3"/>
    <p:sldId id="313" r:id="rId4"/>
    <p:sldId id="315" r:id="rId5"/>
    <p:sldId id="316" r:id="rId6"/>
    <p:sldId id="277" r:id="rId7"/>
    <p:sldId id="276" r:id="rId8"/>
    <p:sldId id="258" r:id="rId9"/>
    <p:sldId id="259" r:id="rId10"/>
    <p:sldId id="344" r:id="rId11"/>
    <p:sldId id="345" r:id="rId12"/>
    <p:sldId id="347" r:id="rId13"/>
    <p:sldId id="346" r:id="rId14"/>
    <p:sldId id="348" r:id="rId15"/>
    <p:sldId id="349" r:id="rId16"/>
    <p:sldId id="350" r:id="rId17"/>
    <p:sldId id="368" r:id="rId18"/>
    <p:sldId id="351" r:id="rId19"/>
    <p:sldId id="352" r:id="rId20"/>
    <p:sldId id="375" r:id="rId21"/>
    <p:sldId id="374" r:id="rId22"/>
    <p:sldId id="353" r:id="rId23"/>
    <p:sldId id="354" r:id="rId24"/>
    <p:sldId id="355" r:id="rId25"/>
    <p:sldId id="357" r:id="rId26"/>
    <p:sldId id="356" r:id="rId27"/>
    <p:sldId id="376" r:id="rId28"/>
    <p:sldId id="369" r:id="rId29"/>
    <p:sldId id="358" r:id="rId30"/>
    <p:sldId id="377" r:id="rId31"/>
    <p:sldId id="380" r:id="rId32"/>
    <p:sldId id="359" r:id="rId33"/>
    <p:sldId id="360" r:id="rId34"/>
    <p:sldId id="370" r:id="rId35"/>
    <p:sldId id="378" r:id="rId36"/>
    <p:sldId id="373" r:id="rId37"/>
    <p:sldId id="361" r:id="rId38"/>
    <p:sldId id="362" r:id="rId39"/>
    <p:sldId id="379" r:id="rId40"/>
    <p:sldId id="365" r:id="rId41"/>
    <p:sldId id="364" r:id="rId42"/>
    <p:sldId id="363" r:id="rId43"/>
    <p:sldId id="366" r:id="rId44"/>
    <p:sldId id="367" r:id="rId45"/>
    <p:sldId id="372" r:id="rId46"/>
    <p:sldId id="371" r:id="rId47"/>
    <p:sldId id="381" r:id="rId48"/>
    <p:sldId id="343" r:id="rId49"/>
    <p:sldId id="336" r:id="rId5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rojan, Mike" initials="TM" lastIdx="18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B9BD5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5307" autoAdjust="0"/>
  </p:normalViewPr>
  <p:slideViewPr>
    <p:cSldViewPr snapToGrid="0">
      <p:cViewPr varScale="1">
        <p:scale>
          <a:sx n="121" d="100"/>
          <a:sy n="121" d="100"/>
        </p:scale>
        <p:origin x="132" y="9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32" tIns="45716" rIns="91432" bIns="4571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32" tIns="45716" rIns="91432" bIns="45716" rtlCol="0"/>
          <a:lstStyle>
            <a:lvl1pPr algn="r">
              <a:defRPr sz="1200"/>
            </a:lvl1pPr>
          </a:lstStyle>
          <a:p>
            <a:fld id="{143A1C55-AC6F-4B6D-A244-88F439D49969}" type="datetimeFigureOut">
              <a:rPr lang="en-US" smtClean="0"/>
              <a:t>3/14/2017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32" tIns="45716" rIns="91432" bIns="4571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32" tIns="45716" rIns="91432" bIns="45716" rtlCol="0" anchor="b"/>
          <a:lstStyle>
            <a:lvl1pPr algn="r">
              <a:defRPr sz="1200"/>
            </a:lvl1pPr>
          </a:lstStyle>
          <a:p>
            <a:fld id="{6933EE5A-8E71-4D93-B8B7-2BA286CAC1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2352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32" tIns="45716" rIns="91432" bIns="4571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32" tIns="45716" rIns="91432" bIns="45716" rtlCol="0"/>
          <a:lstStyle>
            <a:lvl1pPr algn="r">
              <a:defRPr sz="1200"/>
            </a:lvl1pPr>
          </a:lstStyle>
          <a:p>
            <a:fld id="{93D4C50A-F3E7-4BB6-B304-C118AE42854B}" type="datetimeFigureOut">
              <a:rPr lang="en-US" smtClean="0"/>
              <a:t>3/14/2017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2" tIns="45716" rIns="91432" bIns="4571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32" tIns="45716" rIns="91432" bIns="45716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32" tIns="45716" rIns="91432" bIns="4571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32" tIns="45716" rIns="91432" bIns="45716" rtlCol="0" anchor="b"/>
          <a:lstStyle>
            <a:lvl1pPr algn="r">
              <a:defRPr sz="1200"/>
            </a:lvl1pPr>
          </a:lstStyle>
          <a:p>
            <a:fld id="{56B87DE4-F244-456D-B1C8-F355F3BDE6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9400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B87DE4-F244-456D-B1C8-F355F3BDE64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7360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B87DE4-F244-456D-B1C8-F355F3BDE64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7348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B87DE4-F244-456D-B1C8-F355F3BDE64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2172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B87DE4-F244-456D-B1C8-F355F3BDE64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472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B87DE4-F244-456D-B1C8-F355F3BDE64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5512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B87DE4-F244-456D-B1C8-F355F3BDE64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2052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B87DE4-F244-456D-B1C8-F355F3BDE64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7008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B87DE4-F244-456D-B1C8-F355F3BDE64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780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B87DE4-F244-456D-B1C8-F355F3BDE64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70829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B87DE4-F244-456D-B1C8-F355F3BDE64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12074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B87DE4-F244-456D-B1C8-F355F3BDE64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415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B87DE4-F244-456D-B1C8-F355F3BDE64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85647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B87DE4-F244-456D-B1C8-F355F3BDE64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67386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B87DE4-F244-456D-B1C8-F355F3BDE64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58402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B87DE4-F244-456D-B1C8-F355F3BDE64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6163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B87DE4-F244-456D-B1C8-F355F3BDE64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93017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B87DE4-F244-456D-B1C8-F355F3BDE64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0572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B87DE4-F244-456D-B1C8-F355F3BDE646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33915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B87DE4-F244-456D-B1C8-F355F3BDE646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19981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B87DE4-F244-456D-B1C8-F355F3BDE646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09924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B87DE4-F244-456D-B1C8-F355F3BDE646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60783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B87DE4-F244-456D-B1C8-F355F3BDE646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1736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Or will this be a link in the manual for a certificate?  Explain that we keep a record of attendees-that’s the only way</a:t>
            </a:r>
            <a:r>
              <a:rPr lang="en-US" baseline="0" dirty="0" smtClean="0"/>
              <a:t> you can get PDH’s.    We have to show proof.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B87DE4-F244-456D-B1C8-F355F3BDE64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11520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B87DE4-F244-456D-B1C8-F355F3BDE646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20987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B87DE4-F244-456D-B1C8-F355F3BDE646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34083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B87DE4-F244-456D-B1C8-F355F3BDE646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03030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B87DE4-F244-456D-B1C8-F355F3BDE646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99611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B87DE4-F244-456D-B1C8-F355F3BDE646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93658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B87DE4-F244-456D-B1C8-F355F3BDE646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93955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B87DE4-F244-456D-B1C8-F355F3BDE646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50127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B87DE4-F244-456D-B1C8-F355F3BDE646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63607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B87DE4-F244-456D-B1C8-F355F3BDE646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26251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B87DE4-F244-456D-B1C8-F355F3BDE646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6885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B87DE4-F244-456D-B1C8-F355F3BDE64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45802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B87DE4-F244-456D-B1C8-F355F3BDE646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35856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B87DE4-F244-456D-B1C8-F355F3BDE646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088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B87DE4-F244-456D-B1C8-F355F3BDE64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7565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B87DE4-F244-456D-B1C8-F355F3BDE64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2183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B87DE4-F244-456D-B1C8-F355F3BDE64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1094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Add EOR staff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B87DE4-F244-456D-B1C8-F355F3BDE64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7001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B87DE4-F244-456D-B1C8-F355F3BDE64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5352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EF5EC-7374-4FCC-91C7-2EDAB27689ED}" type="datetimeFigureOut">
              <a:rPr lang="en-US" smtClean="0"/>
              <a:t>3/14/2017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3F24E-B721-40FC-9CE8-80059E9FD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1067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EF5EC-7374-4FCC-91C7-2EDAB27689ED}" type="datetimeFigureOut">
              <a:rPr lang="en-US" smtClean="0"/>
              <a:t>3/14/2017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3F24E-B721-40FC-9CE8-80059E9FD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4983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EF5EC-7374-4FCC-91C7-2EDAB27689ED}" type="datetimeFigureOut">
              <a:rPr lang="en-US" smtClean="0"/>
              <a:t>3/14/2017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3F24E-B721-40FC-9CE8-80059E9FD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4288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EF5EC-7374-4FCC-91C7-2EDAB27689ED}" type="datetimeFigureOut">
              <a:rPr lang="en-US" smtClean="0"/>
              <a:t>3/14/2017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3F24E-B721-40FC-9CE8-80059E9FD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0954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EF5EC-7374-4FCC-91C7-2EDAB27689ED}" type="datetimeFigureOut">
              <a:rPr lang="en-US" smtClean="0"/>
              <a:t>3/14/2017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3F24E-B721-40FC-9CE8-80059E9FD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2038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EF5EC-7374-4FCC-91C7-2EDAB27689ED}" type="datetimeFigureOut">
              <a:rPr lang="en-US" smtClean="0"/>
              <a:t>3/14/2017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3F24E-B721-40FC-9CE8-80059E9FD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0138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EF5EC-7374-4FCC-91C7-2EDAB27689ED}" type="datetimeFigureOut">
              <a:rPr lang="en-US" smtClean="0"/>
              <a:t>3/14/2017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3F24E-B721-40FC-9CE8-80059E9FD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422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EF5EC-7374-4FCC-91C7-2EDAB27689ED}" type="datetimeFigureOut">
              <a:rPr lang="en-US" smtClean="0"/>
              <a:t>3/14/2017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3F24E-B721-40FC-9CE8-80059E9FD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3556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EF5EC-7374-4FCC-91C7-2EDAB27689ED}" type="datetimeFigureOut">
              <a:rPr lang="en-US" smtClean="0"/>
              <a:t>3/14/2017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3F24E-B721-40FC-9CE8-80059E9FD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7278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EF5EC-7374-4FCC-91C7-2EDAB27689ED}" type="datetimeFigureOut">
              <a:rPr lang="en-US" smtClean="0"/>
              <a:t>3/14/2017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3F24E-B721-40FC-9CE8-80059E9FD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0255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EF5EC-7374-4FCC-91C7-2EDAB27689ED}" type="datetimeFigureOut">
              <a:rPr lang="en-US" smtClean="0"/>
              <a:t>3/14/2017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3F24E-B721-40FC-9CE8-80059E9FD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8948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7EF5EC-7374-4FCC-91C7-2EDAB27689ED}" type="datetimeFigureOut">
              <a:rPr lang="en-US" smtClean="0"/>
              <a:t>3/14/2017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A3F24E-B721-40FC-9CE8-80059E9FD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45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image" Target="../media/image1.png"/><Relationship Id="rId7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6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6.pn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stormwater.pca.state.mn.us/index.php?title=Stormwater_Manual_webinars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6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.png"/><Relationship Id="rId4" Type="http://schemas.microsoft.com/office/2007/relationships/hdphoto" Target="../media/hdphoto1.wdp"/><Relationship Id="rId9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stormwater.pca.state.mn.us/index.php?title=Stormwater_Manual_webinars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jpe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pn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hyperlink" Target="https://stormwater.pca.state.mn.us/index.php?title=Links_to_Manual_pages_that_address_the_MIDS_calculator" TargetMode="Externa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stormwater.pca.state.mn.us/index.php?title=Stormwater_Manual_webinars" TargetMode="External"/><Relationship Id="rId7" Type="http://schemas.openxmlformats.org/officeDocument/2006/relationships/image" Target="../media/image52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hyperlink" Target="mailto:Mike.Trojan@state.mn.us" TargetMode="External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hyperlink" Target="http://stormwater.pca.state.mn.us/index.php/Main_Page" TargetMode="External"/><Relationship Id="rId9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ile:Native landscaping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7804" b="21797"/>
          <a:stretch/>
        </p:blipFill>
        <p:spPr bwMode="auto">
          <a:xfrm>
            <a:off x="0" y="0"/>
            <a:ext cx="12175071" cy="1688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354564" y="331236"/>
            <a:ext cx="3928187" cy="1027338"/>
            <a:chOff x="354564" y="331236"/>
            <a:chExt cx="3928187" cy="1027338"/>
          </a:xfrm>
        </p:grpSpPr>
        <p:sp>
          <p:nvSpPr>
            <p:cNvPr id="2" name="Rectangle 1"/>
            <p:cNvSpPr/>
            <p:nvPr/>
          </p:nvSpPr>
          <p:spPr>
            <a:xfrm>
              <a:off x="354564" y="331236"/>
              <a:ext cx="3928187" cy="102636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2" descr="Minnesota Pollution Control Agency Logo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7434" y="348924"/>
              <a:ext cx="3810000" cy="10096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12" t="18615" r="17782" b="10113"/>
          <a:stretch/>
        </p:blipFill>
        <p:spPr>
          <a:xfrm>
            <a:off x="5673019" y="93303"/>
            <a:ext cx="1356704" cy="152089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9991" y="545716"/>
            <a:ext cx="3456432" cy="597408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1524000" y="2335345"/>
            <a:ext cx="9144000" cy="23876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 smtClean="0">
                <a:solidFill>
                  <a:srgbClr val="0070C0"/>
                </a:solidFill>
              </a:rPr>
              <a:t>Updates to the Minimal Impact Design Standards (MIDS) Calculator</a:t>
            </a:r>
            <a:endParaRPr lang="en-US" sz="5400" b="1" dirty="0">
              <a:solidFill>
                <a:srgbClr val="0070C0"/>
              </a:solidFill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1524000" y="4815020"/>
            <a:ext cx="9144000" cy="165576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March 15, 2017</a:t>
            </a:r>
            <a:endParaRPr lang="en-US" dirty="0"/>
          </a:p>
        </p:txBody>
      </p:sp>
      <p:pic>
        <p:nvPicPr>
          <p:cNvPr id="12" name="Picture 6" descr="Image result for clean water land legacy pictur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7998" y="3624517"/>
            <a:ext cx="1368425" cy="2615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7099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File:Native landscaping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805" b="6289"/>
          <a:stretch/>
        </p:blipFill>
        <p:spPr bwMode="auto">
          <a:xfrm>
            <a:off x="-1" y="5484534"/>
            <a:ext cx="12175071" cy="1399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4089742" y="5852373"/>
            <a:ext cx="3279828" cy="712206"/>
            <a:chOff x="354564" y="331236"/>
            <a:chExt cx="3928187" cy="1027338"/>
          </a:xfrm>
        </p:grpSpPr>
        <p:sp>
          <p:nvSpPr>
            <p:cNvPr id="15" name="Rectangle 14"/>
            <p:cNvSpPr/>
            <p:nvPr/>
          </p:nvSpPr>
          <p:spPr>
            <a:xfrm>
              <a:off x="354564" y="331236"/>
              <a:ext cx="3928187" cy="102636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2" descr="Minnesota Pollution Control Agency Logo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7434" y="348924"/>
              <a:ext cx="3810000" cy="10096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86613"/>
            <a:ext cx="10515600" cy="1129004"/>
          </a:xfrm>
        </p:spPr>
        <p:txBody>
          <a:bodyPr/>
          <a:lstStyle/>
          <a:p>
            <a:r>
              <a:rPr lang="en-US" b="1" dirty="0" smtClean="0">
                <a:solidFill>
                  <a:srgbClr val="5B9BD5"/>
                </a:solidFill>
              </a:rPr>
              <a:t>Topics covered today</a:t>
            </a:r>
            <a:endParaRPr lang="en-US" b="1" dirty="0">
              <a:solidFill>
                <a:srgbClr val="5B9BD5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15617"/>
            <a:ext cx="10515600" cy="4861346"/>
          </a:xfrm>
        </p:spPr>
        <p:txBody>
          <a:bodyPr/>
          <a:lstStyle/>
          <a:p>
            <a:r>
              <a:rPr lang="en-US" dirty="0" smtClean="0"/>
              <a:t>Using Version 2 files in Version 3</a:t>
            </a:r>
          </a:p>
          <a:p>
            <a:r>
              <a:rPr lang="en-US" dirty="0" smtClean="0"/>
              <a:t>Underground infiltration BMP</a:t>
            </a:r>
          </a:p>
          <a:p>
            <a:r>
              <a:rPr lang="en-US" dirty="0" smtClean="0"/>
              <a:t>Harvest and use/reuse BMP</a:t>
            </a:r>
          </a:p>
          <a:p>
            <a:r>
              <a:rPr lang="en-US" dirty="0" smtClean="0"/>
              <a:t>Impervious disconnection BMP</a:t>
            </a:r>
          </a:p>
          <a:p>
            <a:r>
              <a:rPr lang="en-US" dirty="0"/>
              <a:t>Iron enhanced sand </a:t>
            </a:r>
            <a:r>
              <a:rPr lang="en-US" dirty="0" smtClean="0"/>
              <a:t>filter</a:t>
            </a:r>
          </a:p>
          <a:p>
            <a:r>
              <a:rPr lang="en-US" dirty="0" smtClean="0"/>
              <a:t>Other changes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60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File:Native landscaping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805" b="6289"/>
          <a:stretch/>
        </p:blipFill>
        <p:spPr bwMode="auto">
          <a:xfrm>
            <a:off x="-1" y="5484534"/>
            <a:ext cx="12175071" cy="1399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4089742" y="5852373"/>
            <a:ext cx="3279828" cy="712206"/>
            <a:chOff x="354564" y="331236"/>
            <a:chExt cx="3928187" cy="1027338"/>
          </a:xfrm>
        </p:grpSpPr>
        <p:sp>
          <p:nvSpPr>
            <p:cNvPr id="15" name="Rectangle 14"/>
            <p:cNvSpPr/>
            <p:nvPr/>
          </p:nvSpPr>
          <p:spPr>
            <a:xfrm>
              <a:off x="354564" y="331236"/>
              <a:ext cx="3928187" cy="102636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2" descr="Minnesota Pollution Control Agency Logo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7434" y="348924"/>
              <a:ext cx="3810000" cy="10096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/>
          <a:srcRect l="12160" t="13674" r="62101" b="47951"/>
          <a:stretch/>
        </p:blipFill>
        <p:spPr>
          <a:xfrm>
            <a:off x="6223517" y="97793"/>
            <a:ext cx="5710535" cy="23944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1885" y="774441"/>
            <a:ext cx="5262465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 smtClean="0"/>
              <a:t>Version 2 files can be imported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 smtClean="0"/>
              <a:t>You are asked to save the old file to a new Version 3 file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 smtClean="0"/>
              <a:t>GO GET A CUP OF COFFEE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b="1" dirty="0" smtClean="0"/>
              <a:t>the conversion may take a couple minutes depending on how complex the Version 2 file was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 smtClean="0"/>
              <a:t>You will get a summary (WARNING) of changes to your Version 2 file – some BMPs may need to be modified</a:t>
            </a:r>
          </a:p>
          <a:p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7315034" y="733094"/>
            <a:ext cx="1651517" cy="5221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/>
          <a:srcRect l="12211" t="13673" r="62203" b="22472"/>
          <a:stretch/>
        </p:blipFill>
        <p:spPr>
          <a:xfrm>
            <a:off x="6087534" y="2584522"/>
            <a:ext cx="5982063" cy="4198776"/>
          </a:xfrm>
          <a:prstGeom prst="rect">
            <a:avLst/>
          </a:prstGeom>
        </p:spPr>
      </p:pic>
      <p:pic>
        <p:nvPicPr>
          <p:cNvPr id="1026" name="Picture 2" descr="Image result for coffee pictur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885" y="4601757"/>
            <a:ext cx="2619375" cy="196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2294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File:Native landscaping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805" b="6289"/>
          <a:stretch/>
        </p:blipFill>
        <p:spPr bwMode="auto">
          <a:xfrm>
            <a:off x="-1" y="5484534"/>
            <a:ext cx="12175071" cy="1399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297671" y="5762726"/>
            <a:ext cx="3279828" cy="712206"/>
            <a:chOff x="354564" y="331236"/>
            <a:chExt cx="3928187" cy="1027338"/>
          </a:xfrm>
        </p:grpSpPr>
        <p:sp>
          <p:nvSpPr>
            <p:cNvPr id="15" name="Rectangle 14"/>
            <p:cNvSpPr/>
            <p:nvPr/>
          </p:nvSpPr>
          <p:spPr>
            <a:xfrm>
              <a:off x="354564" y="331236"/>
              <a:ext cx="3928187" cy="102636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2" descr="Minnesota Pollution Control Agency Logo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7434" y="348924"/>
              <a:ext cx="3810000" cy="10096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34471"/>
            <a:ext cx="10515600" cy="1143081"/>
          </a:xfrm>
        </p:spPr>
        <p:txBody>
          <a:bodyPr/>
          <a:lstStyle/>
          <a:p>
            <a:r>
              <a:rPr lang="en-US" b="1" dirty="0" smtClean="0">
                <a:solidFill>
                  <a:srgbClr val="5B9BD5"/>
                </a:solidFill>
              </a:rPr>
              <a:t>Required information on Main Screen</a:t>
            </a:r>
            <a:endParaRPr lang="en-US" b="1" dirty="0">
              <a:solidFill>
                <a:srgbClr val="5B9BD5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97671" y="1289814"/>
            <a:ext cx="4402565" cy="4351338"/>
          </a:xfrm>
        </p:spPr>
        <p:txBody>
          <a:bodyPr/>
          <a:lstStyle/>
          <a:p>
            <a:r>
              <a:rPr lang="en-US" dirty="0" smtClean="0"/>
              <a:t>Zip code</a:t>
            </a:r>
          </a:p>
          <a:p>
            <a:r>
              <a:rPr lang="en-US" dirty="0" smtClean="0"/>
              <a:t>Retention requirement, Annual rainfall, P EMC, TSS EMC (have defaults)</a:t>
            </a:r>
          </a:p>
          <a:p>
            <a:r>
              <a:rPr lang="en-US" dirty="0" smtClean="0"/>
              <a:t>Impervious area</a:t>
            </a:r>
          </a:p>
          <a:p>
            <a:r>
              <a:rPr lang="en-US" dirty="0" smtClean="0"/>
              <a:t>NEW: Compliance with CSW permit?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/>
          <a:srcRect l="12230" t="13529" r="62157" b="18061"/>
          <a:stretch/>
        </p:blipFill>
        <p:spPr>
          <a:xfrm>
            <a:off x="4984377" y="1277552"/>
            <a:ext cx="6906552" cy="5188175"/>
          </a:xfrm>
          <a:prstGeom prst="rect">
            <a:avLst/>
          </a:prstGeom>
        </p:spPr>
      </p:pic>
      <p:sp>
        <p:nvSpPr>
          <p:cNvPr id="5" name="Up Arrow 4"/>
          <p:cNvSpPr/>
          <p:nvPr/>
        </p:nvSpPr>
        <p:spPr>
          <a:xfrm>
            <a:off x="10049435" y="3630707"/>
            <a:ext cx="386020" cy="717176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605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File:Native landscaping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805" b="6289"/>
          <a:stretch/>
        </p:blipFill>
        <p:spPr bwMode="auto">
          <a:xfrm>
            <a:off x="-1" y="5484534"/>
            <a:ext cx="12175071" cy="1399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4089742" y="5852373"/>
            <a:ext cx="3279828" cy="712206"/>
            <a:chOff x="354564" y="331236"/>
            <a:chExt cx="3928187" cy="1027338"/>
          </a:xfrm>
        </p:grpSpPr>
        <p:sp>
          <p:nvSpPr>
            <p:cNvPr id="15" name="Rectangle 14"/>
            <p:cNvSpPr/>
            <p:nvPr/>
          </p:nvSpPr>
          <p:spPr>
            <a:xfrm>
              <a:off x="354564" y="331236"/>
              <a:ext cx="3928187" cy="102636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2" descr="Minnesota Pollution Control Agency Logo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7434" y="348924"/>
              <a:ext cx="3810000" cy="10096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9734" y="110511"/>
            <a:ext cx="10515600" cy="1325563"/>
          </a:xfrm>
        </p:spPr>
        <p:txBody>
          <a:bodyPr/>
          <a:lstStyle/>
          <a:p>
            <a:r>
              <a:rPr lang="en-US" b="1" dirty="0" smtClean="0">
                <a:solidFill>
                  <a:srgbClr val="5B9BD5"/>
                </a:solidFill>
              </a:rPr>
              <a:t>UNDERGROUND INFILTRATION</a:t>
            </a:r>
            <a:endParaRPr lang="en-US" b="1" dirty="0">
              <a:solidFill>
                <a:srgbClr val="5B9BD5"/>
              </a:solidFill>
            </a:endParaRPr>
          </a:p>
        </p:txBody>
      </p:sp>
      <p:pic>
        <p:nvPicPr>
          <p:cNvPr id="2050" name="Picture 2" descr="https://stormwater.pca.state.mn.us/images/f/fb/Symbol_for_underground_infiltration_in_MIDS_calculator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249" y="1448337"/>
            <a:ext cx="3967638" cy="2766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stormwater.pca.state.mn.us/images/8/87/Screenshot_schematic_tab_underground_infiltration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1318" y="1250247"/>
            <a:ext cx="5859228" cy="4050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Arrow Connector 8"/>
          <p:cNvCxnSpPr/>
          <p:nvPr/>
        </p:nvCxnSpPr>
        <p:spPr>
          <a:xfrm>
            <a:off x="4133886" y="2483224"/>
            <a:ext cx="2813763" cy="8962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5203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File:Native landscaping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805" b="6289"/>
          <a:stretch/>
        </p:blipFill>
        <p:spPr bwMode="auto">
          <a:xfrm>
            <a:off x="-1" y="5484534"/>
            <a:ext cx="12175071" cy="1399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4089742" y="5852373"/>
            <a:ext cx="3279828" cy="712206"/>
            <a:chOff x="354564" y="331236"/>
            <a:chExt cx="3928187" cy="1027338"/>
          </a:xfrm>
        </p:grpSpPr>
        <p:sp>
          <p:nvSpPr>
            <p:cNvPr id="15" name="Rectangle 14"/>
            <p:cNvSpPr/>
            <p:nvPr/>
          </p:nvSpPr>
          <p:spPr>
            <a:xfrm>
              <a:off x="354564" y="331236"/>
              <a:ext cx="3928187" cy="102636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2" descr="Minnesota Pollution Control Agency Logo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7434" y="348924"/>
              <a:ext cx="3810000" cy="10096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329" y="87217"/>
            <a:ext cx="11815483" cy="1822263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5B9BD5"/>
                </a:solidFill>
              </a:rPr>
              <a:t>We added this BMP because </a:t>
            </a:r>
            <a:r>
              <a:rPr lang="en-US" b="1" dirty="0">
                <a:solidFill>
                  <a:srgbClr val="5B9BD5"/>
                </a:solidFill>
              </a:rPr>
              <a:t>the BMP stores water in both media and </a:t>
            </a:r>
            <a:r>
              <a:rPr lang="en-US" b="1" dirty="0" smtClean="0">
                <a:solidFill>
                  <a:srgbClr val="5B9BD5"/>
                </a:solidFill>
              </a:rPr>
              <a:t>in pipes (previous </a:t>
            </a:r>
            <a:r>
              <a:rPr lang="en-US" b="1" dirty="0">
                <a:solidFill>
                  <a:srgbClr val="5B9BD5"/>
                </a:solidFill>
              </a:rPr>
              <a:t>infiltration trench BMP does not account for both</a:t>
            </a:r>
            <a:r>
              <a:rPr lang="en-US" b="1" dirty="0" smtClean="0">
                <a:solidFill>
                  <a:srgbClr val="5B9BD5"/>
                </a:solidFill>
              </a:rPr>
              <a:t>)</a:t>
            </a:r>
            <a:endParaRPr lang="en-US" b="1" dirty="0">
              <a:solidFill>
                <a:srgbClr val="5B9BD5"/>
              </a:solidFill>
            </a:endParaRPr>
          </a:p>
        </p:txBody>
      </p:sp>
      <p:pic>
        <p:nvPicPr>
          <p:cNvPr id="3074" name="Picture 2" descr="https://stormwater.pca.state.mn.us/images/3/3e/Schematic_showing_pollutant_load_reduction_for_infiltrated_and_overflow_water_2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7767" y="1865450"/>
            <a:ext cx="7614900" cy="3679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9149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File:Native landscaping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805" b="6289"/>
          <a:stretch/>
        </p:blipFill>
        <p:spPr bwMode="auto">
          <a:xfrm>
            <a:off x="-1" y="5484534"/>
            <a:ext cx="12175071" cy="1399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4089742" y="5852373"/>
            <a:ext cx="3279828" cy="712206"/>
            <a:chOff x="354564" y="331236"/>
            <a:chExt cx="3928187" cy="1027338"/>
          </a:xfrm>
        </p:grpSpPr>
        <p:sp>
          <p:nvSpPr>
            <p:cNvPr id="15" name="Rectangle 14"/>
            <p:cNvSpPr/>
            <p:nvPr/>
          </p:nvSpPr>
          <p:spPr>
            <a:xfrm>
              <a:off x="354564" y="331236"/>
              <a:ext cx="3928187" cy="102636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2" descr="Minnesota Pollution Control Agency Logo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7434" y="348924"/>
              <a:ext cx="3810000" cy="10096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16541"/>
            <a:ext cx="10515600" cy="1147483"/>
          </a:xfrm>
        </p:spPr>
        <p:txBody>
          <a:bodyPr/>
          <a:lstStyle/>
          <a:p>
            <a:r>
              <a:rPr lang="en-US" b="1" dirty="0" smtClean="0">
                <a:solidFill>
                  <a:srgbClr val="5B9BD5"/>
                </a:solidFill>
              </a:rPr>
              <a:t>Example</a:t>
            </a:r>
            <a:endParaRPr lang="en-US" b="1" dirty="0">
              <a:solidFill>
                <a:srgbClr val="5B9BD5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9734" y="1036731"/>
            <a:ext cx="10515600" cy="4351338"/>
          </a:xfrm>
        </p:spPr>
        <p:txBody>
          <a:bodyPr/>
          <a:lstStyle/>
          <a:p>
            <a:r>
              <a:rPr lang="en-US" dirty="0" smtClean="0"/>
              <a:t>5 acres of impervious routed to an underground infiltration system</a:t>
            </a:r>
          </a:p>
          <a:p>
            <a:r>
              <a:rPr lang="en-US" dirty="0" smtClean="0"/>
              <a:t>The underground system consists of 5 half-circle pipes, each 10 feet in diameter and 75 feet long</a:t>
            </a:r>
          </a:p>
          <a:p>
            <a:r>
              <a:rPr lang="en-US" dirty="0" smtClean="0"/>
              <a:t>The basin in which the pipes sit is 65 feet wide and 100 feet long</a:t>
            </a:r>
          </a:p>
          <a:p>
            <a:r>
              <a:rPr lang="en-US" dirty="0" smtClean="0"/>
              <a:t>There is 1 foot of engineered media beneath the pipes</a:t>
            </a:r>
          </a:p>
          <a:p>
            <a:r>
              <a:rPr lang="en-US" dirty="0" smtClean="0"/>
              <a:t>Depth below the pipe outflow is 4 feet</a:t>
            </a:r>
          </a:p>
          <a:p>
            <a:r>
              <a:rPr lang="en-US" dirty="0" smtClean="0"/>
              <a:t>HSG A soils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2397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File:Native landscaping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805" b="6289"/>
          <a:stretch/>
        </p:blipFill>
        <p:spPr bwMode="auto">
          <a:xfrm>
            <a:off x="-1" y="5484534"/>
            <a:ext cx="12175071" cy="1399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4089742" y="5852373"/>
            <a:ext cx="3279828" cy="712206"/>
            <a:chOff x="354564" y="331236"/>
            <a:chExt cx="3928187" cy="1027338"/>
          </a:xfrm>
        </p:grpSpPr>
        <p:sp>
          <p:nvSpPr>
            <p:cNvPr id="15" name="Rectangle 14"/>
            <p:cNvSpPr/>
            <p:nvPr/>
          </p:nvSpPr>
          <p:spPr>
            <a:xfrm>
              <a:off x="354564" y="331236"/>
              <a:ext cx="3928187" cy="102636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2" descr="Minnesota Pollution Control Agency Logo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7434" y="348924"/>
              <a:ext cx="3810000" cy="10096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Rectangle 1"/>
          <p:cNvSpPr/>
          <p:nvPr/>
        </p:nvSpPr>
        <p:spPr>
          <a:xfrm>
            <a:off x="941294" y="699247"/>
            <a:ext cx="3541059" cy="4338918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1075765" y="1004044"/>
            <a:ext cx="3281082" cy="3675532"/>
            <a:chOff x="1075765" y="1004044"/>
            <a:chExt cx="2420470" cy="3675532"/>
          </a:xfrm>
          <a:solidFill>
            <a:schemeClr val="bg1">
              <a:lumMod val="85000"/>
            </a:schemeClr>
          </a:solidFill>
        </p:grpSpPr>
        <p:sp>
          <p:nvSpPr>
            <p:cNvPr id="3" name="Rectangle 2"/>
            <p:cNvSpPr/>
            <p:nvPr/>
          </p:nvSpPr>
          <p:spPr>
            <a:xfrm>
              <a:off x="1075765" y="1004047"/>
              <a:ext cx="304800" cy="3675529"/>
            </a:xfrm>
            <a:prstGeom prst="rect">
              <a:avLst/>
            </a:prstGeom>
            <a:grp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1604683" y="1004044"/>
              <a:ext cx="304800" cy="3675529"/>
            </a:xfrm>
            <a:prstGeom prst="rect">
              <a:avLst/>
            </a:prstGeom>
            <a:grp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2133601" y="1004045"/>
              <a:ext cx="304800" cy="3675529"/>
            </a:xfrm>
            <a:prstGeom prst="rect">
              <a:avLst/>
            </a:prstGeom>
            <a:grp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2662519" y="1004046"/>
              <a:ext cx="304800" cy="3675529"/>
            </a:xfrm>
            <a:prstGeom prst="rect">
              <a:avLst/>
            </a:prstGeom>
            <a:grp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191435" y="1004047"/>
              <a:ext cx="304800" cy="3675529"/>
            </a:xfrm>
            <a:prstGeom prst="rect">
              <a:avLst/>
            </a:prstGeom>
            <a:grp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-43037" y="2614108"/>
            <a:ext cx="6436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100’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492356" y="2377438"/>
            <a:ext cx="6436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75’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471534" y="699247"/>
            <a:ext cx="0" cy="433891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870369" y="1004044"/>
            <a:ext cx="0" cy="367552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5225427" y="2431228"/>
            <a:ext cx="6825730" cy="645459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5565276" y="2614108"/>
            <a:ext cx="1043326" cy="92515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6852363" y="2614108"/>
            <a:ext cx="1043326" cy="92515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8139450" y="2614108"/>
            <a:ext cx="1043326" cy="92515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9426537" y="2614108"/>
            <a:ext cx="1043326" cy="92515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10713623" y="2614108"/>
            <a:ext cx="1043326" cy="92515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5421657" y="3076687"/>
            <a:ext cx="6629500" cy="78918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5225427" y="3076687"/>
            <a:ext cx="6825730" cy="215153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1075765" y="236668"/>
            <a:ext cx="32810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Plan view</a:t>
            </a:r>
            <a:endParaRPr lang="en-US" sz="2800" dirty="0"/>
          </a:p>
        </p:txBody>
      </p:sp>
      <p:cxnSp>
        <p:nvCxnSpPr>
          <p:cNvPr id="30" name="Straight Arrow Connector 29"/>
          <p:cNvCxnSpPr/>
          <p:nvPr/>
        </p:nvCxnSpPr>
        <p:spPr>
          <a:xfrm>
            <a:off x="5565276" y="2119256"/>
            <a:ext cx="1043326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5898278" y="1785790"/>
            <a:ext cx="6436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10’</a:t>
            </a:r>
            <a:endParaRPr lang="en-US" dirty="0"/>
          </a:p>
        </p:txBody>
      </p:sp>
      <p:cxnSp>
        <p:nvCxnSpPr>
          <p:cNvPr id="33" name="Straight Arrow Connector 32"/>
          <p:cNvCxnSpPr/>
          <p:nvPr/>
        </p:nvCxnSpPr>
        <p:spPr>
          <a:xfrm>
            <a:off x="5225427" y="2377438"/>
            <a:ext cx="682573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8414574" y="2061896"/>
            <a:ext cx="6436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</a:t>
            </a:r>
            <a:r>
              <a:rPr lang="en-US" dirty="0" smtClean="0"/>
              <a:t>5’</a:t>
            </a:r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6937089" y="1014462"/>
            <a:ext cx="32810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Cross-sectional view</a:t>
            </a:r>
            <a:endParaRPr lang="en-US" sz="2800" dirty="0"/>
          </a:p>
        </p:txBody>
      </p:sp>
      <p:cxnSp>
        <p:nvCxnSpPr>
          <p:cNvPr id="37" name="Straight Arrow Connector 36"/>
          <p:cNvCxnSpPr/>
          <p:nvPr/>
        </p:nvCxnSpPr>
        <p:spPr>
          <a:xfrm>
            <a:off x="5152919" y="3076687"/>
            <a:ext cx="10758" cy="21515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4834256" y="2996149"/>
            <a:ext cx="386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1’</a:t>
            </a:r>
            <a:endParaRPr lang="en-US" dirty="0"/>
          </a:p>
        </p:txBody>
      </p:sp>
      <p:sp>
        <p:nvSpPr>
          <p:cNvPr id="40" name="TextBox 39"/>
          <p:cNvSpPr txBox="1"/>
          <p:nvPr/>
        </p:nvSpPr>
        <p:spPr>
          <a:xfrm>
            <a:off x="5181300" y="2725276"/>
            <a:ext cx="6436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</a:t>
            </a:r>
            <a:r>
              <a:rPr lang="en-US" dirty="0" smtClean="0"/>
              <a:t>’</a:t>
            </a:r>
            <a:endParaRPr lang="en-US" dirty="0"/>
          </a:p>
        </p:txBody>
      </p:sp>
      <p:cxnSp>
        <p:nvCxnSpPr>
          <p:cNvPr id="42" name="Straight Arrow Connector 41"/>
          <p:cNvCxnSpPr>
            <a:stCxn id="40" idx="0"/>
            <a:endCxn id="40" idx="2"/>
          </p:cNvCxnSpPr>
          <p:nvPr/>
        </p:nvCxnSpPr>
        <p:spPr>
          <a:xfrm>
            <a:off x="5503133" y="2725276"/>
            <a:ext cx="0" cy="36933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5924872" y="2520127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</a:t>
            </a:r>
            <a:endParaRPr lang="en-US" dirty="0"/>
          </a:p>
        </p:txBody>
      </p:sp>
      <p:sp>
        <p:nvSpPr>
          <p:cNvPr id="48" name="TextBox 47"/>
          <p:cNvSpPr txBox="1"/>
          <p:nvPr/>
        </p:nvSpPr>
        <p:spPr>
          <a:xfrm>
            <a:off x="7216323" y="2520127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</a:t>
            </a:r>
            <a:endParaRPr lang="en-US" dirty="0"/>
          </a:p>
        </p:txBody>
      </p:sp>
      <p:sp>
        <p:nvSpPr>
          <p:cNvPr id="49" name="TextBox 48"/>
          <p:cNvSpPr txBox="1"/>
          <p:nvPr/>
        </p:nvSpPr>
        <p:spPr>
          <a:xfrm>
            <a:off x="9794953" y="2520127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</a:t>
            </a:r>
            <a:endParaRPr lang="en-US" dirty="0"/>
          </a:p>
        </p:txBody>
      </p:sp>
      <p:sp>
        <p:nvSpPr>
          <p:cNvPr id="50" name="TextBox 49"/>
          <p:cNvSpPr txBox="1"/>
          <p:nvPr/>
        </p:nvSpPr>
        <p:spPr>
          <a:xfrm>
            <a:off x="8500516" y="2520127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</a:t>
            </a:r>
            <a:endParaRPr lang="en-US" dirty="0"/>
          </a:p>
        </p:txBody>
      </p:sp>
      <p:sp>
        <p:nvSpPr>
          <p:cNvPr id="51" name="TextBox 50"/>
          <p:cNvSpPr txBox="1"/>
          <p:nvPr/>
        </p:nvSpPr>
        <p:spPr>
          <a:xfrm>
            <a:off x="11082039" y="2520127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</a:t>
            </a:r>
            <a:endParaRPr lang="en-US" dirty="0"/>
          </a:p>
        </p:txBody>
      </p:sp>
      <p:sp>
        <p:nvSpPr>
          <p:cNvPr id="52" name="TextBox 51"/>
          <p:cNvSpPr txBox="1"/>
          <p:nvPr/>
        </p:nvSpPr>
        <p:spPr>
          <a:xfrm>
            <a:off x="7257157" y="3338892"/>
            <a:ext cx="32810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Overflow pipes</a:t>
            </a:r>
            <a:endParaRPr lang="en-US" sz="2800" dirty="0"/>
          </a:p>
        </p:txBody>
      </p:sp>
      <p:cxnSp>
        <p:nvCxnSpPr>
          <p:cNvPr id="54" name="Straight Arrow Connector 53"/>
          <p:cNvCxnSpPr/>
          <p:nvPr/>
        </p:nvCxnSpPr>
        <p:spPr>
          <a:xfrm flipH="1" flipV="1">
            <a:off x="8661113" y="2774808"/>
            <a:ext cx="75294" cy="6532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flipV="1">
            <a:off x="941294" y="5131395"/>
            <a:ext cx="3541059" cy="10757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2509721" y="5076684"/>
            <a:ext cx="6436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</a:t>
            </a:r>
            <a:r>
              <a:rPr lang="en-US" dirty="0" smtClean="0"/>
              <a:t>5’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626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4957" t="18946" r="69574" b="34710"/>
          <a:stretch/>
        </p:blipFill>
        <p:spPr>
          <a:xfrm>
            <a:off x="5643442" y="515365"/>
            <a:ext cx="6376613" cy="3263199"/>
          </a:xfrm>
          <a:prstGeom prst="rect">
            <a:avLst/>
          </a:prstGeom>
        </p:spPr>
      </p:pic>
      <p:pic>
        <p:nvPicPr>
          <p:cNvPr id="12" name="Picture 11" descr="File:Native landscaping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805" b="6289"/>
          <a:stretch/>
        </p:blipFill>
        <p:spPr bwMode="auto">
          <a:xfrm>
            <a:off x="-1" y="5484534"/>
            <a:ext cx="12175071" cy="1399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4089742" y="5852373"/>
            <a:ext cx="3279828" cy="712206"/>
            <a:chOff x="354564" y="331236"/>
            <a:chExt cx="3928187" cy="1027338"/>
          </a:xfrm>
        </p:grpSpPr>
        <p:sp>
          <p:nvSpPr>
            <p:cNvPr id="15" name="Rectangle 14"/>
            <p:cNvSpPr/>
            <p:nvPr/>
          </p:nvSpPr>
          <p:spPr>
            <a:xfrm>
              <a:off x="354564" y="331236"/>
              <a:ext cx="3928187" cy="102636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2" descr="Minnesota Pollution Control Agency Logo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7434" y="348924"/>
              <a:ext cx="3810000" cy="10096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118334" y="150607"/>
            <a:ext cx="5088367" cy="5185186"/>
          </a:xfrm>
        </p:spPr>
        <p:txBody>
          <a:bodyPr/>
          <a:lstStyle/>
          <a:p>
            <a:r>
              <a:rPr lang="en-US" dirty="0" smtClean="0"/>
              <a:t>Because there are different pipe shapes and calculations are not “simple”, 2 inputs must be determined outside the calculator. These are V</a:t>
            </a:r>
            <a:r>
              <a:rPr lang="en-US" baseline="-25000" dirty="0" smtClean="0"/>
              <a:t>P</a:t>
            </a:r>
            <a:r>
              <a:rPr lang="en-US" dirty="0" smtClean="0"/>
              <a:t> and A</a:t>
            </a:r>
            <a:r>
              <a:rPr lang="en-US" baseline="-25000" dirty="0" smtClean="0"/>
              <a:t>M</a:t>
            </a:r>
            <a:r>
              <a:rPr lang="en-US" dirty="0" smtClean="0"/>
              <a:t>.</a:t>
            </a:r>
          </a:p>
          <a:p>
            <a:r>
              <a:rPr lang="en-US" dirty="0" smtClean="0"/>
              <a:t>Click on the link to go to a spreadsheet to make these calculations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9219304" y="1550536"/>
            <a:ext cx="1861072" cy="249433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9219304" y="2079253"/>
            <a:ext cx="1861072" cy="249433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Up Arrow 12"/>
          <p:cNvSpPr/>
          <p:nvPr/>
        </p:nvSpPr>
        <p:spPr>
          <a:xfrm>
            <a:off x="6267288" y="3140130"/>
            <a:ext cx="484632" cy="978408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53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File:Native landscaping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805" b="6289"/>
          <a:stretch/>
        </p:blipFill>
        <p:spPr bwMode="auto">
          <a:xfrm>
            <a:off x="-1" y="5484534"/>
            <a:ext cx="12175071" cy="1399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4089742" y="5852373"/>
            <a:ext cx="3279828" cy="712206"/>
            <a:chOff x="354564" y="331236"/>
            <a:chExt cx="3928187" cy="1027338"/>
          </a:xfrm>
        </p:grpSpPr>
        <p:sp>
          <p:nvSpPr>
            <p:cNvPr id="15" name="Rectangle 14"/>
            <p:cNvSpPr/>
            <p:nvPr/>
          </p:nvSpPr>
          <p:spPr>
            <a:xfrm>
              <a:off x="354564" y="331236"/>
              <a:ext cx="3928187" cy="102636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2" descr="Minnesota Pollution Control Agency Logo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7434" y="348924"/>
              <a:ext cx="3810000" cy="10096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TextBox 3"/>
          <p:cNvSpPr txBox="1"/>
          <p:nvPr/>
        </p:nvSpPr>
        <p:spPr>
          <a:xfrm>
            <a:off x="10359614" y="849854"/>
            <a:ext cx="166743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2 values in the salmon-colored boxes are input into the MIDS calculator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/>
          <a:srcRect l="50037" t="23903" r="14476" b="7592"/>
          <a:stretch/>
        </p:blipFill>
        <p:spPr>
          <a:xfrm>
            <a:off x="465363" y="107493"/>
            <a:ext cx="9313934" cy="5056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209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File:Native landscaping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805" b="6289"/>
          <a:stretch/>
        </p:blipFill>
        <p:spPr bwMode="auto">
          <a:xfrm>
            <a:off x="-1" y="5484534"/>
            <a:ext cx="12175071" cy="1399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4089742" y="5852373"/>
            <a:ext cx="3279828" cy="712206"/>
            <a:chOff x="354564" y="331236"/>
            <a:chExt cx="3928187" cy="1027338"/>
          </a:xfrm>
        </p:grpSpPr>
        <p:sp>
          <p:nvSpPr>
            <p:cNvPr id="15" name="Rectangle 14"/>
            <p:cNvSpPr/>
            <p:nvPr/>
          </p:nvSpPr>
          <p:spPr>
            <a:xfrm>
              <a:off x="354564" y="331236"/>
              <a:ext cx="3928187" cy="102636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2" descr="Minnesota Pollution Control Agency Logo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7434" y="348924"/>
              <a:ext cx="3810000" cy="10096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Group 7"/>
          <p:cNvGrpSpPr/>
          <p:nvPr/>
        </p:nvGrpSpPr>
        <p:grpSpPr>
          <a:xfrm>
            <a:off x="4440118" y="3857561"/>
            <a:ext cx="6825730" cy="1207262"/>
            <a:chOff x="4300269" y="4160804"/>
            <a:chExt cx="6825730" cy="1207262"/>
          </a:xfrm>
        </p:grpSpPr>
        <p:grpSp>
          <p:nvGrpSpPr>
            <p:cNvPr id="4" name="Group 3"/>
            <p:cNvGrpSpPr/>
            <p:nvPr/>
          </p:nvGrpSpPr>
          <p:grpSpPr>
            <a:xfrm>
              <a:off x="4300269" y="4160804"/>
              <a:ext cx="6825730" cy="1108038"/>
              <a:chOff x="5225427" y="2431228"/>
              <a:chExt cx="6825730" cy="1108038"/>
            </a:xfrm>
          </p:grpSpPr>
          <p:sp>
            <p:nvSpPr>
              <p:cNvPr id="9" name="Rectangle 8"/>
              <p:cNvSpPr/>
              <p:nvPr/>
            </p:nvSpPr>
            <p:spPr>
              <a:xfrm>
                <a:off x="5225427" y="2431228"/>
                <a:ext cx="6825730" cy="645459"/>
              </a:xfrm>
              <a:prstGeom prst="rect">
                <a:avLst/>
              </a:prstGeom>
              <a:blipFill>
                <a:blip r:embed="rId6"/>
                <a:tile tx="0" ty="0" sx="100000" sy="100000" flip="none" algn="tl"/>
              </a:blip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Oval 9"/>
              <p:cNvSpPr/>
              <p:nvPr/>
            </p:nvSpPr>
            <p:spPr>
              <a:xfrm>
                <a:off x="5565276" y="2614108"/>
                <a:ext cx="1043326" cy="925158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6852363" y="2614108"/>
                <a:ext cx="1043326" cy="925158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Oval 12"/>
              <p:cNvSpPr/>
              <p:nvPr/>
            </p:nvSpPr>
            <p:spPr>
              <a:xfrm>
                <a:off x="8139450" y="2614108"/>
                <a:ext cx="1043326" cy="925158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Oval 16"/>
              <p:cNvSpPr/>
              <p:nvPr/>
            </p:nvSpPr>
            <p:spPr>
              <a:xfrm>
                <a:off x="9426537" y="2614108"/>
                <a:ext cx="1043326" cy="925158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Oval 17"/>
              <p:cNvSpPr/>
              <p:nvPr/>
            </p:nvSpPr>
            <p:spPr>
              <a:xfrm>
                <a:off x="10713623" y="2614108"/>
                <a:ext cx="1043326" cy="925158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5225427" y="3076687"/>
                <a:ext cx="6825730" cy="215153"/>
              </a:xfrm>
              <a:prstGeom prst="rect">
                <a:avLst/>
              </a:prstGeom>
              <a:blipFill>
                <a:blip r:embed="rId7"/>
                <a:tile tx="0" ty="0" sx="100000" sy="100000" flip="none" algn="tl"/>
              </a:blip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" name="Rectangle 4"/>
            <p:cNvSpPr/>
            <p:nvPr/>
          </p:nvSpPr>
          <p:spPr>
            <a:xfrm>
              <a:off x="4300269" y="5021416"/>
              <a:ext cx="6825730" cy="34665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010472" y="4262875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o</a:t>
              </a:r>
              <a:endParaRPr lang="en-US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301923" y="4262875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o</a:t>
              </a:r>
              <a:endParaRPr lang="en-US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8880553" y="4262875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o</a:t>
              </a:r>
              <a:endParaRPr lang="en-US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7586116" y="4262875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o</a:t>
              </a:r>
              <a:endParaRPr lang="en-US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0167639" y="4262875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o</a:t>
              </a:r>
              <a:endParaRPr lang="en-US" dirty="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4300269" y="4518213"/>
              <a:ext cx="6825730" cy="503204"/>
            </a:xfrm>
            <a:prstGeom prst="rect">
              <a:avLst/>
            </a:prstGeom>
            <a:solidFill>
              <a:schemeClr val="accent1">
                <a:alpha val="6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7431757" y="3160194"/>
            <a:ext cx="35398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17676 cubic feet stored in pipes and media adjacent to pipes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1240084" y="4607318"/>
            <a:ext cx="35398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2275 cubic feet stored in engineered media under pipes</a:t>
            </a:r>
            <a:endParaRPr lang="en-US" dirty="0"/>
          </a:p>
        </p:txBody>
      </p:sp>
      <p:cxnSp>
        <p:nvCxnSpPr>
          <p:cNvPr id="27" name="Straight Arrow Connector 26"/>
          <p:cNvCxnSpPr/>
          <p:nvPr/>
        </p:nvCxnSpPr>
        <p:spPr>
          <a:xfrm flipH="1">
            <a:off x="6981463" y="3720222"/>
            <a:ext cx="525030" cy="60874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V="1">
            <a:off x="3805013" y="4650625"/>
            <a:ext cx="805030" cy="23764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7914612" y="754133"/>
            <a:ext cx="353988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19951 cubic feet stored in this BMP</a:t>
            </a:r>
            <a:endParaRPr lang="en-US" sz="3200" b="1" dirty="0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8"/>
          <a:srcRect l="4957" t="18946" r="69574" b="34710"/>
          <a:stretch/>
        </p:blipFill>
        <p:spPr>
          <a:xfrm>
            <a:off x="65159" y="253491"/>
            <a:ext cx="6376613" cy="3263199"/>
          </a:xfrm>
          <a:prstGeom prst="rect">
            <a:avLst/>
          </a:prstGeom>
        </p:spPr>
      </p:pic>
      <p:cxnSp>
        <p:nvCxnSpPr>
          <p:cNvPr id="30" name="Straight Arrow Connector 29"/>
          <p:cNvCxnSpPr/>
          <p:nvPr/>
        </p:nvCxnSpPr>
        <p:spPr>
          <a:xfrm flipH="1" flipV="1">
            <a:off x="5919919" y="1292742"/>
            <a:ext cx="458791" cy="84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H="1" flipV="1">
            <a:off x="5919919" y="1830509"/>
            <a:ext cx="458791" cy="84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4903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9734" y="246885"/>
            <a:ext cx="10515600" cy="892270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5B9BD5"/>
                </a:solidFill>
              </a:rPr>
              <a:t>Questions and other stuff</a:t>
            </a:r>
            <a:endParaRPr lang="en-US" b="1" dirty="0">
              <a:solidFill>
                <a:srgbClr val="5B9BD5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829734" y="1258067"/>
            <a:ext cx="10515600" cy="4351338"/>
          </a:xfrm>
        </p:spPr>
        <p:txBody>
          <a:bodyPr>
            <a:normAutofit/>
          </a:bodyPr>
          <a:lstStyle/>
          <a:p>
            <a:r>
              <a:rPr lang="en-US" dirty="0" smtClean="0"/>
              <a:t>Please use the </a:t>
            </a:r>
            <a:r>
              <a:rPr lang="en-US" b="1" dirty="0" smtClean="0"/>
              <a:t>chat </a:t>
            </a:r>
            <a:r>
              <a:rPr lang="en-US" dirty="0" smtClean="0"/>
              <a:t>box if you have questions.</a:t>
            </a:r>
          </a:p>
          <a:p>
            <a:r>
              <a:rPr lang="en-US" dirty="0" smtClean="0"/>
              <a:t>We </a:t>
            </a:r>
            <a:r>
              <a:rPr lang="en-US" dirty="0" smtClean="0"/>
              <a:t>will try and answer during the webinar</a:t>
            </a:r>
          </a:p>
          <a:p>
            <a:r>
              <a:rPr lang="en-US" dirty="0" smtClean="0"/>
              <a:t>All </a:t>
            </a:r>
            <a:r>
              <a:rPr lang="en-US" dirty="0" smtClean="0"/>
              <a:t>Q&amp;A will be posted in the </a:t>
            </a:r>
            <a:r>
              <a:rPr lang="en-US" dirty="0" smtClean="0"/>
              <a:t>(page called </a:t>
            </a:r>
            <a:r>
              <a:rPr lang="en-US" b="1" dirty="0" err="1">
                <a:hlinkClick r:id="rId3"/>
              </a:rPr>
              <a:t>Stormwater</a:t>
            </a:r>
            <a:r>
              <a:rPr lang="en-US" b="1" dirty="0">
                <a:hlinkClick r:id="rId3"/>
              </a:rPr>
              <a:t> Manual </a:t>
            </a:r>
            <a:r>
              <a:rPr lang="en-US" b="1" dirty="0" smtClean="0">
                <a:hlinkClick r:id="rId3"/>
              </a:rPr>
              <a:t>webinars</a:t>
            </a:r>
            <a:r>
              <a:rPr lang="en-US" b="1" dirty="0" smtClean="0"/>
              <a:t>)</a:t>
            </a:r>
            <a:endParaRPr lang="en-US" b="1" dirty="0"/>
          </a:p>
          <a:p>
            <a:endParaRPr lang="en-US" dirty="0" smtClean="0"/>
          </a:p>
          <a:p>
            <a:r>
              <a:rPr lang="en-US" dirty="0" smtClean="0"/>
              <a:t>Webinar is recorded and will be posted in the manual</a:t>
            </a:r>
          </a:p>
          <a:p>
            <a:r>
              <a:rPr lang="en-US" dirty="0" smtClean="0"/>
              <a:t>This </a:t>
            </a:r>
            <a:r>
              <a:rPr lang="en-US" dirty="0" err="1" smtClean="0"/>
              <a:t>PPoint</a:t>
            </a:r>
            <a:r>
              <a:rPr lang="en-US" dirty="0" smtClean="0"/>
              <a:t> will be posted in the manual</a:t>
            </a:r>
            <a:endParaRPr lang="en-US" dirty="0"/>
          </a:p>
          <a:p>
            <a:endParaRPr lang="en-US" dirty="0"/>
          </a:p>
        </p:txBody>
      </p:sp>
      <p:pic>
        <p:nvPicPr>
          <p:cNvPr id="11" name="Picture 10" descr="File:Native landscaping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805" b="6289"/>
          <a:stretch/>
        </p:blipFill>
        <p:spPr bwMode="auto">
          <a:xfrm>
            <a:off x="-1" y="5484534"/>
            <a:ext cx="12175071" cy="1399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4089742" y="5852373"/>
            <a:ext cx="3279828" cy="712206"/>
            <a:chOff x="354564" y="331236"/>
            <a:chExt cx="3928187" cy="1027338"/>
          </a:xfrm>
        </p:grpSpPr>
        <p:sp>
          <p:nvSpPr>
            <p:cNvPr id="13" name="Rectangle 12"/>
            <p:cNvSpPr/>
            <p:nvPr/>
          </p:nvSpPr>
          <p:spPr>
            <a:xfrm>
              <a:off x="354564" y="331236"/>
              <a:ext cx="3928187" cy="102636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2" descr="Minnesota Pollution Control Agency Logo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7434" y="348924"/>
              <a:ext cx="3810000" cy="10096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50878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1427" y="1484476"/>
            <a:ext cx="6319345" cy="1325563"/>
          </a:xfrm>
        </p:spPr>
        <p:txBody>
          <a:bodyPr/>
          <a:lstStyle/>
          <a:p>
            <a:r>
              <a:rPr lang="en-US" b="1" dirty="0" smtClean="0"/>
              <a:t>Calculator demo</a:t>
            </a:r>
            <a:endParaRPr lang="en-US" b="1" dirty="0"/>
          </a:p>
        </p:txBody>
      </p:sp>
      <p:pic>
        <p:nvPicPr>
          <p:cNvPr id="3" name="Picture 2" descr="File:Native landscaping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805" b="6289"/>
          <a:stretch/>
        </p:blipFill>
        <p:spPr bwMode="auto">
          <a:xfrm>
            <a:off x="-1" y="5484534"/>
            <a:ext cx="12175071" cy="1399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4089742" y="5852373"/>
            <a:ext cx="3279828" cy="712206"/>
            <a:chOff x="354564" y="331236"/>
            <a:chExt cx="3928187" cy="1027338"/>
          </a:xfrm>
        </p:grpSpPr>
        <p:sp>
          <p:nvSpPr>
            <p:cNvPr id="5" name="Rectangle 4"/>
            <p:cNvSpPr/>
            <p:nvPr/>
          </p:nvSpPr>
          <p:spPr>
            <a:xfrm>
              <a:off x="354564" y="331236"/>
              <a:ext cx="3928187" cy="102636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2" descr="Minnesota Pollution Control Agency Logo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7434" y="348924"/>
              <a:ext cx="3810000" cy="10096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95301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1427" y="1484476"/>
            <a:ext cx="6319345" cy="1325563"/>
          </a:xfrm>
        </p:spPr>
        <p:txBody>
          <a:bodyPr/>
          <a:lstStyle/>
          <a:p>
            <a:r>
              <a:rPr lang="en-US" b="1" dirty="0" smtClean="0"/>
              <a:t>Questions?</a:t>
            </a:r>
            <a:endParaRPr lang="en-US" b="1" dirty="0"/>
          </a:p>
        </p:txBody>
      </p:sp>
      <p:pic>
        <p:nvPicPr>
          <p:cNvPr id="3" name="Picture 2" descr="File:Native landscaping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805" b="6289"/>
          <a:stretch/>
        </p:blipFill>
        <p:spPr bwMode="auto">
          <a:xfrm>
            <a:off x="-1" y="5484534"/>
            <a:ext cx="12175071" cy="1399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4089742" y="5852373"/>
            <a:ext cx="3279828" cy="712206"/>
            <a:chOff x="354564" y="331236"/>
            <a:chExt cx="3928187" cy="1027338"/>
          </a:xfrm>
        </p:grpSpPr>
        <p:sp>
          <p:nvSpPr>
            <p:cNvPr id="5" name="Rectangle 4"/>
            <p:cNvSpPr/>
            <p:nvPr/>
          </p:nvSpPr>
          <p:spPr>
            <a:xfrm>
              <a:off x="354564" y="331236"/>
              <a:ext cx="3928187" cy="102636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2" descr="Minnesota Pollution Control Agency Logo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7434" y="348924"/>
              <a:ext cx="3810000" cy="10096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80753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File:Native landscaping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805" b="6289"/>
          <a:stretch/>
        </p:blipFill>
        <p:spPr bwMode="auto">
          <a:xfrm>
            <a:off x="-1" y="5484534"/>
            <a:ext cx="12175071" cy="1399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4089742" y="5852373"/>
            <a:ext cx="3279828" cy="712206"/>
            <a:chOff x="354564" y="331236"/>
            <a:chExt cx="3928187" cy="1027338"/>
          </a:xfrm>
        </p:grpSpPr>
        <p:sp>
          <p:nvSpPr>
            <p:cNvPr id="15" name="Rectangle 14"/>
            <p:cNvSpPr/>
            <p:nvPr/>
          </p:nvSpPr>
          <p:spPr>
            <a:xfrm>
              <a:off x="354564" y="331236"/>
              <a:ext cx="3928187" cy="102636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2" descr="Minnesota Pollution Control Agency Logo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7434" y="348924"/>
              <a:ext cx="3810000" cy="10096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3637" y="365125"/>
            <a:ext cx="4010809" cy="3862630"/>
          </a:xfrm>
        </p:spPr>
        <p:txBody>
          <a:bodyPr/>
          <a:lstStyle/>
          <a:p>
            <a:r>
              <a:rPr lang="en-US" b="1" dirty="0" smtClean="0">
                <a:solidFill>
                  <a:srgbClr val="5B9BD5"/>
                </a:solidFill>
              </a:rPr>
              <a:t>Harvest and </a:t>
            </a:r>
            <a:br>
              <a:rPr lang="en-US" b="1" dirty="0" smtClean="0">
                <a:solidFill>
                  <a:srgbClr val="5B9BD5"/>
                </a:solidFill>
              </a:rPr>
            </a:br>
            <a:r>
              <a:rPr lang="en-US" b="1" dirty="0" smtClean="0">
                <a:solidFill>
                  <a:srgbClr val="5B9BD5"/>
                </a:solidFill>
              </a:rPr>
              <a:t>re-use/Cistern</a:t>
            </a:r>
            <a:endParaRPr lang="en-US" b="1" dirty="0">
              <a:solidFill>
                <a:srgbClr val="5B9BD5"/>
              </a:solidFill>
            </a:endParaRPr>
          </a:p>
        </p:txBody>
      </p:sp>
      <p:pic>
        <p:nvPicPr>
          <p:cNvPr id="4098" name="Picture 2" descr="File:Schematic tab for reuse example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5327" y="61395"/>
            <a:ext cx="7134695" cy="5351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2541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File:Native landscaping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805" b="6289"/>
          <a:stretch/>
        </p:blipFill>
        <p:spPr bwMode="auto">
          <a:xfrm>
            <a:off x="-1" y="5484534"/>
            <a:ext cx="12175071" cy="1399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4089742" y="5852373"/>
            <a:ext cx="3279828" cy="712206"/>
            <a:chOff x="354564" y="331236"/>
            <a:chExt cx="3928187" cy="1027338"/>
          </a:xfrm>
        </p:grpSpPr>
        <p:sp>
          <p:nvSpPr>
            <p:cNvPr id="15" name="Rectangle 14"/>
            <p:cNvSpPr/>
            <p:nvPr/>
          </p:nvSpPr>
          <p:spPr>
            <a:xfrm>
              <a:off x="354564" y="331236"/>
              <a:ext cx="3928187" cy="102636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2" descr="Minnesota Pollution Control Agency Logo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7434" y="348924"/>
              <a:ext cx="3810000" cy="10096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49638"/>
            <a:ext cx="10515600" cy="968823"/>
          </a:xfrm>
        </p:spPr>
        <p:txBody>
          <a:bodyPr/>
          <a:lstStyle/>
          <a:p>
            <a:r>
              <a:rPr lang="en-US" b="1" dirty="0" smtClean="0">
                <a:solidFill>
                  <a:srgbClr val="5B9BD5"/>
                </a:solidFill>
              </a:rPr>
              <a:t>Summary of changes from Version 2</a:t>
            </a:r>
            <a:endParaRPr lang="en-US" b="1" dirty="0">
              <a:solidFill>
                <a:srgbClr val="5B9BD5"/>
              </a:solidFill>
            </a:endParaRPr>
          </a:p>
        </p:txBody>
      </p:sp>
      <p:sp>
        <p:nvSpPr>
          <p:cNvPr id="4" name="Rectangle 1"/>
          <p:cNvSpPr>
            <a:spLocks noGrp="1" noChangeArrowheads="1"/>
          </p:cNvSpPr>
          <p:nvPr>
            <p:ph idx="1"/>
          </p:nvPr>
        </p:nvSpPr>
        <p:spPr bwMode="auto">
          <a:xfrm>
            <a:off x="741381" y="1118461"/>
            <a:ext cx="10317480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The calculation for water use utilizes a method for determining variable irrigation demand based on potential evapotranspiration (PET) from the irrigated area, adjusted for vegetation type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The daily maximum applied amount is the smaller of the irrigation demand or weekly rate. For A soils, user-input rates of up to 2 inches per week are allowed.</a:t>
            </a:r>
          </a:p>
          <a:p>
            <a:pPr marL="457200" indent="-4572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altLang="en-US" sz="2400" dirty="0">
                <a:latin typeface="Arial" panose="020B0604020202020204" pitchFamily="34" charset="0"/>
              </a:rPr>
              <a:t>Water can only be applied if available in storage and daily irrigation considers precipitation that has fallen on that day.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Users can input a weekly volume retained for non-irrigation uses. 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March irrigation is no longer allowed.</a:t>
            </a:r>
          </a:p>
        </p:txBody>
      </p:sp>
    </p:spTree>
    <p:extLst>
      <p:ext uri="{BB962C8B-B14F-4D97-AF65-F5344CB8AC3E}">
        <p14:creationId xmlns:p14="http://schemas.microsoft.com/office/powerpoint/2010/main" val="3583259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File:Native landscaping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805" b="6289"/>
          <a:stretch/>
        </p:blipFill>
        <p:spPr bwMode="auto">
          <a:xfrm>
            <a:off x="-1" y="5484534"/>
            <a:ext cx="12175071" cy="1399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4089742" y="5852373"/>
            <a:ext cx="3279828" cy="712206"/>
            <a:chOff x="354564" y="331236"/>
            <a:chExt cx="3928187" cy="1027338"/>
          </a:xfrm>
        </p:grpSpPr>
        <p:sp>
          <p:nvSpPr>
            <p:cNvPr id="15" name="Rectangle 14"/>
            <p:cNvSpPr/>
            <p:nvPr/>
          </p:nvSpPr>
          <p:spPr>
            <a:xfrm>
              <a:off x="354564" y="331236"/>
              <a:ext cx="3928187" cy="102636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2" descr="Minnesota Pollution Control Agency Logo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7434" y="348924"/>
              <a:ext cx="3810000" cy="10096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71154"/>
            <a:ext cx="10515600" cy="947308"/>
          </a:xfrm>
        </p:spPr>
        <p:txBody>
          <a:bodyPr/>
          <a:lstStyle/>
          <a:p>
            <a:r>
              <a:rPr lang="en-US" b="1" dirty="0" smtClean="0">
                <a:solidFill>
                  <a:srgbClr val="5B9BD5"/>
                </a:solidFill>
              </a:rPr>
              <a:t>Example – pond used for irrigation</a:t>
            </a:r>
            <a:endParaRPr lang="en-US" b="1" dirty="0">
              <a:solidFill>
                <a:srgbClr val="5B9BD5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2122" y="1118462"/>
            <a:ext cx="6486862" cy="4228089"/>
          </a:xfrm>
        </p:spPr>
        <p:txBody>
          <a:bodyPr/>
          <a:lstStyle/>
          <a:p>
            <a:r>
              <a:rPr lang="en-US" dirty="0" smtClean="0"/>
              <a:t>Remember to route the pond to the harvest BMP</a:t>
            </a:r>
          </a:p>
          <a:p>
            <a:r>
              <a:rPr lang="en-US" dirty="0" smtClean="0"/>
              <a:t>Assume 1-acre pond with 2 feet of available water (87120 ft</a:t>
            </a:r>
            <a:r>
              <a:rPr lang="en-US" baseline="30000" dirty="0" smtClean="0"/>
              <a:t>3</a:t>
            </a:r>
            <a:r>
              <a:rPr lang="en-US" dirty="0" smtClean="0"/>
              <a:t>)</a:t>
            </a:r>
          </a:p>
          <a:p>
            <a:r>
              <a:rPr lang="en-US" dirty="0" smtClean="0"/>
              <a:t>Captures 5 acres of impervious</a:t>
            </a:r>
          </a:p>
          <a:p>
            <a:r>
              <a:rPr lang="en-US" dirty="0" smtClean="0"/>
              <a:t>Irrigates a 6.5 acre ballfield on A soils</a:t>
            </a:r>
          </a:p>
          <a:p>
            <a:r>
              <a:rPr lang="en-US" dirty="0" smtClean="0"/>
              <a:t>Irrigation is May-September</a:t>
            </a:r>
          </a:p>
          <a:p>
            <a:r>
              <a:rPr lang="en-US" dirty="0" smtClean="0"/>
              <a:t>Since we are on A soils, we can irrigate up to 2 inches per week</a:t>
            </a:r>
            <a:endParaRPr lang="en-US" dirty="0"/>
          </a:p>
        </p:txBody>
      </p:sp>
      <p:pic>
        <p:nvPicPr>
          <p:cNvPr id="6146" name="Picture 2" descr="File:Schematic tab for reuse pond example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5806" y="1137633"/>
            <a:ext cx="5360894" cy="3873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7403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File:Native landscaping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805" b="6289"/>
          <a:stretch/>
        </p:blipFill>
        <p:spPr bwMode="auto">
          <a:xfrm>
            <a:off x="-1" y="5484534"/>
            <a:ext cx="12175071" cy="1399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631432" y="5891450"/>
            <a:ext cx="3279828" cy="712206"/>
            <a:chOff x="354564" y="331236"/>
            <a:chExt cx="3928187" cy="1027338"/>
          </a:xfrm>
        </p:grpSpPr>
        <p:sp>
          <p:nvSpPr>
            <p:cNvPr id="15" name="Rectangle 14"/>
            <p:cNvSpPr/>
            <p:nvPr/>
          </p:nvSpPr>
          <p:spPr>
            <a:xfrm>
              <a:off x="354564" y="331236"/>
              <a:ext cx="3928187" cy="102636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2" descr="Minnesota Pollution Control Agency Logo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7434" y="348924"/>
              <a:ext cx="3810000" cy="10096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5831" y="138480"/>
            <a:ext cx="10515600" cy="846260"/>
          </a:xfrm>
        </p:spPr>
        <p:txBody>
          <a:bodyPr/>
          <a:lstStyle/>
          <a:p>
            <a:r>
              <a:rPr lang="en-US" b="1" dirty="0" smtClean="0">
                <a:solidFill>
                  <a:srgbClr val="5B9BD5"/>
                </a:solidFill>
              </a:rPr>
              <a:t>Pond inputs</a:t>
            </a:r>
            <a:endParaRPr lang="en-US" b="1" dirty="0">
              <a:solidFill>
                <a:srgbClr val="5B9BD5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5831" y="997002"/>
            <a:ext cx="4530969" cy="4351338"/>
          </a:xfrm>
        </p:spPr>
        <p:txBody>
          <a:bodyPr/>
          <a:lstStyle/>
          <a:p>
            <a:r>
              <a:rPr lang="en-US" dirty="0" smtClean="0"/>
              <a:t>Route runoff to the pond (not the harvest BMP) and then route the pond to the harvest BMP</a:t>
            </a:r>
          </a:p>
          <a:p>
            <a:r>
              <a:rPr lang="en-US" dirty="0" smtClean="0"/>
              <a:t>Input the Pond Design Level (Level 2 for this example)</a:t>
            </a:r>
          </a:p>
          <a:p>
            <a:r>
              <a:rPr lang="en-US" dirty="0" smtClean="0"/>
              <a:t>NOTE: No volume reduction for pond but increased P and TSS reduction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/>
          <a:srcRect l="3696" t="14767" r="70791" b="37293"/>
          <a:stretch/>
        </p:blipFill>
        <p:spPr>
          <a:xfrm>
            <a:off x="5541927" y="44650"/>
            <a:ext cx="6103814" cy="32257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/>
          <a:srcRect l="3824" t="15148" r="70727" b="38737"/>
          <a:stretch/>
        </p:blipFill>
        <p:spPr>
          <a:xfrm>
            <a:off x="5541927" y="3511558"/>
            <a:ext cx="6103814" cy="3110845"/>
          </a:xfrm>
          <a:prstGeom prst="rect">
            <a:avLst/>
          </a:prstGeom>
        </p:spPr>
      </p:pic>
      <p:sp>
        <p:nvSpPr>
          <p:cNvPr id="6" name="Left Arrow 5"/>
          <p:cNvSpPr/>
          <p:nvPr/>
        </p:nvSpPr>
        <p:spPr>
          <a:xfrm>
            <a:off x="9018494" y="905435"/>
            <a:ext cx="600635" cy="215499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Left Arrow 10"/>
          <p:cNvSpPr/>
          <p:nvPr/>
        </p:nvSpPr>
        <p:spPr>
          <a:xfrm>
            <a:off x="11309770" y="4347543"/>
            <a:ext cx="600635" cy="215499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Left Arrow 12"/>
          <p:cNvSpPr/>
          <p:nvPr/>
        </p:nvSpPr>
        <p:spPr>
          <a:xfrm>
            <a:off x="10424253" y="2587090"/>
            <a:ext cx="600635" cy="215499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564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1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File:Native landscaping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805" b="6289"/>
          <a:stretch/>
        </p:blipFill>
        <p:spPr bwMode="auto">
          <a:xfrm>
            <a:off x="-1" y="5484534"/>
            <a:ext cx="12175071" cy="1399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4089742" y="5852373"/>
            <a:ext cx="3279828" cy="712206"/>
            <a:chOff x="354564" y="331236"/>
            <a:chExt cx="3928187" cy="1027338"/>
          </a:xfrm>
        </p:grpSpPr>
        <p:sp>
          <p:nvSpPr>
            <p:cNvPr id="15" name="Rectangle 14"/>
            <p:cNvSpPr/>
            <p:nvPr/>
          </p:nvSpPr>
          <p:spPr>
            <a:xfrm>
              <a:off x="354564" y="331236"/>
              <a:ext cx="3928187" cy="102636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2" descr="Minnesota Pollution Control Agency Logo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7434" y="348924"/>
              <a:ext cx="3810000" cy="10096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/>
          <a:srcRect l="57264" t="16591" r="16988" b="27797"/>
          <a:stretch/>
        </p:blipFill>
        <p:spPr>
          <a:xfrm>
            <a:off x="5845908" y="703385"/>
            <a:ext cx="6127261" cy="372212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75138" y="365125"/>
            <a:ext cx="5322277" cy="1325563"/>
          </a:xfrm>
        </p:spPr>
        <p:txBody>
          <a:bodyPr/>
          <a:lstStyle/>
          <a:p>
            <a:r>
              <a:rPr lang="en-US" b="1" dirty="0" smtClean="0">
                <a:solidFill>
                  <a:srgbClr val="5B9BD5"/>
                </a:solidFill>
              </a:rPr>
              <a:t>Harvest and reuse/Cistern inputs</a:t>
            </a:r>
            <a:endParaRPr lang="en-US" b="1" dirty="0">
              <a:solidFill>
                <a:srgbClr val="5B9BD5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26997" y="1825625"/>
            <a:ext cx="5570418" cy="3338690"/>
          </a:xfrm>
        </p:spPr>
        <p:txBody>
          <a:bodyPr/>
          <a:lstStyle/>
          <a:p>
            <a:r>
              <a:rPr lang="en-US" dirty="0" smtClean="0"/>
              <a:t>Do not route any runoff to the BMP</a:t>
            </a:r>
          </a:p>
          <a:p>
            <a:r>
              <a:rPr lang="en-US" dirty="0" smtClean="0"/>
              <a:t>Recommend having the system go off line during off season (annual volume calculations may be off otherwise)</a:t>
            </a:r>
          </a:p>
          <a:p>
            <a:r>
              <a:rPr lang="en-US" dirty="0" smtClean="0"/>
              <a:t>Can retain non-irrigation water, but effect is likely to be minor</a:t>
            </a:r>
            <a:endParaRPr lang="en-US" dirty="0"/>
          </a:p>
        </p:txBody>
      </p:sp>
      <p:sp>
        <p:nvSpPr>
          <p:cNvPr id="5" name="Right Arrow 4"/>
          <p:cNvSpPr/>
          <p:nvPr/>
        </p:nvSpPr>
        <p:spPr>
          <a:xfrm flipH="1">
            <a:off x="11394141" y="3074893"/>
            <a:ext cx="502024" cy="16190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 flipH="1">
            <a:off x="11394141" y="3236796"/>
            <a:ext cx="502024" cy="16190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9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1427" y="1484476"/>
            <a:ext cx="6319345" cy="1325563"/>
          </a:xfrm>
        </p:spPr>
        <p:txBody>
          <a:bodyPr/>
          <a:lstStyle/>
          <a:p>
            <a:r>
              <a:rPr lang="en-US" b="1" dirty="0" smtClean="0"/>
              <a:t>Calculator demo</a:t>
            </a:r>
            <a:endParaRPr lang="en-US" b="1" dirty="0"/>
          </a:p>
        </p:txBody>
      </p:sp>
      <p:pic>
        <p:nvPicPr>
          <p:cNvPr id="3" name="Picture 2" descr="File:Native landscaping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805" b="6289"/>
          <a:stretch/>
        </p:blipFill>
        <p:spPr bwMode="auto">
          <a:xfrm>
            <a:off x="-1" y="5484534"/>
            <a:ext cx="12175071" cy="1399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4089742" y="5852373"/>
            <a:ext cx="3279828" cy="712206"/>
            <a:chOff x="354564" y="331236"/>
            <a:chExt cx="3928187" cy="1027338"/>
          </a:xfrm>
        </p:grpSpPr>
        <p:sp>
          <p:nvSpPr>
            <p:cNvPr id="5" name="Rectangle 4"/>
            <p:cNvSpPr/>
            <p:nvPr/>
          </p:nvSpPr>
          <p:spPr>
            <a:xfrm>
              <a:off x="354564" y="331236"/>
              <a:ext cx="3928187" cy="102636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2" descr="Minnesota Pollution Control Agency Logo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7434" y="348924"/>
              <a:ext cx="3810000" cy="10096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094351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File:Native landscaping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805" b="6289"/>
          <a:stretch/>
        </p:blipFill>
        <p:spPr bwMode="auto">
          <a:xfrm>
            <a:off x="-1" y="5484534"/>
            <a:ext cx="12175071" cy="1399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4089742" y="5852373"/>
            <a:ext cx="3279828" cy="712206"/>
            <a:chOff x="354564" y="331236"/>
            <a:chExt cx="3928187" cy="1027338"/>
          </a:xfrm>
        </p:grpSpPr>
        <p:sp>
          <p:nvSpPr>
            <p:cNvPr id="15" name="Rectangle 14"/>
            <p:cNvSpPr/>
            <p:nvPr/>
          </p:nvSpPr>
          <p:spPr>
            <a:xfrm>
              <a:off x="354564" y="331236"/>
              <a:ext cx="3928187" cy="102636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2" descr="Minnesota Pollution Control Agency Logo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7434" y="348924"/>
              <a:ext cx="3810000" cy="10096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7324" y="171154"/>
            <a:ext cx="4822092" cy="1173092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5B9BD5"/>
                </a:solidFill>
              </a:rPr>
              <a:t>Example – cistern used for irrigation</a:t>
            </a:r>
            <a:endParaRPr lang="en-US" b="1" dirty="0">
              <a:solidFill>
                <a:srgbClr val="5B9BD5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2122" y="1438893"/>
            <a:ext cx="5897602" cy="4228089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Route the runoff to the harvest BMP</a:t>
            </a:r>
          </a:p>
          <a:p>
            <a:r>
              <a:rPr lang="en-US" dirty="0" smtClean="0"/>
              <a:t>Assume 4000 ft</a:t>
            </a:r>
            <a:r>
              <a:rPr lang="en-US" baseline="30000" dirty="0" smtClean="0"/>
              <a:t>3</a:t>
            </a:r>
            <a:r>
              <a:rPr lang="en-US" dirty="0"/>
              <a:t> </a:t>
            </a:r>
            <a:r>
              <a:rPr lang="en-US" dirty="0" smtClean="0"/>
              <a:t>storage (30,000 gallons)</a:t>
            </a:r>
          </a:p>
          <a:p>
            <a:r>
              <a:rPr lang="en-US" dirty="0" smtClean="0"/>
              <a:t>Captures 1 acre of rooftop</a:t>
            </a:r>
          </a:p>
          <a:p>
            <a:r>
              <a:rPr lang="en-US" dirty="0" smtClean="0"/>
              <a:t>Irrigates a 1 acre ballfield on A soils</a:t>
            </a:r>
          </a:p>
          <a:p>
            <a:r>
              <a:rPr lang="en-US" dirty="0" smtClean="0"/>
              <a:t>Irrigation is May-September</a:t>
            </a:r>
          </a:p>
          <a:p>
            <a:r>
              <a:rPr lang="en-US" dirty="0" smtClean="0"/>
              <a:t>A soils - irrigate up to 2 inches per week</a:t>
            </a:r>
          </a:p>
          <a:p>
            <a:r>
              <a:rPr lang="en-US" dirty="0" smtClean="0"/>
              <a:t>Can take a credit for non-irrigation uses</a:t>
            </a:r>
            <a:endParaRPr lang="en-US" dirty="0"/>
          </a:p>
        </p:txBody>
      </p:sp>
      <p:pic>
        <p:nvPicPr>
          <p:cNvPr id="1028" name="Picture 4" descr="House Illustration Clipart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1034" y="371137"/>
            <a:ext cx="1572505" cy="1252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/>
          <a:srcRect l="58337" t="28448" r="35270" b="50877"/>
          <a:stretch/>
        </p:blipFill>
        <p:spPr>
          <a:xfrm>
            <a:off x="8296636" y="2159183"/>
            <a:ext cx="1521302" cy="13837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8"/>
          <a:srcRect l="62515" t="18712" r="12949" b="16076"/>
          <a:stretch/>
        </p:blipFill>
        <p:spPr>
          <a:xfrm>
            <a:off x="6828115" y="4078696"/>
            <a:ext cx="1529521" cy="1143348"/>
          </a:xfrm>
          <a:prstGeom prst="rect">
            <a:avLst/>
          </a:prstGeom>
        </p:spPr>
      </p:pic>
      <p:pic>
        <p:nvPicPr>
          <p:cNvPr id="1030" name="Picture 6" descr="Swirly Toilet by FunDraw_dot_com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7070" y="3907193"/>
            <a:ext cx="1128391" cy="1486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 flipH="1">
            <a:off x="9144000" y="841679"/>
            <a:ext cx="15766" cy="1276052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endCxn id="5" idx="0"/>
          </p:cNvCxnSpPr>
          <p:nvPr/>
        </p:nvCxnSpPr>
        <p:spPr>
          <a:xfrm flipH="1">
            <a:off x="7592876" y="3542921"/>
            <a:ext cx="703760" cy="535775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9817938" y="3542921"/>
            <a:ext cx="595025" cy="535775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2169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File:Native landscaping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805" b="6289"/>
          <a:stretch/>
        </p:blipFill>
        <p:spPr bwMode="auto">
          <a:xfrm>
            <a:off x="-1" y="5484534"/>
            <a:ext cx="12175071" cy="1399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396681" y="5828227"/>
            <a:ext cx="3279828" cy="712206"/>
            <a:chOff x="354564" y="331236"/>
            <a:chExt cx="3928187" cy="1027338"/>
          </a:xfrm>
        </p:grpSpPr>
        <p:sp>
          <p:nvSpPr>
            <p:cNvPr id="15" name="Rectangle 14"/>
            <p:cNvSpPr/>
            <p:nvPr/>
          </p:nvSpPr>
          <p:spPr>
            <a:xfrm>
              <a:off x="354564" y="331236"/>
              <a:ext cx="3928187" cy="102636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2" descr="Minnesota Pollution Control Agency Logo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7434" y="348924"/>
              <a:ext cx="3810000" cy="10096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/>
          <a:srcRect l="57007" t="17846" r="17024" b="27007"/>
          <a:stretch/>
        </p:blipFill>
        <p:spPr>
          <a:xfrm>
            <a:off x="6484776" y="215389"/>
            <a:ext cx="5327779" cy="318201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/>
          <a:srcRect l="57032" t="17936" r="17100" b="26554"/>
          <a:stretch/>
        </p:blipFill>
        <p:spPr>
          <a:xfrm>
            <a:off x="6484776" y="3577436"/>
            <a:ext cx="5327779" cy="3215582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172122" y="727789"/>
            <a:ext cx="6147996" cy="4939194"/>
          </a:xfrm>
        </p:spPr>
        <p:txBody>
          <a:bodyPr>
            <a:normAutofit/>
          </a:bodyPr>
          <a:lstStyle/>
          <a:p>
            <a:r>
              <a:rPr lang="en-US" dirty="0" smtClean="0"/>
              <a:t>Without credit for non-irrigation uses, can’t achieve performance goal even with up to 2 inches per week</a:t>
            </a:r>
          </a:p>
          <a:p>
            <a:r>
              <a:rPr lang="en-US" dirty="0" smtClean="0"/>
              <a:t>Accounting for toilet use we do meet the performance goal.</a:t>
            </a:r>
          </a:p>
          <a:p>
            <a:pPr lvl="1"/>
            <a:r>
              <a:rPr lang="en-US" dirty="0" smtClean="0"/>
              <a:t>Assumed 7000 people, 2 gallons per flush, 1 flush per person, 3 games per week</a:t>
            </a:r>
          </a:p>
          <a:p>
            <a:r>
              <a:rPr lang="en-US" dirty="0" smtClean="0"/>
              <a:t>Typically, volume credit for a cistern is limited by the size of the cistern (unlike pond)</a:t>
            </a:r>
          </a:p>
        </p:txBody>
      </p:sp>
      <p:sp>
        <p:nvSpPr>
          <p:cNvPr id="9" name="Right Arrow 8"/>
          <p:cNvSpPr/>
          <p:nvPr/>
        </p:nvSpPr>
        <p:spPr>
          <a:xfrm flipH="1">
            <a:off x="11071411" y="2542936"/>
            <a:ext cx="502024" cy="16190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 flipH="1">
            <a:off x="11071411" y="5916705"/>
            <a:ext cx="502024" cy="16190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175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5B9BD5"/>
                </a:solidFill>
              </a:rPr>
              <a:t>Professional development hours</a:t>
            </a:r>
            <a:endParaRPr lang="en-US" b="1" dirty="0">
              <a:solidFill>
                <a:srgbClr val="5B9BD5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1.5 PDHs offered</a:t>
            </a:r>
          </a:p>
          <a:p>
            <a:r>
              <a:rPr lang="en-US" dirty="0" smtClean="0"/>
              <a:t>Access to certificate will be posted on the </a:t>
            </a:r>
            <a:r>
              <a:rPr lang="en-US" dirty="0" err="1" smtClean="0">
                <a:hlinkClick r:id="rId3"/>
              </a:rPr>
              <a:t>Stormwater</a:t>
            </a:r>
            <a:r>
              <a:rPr lang="en-US" dirty="0" smtClean="0">
                <a:hlinkClick r:id="rId3"/>
              </a:rPr>
              <a:t> manual webinars</a:t>
            </a:r>
            <a:r>
              <a:rPr lang="en-US" dirty="0" smtClean="0"/>
              <a:t> page</a:t>
            </a:r>
          </a:p>
          <a:p>
            <a:r>
              <a:rPr lang="en-US" dirty="0" smtClean="0"/>
              <a:t>This PowerPoint presentation and other information will be available on this page</a:t>
            </a:r>
            <a:endParaRPr lang="en-US" dirty="0"/>
          </a:p>
        </p:txBody>
      </p:sp>
      <p:pic>
        <p:nvPicPr>
          <p:cNvPr id="11" name="Picture 10" descr="File:Native landscaping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805" b="6289"/>
          <a:stretch/>
        </p:blipFill>
        <p:spPr bwMode="auto">
          <a:xfrm>
            <a:off x="-1" y="5484534"/>
            <a:ext cx="12175071" cy="1399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4089742" y="5852373"/>
            <a:ext cx="3279828" cy="712206"/>
            <a:chOff x="354564" y="331236"/>
            <a:chExt cx="3928187" cy="1027338"/>
          </a:xfrm>
        </p:grpSpPr>
        <p:sp>
          <p:nvSpPr>
            <p:cNvPr id="13" name="Rectangle 12"/>
            <p:cNvSpPr/>
            <p:nvPr/>
          </p:nvSpPr>
          <p:spPr>
            <a:xfrm>
              <a:off x="354564" y="331236"/>
              <a:ext cx="3928187" cy="102636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2" descr="Minnesota Pollution Control Agency Logo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7434" y="348924"/>
              <a:ext cx="3810000" cy="10096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122902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1427" y="1484476"/>
            <a:ext cx="6319345" cy="1325563"/>
          </a:xfrm>
        </p:spPr>
        <p:txBody>
          <a:bodyPr/>
          <a:lstStyle/>
          <a:p>
            <a:r>
              <a:rPr lang="en-US" b="1" dirty="0" smtClean="0"/>
              <a:t>Calculator demo</a:t>
            </a:r>
            <a:endParaRPr lang="en-US" b="1" dirty="0"/>
          </a:p>
        </p:txBody>
      </p:sp>
      <p:pic>
        <p:nvPicPr>
          <p:cNvPr id="3" name="Picture 2" descr="File:Native landscaping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805" b="6289"/>
          <a:stretch/>
        </p:blipFill>
        <p:spPr bwMode="auto">
          <a:xfrm>
            <a:off x="-1" y="5484534"/>
            <a:ext cx="12175071" cy="1399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4089742" y="5852373"/>
            <a:ext cx="3279828" cy="712206"/>
            <a:chOff x="354564" y="331236"/>
            <a:chExt cx="3928187" cy="1027338"/>
          </a:xfrm>
        </p:grpSpPr>
        <p:sp>
          <p:nvSpPr>
            <p:cNvPr id="5" name="Rectangle 4"/>
            <p:cNvSpPr/>
            <p:nvPr/>
          </p:nvSpPr>
          <p:spPr>
            <a:xfrm>
              <a:off x="354564" y="331236"/>
              <a:ext cx="3928187" cy="102636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2" descr="Minnesota Pollution Control Agency Logo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7434" y="348924"/>
              <a:ext cx="3810000" cy="10096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24185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1427" y="1484476"/>
            <a:ext cx="6319345" cy="1325563"/>
          </a:xfrm>
        </p:spPr>
        <p:txBody>
          <a:bodyPr/>
          <a:lstStyle/>
          <a:p>
            <a:r>
              <a:rPr lang="en-US" b="1" dirty="0" smtClean="0"/>
              <a:t>Questions?</a:t>
            </a:r>
            <a:endParaRPr lang="en-US" b="1" dirty="0"/>
          </a:p>
        </p:txBody>
      </p:sp>
      <p:pic>
        <p:nvPicPr>
          <p:cNvPr id="3" name="Picture 2" descr="File:Native landscaping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805" b="6289"/>
          <a:stretch/>
        </p:blipFill>
        <p:spPr bwMode="auto">
          <a:xfrm>
            <a:off x="-1" y="5484534"/>
            <a:ext cx="12175071" cy="1399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4089742" y="5852373"/>
            <a:ext cx="3279828" cy="712206"/>
            <a:chOff x="354564" y="331236"/>
            <a:chExt cx="3928187" cy="1027338"/>
          </a:xfrm>
        </p:grpSpPr>
        <p:sp>
          <p:nvSpPr>
            <p:cNvPr id="5" name="Rectangle 4"/>
            <p:cNvSpPr/>
            <p:nvPr/>
          </p:nvSpPr>
          <p:spPr>
            <a:xfrm>
              <a:off x="354564" y="331236"/>
              <a:ext cx="3928187" cy="102636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2" descr="Minnesota Pollution Control Agency Logo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7434" y="348924"/>
              <a:ext cx="3810000" cy="10096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268952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File:Native landscaping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805" b="6289"/>
          <a:stretch/>
        </p:blipFill>
        <p:spPr bwMode="auto">
          <a:xfrm>
            <a:off x="-1" y="5484534"/>
            <a:ext cx="12175071" cy="1399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4089742" y="5852373"/>
            <a:ext cx="3279828" cy="712206"/>
            <a:chOff x="354564" y="331236"/>
            <a:chExt cx="3928187" cy="1027338"/>
          </a:xfrm>
        </p:grpSpPr>
        <p:sp>
          <p:nvSpPr>
            <p:cNvPr id="15" name="Rectangle 14"/>
            <p:cNvSpPr/>
            <p:nvPr/>
          </p:nvSpPr>
          <p:spPr>
            <a:xfrm>
              <a:off x="354564" y="331236"/>
              <a:ext cx="3928187" cy="102636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2" descr="Minnesota Pollution Control Agency Logo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7434" y="348924"/>
              <a:ext cx="3810000" cy="10096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3677" y="139979"/>
            <a:ext cx="7624665" cy="830405"/>
          </a:xfrm>
        </p:spPr>
        <p:txBody>
          <a:bodyPr/>
          <a:lstStyle/>
          <a:p>
            <a:r>
              <a:rPr lang="en-US" b="1" dirty="0" smtClean="0">
                <a:solidFill>
                  <a:srgbClr val="5B9BD5"/>
                </a:solidFill>
              </a:rPr>
              <a:t>Impervious disconnection BMP</a:t>
            </a:r>
            <a:endParaRPr lang="en-US" b="1" dirty="0">
              <a:solidFill>
                <a:srgbClr val="5B9BD5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3265" y="1180816"/>
            <a:ext cx="5943600" cy="3885706"/>
          </a:xfrm>
        </p:spPr>
        <p:txBody>
          <a:bodyPr/>
          <a:lstStyle/>
          <a:p>
            <a:r>
              <a:rPr lang="en-US" dirty="0" smtClean="0"/>
              <a:t>Runoff can be diverted from an impervious surface to a pervious surface (e.g. turf)</a:t>
            </a:r>
          </a:p>
          <a:p>
            <a:r>
              <a:rPr lang="en-US" dirty="0" smtClean="0"/>
              <a:t>This BMP cannot be used for CSW permit compliance (isn’t available if user answers “Yes” to using the calculator for permit compliance)</a:t>
            </a:r>
          </a:p>
          <a:p>
            <a:r>
              <a:rPr lang="en-US" dirty="0" smtClean="0"/>
              <a:t>Based on SWMM modeling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/>
          <a:srcRect l="12135" t="13673" r="62278" b="19297"/>
          <a:stretch/>
        </p:blipFill>
        <p:spPr>
          <a:xfrm>
            <a:off x="6393193" y="1616935"/>
            <a:ext cx="5117951" cy="3770853"/>
          </a:xfrm>
          <a:prstGeom prst="rect">
            <a:avLst/>
          </a:prstGeom>
        </p:spPr>
      </p:pic>
      <p:pic>
        <p:nvPicPr>
          <p:cNvPr id="2050" name="Picture 2" descr="File:Symbol for Stormwater Disconnection in MIDS calculator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8767" y="69053"/>
            <a:ext cx="2339522" cy="1519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970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File:Native landscaping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805" b="6289"/>
          <a:stretch/>
        </p:blipFill>
        <p:spPr bwMode="auto">
          <a:xfrm>
            <a:off x="-1" y="5484534"/>
            <a:ext cx="12175071" cy="1399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4089742" y="5852373"/>
            <a:ext cx="3279828" cy="712206"/>
            <a:chOff x="354564" y="331236"/>
            <a:chExt cx="3928187" cy="1027338"/>
          </a:xfrm>
        </p:grpSpPr>
        <p:sp>
          <p:nvSpPr>
            <p:cNvPr id="15" name="Rectangle 14"/>
            <p:cNvSpPr/>
            <p:nvPr/>
          </p:nvSpPr>
          <p:spPr>
            <a:xfrm>
              <a:off x="354564" y="331236"/>
              <a:ext cx="3928187" cy="102636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2" descr="Minnesota Pollution Control Agency Logo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7434" y="348924"/>
              <a:ext cx="3810000" cy="10096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/>
          <a:srcRect l="2134" t="10183" r="72000" b="45873"/>
          <a:stretch/>
        </p:blipFill>
        <p:spPr>
          <a:xfrm>
            <a:off x="4039957" y="755780"/>
            <a:ext cx="7987203" cy="3816220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121299" y="1416424"/>
            <a:ext cx="3816220" cy="3650097"/>
          </a:xfrm>
        </p:spPr>
        <p:txBody>
          <a:bodyPr>
            <a:normAutofit/>
          </a:bodyPr>
          <a:lstStyle/>
          <a:p>
            <a:r>
              <a:rPr lang="en-US" dirty="0" smtClean="0"/>
              <a:t>Impervious area routed to pervious area</a:t>
            </a:r>
          </a:p>
          <a:p>
            <a:r>
              <a:rPr lang="en-US" dirty="0" smtClean="0"/>
              <a:t>Pervious area receiving runoff from impervious area</a:t>
            </a:r>
          </a:p>
          <a:p>
            <a:pPr lvl="1"/>
            <a:r>
              <a:rPr lang="en-US" dirty="0" smtClean="0"/>
              <a:t>Limited to 100 </a:t>
            </a:r>
            <a:r>
              <a:rPr lang="en-US" dirty="0" err="1" smtClean="0"/>
              <a:t>ft</a:t>
            </a:r>
            <a:r>
              <a:rPr lang="en-US" dirty="0" smtClean="0"/>
              <a:t> width</a:t>
            </a:r>
          </a:p>
          <a:p>
            <a:r>
              <a:rPr lang="en-US" dirty="0" smtClean="0"/>
              <a:t>Soil type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3935" y="223935"/>
            <a:ext cx="37229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5B9BD5"/>
                </a:solidFill>
              </a:rPr>
              <a:t>Inputs</a:t>
            </a:r>
            <a:endParaRPr lang="en-US" sz="4400" b="1" dirty="0">
              <a:solidFill>
                <a:srgbClr val="5B9BD5"/>
              </a:solidFill>
            </a:endParaRPr>
          </a:p>
        </p:txBody>
      </p:sp>
      <p:sp>
        <p:nvSpPr>
          <p:cNvPr id="4" name="Right Arrow 3"/>
          <p:cNvSpPr/>
          <p:nvPr/>
        </p:nvSpPr>
        <p:spPr>
          <a:xfrm>
            <a:off x="10085293" y="2115670"/>
            <a:ext cx="431561" cy="17086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0"/>
          <p:cNvSpPr/>
          <p:nvPr/>
        </p:nvSpPr>
        <p:spPr>
          <a:xfrm>
            <a:off x="10284398" y="2286537"/>
            <a:ext cx="431561" cy="17086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/>
          <p:cNvSpPr/>
          <p:nvPr/>
        </p:nvSpPr>
        <p:spPr>
          <a:xfrm rot="20972914">
            <a:off x="10097211" y="2648357"/>
            <a:ext cx="431561" cy="17086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870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  <p:bldP spid="1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File:Native landscaping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805" b="6289"/>
          <a:stretch/>
        </p:blipFill>
        <p:spPr bwMode="auto">
          <a:xfrm>
            <a:off x="-1" y="5484534"/>
            <a:ext cx="12175071" cy="1399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140609" y="5828227"/>
            <a:ext cx="3279828" cy="712206"/>
            <a:chOff x="354564" y="331236"/>
            <a:chExt cx="3928187" cy="1027338"/>
          </a:xfrm>
        </p:grpSpPr>
        <p:sp>
          <p:nvSpPr>
            <p:cNvPr id="15" name="Rectangle 14"/>
            <p:cNvSpPr/>
            <p:nvPr/>
          </p:nvSpPr>
          <p:spPr>
            <a:xfrm>
              <a:off x="354564" y="331236"/>
              <a:ext cx="3928187" cy="102636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2" descr="Minnesota Pollution Control Agency Logo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7434" y="348924"/>
              <a:ext cx="3810000" cy="10096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/>
          <a:srcRect l="2134" t="10183" r="72000" b="45873"/>
          <a:stretch/>
        </p:blipFill>
        <p:spPr>
          <a:xfrm>
            <a:off x="4938827" y="74909"/>
            <a:ext cx="7088331" cy="3386746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121299" y="933060"/>
            <a:ext cx="3816220" cy="4133461"/>
          </a:xfrm>
        </p:spPr>
        <p:txBody>
          <a:bodyPr>
            <a:normAutofit/>
          </a:bodyPr>
          <a:lstStyle/>
          <a:p>
            <a:r>
              <a:rPr lang="en-US" dirty="0" smtClean="0"/>
              <a:t>1 acre of impervious drains to 1 acre of pervious</a:t>
            </a:r>
          </a:p>
          <a:p>
            <a:r>
              <a:rPr lang="en-US" dirty="0" smtClean="0"/>
              <a:t>Soil types A and B</a:t>
            </a:r>
          </a:p>
          <a:p>
            <a:r>
              <a:rPr lang="en-US" dirty="0" smtClean="0"/>
              <a:t>Infiltration is about 25% greater on A soils</a:t>
            </a:r>
          </a:p>
          <a:p>
            <a:r>
              <a:rPr lang="en-US" dirty="0" smtClean="0"/>
              <a:t>Performance goal is not achieved</a:t>
            </a:r>
          </a:p>
          <a:p>
            <a:endParaRPr lang="en-US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223935" y="223935"/>
            <a:ext cx="37229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5B9BD5"/>
                </a:solidFill>
              </a:rPr>
              <a:t>Example</a:t>
            </a:r>
            <a:endParaRPr lang="en-US" sz="3200" b="1" dirty="0">
              <a:solidFill>
                <a:srgbClr val="5B9BD5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/>
          <a:srcRect l="2160" t="9501" r="72074" b="48642"/>
          <a:stretch/>
        </p:blipFill>
        <p:spPr>
          <a:xfrm>
            <a:off x="4938827" y="3543557"/>
            <a:ext cx="7090899" cy="323979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386735" y="2707402"/>
            <a:ext cx="37229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5B9BD5"/>
                </a:solidFill>
              </a:rPr>
              <a:t>A soil</a:t>
            </a:r>
            <a:endParaRPr lang="en-US" sz="3200" b="1" dirty="0">
              <a:solidFill>
                <a:srgbClr val="5B9BD5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349894" y="6057350"/>
            <a:ext cx="37229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5B9BD5"/>
                </a:solidFill>
              </a:rPr>
              <a:t>B</a:t>
            </a:r>
            <a:r>
              <a:rPr lang="en-US" sz="3200" b="1" dirty="0" smtClean="0">
                <a:solidFill>
                  <a:srgbClr val="5B9BD5"/>
                </a:solidFill>
              </a:rPr>
              <a:t> soil</a:t>
            </a:r>
            <a:endParaRPr lang="en-US" sz="3200" b="1" dirty="0">
              <a:solidFill>
                <a:srgbClr val="5B9BD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2812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1427" y="1484476"/>
            <a:ext cx="6319345" cy="1325563"/>
          </a:xfrm>
        </p:spPr>
        <p:txBody>
          <a:bodyPr/>
          <a:lstStyle/>
          <a:p>
            <a:r>
              <a:rPr lang="en-US" b="1" dirty="0" smtClean="0"/>
              <a:t>Calculator demo</a:t>
            </a:r>
            <a:endParaRPr lang="en-US" b="1" dirty="0"/>
          </a:p>
        </p:txBody>
      </p:sp>
      <p:pic>
        <p:nvPicPr>
          <p:cNvPr id="3" name="Picture 2" descr="File:Native landscaping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805" b="6289"/>
          <a:stretch/>
        </p:blipFill>
        <p:spPr bwMode="auto">
          <a:xfrm>
            <a:off x="-1" y="5484534"/>
            <a:ext cx="12175071" cy="1399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4089742" y="5852373"/>
            <a:ext cx="3279828" cy="712206"/>
            <a:chOff x="354564" y="331236"/>
            <a:chExt cx="3928187" cy="1027338"/>
          </a:xfrm>
        </p:grpSpPr>
        <p:sp>
          <p:nvSpPr>
            <p:cNvPr id="5" name="Rectangle 4"/>
            <p:cNvSpPr/>
            <p:nvPr/>
          </p:nvSpPr>
          <p:spPr>
            <a:xfrm>
              <a:off x="354564" y="331236"/>
              <a:ext cx="3928187" cy="102636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2" descr="Minnesota Pollution Control Agency Logo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7434" y="348924"/>
              <a:ext cx="3810000" cy="10096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256240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File:Native landscaping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805" b="6289"/>
          <a:stretch/>
        </p:blipFill>
        <p:spPr bwMode="auto">
          <a:xfrm>
            <a:off x="-1" y="5484534"/>
            <a:ext cx="12175071" cy="1399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4447620" y="5828227"/>
            <a:ext cx="3279828" cy="712206"/>
            <a:chOff x="354564" y="331236"/>
            <a:chExt cx="3928187" cy="1027338"/>
          </a:xfrm>
        </p:grpSpPr>
        <p:sp>
          <p:nvSpPr>
            <p:cNvPr id="15" name="Rectangle 14"/>
            <p:cNvSpPr/>
            <p:nvPr/>
          </p:nvSpPr>
          <p:spPr>
            <a:xfrm>
              <a:off x="354564" y="331236"/>
              <a:ext cx="3928187" cy="102636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2" descr="Minnesota Pollution Control Agency Logo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7434" y="348924"/>
              <a:ext cx="3810000" cy="10096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2236" y="430305"/>
            <a:ext cx="6060141" cy="4545106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838200" y="365125"/>
            <a:ext cx="4415118" cy="4457887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5B9BD5"/>
                </a:solidFill>
              </a:rPr>
              <a:t>A pointless slide to get your attention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(after </a:t>
            </a:r>
            <a:r>
              <a:rPr lang="en-US" dirty="0" err="1" smtClean="0"/>
              <a:t>Scheuler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5679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File:Native landscaping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805" b="6289"/>
          <a:stretch/>
        </p:blipFill>
        <p:spPr bwMode="auto">
          <a:xfrm>
            <a:off x="-1" y="5484534"/>
            <a:ext cx="12175071" cy="1399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4089742" y="5852373"/>
            <a:ext cx="3279828" cy="712206"/>
            <a:chOff x="354564" y="331236"/>
            <a:chExt cx="3928187" cy="1027338"/>
          </a:xfrm>
        </p:grpSpPr>
        <p:sp>
          <p:nvSpPr>
            <p:cNvPr id="15" name="Rectangle 14"/>
            <p:cNvSpPr/>
            <p:nvPr/>
          </p:nvSpPr>
          <p:spPr>
            <a:xfrm>
              <a:off x="354564" y="331236"/>
              <a:ext cx="3928187" cy="102636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2" descr="Minnesota Pollution Control Agency Logo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7434" y="348924"/>
              <a:ext cx="3810000" cy="10096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122" name="Picture 2" descr="File:Screen shot schematic tab sand filter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460" y="529285"/>
            <a:ext cx="6180040" cy="4635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6608" y="76414"/>
            <a:ext cx="5299787" cy="1031753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solidFill>
                  <a:srgbClr val="5B9BD5"/>
                </a:solidFill>
              </a:rPr>
              <a:t>Iron enhanced sand filter</a:t>
            </a:r>
            <a:endParaRPr lang="en-US" b="1" dirty="0">
              <a:solidFill>
                <a:srgbClr val="5B9BD5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0659" y="1428385"/>
            <a:ext cx="5145736" cy="3834079"/>
          </a:xfrm>
        </p:spPr>
        <p:txBody>
          <a:bodyPr/>
          <a:lstStyle/>
          <a:p>
            <a:r>
              <a:rPr lang="en-US" dirty="0" smtClean="0"/>
              <a:t>Same as previous sand filter BMP in calculator but asks if an amendment has been added to attenuate phosphorus</a:t>
            </a:r>
          </a:p>
        </p:txBody>
      </p:sp>
    </p:spTree>
    <p:extLst>
      <p:ext uri="{BB962C8B-B14F-4D97-AF65-F5344CB8AC3E}">
        <p14:creationId xmlns:p14="http://schemas.microsoft.com/office/powerpoint/2010/main" val="4123475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File:Native landscaping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805" b="6289"/>
          <a:stretch/>
        </p:blipFill>
        <p:spPr bwMode="auto">
          <a:xfrm>
            <a:off x="-1" y="5484534"/>
            <a:ext cx="12175071" cy="1399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1247132" y="5828227"/>
            <a:ext cx="3279828" cy="712206"/>
            <a:chOff x="354564" y="331236"/>
            <a:chExt cx="3928187" cy="1027338"/>
          </a:xfrm>
        </p:grpSpPr>
        <p:sp>
          <p:nvSpPr>
            <p:cNvPr id="15" name="Rectangle 14"/>
            <p:cNvSpPr/>
            <p:nvPr/>
          </p:nvSpPr>
          <p:spPr>
            <a:xfrm>
              <a:off x="354564" y="331236"/>
              <a:ext cx="3928187" cy="102636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2" descr="Minnesota Pollution Control Agency Logo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7434" y="348924"/>
              <a:ext cx="3810000" cy="10096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/>
          <a:srcRect l="60043" t="26916" r="14217" b="25828"/>
          <a:stretch/>
        </p:blipFill>
        <p:spPr>
          <a:xfrm>
            <a:off x="5887616" y="3526972"/>
            <a:ext cx="6171651" cy="31867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/>
          <a:srcRect l="59967" t="27007" r="14217" b="25555"/>
          <a:stretch/>
        </p:blipFill>
        <p:spPr>
          <a:xfrm>
            <a:off x="5887616" y="119963"/>
            <a:ext cx="6177260" cy="3192398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86608" y="76414"/>
            <a:ext cx="5299787" cy="1031753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rgbClr val="5B9BD5"/>
                </a:solidFill>
              </a:rPr>
              <a:t>Example</a:t>
            </a:r>
            <a:endParaRPr lang="en-US" b="1" dirty="0">
              <a:solidFill>
                <a:srgbClr val="5B9BD5"/>
              </a:solidFill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83637" y="1204266"/>
            <a:ext cx="4760167" cy="3834079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1 acre of impervious draining to a sand filter</a:t>
            </a:r>
          </a:p>
          <a:p>
            <a:r>
              <a:rPr lang="en-US" dirty="0" smtClean="0"/>
              <a:t>Sizing information not needed – follow guidance in manual</a:t>
            </a:r>
          </a:p>
          <a:p>
            <a:r>
              <a:rPr lang="en-US" dirty="0" smtClean="0"/>
              <a:t>40% of dissolved P is removed with amendment vs. 0% with no amendment</a:t>
            </a:r>
          </a:p>
          <a:p>
            <a:r>
              <a:rPr lang="en-US" dirty="0" smtClean="0"/>
              <a:t>NOTE: manual gives 60% credit for iron-enhanced sand filter</a:t>
            </a:r>
          </a:p>
        </p:txBody>
      </p:sp>
    </p:spTree>
    <p:extLst>
      <p:ext uri="{BB962C8B-B14F-4D97-AF65-F5344CB8AC3E}">
        <p14:creationId xmlns:p14="http://schemas.microsoft.com/office/powerpoint/2010/main" val="2666769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1427" y="1484476"/>
            <a:ext cx="6319345" cy="1325563"/>
          </a:xfrm>
        </p:spPr>
        <p:txBody>
          <a:bodyPr/>
          <a:lstStyle/>
          <a:p>
            <a:r>
              <a:rPr lang="en-US" b="1" dirty="0" smtClean="0"/>
              <a:t>Calculator demo</a:t>
            </a:r>
            <a:endParaRPr lang="en-US" b="1" dirty="0"/>
          </a:p>
        </p:txBody>
      </p:sp>
      <p:pic>
        <p:nvPicPr>
          <p:cNvPr id="3" name="Picture 2" descr="File:Native landscaping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805" b="6289"/>
          <a:stretch/>
        </p:blipFill>
        <p:spPr bwMode="auto">
          <a:xfrm>
            <a:off x="-1" y="5484534"/>
            <a:ext cx="12175071" cy="1399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4089742" y="5852373"/>
            <a:ext cx="3279828" cy="712206"/>
            <a:chOff x="354564" y="331236"/>
            <a:chExt cx="3928187" cy="1027338"/>
          </a:xfrm>
        </p:grpSpPr>
        <p:sp>
          <p:nvSpPr>
            <p:cNvPr id="5" name="Rectangle 4"/>
            <p:cNvSpPr/>
            <p:nvPr/>
          </p:nvSpPr>
          <p:spPr>
            <a:xfrm>
              <a:off x="354564" y="331236"/>
              <a:ext cx="3928187" cy="102636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2" descr="Minnesota Pollution Control Agency Logo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7434" y="348924"/>
              <a:ext cx="3810000" cy="10096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09980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93701"/>
          </a:xfrm>
        </p:spPr>
        <p:txBody>
          <a:bodyPr/>
          <a:lstStyle/>
          <a:p>
            <a:r>
              <a:rPr lang="en-US" b="1" u="sng" dirty="0" smtClean="0">
                <a:solidFill>
                  <a:srgbClr val="FF0000"/>
                </a:solidFill>
              </a:rPr>
              <a:t>Tentative</a:t>
            </a:r>
            <a:r>
              <a:rPr lang="en-US" b="1" dirty="0" smtClean="0">
                <a:solidFill>
                  <a:srgbClr val="5B9BD5"/>
                </a:solidFill>
              </a:rPr>
              <a:t>: upcoming webcasts</a:t>
            </a:r>
            <a:endParaRPr lang="en-US" b="1" dirty="0">
              <a:solidFill>
                <a:srgbClr val="5B9BD5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52903"/>
            <a:ext cx="10515600" cy="3737554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May and July. Some things we have seen in surveys:</a:t>
            </a:r>
          </a:p>
          <a:p>
            <a:pPr lvl="1"/>
            <a:r>
              <a:rPr lang="en-US" dirty="0" smtClean="0"/>
              <a:t>Infiltration</a:t>
            </a:r>
          </a:p>
          <a:p>
            <a:pPr lvl="1"/>
            <a:r>
              <a:rPr lang="en-US" dirty="0" err="1" smtClean="0"/>
              <a:t>Biofiltration</a:t>
            </a:r>
            <a:r>
              <a:rPr lang="en-US" dirty="0" smtClean="0"/>
              <a:t>/filtration/media</a:t>
            </a:r>
          </a:p>
          <a:p>
            <a:pPr lvl="1"/>
            <a:r>
              <a:rPr lang="en-US" dirty="0" smtClean="0"/>
              <a:t>Calculations/credits/pollutant reductions</a:t>
            </a:r>
          </a:p>
          <a:p>
            <a:pPr lvl="1"/>
            <a:r>
              <a:rPr lang="en-US" dirty="0" smtClean="0"/>
              <a:t>SWPPP/permit compliance</a:t>
            </a:r>
          </a:p>
          <a:p>
            <a:pPr lvl="1"/>
            <a:r>
              <a:rPr lang="en-US" dirty="0" smtClean="0"/>
              <a:t>Treatment</a:t>
            </a:r>
          </a:p>
          <a:p>
            <a:pPr lvl="1"/>
            <a:r>
              <a:rPr lang="en-US" dirty="0" smtClean="0"/>
              <a:t>Case studies</a:t>
            </a:r>
          </a:p>
          <a:p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Let us know what topics you are interested in</a:t>
            </a:r>
            <a:endParaRPr lang="en-US" dirty="0"/>
          </a:p>
        </p:txBody>
      </p:sp>
      <p:pic>
        <p:nvPicPr>
          <p:cNvPr id="12" name="Picture 11" descr="File:Native landscaping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805" b="6289"/>
          <a:stretch/>
        </p:blipFill>
        <p:spPr bwMode="auto">
          <a:xfrm>
            <a:off x="-1" y="5484534"/>
            <a:ext cx="12175071" cy="1399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4089742" y="5852373"/>
            <a:ext cx="3279828" cy="712206"/>
            <a:chOff x="354564" y="331236"/>
            <a:chExt cx="3928187" cy="1027338"/>
          </a:xfrm>
        </p:grpSpPr>
        <p:sp>
          <p:nvSpPr>
            <p:cNvPr id="15" name="Rectangle 14"/>
            <p:cNvSpPr/>
            <p:nvPr/>
          </p:nvSpPr>
          <p:spPr>
            <a:xfrm>
              <a:off x="354564" y="331236"/>
              <a:ext cx="3928187" cy="102636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2" descr="Minnesota Pollution Control Agency Logo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7434" y="348924"/>
              <a:ext cx="3810000" cy="10096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29331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File:Native landscaping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805" b="6289"/>
          <a:stretch/>
        </p:blipFill>
        <p:spPr bwMode="auto">
          <a:xfrm>
            <a:off x="-1" y="5484534"/>
            <a:ext cx="12175071" cy="1399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4089742" y="5852373"/>
            <a:ext cx="3279828" cy="712206"/>
            <a:chOff x="354564" y="331236"/>
            <a:chExt cx="3928187" cy="1027338"/>
          </a:xfrm>
        </p:grpSpPr>
        <p:sp>
          <p:nvSpPr>
            <p:cNvPr id="15" name="Rectangle 14"/>
            <p:cNvSpPr/>
            <p:nvPr/>
          </p:nvSpPr>
          <p:spPr>
            <a:xfrm>
              <a:off x="354564" y="331236"/>
              <a:ext cx="3928187" cy="102636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2" descr="Minnesota Pollution Control Agency Logo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7434" y="348924"/>
              <a:ext cx="3810000" cy="10096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61651"/>
          </a:xfrm>
        </p:spPr>
        <p:txBody>
          <a:bodyPr/>
          <a:lstStyle/>
          <a:p>
            <a:r>
              <a:rPr lang="en-US" b="1" dirty="0" smtClean="0"/>
              <a:t>Other changes</a:t>
            </a:r>
            <a:endParaRPr lang="en-US" b="1" dirty="0"/>
          </a:p>
        </p:txBody>
      </p:sp>
      <p:pic>
        <p:nvPicPr>
          <p:cNvPr id="10242" name="Picture 2" descr="Image result for losing hair with age pictur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5104" y="150533"/>
            <a:ext cx="4829175" cy="533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1217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File:Native landscaping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805" b="6289"/>
          <a:stretch/>
        </p:blipFill>
        <p:spPr bwMode="auto">
          <a:xfrm>
            <a:off x="-1" y="5484534"/>
            <a:ext cx="12175071" cy="1399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973317" y="5828227"/>
            <a:ext cx="3279828" cy="712206"/>
            <a:chOff x="354564" y="331236"/>
            <a:chExt cx="3928187" cy="1027338"/>
          </a:xfrm>
        </p:grpSpPr>
        <p:sp>
          <p:nvSpPr>
            <p:cNvPr id="15" name="Rectangle 14"/>
            <p:cNvSpPr/>
            <p:nvPr/>
          </p:nvSpPr>
          <p:spPr>
            <a:xfrm>
              <a:off x="354564" y="331236"/>
              <a:ext cx="3928187" cy="102636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2" descr="Minnesota Pollution Control Agency Logo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7434" y="348924"/>
              <a:ext cx="3810000" cy="10096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/>
          <a:srcRect l="4073" t="16667" r="70162" b="27823"/>
          <a:stretch/>
        </p:blipFill>
        <p:spPr>
          <a:xfrm>
            <a:off x="5014289" y="94281"/>
            <a:ext cx="6975547" cy="422676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/>
          <a:srcRect l="4124" t="47324" r="70136" b="27279"/>
          <a:stretch/>
        </p:blipFill>
        <p:spPr>
          <a:xfrm>
            <a:off x="5014289" y="4217900"/>
            <a:ext cx="6975547" cy="1935731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29062" y="686303"/>
            <a:ext cx="4702621" cy="1031753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err="1" smtClean="0">
                <a:solidFill>
                  <a:srgbClr val="5B9BD5"/>
                </a:solidFill>
              </a:rPr>
              <a:t>Bioretention</a:t>
            </a:r>
            <a:r>
              <a:rPr lang="en-US" b="1" dirty="0" smtClean="0">
                <a:solidFill>
                  <a:srgbClr val="5B9BD5"/>
                </a:solidFill>
              </a:rPr>
              <a:t> with raised underdrain</a:t>
            </a:r>
            <a:endParaRPr lang="en-US" b="1" dirty="0">
              <a:solidFill>
                <a:srgbClr val="5B9BD5"/>
              </a:solidFill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129062" y="2640563"/>
            <a:ext cx="4760167" cy="2621901"/>
          </a:xfrm>
        </p:spPr>
        <p:txBody>
          <a:bodyPr/>
          <a:lstStyle/>
          <a:p>
            <a:r>
              <a:rPr lang="en-US" dirty="0" smtClean="0"/>
              <a:t>Infiltration of water stored below underdrain</a:t>
            </a:r>
          </a:p>
          <a:p>
            <a:r>
              <a:rPr lang="en-US" dirty="0"/>
              <a:t>Infiltration through the </a:t>
            </a:r>
            <a:r>
              <a:rPr lang="en-US" dirty="0" smtClean="0"/>
              <a:t>bottom</a:t>
            </a:r>
            <a:endParaRPr lang="en-US" dirty="0"/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3321698" y="3079102"/>
            <a:ext cx="2463282" cy="139959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3321698" y="3373640"/>
            <a:ext cx="4301412" cy="2019454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3782648" y="3320928"/>
            <a:ext cx="2002332" cy="624146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3602984" y="4186901"/>
            <a:ext cx="4020126" cy="722862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7319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File:Native landscaping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805" b="6289"/>
          <a:stretch/>
        </p:blipFill>
        <p:spPr bwMode="auto">
          <a:xfrm>
            <a:off x="-1" y="5484534"/>
            <a:ext cx="12175071" cy="1399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4089742" y="5852373"/>
            <a:ext cx="3279828" cy="712206"/>
            <a:chOff x="354564" y="331236"/>
            <a:chExt cx="3928187" cy="1027338"/>
          </a:xfrm>
        </p:grpSpPr>
        <p:sp>
          <p:nvSpPr>
            <p:cNvPr id="15" name="Rectangle 14"/>
            <p:cNvSpPr/>
            <p:nvPr/>
          </p:nvSpPr>
          <p:spPr>
            <a:xfrm>
              <a:off x="354564" y="331236"/>
              <a:ext cx="3928187" cy="102636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2" descr="Minnesota Pollution Control Agency Logo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7434" y="348924"/>
              <a:ext cx="3810000" cy="10096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49971"/>
            <a:ext cx="10515600" cy="907863"/>
          </a:xfrm>
        </p:spPr>
        <p:txBody>
          <a:bodyPr/>
          <a:lstStyle/>
          <a:p>
            <a:r>
              <a:rPr lang="en-US" b="1" dirty="0" smtClean="0">
                <a:solidFill>
                  <a:srgbClr val="5B9BD5"/>
                </a:solidFill>
              </a:rPr>
              <a:t>Permeable pavement with underdrain</a:t>
            </a:r>
            <a:endParaRPr lang="en-US" b="1" dirty="0">
              <a:solidFill>
                <a:srgbClr val="5B9BD5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6541" y="968188"/>
            <a:ext cx="4017345" cy="4515673"/>
          </a:xfrm>
        </p:spPr>
        <p:txBody>
          <a:bodyPr>
            <a:normAutofit/>
          </a:bodyPr>
          <a:lstStyle/>
          <a:p>
            <a:r>
              <a:rPr lang="en-US" dirty="0" smtClean="0"/>
              <a:t>If subsoil </a:t>
            </a:r>
            <a:r>
              <a:rPr lang="en-US" dirty="0"/>
              <a:t>is not compacted, </a:t>
            </a:r>
            <a:r>
              <a:rPr lang="en-US" dirty="0" smtClean="0"/>
              <a:t>volume </a:t>
            </a:r>
            <a:r>
              <a:rPr lang="en-US" dirty="0"/>
              <a:t>equals </a:t>
            </a:r>
            <a:r>
              <a:rPr lang="en-US" dirty="0" smtClean="0"/>
              <a:t>bottom </a:t>
            </a:r>
            <a:r>
              <a:rPr lang="en-US" dirty="0"/>
              <a:t>surface area times </a:t>
            </a:r>
            <a:r>
              <a:rPr lang="en-US" dirty="0" smtClean="0"/>
              <a:t>0.06 </a:t>
            </a:r>
            <a:r>
              <a:rPr lang="en-US" dirty="0"/>
              <a:t>inches per hour over the drawdown time.</a:t>
            </a:r>
          </a:p>
          <a:p>
            <a:r>
              <a:rPr lang="en-US" dirty="0" smtClean="0"/>
              <a:t>If </a:t>
            </a:r>
            <a:r>
              <a:rPr lang="en-US" dirty="0"/>
              <a:t>subsoil is compacted, </a:t>
            </a:r>
            <a:r>
              <a:rPr lang="en-US" dirty="0" smtClean="0"/>
              <a:t>volume </a:t>
            </a:r>
            <a:r>
              <a:rPr lang="en-US" dirty="0"/>
              <a:t>equals </a:t>
            </a:r>
            <a:r>
              <a:rPr lang="en-US" dirty="0" smtClean="0"/>
              <a:t>bottom </a:t>
            </a:r>
            <a:r>
              <a:rPr lang="en-US" dirty="0"/>
              <a:t>surface area times </a:t>
            </a:r>
            <a:r>
              <a:rPr lang="en-US" dirty="0" smtClean="0"/>
              <a:t>0.03 </a:t>
            </a:r>
            <a:r>
              <a:rPr lang="en-US" dirty="0"/>
              <a:t>inches per hour over the drawdown time</a:t>
            </a:r>
          </a:p>
          <a:p>
            <a:endParaRPr lang="en-US" dirty="0"/>
          </a:p>
        </p:txBody>
      </p:sp>
      <p:pic>
        <p:nvPicPr>
          <p:cNvPr id="7170" name="Picture 2" descr="File:Screen shot permeable pavement inputs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9340" y="1287462"/>
            <a:ext cx="7620000" cy="3352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own Arrow 3"/>
          <p:cNvSpPr/>
          <p:nvPr/>
        </p:nvSpPr>
        <p:spPr>
          <a:xfrm rot="17928131">
            <a:off x="7127254" y="1951860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310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File:Native landscaping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805" b="6289"/>
          <a:stretch/>
        </p:blipFill>
        <p:spPr bwMode="auto">
          <a:xfrm>
            <a:off x="-1" y="5484534"/>
            <a:ext cx="12175071" cy="1399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4089742" y="5852373"/>
            <a:ext cx="3279828" cy="712206"/>
            <a:chOff x="354564" y="331236"/>
            <a:chExt cx="3928187" cy="1027338"/>
          </a:xfrm>
        </p:grpSpPr>
        <p:sp>
          <p:nvSpPr>
            <p:cNvPr id="15" name="Rectangle 14"/>
            <p:cNvSpPr/>
            <p:nvPr/>
          </p:nvSpPr>
          <p:spPr>
            <a:xfrm>
              <a:off x="354564" y="331236"/>
              <a:ext cx="3928187" cy="102636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2" descr="Minnesota Pollution Control Agency Logo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7434" y="348924"/>
              <a:ext cx="3810000" cy="10096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38200" y="149971"/>
            <a:ext cx="10515600" cy="907863"/>
          </a:xfrm>
        </p:spPr>
        <p:txBody>
          <a:bodyPr/>
          <a:lstStyle/>
          <a:p>
            <a:r>
              <a:rPr lang="en-US" b="1" dirty="0" smtClean="0">
                <a:solidFill>
                  <a:srgbClr val="5B9BD5"/>
                </a:solidFill>
              </a:rPr>
              <a:t>Swale with </a:t>
            </a:r>
            <a:r>
              <a:rPr lang="en-US" b="1" dirty="0" err="1" smtClean="0">
                <a:solidFill>
                  <a:srgbClr val="5B9BD5"/>
                </a:solidFill>
              </a:rPr>
              <a:t>bioretention</a:t>
            </a:r>
            <a:r>
              <a:rPr lang="en-US" b="1" dirty="0" smtClean="0">
                <a:solidFill>
                  <a:srgbClr val="5B9BD5"/>
                </a:solidFill>
              </a:rPr>
              <a:t> base</a:t>
            </a:r>
            <a:endParaRPr lang="en-US" b="1" dirty="0">
              <a:solidFill>
                <a:srgbClr val="5B9BD5"/>
              </a:solidFill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116541" y="968188"/>
            <a:ext cx="4706471" cy="451567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User asked if entire </a:t>
            </a:r>
            <a:r>
              <a:rPr lang="en-US" dirty="0"/>
              <a:t>swale is underlain by </a:t>
            </a:r>
            <a:r>
              <a:rPr lang="en-US" dirty="0" err="1" smtClean="0"/>
              <a:t>bioretention</a:t>
            </a:r>
            <a:r>
              <a:rPr lang="en-US" dirty="0" smtClean="0"/>
              <a:t> base.</a:t>
            </a:r>
          </a:p>
          <a:p>
            <a:r>
              <a:rPr lang="en-US" dirty="0" smtClean="0"/>
              <a:t>If YES, volume </a:t>
            </a:r>
            <a:r>
              <a:rPr lang="en-US" dirty="0"/>
              <a:t>credit </a:t>
            </a:r>
            <a:r>
              <a:rPr lang="en-US" dirty="0" smtClean="0"/>
              <a:t>is </a:t>
            </a:r>
            <a:r>
              <a:rPr lang="en-US" dirty="0"/>
              <a:t>swale area </a:t>
            </a:r>
            <a:r>
              <a:rPr lang="en-US" dirty="0" smtClean="0"/>
              <a:t>times media </a:t>
            </a:r>
            <a:r>
              <a:rPr lang="en-US" dirty="0"/>
              <a:t>depth times </a:t>
            </a:r>
            <a:r>
              <a:rPr lang="en-US" dirty="0" smtClean="0"/>
              <a:t>media porosity</a:t>
            </a:r>
          </a:p>
          <a:p>
            <a:r>
              <a:rPr lang="en-US" dirty="0" smtClean="0"/>
              <a:t>If NO, volume </a:t>
            </a:r>
            <a:r>
              <a:rPr lang="en-US" dirty="0"/>
              <a:t>credit is </a:t>
            </a:r>
            <a:r>
              <a:rPr lang="en-US" dirty="0" smtClean="0"/>
              <a:t>X-sectional area of </a:t>
            </a:r>
            <a:r>
              <a:rPr lang="en-US" dirty="0" err="1"/>
              <a:t>bioretention</a:t>
            </a:r>
            <a:r>
              <a:rPr lang="en-US" dirty="0"/>
              <a:t> </a:t>
            </a:r>
            <a:r>
              <a:rPr lang="en-US" dirty="0" smtClean="0"/>
              <a:t>base </a:t>
            </a:r>
            <a:r>
              <a:rPr lang="en-US" dirty="0"/>
              <a:t>times </a:t>
            </a:r>
            <a:r>
              <a:rPr lang="en-US" dirty="0" smtClean="0"/>
              <a:t>media </a:t>
            </a:r>
            <a:r>
              <a:rPr lang="en-US" dirty="0"/>
              <a:t>depth times </a:t>
            </a:r>
            <a:r>
              <a:rPr lang="en-US" dirty="0" smtClean="0"/>
              <a:t>media porosity</a:t>
            </a:r>
          </a:p>
          <a:p>
            <a:r>
              <a:rPr lang="en-US" dirty="0" smtClean="0"/>
              <a:t>Media depth limited to 3 feet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/>
          <a:srcRect l="2254" t="9957" r="72060" b="36362"/>
          <a:stretch/>
        </p:blipFill>
        <p:spPr>
          <a:xfrm>
            <a:off x="4921421" y="998157"/>
            <a:ext cx="7087880" cy="4166158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>
          <a:xfrm>
            <a:off x="6813180" y="3245217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50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File:Native landscaping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805" b="6289"/>
          <a:stretch/>
        </p:blipFill>
        <p:spPr bwMode="auto">
          <a:xfrm>
            <a:off x="-1" y="5484534"/>
            <a:ext cx="12175071" cy="1399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4089742" y="5852373"/>
            <a:ext cx="3279828" cy="712206"/>
            <a:chOff x="354564" y="331236"/>
            <a:chExt cx="3928187" cy="1027338"/>
          </a:xfrm>
        </p:grpSpPr>
        <p:sp>
          <p:nvSpPr>
            <p:cNvPr id="15" name="Rectangle 14"/>
            <p:cNvSpPr/>
            <p:nvPr/>
          </p:nvSpPr>
          <p:spPr>
            <a:xfrm>
              <a:off x="354564" y="331236"/>
              <a:ext cx="3928187" cy="102636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2" descr="Minnesota Pollution Control Agency Logo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7434" y="348924"/>
              <a:ext cx="3810000" cy="10096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06188"/>
            <a:ext cx="3850341" cy="1039906"/>
          </a:xfrm>
        </p:spPr>
        <p:txBody>
          <a:bodyPr/>
          <a:lstStyle/>
          <a:p>
            <a:r>
              <a:rPr lang="en-US" b="1" dirty="0" smtClean="0">
                <a:solidFill>
                  <a:srgbClr val="5B9BD5"/>
                </a:solidFill>
              </a:rPr>
              <a:t>And finally ….</a:t>
            </a:r>
            <a:endParaRPr lang="en-US" b="1" dirty="0">
              <a:solidFill>
                <a:srgbClr val="5B9BD5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6153" y="1258356"/>
            <a:ext cx="7364506" cy="4003926"/>
          </a:xfrm>
        </p:spPr>
        <p:txBody>
          <a:bodyPr/>
          <a:lstStyle/>
          <a:p>
            <a:r>
              <a:rPr lang="en-US" dirty="0" err="1" smtClean="0"/>
              <a:t>Bioretention</a:t>
            </a:r>
            <a:r>
              <a:rPr lang="en-US" dirty="0" smtClean="0"/>
              <a:t> </a:t>
            </a:r>
            <a:r>
              <a:rPr lang="en-US" dirty="0"/>
              <a:t>and tree </a:t>
            </a:r>
            <a:r>
              <a:rPr lang="en-US" dirty="0" smtClean="0"/>
              <a:t>BMPs - </a:t>
            </a:r>
            <a:r>
              <a:rPr lang="en-US" dirty="0"/>
              <a:t>particulate </a:t>
            </a:r>
            <a:r>
              <a:rPr lang="en-US" dirty="0" smtClean="0"/>
              <a:t>P </a:t>
            </a:r>
            <a:r>
              <a:rPr lang="en-US" dirty="0"/>
              <a:t>credit </a:t>
            </a:r>
            <a:r>
              <a:rPr lang="en-US" dirty="0" smtClean="0"/>
              <a:t>changed </a:t>
            </a:r>
            <a:r>
              <a:rPr lang="en-US" dirty="0"/>
              <a:t>from 45% to 80% </a:t>
            </a:r>
            <a:r>
              <a:rPr lang="en-US" dirty="0" smtClean="0"/>
              <a:t>for </a:t>
            </a:r>
            <a:r>
              <a:rPr lang="en-US" dirty="0"/>
              <a:t>Soil Mix C or D </a:t>
            </a:r>
            <a:r>
              <a:rPr lang="en-US" dirty="0" smtClean="0"/>
              <a:t>or if </a:t>
            </a:r>
            <a:r>
              <a:rPr lang="en-US" dirty="0"/>
              <a:t>soil P content is less than 30 </a:t>
            </a:r>
            <a:r>
              <a:rPr lang="en-US" dirty="0" smtClean="0"/>
              <a:t>mg/kg</a:t>
            </a:r>
          </a:p>
          <a:p>
            <a:r>
              <a:rPr lang="en-US" dirty="0"/>
              <a:t>Compatibility of the MIDS calculator with Excel 2013 was </a:t>
            </a:r>
            <a:r>
              <a:rPr lang="en-US" dirty="0" smtClean="0"/>
              <a:t>tested</a:t>
            </a:r>
          </a:p>
          <a:p>
            <a:r>
              <a:rPr lang="en-US" dirty="0" err="1"/>
              <a:t>Bioretention</a:t>
            </a:r>
            <a:r>
              <a:rPr lang="en-US" dirty="0"/>
              <a:t> basin (with underdrain), if </a:t>
            </a:r>
            <a:r>
              <a:rPr lang="en-US" dirty="0" smtClean="0"/>
              <a:t>user </a:t>
            </a:r>
            <a:r>
              <a:rPr lang="en-US" dirty="0"/>
              <a:t>answers “YES” to a raised underdrain, the question about </a:t>
            </a:r>
            <a:r>
              <a:rPr lang="en-US" dirty="0" smtClean="0"/>
              <a:t>a bottom </a:t>
            </a:r>
            <a:r>
              <a:rPr lang="en-US" dirty="0"/>
              <a:t>liner </a:t>
            </a:r>
            <a:r>
              <a:rPr lang="en-US" dirty="0" smtClean="0"/>
              <a:t>defaults </a:t>
            </a:r>
            <a:r>
              <a:rPr lang="en-US" dirty="0"/>
              <a:t>to “NO</a:t>
            </a:r>
            <a:r>
              <a:rPr lang="en-US" dirty="0" smtClean="0"/>
              <a:t>”</a:t>
            </a:r>
          </a:p>
          <a:p>
            <a:r>
              <a:rPr lang="en-US" dirty="0" smtClean="0"/>
              <a:t>Version </a:t>
            </a:r>
            <a:r>
              <a:rPr lang="en-US" dirty="0"/>
              <a:t>3 is Windows 10 compliant</a:t>
            </a:r>
          </a:p>
        </p:txBody>
      </p:sp>
      <p:pic>
        <p:nvPicPr>
          <p:cNvPr id="12290" name="Picture 2" descr="Image result for yawn pictur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3810" y="1394012"/>
            <a:ext cx="3505200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5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7499" y="22484"/>
            <a:ext cx="5589994" cy="802269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>
                <a:solidFill>
                  <a:srgbClr val="5B9BD5"/>
                </a:solidFill>
              </a:rPr>
              <a:t>Where can I find guidance and help?</a:t>
            </a:r>
          </a:p>
        </p:txBody>
      </p:sp>
      <p:pic>
        <p:nvPicPr>
          <p:cNvPr id="15" name="Picture 14" descr="File:Native landscaping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805" b="6289"/>
          <a:stretch/>
        </p:blipFill>
        <p:spPr bwMode="auto">
          <a:xfrm>
            <a:off x="-1" y="5484534"/>
            <a:ext cx="12175071" cy="1399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/>
          <p:cNvGrpSpPr/>
          <p:nvPr/>
        </p:nvGrpSpPr>
        <p:grpSpPr>
          <a:xfrm>
            <a:off x="692118" y="5906161"/>
            <a:ext cx="3279828" cy="712206"/>
            <a:chOff x="354564" y="331236"/>
            <a:chExt cx="3928187" cy="1027338"/>
          </a:xfrm>
        </p:grpSpPr>
        <p:sp>
          <p:nvSpPr>
            <p:cNvPr id="17" name="Rectangle 16"/>
            <p:cNvSpPr/>
            <p:nvPr/>
          </p:nvSpPr>
          <p:spPr>
            <a:xfrm>
              <a:off x="354564" y="331236"/>
              <a:ext cx="3928187" cy="102636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" name="Picture 2" descr="Minnesota Pollution Control Agency Logo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7434" y="348924"/>
              <a:ext cx="3810000" cy="10096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/>
          <a:srcRect l="3696" t="14767" r="70791" b="37293"/>
          <a:stretch/>
        </p:blipFill>
        <p:spPr>
          <a:xfrm>
            <a:off x="118280" y="98898"/>
            <a:ext cx="6103814" cy="322571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/>
          <a:srcRect l="55069" t="20536" r="19019" b="18601"/>
          <a:stretch/>
        </p:blipFill>
        <p:spPr>
          <a:xfrm>
            <a:off x="5322449" y="2309333"/>
            <a:ext cx="6745044" cy="4455864"/>
          </a:xfrm>
          <a:prstGeom prst="rect">
            <a:avLst/>
          </a:prstGeom>
        </p:spPr>
      </p:pic>
      <p:sp>
        <p:nvSpPr>
          <p:cNvPr id="5" name="Left Arrow 4"/>
          <p:cNvSpPr/>
          <p:nvPr/>
        </p:nvSpPr>
        <p:spPr>
          <a:xfrm>
            <a:off x="1748118" y="1146268"/>
            <a:ext cx="484094" cy="29583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Left Arrow 11"/>
          <p:cNvSpPr/>
          <p:nvPr/>
        </p:nvSpPr>
        <p:spPr>
          <a:xfrm rot="16200000">
            <a:off x="11385179" y="6036412"/>
            <a:ext cx="484094" cy="29583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Left Arrow 12"/>
          <p:cNvSpPr/>
          <p:nvPr/>
        </p:nvSpPr>
        <p:spPr>
          <a:xfrm rot="5400000">
            <a:off x="6087534" y="4973540"/>
            <a:ext cx="484094" cy="29583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601583" y="3336878"/>
            <a:ext cx="4119282" cy="21469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 smtClean="0"/>
              <a:t>If you want the correct answer …</a:t>
            </a:r>
          </a:p>
          <a:p>
            <a:pPr algn="ctr"/>
            <a:r>
              <a:rPr lang="en-US" b="1" dirty="0" smtClean="0">
                <a:solidFill>
                  <a:srgbClr val="5B9BD5"/>
                </a:solidFill>
              </a:rPr>
              <a:t>Look for links in wiki or use HELP</a:t>
            </a:r>
            <a:endParaRPr lang="en-US" b="1" dirty="0">
              <a:solidFill>
                <a:srgbClr val="5B9BD5"/>
              </a:solidFill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6477499" y="802981"/>
            <a:ext cx="5589994" cy="8022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 smtClean="0">
                <a:solidFill>
                  <a:srgbClr val="5B9BD5"/>
                </a:solidFill>
              </a:rPr>
              <a:t>Contact me if you want an answer, but</a:t>
            </a:r>
            <a:endParaRPr lang="en-US" sz="2800" b="1" dirty="0">
              <a:solidFill>
                <a:srgbClr val="5B9BD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7166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 animBg="1"/>
      <p:bldP spid="13" grpId="0" animBg="1"/>
      <p:bldP spid="14" grpId="0"/>
      <p:bldP spid="19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61366"/>
            <a:ext cx="10515600" cy="914400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5B9BD5"/>
                </a:solidFill>
              </a:rPr>
              <a:t>Help pages in the Manual</a:t>
            </a:r>
            <a:endParaRPr lang="en-US" b="1" dirty="0">
              <a:solidFill>
                <a:srgbClr val="5B9BD5"/>
              </a:solidFill>
            </a:endParaRPr>
          </a:p>
        </p:txBody>
      </p:sp>
      <p:pic>
        <p:nvPicPr>
          <p:cNvPr id="15" name="Picture 14" descr="File:Native landscaping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805" b="6289"/>
          <a:stretch/>
        </p:blipFill>
        <p:spPr bwMode="auto">
          <a:xfrm>
            <a:off x="-1" y="5484534"/>
            <a:ext cx="12175071" cy="1399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/>
          <p:cNvGrpSpPr/>
          <p:nvPr/>
        </p:nvGrpSpPr>
        <p:grpSpPr>
          <a:xfrm>
            <a:off x="4089742" y="5852373"/>
            <a:ext cx="3279828" cy="712206"/>
            <a:chOff x="354564" y="331236"/>
            <a:chExt cx="3928187" cy="1027338"/>
          </a:xfrm>
        </p:grpSpPr>
        <p:sp>
          <p:nvSpPr>
            <p:cNvPr id="17" name="Rectangle 16"/>
            <p:cNvSpPr/>
            <p:nvPr/>
          </p:nvSpPr>
          <p:spPr>
            <a:xfrm>
              <a:off x="354564" y="331236"/>
              <a:ext cx="3928187" cy="102636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" name="Picture 2" descr="Minnesota Pollution Control Agency Logo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7434" y="348924"/>
              <a:ext cx="3810000" cy="10096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/>
          <a:srcRect l="50490" t="10566" r="5441" b="9695"/>
          <a:stretch/>
        </p:blipFill>
        <p:spPr>
          <a:xfrm>
            <a:off x="145271" y="988904"/>
            <a:ext cx="8631176" cy="439239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973671" y="1569111"/>
            <a:ext cx="290456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Go to a page called:</a:t>
            </a:r>
          </a:p>
          <a:p>
            <a:r>
              <a:rPr lang="en-US" sz="3200" b="1" dirty="0" smtClean="0">
                <a:hlinkClick r:id="rId7"/>
              </a:rPr>
              <a:t>Links </a:t>
            </a:r>
            <a:r>
              <a:rPr lang="en-US" sz="3200" b="1" dirty="0">
                <a:hlinkClick r:id="rId7"/>
              </a:rPr>
              <a:t>to Manual pages that address the MIDS calculator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757685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50441" t="16928" r="956"/>
          <a:stretch/>
        </p:blipFill>
        <p:spPr>
          <a:xfrm>
            <a:off x="161365" y="97827"/>
            <a:ext cx="6808458" cy="3272902"/>
          </a:xfrm>
          <a:prstGeom prst="rect">
            <a:avLst/>
          </a:prstGeom>
        </p:spPr>
      </p:pic>
      <p:pic>
        <p:nvPicPr>
          <p:cNvPr id="3" name="Picture 2" descr="File:Native landscaping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805" b="6289"/>
          <a:stretch/>
        </p:blipFill>
        <p:spPr bwMode="auto">
          <a:xfrm>
            <a:off x="-1" y="5484534"/>
            <a:ext cx="12175071" cy="1399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161365" y="5825479"/>
            <a:ext cx="3279828" cy="712206"/>
            <a:chOff x="354564" y="331236"/>
            <a:chExt cx="3928187" cy="1027338"/>
          </a:xfrm>
        </p:grpSpPr>
        <p:sp>
          <p:nvSpPr>
            <p:cNvPr id="5" name="Rectangle 4"/>
            <p:cNvSpPr/>
            <p:nvPr/>
          </p:nvSpPr>
          <p:spPr>
            <a:xfrm>
              <a:off x="354564" y="331236"/>
              <a:ext cx="3928187" cy="102636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2" descr="Minnesota Pollution Control Agency Logo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7434" y="348924"/>
              <a:ext cx="3810000" cy="10096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Left Arrow 6"/>
          <p:cNvSpPr/>
          <p:nvPr/>
        </p:nvSpPr>
        <p:spPr>
          <a:xfrm>
            <a:off x="6969823" y="97827"/>
            <a:ext cx="699247" cy="224118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/>
          <a:srcRect l="50588" t="9433" r="932"/>
          <a:stretch/>
        </p:blipFill>
        <p:spPr>
          <a:xfrm>
            <a:off x="5737411" y="3485130"/>
            <a:ext cx="6256863" cy="3287384"/>
          </a:xfrm>
          <a:prstGeom prst="rect">
            <a:avLst/>
          </a:prstGeom>
        </p:spPr>
      </p:pic>
      <p:sp>
        <p:nvSpPr>
          <p:cNvPr id="9" name="Left Arrow 8"/>
          <p:cNvSpPr/>
          <p:nvPr/>
        </p:nvSpPr>
        <p:spPr>
          <a:xfrm rot="16200000">
            <a:off x="10304694" y="3513094"/>
            <a:ext cx="699247" cy="224118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651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9734" y="1180913"/>
            <a:ext cx="10515600" cy="1325563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5B9BD5"/>
                </a:solidFill>
              </a:rPr>
              <a:t>Questions?</a:t>
            </a:r>
            <a:endParaRPr lang="en-US" b="1" dirty="0">
              <a:solidFill>
                <a:srgbClr val="5B9BD5"/>
              </a:solidFill>
            </a:endParaRPr>
          </a:p>
        </p:txBody>
      </p:sp>
      <p:pic>
        <p:nvPicPr>
          <p:cNvPr id="15" name="Picture 14" descr="File:Native landscaping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805" b="6289"/>
          <a:stretch/>
        </p:blipFill>
        <p:spPr bwMode="auto">
          <a:xfrm>
            <a:off x="-1" y="5484534"/>
            <a:ext cx="12175071" cy="1399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/>
          <p:cNvGrpSpPr/>
          <p:nvPr/>
        </p:nvGrpSpPr>
        <p:grpSpPr>
          <a:xfrm>
            <a:off x="4089742" y="5852373"/>
            <a:ext cx="3279828" cy="712206"/>
            <a:chOff x="354564" y="331236"/>
            <a:chExt cx="3928187" cy="1027338"/>
          </a:xfrm>
        </p:grpSpPr>
        <p:sp>
          <p:nvSpPr>
            <p:cNvPr id="17" name="Rectangle 16"/>
            <p:cNvSpPr/>
            <p:nvPr/>
          </p:nvSpPr>
          <p:spPr>
            <a:xfrm>
              <a:off x="354564" y="331236"/>
              <a:ext cx="3928187" cy="102636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" name="Picture 2" descr="Minnesota Pollution Control Agency Logo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7434" y="348924"/>
              <a:ext cx="3810000" cy="10096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48723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92019"/>
            <a:ext cx="10515600" cy="1325563"/>
          </a:xfrm>
        </p:spPr>
        <p:txBody>
          <a:bodyPr/>
          <a:lstStyle/>
          <a:p>
            <a:r>
              <a:rPr lang="en-US" b="1" dirty="0" smtClean="0"/>
              <a:t>PDH’s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PDH certificate will be posted in the manual wiki on the page called </a:t>
            </a:r>
            <a:r>
              <a:rPr lang="en-US" b="1" dirty="0" err="1" smtClean="0">
                <a:hlinkClick r:id="rId3"/>
              </a:rPr>
              <a:t>Stormwater</a:t>
            </a:r>
            <a:r>
              <a:rPr lang="en-US" b="1" dirty="0" smtClean="0">
                <a:hlinkClick r:id="rId3"/>
              </a:rPr>
              <a:t> Manual webinars</a:t>
            </a:r>
            <a:endParaRPr lang="en-US" b="1" dirty="0"/>
          </a:p>
        </p:txBody>
      </p:sp>
      <p:pic>
        <p:nvPicPr>
          <p:cNvPr id="8" name="Picture 7" descr="File:Native landscaping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805" b="6289"/>
          <a:stretch/>
        </p:blipFill>
        <p:spPr bwMode="auto">
          <a:xfrm>
            <a:off x="-1" y="5458408"/>
            <a:ext cx="12175071" cy="1399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542500" y="5789311"/>
            <a:ext cx="3279828" cy="712206"/>
            <a:chOff x="354564" y="331236"/>
            <a:chExt cx="3928187" cy="1027338"/>
          </a:xfrm>
        </p:grpSpPr>
        <p:sp>
          <p:nvSpPr>
            <p:cNvPr id="10" name="Rectangle 9"/>
            <p:cNvSpPr/>
            <p:nvPr/>
          </p:nvSpPr>
          <p:spPr>
            <a:xfrm>
              <a:off x="354564" y="331236"/>
              <a:ext cx="3928187" cy="102636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2" descr="Minnesota Pollution Control Agency Logo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7434" y="348924"/>
              <a:ext cx="3810000" cy="10096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0306" y="5801573"/>
            <a:ext cx="2466291" cy="786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963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File:Native landscaping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805" b="6289"/>
          <a:stretch/>
        </p:blipFill>
        <p:spPr bwMode="auto">
          <a:xfrm>
            <a:off x="-1" y="5484534"/>
            <a:ext cx="12175071" cy="1399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4089742" y="5852373"/>
            <a:ext cx="3279828" cy="712206"/>
            <a:chOff x="354564" y="331236"/>
            <a:chExt cx="3928187" cy="1027338"/>
          </a:xfrm>
        </p:grpSpPr>
        <p:sp>
          <p:nvSpPr>
            <p:cNvPr id="13" name="Rectangle 12"/>
            <p:cNvSpPr/>
            <p:nvPr/>
          </p:nvSpPr>
          <p:spPr>
            <a:xfrm>
              <a:off x="354564" y="331236"/>
              <a:ext cx="3928187" cy="102636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2" descr="Minnesota Pollution Control Agency Logo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7434" y="348924"/>
              <a:ext cx="3810000" cy="10096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/>
          <a:srcRect l="50678" t="9823" b="10807"/>
          <a:stretch/>
        </p:blipFill>
        <p:spPr>
          <a:xfrm>
            <a:off x="1065191" y="251789"/>
            <a:ext cx="10832644" cy="4902837"/>
          </a:xfrm>
          <a:prstGeom prst="rect">
            <a:avLst/>
          </a:prstGeom>
        </p:spPr>
      </p:pic>
      <p:sp>
        <p:nvSpPr>
          <p:cNvPr id="9" name="Right Arrow 8"/>
          <p:cNvSpPr/>
          <p:nvPr/>
        </p:nvSpPr>
        <p:spPr>
          <a:xfrm>
            <a:off x="253798" y="2074345"/>
            <a:ext cx="978408" cy="24235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465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1"/>
                </a:solidFill>
              </a:rPr>
              <a:t>Presenters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29674"/>
            <a:ext cx="10515600" cy="4351338"/>
          </a:xfrm>
        </p:spPr>
        <p:txBody>
          <a:bodyPr/>
          <a:lstStyle/>
          <a:p>
            <a:r>
              <a:rPr lang="en-US" dirty="0" smtClean="0"/>
              <a:t>Anne Gelbmann, Minnesota Pollution Control Agency</a:t>
            </a:r>
          </a:p>
          <a:p>
            <a:r>
              <a:rPr lang="en-US" dirty="0" smtClean="0"/>
              <a:t>Mike Trojan, Minnesota Pollution Control Agency</a:t>
            </a:r>
          </a:p>
          <a:p>
            <a:endParaRPr lang="en-US" dirty="0" smtClean="0"/>
          </a:p>
          <a:p>
            <a:r>
              <a:rPr lang="en-US" dirty="0" smtClean="0"/>
              <a:t>Contact information</a:t>
            </a:r>
          </a:p>
          <a:p>
            <a:pPr lvl="1"/>
            <a:r>
              <a:rPr lang="en-US" dirty="0" smtClean="0">
                <a:hlinkClick r:id="rId3"/>
              </a:rPr>
              <a:t>Mike.Trojan@state.mn.us</a:t>
            </a:r>
            <a:endParaRPr lang="en-US" dirty="0" smtClean="0"/>
          </a:p>
          <a:p>
            <a:pPr lvl="1"/>
            <a:r>
              <a:rPr lang="en-US" dirty="0" smtClean="0"/>
              <a:t>MN </a:t>
            </a:r>
            <a:r>
              <a:rPr lang="en-US" dirty="0" err="1" smtClean="0"/>
              <a:t>Stormwater</a:t>
            </a:r>
            <a:r>
              <a:rPr lang="en-US" dirty="0"/>
              <a:t> Manual </a:t>
            </a:r>
            <a:r>
              <a:rPr lang="en-US" dirty="0" smtClean="0"/>
              <a:t>– (easier to find with a Google search) </a:t>
            </a:r>
            <a:r>
              <a:rPr lang="en-US" dirty="0" smtClean="0">
                <a:hlinkClick r:id="rId4"/>
              </a:rPr>
              <a:t>http</a:t>
            </a:r>
            <a:r>
              <a:rPr lang="en-US" dirty="0">
                <a:hlinkClick r:id="rId4"/>
              </a:rPr>
              <a:t>://</a:t>
            </a:r>
            <a:r>
              <a:rPr lang="en-US" dirty="0" smtClean="0">
                <a:hlinkClick r:id="rId4"/>
              </a:rPr>
              <a:t>stormwater.pca.state.mn.us/index.php/Main_Page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1028" name="Picture 4" descr="Mike Troja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0134" y="3911613"/>
            <a:ext cx="1344979" cy="1341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1277" y="2493145"/>
            <a:ext cx="1319349" cy="1196446"/>
          </a:xfrm>
          <a:prstGeom prst="rect">
            <a:avLst/>
          </a:prstGeom>
        </p:spPr>
      </p:pic>
      <p:pic>
        <p:nvPicPr>
          <p:cNvPr id="14" name="Picture 13" descr="File:Native landscaping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805" b="6289"/>
          <a:stretch/>
        </p:blipFill>
        <p:spPr bwMode="auto">
          <a:xfrm>
            <a:off x="-1" y="5484534"/>
            <a:ext cx="12175071" cy="1399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4089742" y="5852373"/>
            <a:ext cx="3279828" cy="712206"/>
            <a:chOff x="354564" y="331236"/>
            <a:chExt cx="3928187" cy="1027338"/>
          </a:xfrm>
        </p:grpSpPr>
        <p:sp>
          <p:nvSpPr>
            <p:cNvPr id="16" name="Rectangle 15"/>
            <p:cNvSpPr/>
            <p:nvPr/>
          </p:nvSpPr>
          <p:spPr>
            <a:xfrm>
              <a:off x="354564" y="331236"/>
              <a:ext cx="3928187" cy="102636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Picture 2" descr="Minnesota Pollution Control Agency Logo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7434" y="348924"/>
              <a:ext cx="3810000" cy="10096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98466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838200" y="365125"/>
            <a:ext cx="5799083" cy="460101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5B9BD5"/>
                </a:solidFill>
              </a:rPr>
              <a:t>The MPCA executed a work order to update the Minimal Impacts Design Standards Calculator</a:t>
            </a:r>
          </a:p>
          <a:p>
            <a:endParaRPr lang="en-US" b="1" dirty="0">
              <a:solidFill>
                <a:srgbClr val="5B9BD5"/>
              </a:solidFill>
            </a:endParaRPr>
          </a:p>
          <a:p>
            <a:r>
              <a:rPr lang="en-US" b="1" dirty="0" smtClean="0"/>
              <a:t>Version 3 Released January 2, 2017</a:t>
            </a:r>
          </a:p>
          <a:p>
            <a:r>
              <a:rPr lang="en-US" sz="2000" b="1" dirty="0" smtClean="0"/>
              <a:t>(about 700 downloads so far)</a:t>
            </a:r>
            <a:endParaRPr lang="en-US" sz="2000" b="1" dirty="0"/>
          </a:p>
        </p:txBody>
      </p:sp>
      <p:pic>
        <p:nvPicPr>
          <p:cNvPr id="10" name="Picture 9" descr="File:Native landscaping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805" b="6289"/>
          <a:stretch/>
        </p:blipFill>
        <p:spPr bwMode="auto">
          <a:xfrm>
            <a:off x="-1" y="5484534"/>
            <a:ext cx="12175071" cy="1399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4089742" y="5852373"/>
            <a:ext cx="3279828" cy="712206"/>
            <a:chOff x="354564" y="331236"/>
            <a:chExt cx="3928187" cy="1027338"/>
          </a:xfrm>
        </p:grpSpPr>
        <p:sp>
          <p:nvSpPr>
            <p:cNvPr id="12" name="Rectangle 11"/>
            <p:cNvSpPr/>
            <p:nvPr/>
          </p:nvSpPr>
          <p:spPr>
            <a:xfrm>
              <a:off x="354564" y="331236"/>
              <a:ext cx="3928187" cy="102636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2" descr="Minnesota Pollution Control Agency Logo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7434" y="348924"/>
              <a:ext cx="3810000" cy="10096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/>
          <a:srcRect l="12205" t="13520" r="62175" b="17964"/>
          <a:stretch/>
        </p:blipFill>
        <p:spPr>
          <a:xfrm>
            <a:off x="6869370" y="1040523"/>
            <a:ext cx="5103016" cy="3838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344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85205"/>
            <a:ext cx="10515600" cy="1325563"/>
          </a:xfrm>
        </p:spPr>
        <p:txBody>
          <a:bodyPr/>
          <a:lstStyle/>
          <a:p>
            <a:r>
              <a:rPr lang="en-US" b="1" dirty="0" smtClean="0">
                <a:solidFill>
                  <a:schemeClr val="accent1"/>
                </a:solidFill>
              </a:rPr>
              <a:t>Contractor:  Barr Engineering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44488"/>
            <a:ext cx="10515600" cy="4351338"/>
          </a:xfrm>
        </p:spPr>
        <p:txBody>
          <a:bodyPr>
            <a:normAutofit/>
          </a:bodyPr>
          <a:lstStyle/>
          <a:p>
            <a:r>
              <a:rPr lang="en-US" dirty="0" smtClean="0"/>
              <a:t>Eric Novotny</a:t>
            </a:r>
          </a:p>
          <a:p>
            <a:r>
              <a:rPr lang="en-US" dirty="0" smtClean="0"/>
              <a:t>John Hanson</a:t>
            </a:r>
          </a:p>
          <a:p>
            <a:endParaRPr lang="en-US" dirty="0" smtClean="0"/>
          </a:p>
          <a:p>
            <a:r>
              <a:rPr lang="en-US" dirty="0" smtClean="0"/>
              <a:t>MPCA Project Manager:  Mike Trojan</a:t>
            </a:r>
          </a:p>
          <a:p>
            <a:endParaRPr lang="en-US" dirty="0"/>
          </a:p>
        </p:txBody>
      </p:sp>
      <p:pic>
        <p:nvPicPr>
          <p:cNvPr id="10" name="Picture 9" descr="File:Native landscaping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805" b="6289"/>
          <a:stretch/>
        </p:blipFill>
        <p:spPr bwMode="auto">
          <a:xfrm>
            <a:off x="-1" y="5484534"/>
            <a:ext cx="12175071" cy="1399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4089742" y="5852373"/>
            <a:ext cx="3279828" cy="712206"/>
            <a:chOff x="354564" y="331236"/>
            <a:chExt cx="3928187" cy="1027338"/>
          </a:xfrm>
        </p:grpSpPr>
        <p:sp>
          <p:nvSpPr>
            <p:cNvPr id="12" name="Rectangle 11"/>
            <p:cNvSpPr/>
            <p:nvPr/>
          </p:nvSpPr>
          <p:spPr>
            <a:xfrm>
              <a:off x="354564" y="331236"/>
              <a:ext cx="3928187" cy="102636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2" descr="Minnesota Pollution Control Agency Logo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7434" y="348924"/>
              <a:ext cx="3810000" cy="10096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10615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File:Native landscaping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805" b="6289"/>
          <a:stretch/>
        </p:blipFill>
        <p:spPr bwMode="auto">
          <a:xfrm>
            <a:off x="-1" y="5484534"/>
            <a:ext cx="12175071" cy="1399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4089742" y="5852373"/>
            <a:ext cx="3279828" cy="712206"/>
            <a:chOff x="354564" y="331236"/>
            <a:chExt cx="3928187" cy="1027338"/>
          </a:xfrm>
        </p:grpSpPr>
        <p:sp>
          <p:nvSpPr>
            <p:cNvPr id="15" name="Rectangle 14"/>
            <p:cNvSpPr/>
            <p:nvPr/>
          </p:nvSpPr>
          <p:spPr>
            <a:xfrm>
              <a:off x="354564" y="331236"/>
              <a:ext cx="3928187" cy="102636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2" descr="Minnesota Pollution Control Agency Logo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7434" y="348924"/>
              <a:ext cx="3810000" cy="10096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/>
          <a:srcRect l="50347" t="9823" b="26406"/>
          <a:stretch/>
        </p:blipFill>
        <p:spPr>
          <a:xfrm>
            <a:off x="3714431" y="159475"/>
            <a:ext cx="8334422" cy="30105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/>
          <a:srcRect l="63908" t="13756" r="13880" b="62095"/>
          <a:stretch/>
        </p:blipFill>
        <p:spPr>
          <a:xfrm>
            <a:off x="4698124" y="3306273"/>
            <a:ext cx="6619285" cy="2024025"/>
          </a:xfrm>
          <a:prstGeom prst="rect">
            <a:avLst/>
          </a:prstGeom>
        </p:spPr>
      </p:pic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244366" y="365125"/>
            <a:ext cx="3397468" cy="4490654"/>
          </a:xfrm>
        </p:spPr>
        <p:txBody>
          <a:bodyPr/>
          <a:lstStyle/>
          <a:p>
            <a:r>
              <a:rPr lang="en-US" b="1" dirty="0" smtClean="0"/>
              <a:t>Where to download the Version 3 files</a:t>
            </a:r>
            <a:endParaRPr lang="en-US" b="1" dirty="0"/>
          </a:p>
        </p:txBody>
      </p:sp>
      <p:cxnSp>
        <p:nvCxnSpPr>
          <p:cNvPr id="19" name="Straight Arrow Connector 18"/>
          <p:cNvCxnSpPr/>
          <p:nvPr/>
        </p:nvCxnSpPr>
        <p:spPr>
          <a:xfrm flipH="1">
            <a:off x="6913179" y="2057400"/>
            <a:ext cx="1316421" cy="14189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8453535" y="2057400"/>
            <a:ext cx="2863874" cy="331237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 flipV="1">
            <a:off x="6969968" y="4413381"/>
            <a:ext cx="1651517" cy="5221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H="1">
            <a:off x="6354147" y="4749282"/>
            <a:ext cx="1653619" cy="3945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0712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6122</TotalTime>
  <Words>1455</Words>
  <Application>Microsoft Office PowerPoint</Application>
  <PresentationFormat>Widescreen</PresentationFormat>
  <Paragraphs>227</Paragraphs>
  <Slides>49</Slides>
  <Notes>41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3" baseType="lpstr">
      <vt:lpstr>Arial</vt:lpstr>
      <vt:lpstr>Calibri</vt:lpstr>
      <vt:lpstr>Calibri Light</vt:lpstr>
      <vt:lpstr>Office Theme</vt:lpstr>
      <vt:lpstr>PowerPoint Presentation</vt:lpstr>
      <vt:lpstr>Questions and other stuff</vt:lpstr>
      <vt:lpstr>Professional development hours</vt:lpstr>
      <vt:lpstr>Tentative: upcoming webcasts</vt:lpstr>
      <vt:lpstr>PowerPoint Presentation</vt:lpstr>
      <vt:lpstr>Presenters</vt:lpstr>
      <vt:lpstr>PowerPoint Presentation</vt:lpstr>
      <vt:lpstr>Contractor:  Barr Engineering</vt:lpstr>
      <vt:lpstr>Where to download the Version 3 files</vt:lpstr>
      <vt:lpstr>Topics covered today</vt:lpstr>
      <vt:lpstr>PowerPoint Presentation</vt:lpstr>
      <vt:lpstr>Required information on Main Screen</vt:lpstr>
      <vt:lpstr>UNDERGROUND INFILTRATION</vt:lpstr>
      <vt:lpstr>We added this BMP because the BMP stores water in both media and in pipes (previous infiltration trench BMP does not account for both)</vt:lpstr>
      <vt:lpstr>Example</vt:lpstr>
      <vt:lpstr>PowerPoint Presentation</vt:lpstr>
      <vt:lpstr>PowerPoint Presentation</vt:lpstr>
      <vt:lpstr>PowerPoint Presentation</vt:lpstr>
      <vt:lpstr>PowerPoint Presentation</vt:lpstr>
      <vt:lpstr>Calculator demo</vt:lpstr>
      <vt:lpstr>Questions?</vt:lpstr>
      <vt:lpstr>Harvest and  re-use/Cistern</vt:lpstr>
      <vt:lpstr>Summary of changes from Version 2</vt:lpstr>
      <vt:lpstr>Example – pond used for irrigation</vt:lpstr>
      <vt:lpstr>Pond inputs</vt:lpstr>
      <vt:lpstr>Harvest and reuse/Cistern inputs</vt:lpstr>
      <vt:lpstr>Calculator demo</vt:lpstr>
      <vt:lpstr>Example – cistern used for irrigation</vt:lpstr>
      <vt:lpstr>PowerPoint Presentation</vt:lpstr>
      <vt:lpstr>Calculator demo</vt:lpstr>
      <vt:lpstr>Questions?</vt:lpstr>
      <vt:lpstr>Impervious disconnection BMP</vt:lpstr>
      <vt:lpstr>PowerPoint Presentation</vt:lpstr>
      <vt:lpstr>PowerPoint Presentation</vt:lpstr>
      <vt:lpstr>Calculator demo</vt:lpstr>
      <vt:lpstr>A pointless slide to get your attention (after Scheuler)</vt:lpstr>
      <vt:lpstr>Iron enhanced sand filter</vt:lpstr>
      <vt:lpstr>Example</vt:lpstr>
      <vt:lpstr>Calculator demo</vt:lpstr>
      <vt:lpstr>Other changes</vt:lpstr>
      <vt:lpstr>Bioretention with raised underdrain</vt:lpstr>
      <vt:lpstr>Permeable pavement with underdrain</vt:lpstr>
      <vt:lpstr>Swale with bioretention base</vt:lpstr>
      <vt:lpstr>And finally ….</vt:lpstr>
      <vt:lpstr>Where can I find guidance and help?</vt:lpstr>
      <vt:lpstr>Help pages in the Manual</vt:lpstr>
      <vt:lpstr>PowerPoint Presentation</vt:lpstr>
      <vt:lpstr>Questions?</vt:lpstr>
      <vt:lpstr>PDH’s</vt:lpstr>
    </vt:vector>
  </TitlesOfParts>
  <Company>PCA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Updates to the Minnesota Stormwater Manual</dc:title>
  <dc:creator>Trojan, Mike</dc:creator>
  <cp:lastModifiedBy>Trojan, Mike</cp:lastModifiedBy>
  <cp:revision>241</cp:revision>
  <cp:lastPrinted>2017-01-25T16:12:25Z</cp:lastPrinted>
  <dcterms:created xsi:type="dcterms:W3CDTF">2016-10-24T16:37:58Z</dcterms:created>
  <dcterms:modified xsi:type="dcterms:W3CDTF">2017-03-14T19:40:16Z</dcterms:modified>
</cp:coreProperties>
</file>