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3" r:id="rId2"/>
    <p:sldId id="317" r:id="rId3"/>
    <p:sldId id="283" r:id="rId4"/>
    <p:sldId id="350" r:id="rId5"/>
    <p:sldId id="351" r:id="rId6"/>
    <p:sldId id="276" r:id="rId7"/>
    <p:sldId id="336" r:id="rId8"/>
    <p:sldId id="352" r:id="rId9"/>
    <p:sldId id="341" r:id="rId10"/>
    <p:sldId id="353" r:id="rId11"/>
    <p:sldId id="318" r:id="rId12"/>
    <p:sldId id="343" r:id="rId13"/>
    <p:sldId id="354" r:id="rId14"/>
    <p:sldId id="269" r:id="rId15"/>
    <p:sldId id="360" r:id="rId16"/>
    <p:sldId id="338" r:id="rId17"/>
    <p:sldId id="340" r:id="rId18"/>
    <p:sldId id="345" r:id="rId19"/>
    <p:sldId id="357" r:id="rId20"/>
    <p:sldId id="358" r:id="rId21"/>
    <p:sldId id="346" r:id="rId22"/>
    <p:sldId id="359" r:id="rId23"/>
    <p:sldId id="356" r:id="rId24"/>
    <p:sldId id="355" r:id="rId25"/>
    <p:sldId id="290" r:id="rId26"/>
  </p:sldIdLst>
  <p:sldSz cx="12192000" cy="6858000"/>
  <p:notesSz cx="6858000" cy="9144000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Noto Serif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D4"/>
    <a:srgbClr val="ED7D31"/>
    <a:srgbClr val="384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449" autoAdjust="0"/>
  </p:normalViewPr>
  <p:slideViewPr>
    <p:cSldViewPr snapToGrid="0">
      <p:cViewPr varScale="1">
        <p:scale>
          <a:sx n="73" d="100"/>
          <a:sy n="73" d="100"/>
        </p:scale>
        <p:origin x="7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83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A8317-B3C4-48BC-97DC-D90ADBA7C16E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27155-6980-4FCC-AA75-9B5E0FBC4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79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78144-A740-435D-BE97-C2EC2207DD38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44DD6-68C9-4709-B30D-053F658A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4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of these are pictures of inlets. Think through all the details. Lip that might capture</a:t>
            </a:r>
            <a:r>
              <a:rPr lang="en-US" baseline="0" dirty="0" smtClean="0"/>
              <a:t> sediment and then limit water entering? Will it scour when it hits the soil? Adding a pretreatment device (CB) allows to dissipate energy and for ease of maintenance later.</a:t>
            </a:r>
            <a:endParaRPr lang="en-US" dirty="0" smtClean="0"/>
          </a:p>
          <a:p>
            <a:r>
              <a:rPr lang="en-US" dirty="0" smtClean="0"/>
              <a:t>Find a balance between slowing</a:t>
            </a:r>
            <a:r>
              <a:rPr lang="en-US" baseline="0" dirty="0" smtClean="0"/>
              <a:t> down water, holding it, and not drowning the trees.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16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Tree sensitivity</a:t>
            </a:r>
            <a:r>
              <a:rPr lang="en-US" baseline="0" dirty="0" smtClean="0"/>
              <a:t> to pH, aggregate selection</a:t>
            </a:r>
          </a:p>
          <a:p>
            <a:r>
              <a:rPr lang="en-US" baseline="0" dirty="0" smtClean="0"/>
              <a:t>Or, maybe just make your planters bigger!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3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35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2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3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94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2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5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soil’s porosity,</a:t>
            </a:r>
            <a:r>
              <a:rPr lang="en-US" baseline="0" dirty="0" smtClean="0"/>
              <a:t> permeability, and infiltration rate are critical to the success of a street tree and its ability to absorb stormwater.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4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trees = more 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1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soil volume = more capacity</a:t>
            </a:r>
            <a:r>
              <a:rPr lang="en-US" baseline="0" dirty="0" smtClean="0"/>
              <a:t> to manage stormwater.</a:t>
            </a:r>
          </a:p>
          <a:p>
            <a:r>
              <a:rPr lang="en-US" baseline="0" dirty="0" smtClean="0"/>
              <a:t>Does rock volume = loam soil volume? Some debate.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5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77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</a:t>
            </a:r>
            <a:r>
              <a:rPr lang="en-US" baseline="0" dirty="0" smtClean="0"/>
              <a:t> a balance between using the system as a total gray infrastructure (it’s not just a pipe), and the needs of the trees and other plants.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4DD6-68C9-4709-B30D-053F658A8C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6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>
                <a:solidFill>
                  <a:srgbClr val="008FD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06143"/>
            <a:ext cx="10515600" cy="73319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4555895"/>
            <a:ext cx="10515600" cy="1706112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47146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7176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4678" y="999060"/>
            <a:ext cx="10245725" cy="2261123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64678" y="3497260"/>
            <a:ext cx="10245725" cy="3157540"/>
          </a:xfrm>
        </p:spPr>
        <p:txBody>
          <a:bodyPr anchor="t">
            <a:noAutofit/>
          </a:bodyPr>
          <a:lstStyle>
            <a:lvl1pPr marL="0" indent="0" algn="ctr">
              <a:lnSpc>
                <a:spcPts val="4000"/>
              </a:lnSpc>
              <a:buNone/>
              <a:defRPr sz="2800" b="0" i="1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457200" indent="0" algn="ctr">
              <a:lnSpc>
                <a:spcPts val="4000"/>
              </a:lnSpc>
              <a:buNone/>
              <a:defRPr sz="2400" b="0" i="1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914400" indent="0" algn="ctr">
              <a:lnSpc>
                <a:spcPts val="4000"/>
              </a:lnSpc>
              <a:buNone/>
              <a:defRPr sz="2000" b="0" i="1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371600" indent="0" algn="ctr">
              <a:lnSpc>
                <a:spcPts val="4000"/>
              </a:lnSpc>
              <a:buNone/>
              <a:defRPr sz="1800" b="0" i="1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1828800" indent="0" algn="ctr">
              <a:lnSpc>
                <a:spcPts val="4000"/>
              </a:lnSpc>
              <a:buNone/>
              <a:defRPr sz="1800" b="0" i="1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7065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201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6043"/>
            <a:ext cx="10515600" cy="1145267"/>
          </a:xfrm>
        </p:spPr>
        <p:txBody>
          <a:bodyPr/>
          <a:lstStyle>
            <a:lvl1pPr>
              <a:defRPr>
                <a:solidFill>
                  <a:srgbClr val="38424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4238"/>
            <a:ext cx="10515600" cy="4196446"/>
          </a:xfrm>
        </p:spPr>
        <p:txBody>
          <a:bodyPr/>
          <a:lstStyle>
            <a:lvl1pPr>
              <a:lnSpc>
                <a:spcPts val="4000"/>
              </a:lnSpc>
              <a:defRPr/>
            </a:lvl1pPr>
            <a:lvl2pPr>
              <a:lnSpc>
                <a:spcPts val="4000"/>
              </a:lnSpc>
              <a:defRPr/>
            </a:lvl2pPr>
            <a:lvl3pPr>
              <a:lnSpc>
                <a:spcPts val="4000"/>
              </a:lnSpc>
              <a:defRPr/>
            </a:lvl3pPr>
            <a:lvl4pPr>
              <a:lnSpc>
                <a:spcPts val="4000"/>
              </a:lnSpc>
              <a:defRPr/>
            </a:lvl4pPr>
            <a:lvl5pPr>
              <a:lnSpc>
                <a:spcPts val="4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5191" y="115884"/>
            <a:ext cx="5943600" cy="569006"/>
          </a:xfrm>
        </p:spPr>
        <p:txBody>
          <a:bodyPr>
            <a:noAutofit/>
          </a:bodyPr>
          <a:lstStyle>
            <a:lvl1pPr marL="0" indent="0">
              <a:buNone/>
              <a:defRPr sz="1800" b="1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0111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930349"/>
            <a:ext cx="6096000" cy="587980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07" y="1067252"/>
            <a:ext cx="5159526" cy="122305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07" y="2290306"/>
            <a:ext cx="5159526" cy="4379913"/>
          </a:xfrm>
        </p:spPr>
        <p:txBody>
          <a:bodyPr>
            <a:normAutofit/>
          </a:bodyPr>
          <a:lstStyle>
            <a:lvl1pPr marL="365760" indent="-365760">
              <a:buFont typeface="Arial" panose="020B0604020202020204" pitchFamily="34" charset="0"/>
              <a:buChar char="•"/>
              <a:defRPr sz="2800"/>
            </a:lvl1pPr>
            <a:lvl2pPr marL="685800" indent="-365760">
              <a:buFont typeface="Arial" panose="020B0604020202020204" pitchFamily="34" charset="0"/>
              <a:buChar char="•"/>
              <a:defRPr sz="2400"/>
            </a:lvl2pPr>
            <a:lvl3pPr marL="1143000" indent="-365760">
              <a:buFont typeface="Arial" panose="020B0604020202020204" pitchFamily="34" charset="0"/>
              <a:buChar char="•"/>
              <a:defRPr sz="2000"/>
            </a:lvl3pPr>
            <a:lvl4pPr marL="1600200" indent="-365760">
              <a:buFont typeface="Arial" panose="020B0604020202020204" pitchFamily="34" charset="0"/>
              <a:buChar char="•"/>
              <a:defRPr sz="1800"/>
            </a:lvl4pPr>
            <a:lvl5pPr marL="2057400" indent="-36576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5191" y="115884"/>
            <a:ext cx="5943600" cy="569006"/>
          </a:xfrm>
        </p:spPr>
        <p:txBody>
          <a:bodyPr>
            <a:noAutofit/>
          </a:bodyPr>
          <a:lstStyle>
            <a:lvl1pPr marL="0" indent="0">
              <a:buNone/>
              <a:defRPr sz="1800" b="1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35235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930349"/>
            <a:ext cx="6096000" cy="587448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0134" y="1049834"/>
            <a:ext cx="5151120" cy="122305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70134" y="2272888"/>
            <a:ext cx="5151120" cy="43799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5191" y="115884"/>
            <a:ext cx="5943600" cy="569006"/>
          </a:xfrm>
        </p:spPr>
        <p:txBody>
          <a:bodyPr>
            <a:noAutofit/>
          </a:bodyPr>
          <a:lstStyle>
            <a:lvl1pPr marL="0" indent="0">
              <a:buNone/>
              <a:defRPr sz="1800" b="1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712828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7252"/>
            <a:ext cx="10972800" cy="1223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90306"/>
            <a:ext cx="54102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0306"/>
            <a:ext cx="5410200" cy="4379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130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73620"/>
            <a:ext cx="10515600" cy="88174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38355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100" baseline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011250"/>
            <a:ext cx="5157787" cy="36916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38355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 spc="100" baseline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11251"/>
            <a:ext cx="5183188" cy="36916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5191" y="115884"/>
            <a:ext cx="5943600" cy="569006"/>
          </a:xfrm>
        </p:spPr>
        <p:txBody>
          <a:bodyPr>
            <a:noAutofit/>
          </a:bodyPr>
          <a:lstStyle>
            <a:lvl1pPr marL="0" indent="0">
              <a:buNone/>
              <a:defRPr sz="1800" b="1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37286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930349"/>
            <a:ext cx="12192000" cy="587980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5192" y="115884"/>
            <a:ext cx="1841952" cy="569006"/>
          </a:xfrm>
        </p:spPr>
        <p:txBody>
          <a:bodyPr>
            <a:noAutofit/>
          </a:bodyPr>
          <a:lstStyle>
            <a:lvl1pPr marL="0" indent="0">
              <a:buNone/>
              <a:defRPr sz="1800" b="1" spc="300" baseline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177144" y="115884"/>
            <a:ext cx="6444343" cy="569006"/>
          </a:xfrm>
        </p:spPr>
        <p:txBody>
          <a:bodyPr>
            <a:noAutofit/>
          </a:bodyPr>
          <a:lstStyle>
            <a:lvl1pPr marL="0" indent="0">
              <a:buNone/>
              <a:defRPr sz="1800" b="0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09656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191" y="4823840"/>
            <a:ext cx="5599941" cy="1844219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800"/>
            </a:lvl1pPr>
            <a:lvl2pPr marL="457200" indent="0">
              <a:lnSpc>
                <a:spcPts val="2800"/>
              </a:lnSpc>
              <a:buNone/>
              <a:defRPr sz="1600"/>
            </a:lvl2pPr>
            <a:lvl3pPr marL="914400" indent="0">
              <a:lnSpc>
                <a:spcPts val="2800"/>
              </a:lnSpc>
              <a:buNone/>
              <a:defRPr sz="1400"/>
            </a:lvl3pPr>
            <a:lvl4pPr marL="1371600" indent="0">
              <a:lnSpc>
                <a:spcPts val="2800"/>
              </a:lnSpc>
              <a:buNone/>
              <a:defRPr sz="1200"/>
            </a:lvl4pPr>
            <a:lvl5pPr marL="1828800" indent="0">
              <a:lnSpc>
                <a:spcPts val="2800"/>
              </a:lnSpc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789" y="4826000"/>
            <a:ext cx="5599944" cy="1844218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800"/>
            </a:lvl1pPr>
            <a:lvl2pPr marL="457200" indent="0">
              <a:lnSpc>
                <a:spcPts val="2800"/>
              </a:lnSpc>
              <a:buNone/>
              <a:defRPr sz="1600"/>
            </a:lvl2pPr>
            <a:lvl3pPr marL="914400" indent="0">
              <a:lnSpc>
                <a:spcPts val="2800"/>
              </a:lnSpc>
              <a:buNone/>
              <a:defRPr sz="1400"/>
            </a:lvl3pPr>
            <a:lvl4pPr marL="1371600" indent="0">
              <a:lnSpc>
                <a:spcPts val="2800"/>
              </a:lnSpc>
              <a:buNone/>
              <a:defRPr sz="1200"/>
            </a:lvl4pPr>
            <a:lvl5pPr marL="1828800" indent="0">
              <a:lnSpc>
                <a:spcPts val="2800"/>
              </a:lnSpc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5191" y="115884"/>
            <a:ext cx="5943600" cy="569006"/>
          </a:xfrm>
        </p:spPr>
        <p:txBody>
          <a:bodyPr>
            <a:noAutofit/>
          </a:bodyPr>
          <a:lstStyle>
            <a:lvl1pPr marL="0" indent="0">
              <a:buNone/>
              <a:defRPr sz="1800" b="1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35191" y="1149307"/>
            <a:ext cx="5599942" cy="31077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78791" y="1149307"/>
            <a:ext cx="5599942" cy="31077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5191" y="4257675"/>
            <a:ext cx="5599942" cy="5667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78790" y="4257675"/>
            <a:ext cx="5599943" cy="5667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34051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191" y="4823840"/>
            <a:ext cx="3703409" cy="1844219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800"/>
            </a:lvl1pPr>
            <a:lvl2pPr marL="457200" indent="0">
              <a:lnSpc>
                <a:spcPts val="2800"/>
              </a:lnSpc>
              <a:buNone/>
              <a:defRPr sz="1600"/>
            </a:lvl2pPr>
            <a:lvl3pPr marL="914400" indent="0">
              <a:lnSpc>
                <a:spcPts val="2800"/>
              </a:lnSpc>
              <a:buNone/>
              <a:defRPr sz="1400"/>
            </a:lvl3pPr>
            <a:lvl4pPr marL="1371600" indent="0">
              <a:lnSpc>
                <a:spcPts val="2800"/>
              </a:lnSpc>
              <a:buNone/>
              <a:defRPr sz="1200"/>
            </a:lvl4pPr>
            <a:lvl5pPr marL="1828800" indent="0">
              <a:lnSpc>
                <a:spcPts val="2800"/>
              </a:lnSpc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1867" y="4826000"/>
            <a:ext cx="3716866" cy="1844218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800"/>
            </a:lvl1pPr>
            <a:lvl2pPr marL="457200" indent="0">
              <a:lnSpc>
                <a:spcPts val="2800"/>
              </a:lnSpc>
              <a:buNone/>
              <a:defRPr sz="1600"/>
            </a:lvl2pPr>
            <a:lvl3pPr marL="914400" indent="0">
              <a:lnSpc>
                <a:spcPts val="2800"/>
              </a:lnSpc>
              <a:buNone/>
              <a:defRPr sz="1400"/>
            </a:lvl3pPr>
            <a:lvl4pPr marL="1371600" indent="0">
              <a:lnSpc>
                <a:spcPts val="2800"/>
              </a:lnSpc>
              <a:buNone/>
              <a:defRPr sz="1200"/>
            </a:lvl4pPr>
            <a:lvl5pPr marL="1828800" indent="0">
              <a:lnSpc>
                <a:spcPts val="2800"/>
              </a:lnSpc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5191" y="115884"/>
            <a:ext cx="5943600" cy="569006"/>
          </a:xfrm>
        </p:spPr>
        <p:txBody>
          <a:bodyPr>
            <a:noAutofit/>
          </a:bodyPr>
          <a:lstStyle>
            <a:lvl1pPr marL="0" indent="0">
              <a:buNone/>
              <a:defRPr sz="1800" b="1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35191" y="1149307"/>
            <a:ext cx="3703409" cy="31077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161867" y="1149307"/>
            <a:ext cx="3716866" cy="31077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5191" y="4257675"/>
            <a:ext cx="3703409" cy="5667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161867" y="4257675"/>
            <a:ext cx="3716866" cy="5667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248529" y="1148292"/>
            <a:ext cx="3703409" cy="31077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19"/>
          </p:nvPr>
        </p:nvSpPr>
        <p:spPr>
          <a:xfrm>
            <a:off x="4248529" y="4824413"/>
            <a:ext cx="3716866" cy="1844218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800"/>
            </a:lvl1pPr>
            <a:lvl2pPr marL="457200" indent="0">
              <a:lnSpc>
                <a:spcPts val="2800"/>
              </a:lnSpc>
              <a:buNone/>
              <a:defRPr sz="1600"/>
            </a:lvl2pPr>
            <a:lvl3pPr marL="914400" indent="0">
              <a:lnSpc>
                <a:spcPts val="2800"/>
              </a:lnSpc>
              <a:buNone/>
              <a:defRPr sz="1400"/>
            </a:lvl3pPr>
            <a:lvl4pPr marL="1371600" indent="0">
              <a:lnSpc>
                <a:spcPts val="2800"/>
              </a:lnSpc>
              <a:buNone/>
              <a:defRPr sz="1200"/>
            </a:lvl4pPr>
            <a:lvl5pPr marL="1828800" indent="0">
              <a:lnSpc>
                <a:spcPts val="2800"/>
              </a:lnSpc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248529" y="4256088"/>
            <a:ext cx="3716866" cy="5667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3576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6432"/>
            <a:ext cx="10515600" cy="1223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61518"/>
            <a:ext cx="10515600" cy="4161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2A323B"/>
          </a:solidFill>
          <a:ln>
            <a:noFill/>
          </a:ln>
          <a:effectLst>
            <a:outerShdw blurRad="25400" dist="12700" dir="54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WMO_logo_web_reverse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93" y="194810"/>
            <a:ext cx="1841500" cy="4953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flipV="1">
            <a:off x="0" y="6812281"/>
            <a:ext cx="12192000" cy="45719"/>
          </a:xfrm>
          <a:prstGeom prst="rect">
            <a:avLst/>
          </a:prstGeom>
          <a:solidFill>
            <a:srgbClr val="008F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2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0" r:id="rId4"/>
    <p:sldLayoutId id="2147483652" r:id="rId5"/>
    <p:sldLayoutId id="2147483653" r:id="rId6"/>
    <p:sldLayoutId id="2147483659" r:id="rId7"/>
    <p:sldLayoutId id="2147483661" r:id="rId8"/>
    <p:sldLayoutId id="2147483663" r:id="rId9"/>
    <p:sldLayoutId id="2147483651" r:id="rId10"/>
    <p:sldLayoutId id="2147483655" r:id="rId11"/>
    <p:sldLayoutId id="2147483662" r:id="rId12"/>
  </p:sldLayoutIdLst>
  <p:transition spd="slow"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8424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65760" indent="-365760" algn="l" defTabSz="914400" rtl="0" eaLnBrk="1" latinLnBrk="0" hangingPunct="1">
        <a:lnSpc>
          <a:spcPts val="4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  <a:lvl2pPr marL="685800" indent="-365760" algn="l" defTabSz="914400" rtl="0" eaLnBrk="1" latinLnBrk="0" hangingPunct="1">
        <a:lnSpc>
          <a:spcPts val="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2pPr>
      <a:lvl3pPr marL="1143000" indent="-365760" algn="l" defTabSz="914400" rtl="0" eaLnBrk="1" latinLnBrk="0" hangingPunct="1">
        <a:lnSpc>
          <a:spcPts val="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3pPr>
      <a:lvl4pPr marL="1600200" indent="-365760" algn="l" defTabSz="914400" rtl="0" eaLnBrk="1" latinLnBrk="0" hangingPunct="1">
        <a:lnSpc>
          <a:spcPts val="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4pPr>
      <a:lvl5pPr marL="2057400" indent="-365760" algn="l" defTabSz="914400" rtl="0" eaLnBrk="1" latinLnBrk="0" hangingPunct="1">
        <a:lnSpc>
          <a:spcPts val="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mailto:mbean@mwmo.or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Tree-Based </a:t>
            </a:r>
            <a:r>
              <a:rPr lang="en-US" dirty="0" err="1" smtClean="0"/>
              <a:t>Bioretention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Marcy Bean, PLA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Capital Projects &amp; Stewardship Specialist</a:t>
            </a:r>
          </a:p>
          <a:p>
            <a:r>
              <a:rPr lang="en-US" dirty="0" smtClean="0"/>
              <a:t>May 30,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61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Trees are tough, but…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6570134" y="2162176"/>
            <a:ext cx="5151120" cy="449062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Trees are still living things</a:t>
            </a:r>
          </a:p>
          <a:p>
            <a:r>
              <a:rPr lang="en-US" dirty="0"/>
              <a:t>Still some risk of </a:t>
            </a:r>
            <a:r>
              <a:rPr lang="en-US" dirty="0" smtClean="0"/>
              <a:t>loss</a:t>
            </a:r>
            <a:endParaRPr lang="en-US" dirty="0"/>
          </a:p>
          <a:p>
            <a:r>
              <a:rPr lang="en-US" dirty="0" smtClean="0"/>
              <a:t>Design best possible environment</a:t>
            </a:r>
          </a:p>
          <a:p>
            <a:r>
              <a:rPr lang="en-US" dirty="0" smtClean="0"/>
              <a:t>They’re an investment</a:t>
            </a:r>
          </a:p>
          <a:p>
            <a:r>
              <a:rPr lang="en-US" dirty="0"/>
              <a:t>No system is </a:t>
            </a:r>
            <a:r>
              <a:rPr lang="en-US" dirty="0" smtClean="0"/>
              <a:t>perfect. Balance stormwater requirements with needs of the trees.</a:t>
            </a:r>
            <a:endParaRPr lang="en-US" dirty="0"/>
          </a:p>
          <a:p>
            <a:endParaRPr lang="en-US" dirty="0"/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335192" y="115884"/>
            <a:ext cx="4193268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8FD4"/>
                </a:solidFill>
              </a:rPr>
              <a:t>TREE CONSIDERATIONS</a:t>
            </a:r>
            <a:endParaRPr lang="en-US" dirty="0">
              <a:solidFill>
                <a:srgbClr val="008FD4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016829" y="115884"/>
            <a:ext cx="5562600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TOUGH SPECIES FOR TOUGH CONDITIONS</a:t>
            </a:r>
            <a:endParaRPr lang="en-US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" y="915193"/>
            <a:ext cx="3317825" cy="5898357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08" y="915193"/>
            <a:ext cx="3317825" cy="58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89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t="6690" r="6627"/>
          <a:stretch/>
        </p:blipFill>
        <p:spPr>
          <a:xfrm>
            <a:off x="335191" y="1436914"/>
            <a:ext cx="6161315" cy="464946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“Tree Trenches”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Tree planters</a:t>
            </a:r>
          </a:p>
          <a:p>
            <a:pPr lvl="1"/>
            <a:r>
              <a:rPr lang="en-US" dirty="0" smtClean="0"/>
              <a:t>Often linear</a:t>
            </a:r>
          </a:p>
          <a:p>
            <a:pPr marL="347663" lvl="1" indent="-347663"/>
            <a:r>
              <a:rPr lang="en-US" sz="2800" dirty="0"/>
              <a:t>Stormwater Management</a:t>
            </a:r>
          </a:p>
          <a:p>
            <a:pPr lvl="1"/>
            <a:r>
              <a:rPr lang="en-US" dirty="0" smtClean="0"/>
              <a:t>Water in + water out</a:t>
            </a:r>
          </a:p>
          <a:p>
            <a:pPr lvl="1"/>
            <a:r>
              <a:rPr lang="en-US" dirty="0" smtClean="0"/>
              <a:t>Volume = Soil volume for trees and storage volume for stormwater</a:t>
            </a:r>
          </a:p>
          <a:p>
            <a:pPr marL="347663" lvl="1" indent="-347663"/>
            <a:r>
              <a:rPr lang="en-US" sz="2800" dirty="0"/>
              <a:t>Find a balance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STORMWATER DESIGN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401" y="6376063"/>
            <a:ext cx="42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Graphic from City of Philadelphia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0875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Water source + volume</a:t>
            </a:r>
          </a:p>
          <a:p>
            <a:r>
              <a:rPr lang="en-US" dirty="0" smtClean="0"/>
              <a:t>Pretreatment </a:t>
            </a:r>
          </a:p>
          <a:p>
            <a:r>
              <a:rPr lang="en-US" dirty="0" smtClean="0"/>
              <a:t>Pre-plan for erosion (scour)</a:t>
            </a:r>
            <a:endParaRPr lang="en-US" dirty="0"/>
          </a:p>
          <a:p>
            <a:r>
              <a:rPr lang="en-US" dirty="0" smtClean="0"/>
              <a:t>Ease of maintenance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more the better.</a:t>
            </a:r>
          </a:p>
          <a:p>
            <a:r>
              <a:rPr lang="en-US" dirty="0" smtClean="0"/>
              <a:t>Does so much more for stormwater than act as a pipe.</a:t>
            </a:r>
          </a:p>
          <a:p>
            <a:r>
              <a:rPr lang="en-US" dirty="0" smtClean="0"/>
              <a:t>Deeper isn’t always better.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STORMWATER DESIGN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1051" r="1641" b="-1051"/>
          <a:stretch/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17704" r="21990" b="8294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Inlet	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Soil volume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3" b="2957"/>
          <a:stretch/>
        </p:blipFill>
        <p:spPr/>
      </p:pic>
      <p:sp>
        <p:nvSpPr>
          <p:cNvPr id="10" name="Content Placeholder 9"/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r>
              <a:rPr lang="en-US" dirty="0" smtClean="0"/>
              <a:t>Hold in the water for a short time.</a:t>
            </a:r>
          </a:p>
          <a:p>
            <a:r>
              <a:rPr lang="en-US" dirty="0" smtClean="0"/>
              <a:t>Let the water drain so trees don’t drown.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Outlet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90994" y="3984172"/>
            <a:ext cx="25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Image from </a:t>
            </a:r>
            <a:r>
              <a:rPr lang="en-US" sz="1400" dirty="0" err="1" smtClean="0">
                <a:solidFill>
                  <a:schemeClr val="bg2"/>
                </a:solidFill>
              </a:rPr>
              <a:t>DeepRoot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1867" y="3948311"/>
            <a:ext cx="3801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Image from Capitol Region Watershed District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09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Structure to support pavement</a:t>
            </a:r>
          </a:p>
          <a:p>
            <a:r>
              <a:rPr lang="en-US" dirty="0" smtClean="0"/>
              <a:t>Can use a variety of soils</a:t>
            </a:r>
          </a:p>
          <a:p>
            <a:r>
              <a:rPr lang="en-US" dirty="0" smtClean="0"/>
              <a:t>Often more expensive, depending on volumes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Limited volume</a:t>
            </a:r>
          </a:p>
          <a:p>
            <a:r>
              <a:rPr lang="en-US" dirty="0" smtClean="0"/>
              <a:t>Usually easy to maintain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TREE-BASED TECHNOLOGIES</a:t>
            </a:r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t="7316" r="12799" b="5783"/>
          <a:stretch/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519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Structural Cells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Concrete + Prefab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0071" r="6355" b="7776"/>
          <a:stretch/>
        </p:blipFill>
        <p:spPr/>
      </p:pic>
      <p:sp>
        <p:nvSpPr>
          <p:cNvPr id="10" name="Content Placeholder 9"/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r>
              <a:rPr lang="en-US" dirty="0" smtClean="0"/>
              <a:t>Aggregate based </a:t>
            </a:r>
          </a:p>
          <a:p>
            <a:r>
              <a:rPr lang="en-US" dirty="0" smtClean="0"/>
              <a:t>Less expensive as a volume</a:t>
            </a:r>
          </a:p>
          <a:p>
            <a:r>
              <a:rPr lang="en-US" dirty="0" smtClean="0"/>
              <a:t>Aggregate volume vs. soil volume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Structural Soils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5191" y="3949612"/>
            <a:ext cx="25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Image from </a:t>
            </a:r>
            <a:r>
              <a:rPr lang="en-US" sz="1400" dirty="0" err="1" smtClean="0">
                <a:solidFill>
                  <a:schemeClr val="bg2"/>
                </a:solidFill>
              </a:rPr>
              <a:t>DeepRoot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8529" y="1146705"/>
            <a:ext cx="3703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Image from Capitol Region Watershed District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61867" y="3948311"/>
            <a:ext cx="3703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Image from </a:t>
            </a:r>
            <a:r>
              <a:rPr lang="en-US" sz="1400" dirty="0" err="1" smtClean="0">
                <a:solidFill>
                  <a:schemeClr val="bg2"/>
                </a:solidFill>
              </a:rPr>
              <a:t>Contech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92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35191" y="115884"/>
            <a:ext cx="2745939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300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/</a:t>
            </a:r>
            <a:endParaRPr lang="en-US" sz="1800" b="1" spc="300" dirty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2522748" y="115884"/>
            <a:ext cx="6158373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MARQ2</a:t>
            </a:r>
            <a:endParaRPr lang="en-US" sz="18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1458644"/>
            <a:ext cx="11277600" cy="4459244"/>
          </a:xfrm>
        </p:spPr>
      </p:pic>
      <p:grpSp>
        <p:nvGrpSpPr>
          <p:cNvPr id="22" name="Group 21"/>
          <p:cNvGrpSpPr/>
          <p:nvPr/>
        </p:nvGrpSpPr>
        <p:grpSpPr>
          <a:xfrm>
            <a:off x="1708160" y="1458644"/>
            <a:ext cx="6073205" cy="1544532"/>
            <a:chOff x="1708160" y="1458644"/>
            <a:chExt cx="6073205" cy="1544532"/>
          </a:xfrm>
        </p:grpSpPr>
        <p:sp>
          <p:nvSpPr>
            <p:cNvPr id="9" name="TextBox 8"/>
            <p:cNvSpPr txBox="1"/>
            <p:nvPr/>
          </p:nvSpPr>
          <p:spPr>
            <a:xfrm>
              <a:off x="1708160" y="1458644"/>
              <a:ext cx="15722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Inlet: </a:t>
              </a:r>
            </a:p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Permeable pavers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522748" y="1620444"/>
              <a:ext cx="1834099" cy="943462"/>
            </a:xfrm>
            <a:custGeom>
              <a:avLst/>
              <a:gdLst>
                <a:gd name="connsiteX0" fmla="*/ 0 w 3754876"/>
                <a:gd name="connsiteY0" fmla="*/ 0 h 1293779"/>
                <a:gd name="connsiteX1" fmla="*/ 252919 w 3754876"/>
                <a:gd name="connsiteY1" fmla="*/ 0 h 1293779"/>
                <a:gd name="connsiteX2" fmla="*/ 3754876 w 3754876"/>
                <a:gd name="connsiteY2" fmla="*/ 1293779 h 129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4876" h="1293779">
                  <a:moveTo>
                    <a:pt x="0" y="0"/>
                  </a:moveTo>
                  <a:lnTo>
                    <a:pt x="252919" y="0"/>
                  </a:lnTo>
                  <a:lnTo>
                    <a:pt x="3754876" y="1293779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6847" y="2563906"/>
              <a:ext cx="3424518" cy="43927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08160" y="2481147"/>
            <a:ext cx="5616565" cy="1295783"/>
            <a:chOff x="1708160" y="2481147"/>
            <a:chExt cx="5616565" cy="1295783"/>
          </a:xfrm>
        </p:grpSpPr>
        <p:sp>
          <p:nvSpPr>
            <p:cNvPr id="17" name="Rectangle 16"/>
            <p:cNvSpPr/>
            <p:nvPr/>
          </p:nvSpPr>
          <p:spPr>
            <a:xfrm>
              <a:off x="4777587" y="3081554"/>
              <a:ext cx="2547138" cy="69537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08160" y="2481147"/>
              <a:ext cx="1907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Planting soil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280399" y="2658462"/>
              <a:ext cx="1834099" cy="943462"/>
            </a:xfrm>
            <a:custGeom>
              <a:avLst/>
              <a:gdLst>
                <a:gd name="connsiteX0" fmla="*/ 0 w 3754876"/>
                <a:gd name="connsiteY0" fmla="*/ 0 h 1293779"/>
                <a:gd name="connsiteX1" fmla="*/ 252919 w 3754876"/>
                <a:gd name="connsiteY1" fmla="*/ 0 h 1293779"/>
                <a:gd name="connsiteX2" fmla="*/ 3754876 w 3754876"/>
                <a:gd name="connsiteY2" fmla="*/ 1293779 h 129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4876" h="1293779">
                  <a:moveTo>
                    <a:pt x="0" y="0"/>
                  </a:moveTo>
                  <a:lnTo>
                    <a:pt x="252919" y="0"/>
                  </a:lnTo>
                  <a:lnTo>
                    <a:pt x="3754876" y="1293779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0467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stalling stormwater cells for tre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77" y="1190916"/>
            <a:ext cx="3752548" cy="5006294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site 1 before - old streetscape before installation of ce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6" y="1190916"/>
            <a:ext cx="3752547" cy="5001948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Example of new trees in stormwater reservoir system downtow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569" y="1190916"/>
            <a:ext cx="3750375" cy="5000862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335191" y="115884"/>
            <a:ext cx="2745939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300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/</a:t>
            </a:r>
            <a:endParaRPr lang="en-US" sz="1800" b="1" spc="300" dirty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2522748" y="115884"/>
            <a:ext cx="6158373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MARQ2</a:t>
            </a:r>
            <a:endParaRPr lang="en-US" sz="18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6278789" y="6264190"/>
            <a:ext cx="5599944" cy="406028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 smtClean="0"/>
              <a:t>Images from City of Minneapolis</a:t>
            </a:r>
            <a:endParaRPr lang="en-US" sz="1400" dirty="0"/>
          </a:p>
        </p:txBody>
      </p:sp>
      <p:sp>
        <p:nvSpPr>
          <p:cNvPr id="14" name="Content Placeholder 12"/>
          <p:cNvSpPr txBox="1">
            <a:spLocks/>
          </p:cNvSpPr>
          <p:nvPr/>
        </p:nvSpPr>
        <p:spPr>
          <a:xfrm>
            <a:off x="351186" y="5571840"/>
            <a:ext cx="1147445" cy="619938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BEFORE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Content Placeholder 12"/>
          <p:cNvSpPr txBox="1">
            <a:spLocks/>
          </p:cNvSpPr>
          <p:nvPr/>
        </p:nvSpPr>
        <p:spPr>
          <a:xfrm>
            <a:off x="4262864" y="5571840"/>
            <a:ext cx="1147445" cy="619938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DURING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Content Placeholder 12"/>
          <p:cNvSpPr txBox="1">
            <a:spLocks/>
          </p:cNvSpPr>
          <p:nvPr/>
        </p:nvSpPr>
        <p:spPr>
          <a:xfrm>
            <a:off x="8107398" y="5571840"/>
            <a:ext cx="1147445" cy="619938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AFTER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88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>
          <a:xfrm>
            <a:off x="716930" y="3248025"/>
            <a:ext cx="2107565" cy="331581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2530580" y="1029161"/>
            <a:ext cx="3765446" cy="5535267"/>
          </a:xfrm>
        </p:spPr>
      </p:pic>
      <p:sp>
        <p:nvSpPr>
          <p:cNvPr id="7" name="TextBox 6"/>
          <p:cNvSpPr txBox="1"/>
          <p:nvPr/>
        </p:nvSpPr>
        <p:spPr>
          <a:xfrm>
            <a:off x="716930" y="6069851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7564" y="6106180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35191" y="115884"/>
            <a:ext cx="2745939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300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/</a:t>
            </a:r>
            <a:endParaRPr lang="en-US" sz="1800" b="1" spc="300" dirty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2522748" y="115884"/>
            <a:ext cx="6158373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MARQ2</a:t>
            </a:r>
            <a:endParaRPr lang="en-US" sz="18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1284514"/>
            <a:ext cx="437469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 constructed: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Inlet type: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Permeable pavers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Drainage area: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Sidewalk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only, 90% storm (1.03”) managed, 10% reduction in peak flows.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trees: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type: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Loam soil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volume per tree: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~580 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Species: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Autumn Blaze Maple, Crimson Spire Oak, Emerald 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Lustre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Maple, Skyline 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Honeylocust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Hophornbeam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Japanese Tree Lilac, 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Greenspire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Linden, Swamp White Oak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Irrigation: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Gator bags for first year +</a:t>
            </a:r>
            <a:endParaRPr lang="en-US" dirty="0" smtClean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95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7" y="975999"/>
            <a:ext cx="6874368" cy="56942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192" y="115884"/>
            <a:ext cx="2426862" cy="569006"/>
          </a:xfrm>
        </p:spPr>
        <p:txBody>
          <a:bodyPr/>
          <a:lstStyle/>
          <a:p>
            <a:r>
              <a:rPr lang="en-US" dirty="0"/>
              <a:t>CASE STUDY /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516957" y="115884"/>
            <a:ext cx="6104530" cy="569006"/>
          </a:xfrm>
        </p:spPr>
        <p:txBody>
          <a:bodyPr/>
          <a:lstStyle/>
          <a:p>
            <a:r>
              <a:rPr lang="en-US" dirty="0"/>
              <a:t>CENTRAL CORRIDOR </a:t>
            </a:r>
          </a:p>
        </p:txBody>
      </p:sp>
      <p:sp>
        <p:nvSpPr>
          <p:cNvPr id="8" name="Oval 7"/>
          <p:cNvSpPr/>
          <p:nvPr/>
        </p:nvSpPr>
        <p:spPr>
          <a:xfrm>
            <a:off x="5523423" y="4430598"/>
            <a:ext cx="1741010" cy="424206"/>
          </a:xfrm>
          <a:prstGeom prst="ellipse">
            <a:avLst/>
          </a:prstGeom>
          <a:noFill/>
          <a:ln w="666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-1251349" y="882565"/>
            <a:ext cx="5599944" cy="406028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 smtClean="0"/>
              <a:t>Slide from Capitol Regional Watershed District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618536" y="5657654"/>
            <a:ext cx="1741010" cy="424206"/>
          </a:xfrm>
          <a:prstGeom prst="ellipse">
            <a:avLst/>
          </a:prstGeom>
          <a:noFill/>
          <a:ln w="666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67600" y="1284514"/>
            <a:ext cx="43746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 constructed: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Inlet type: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Permeable pavers + sump catch basins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Drainage area: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Sidewalk + street runoff, 3-acre feet reduction per event from 103 acres of impervious surface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trees: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1,250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type: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 Structural Soil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volume per tree: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~630 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Species: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(see later slide)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Irrigation: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N/A</a:t>
            </a:r>
            <a:endParaRPr lang="en-US" dirty="0" smtClean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19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278789" y="6264190"/>
            <a:ext cx="5599944" cy="406028"/>
          </a:xfrm>
        </p:spPr>
        <p:txBody>
          <a:bodyPr/>
          <a:lstStyle/>
          <a:p>
            <a:pPr algn="r"/>
            <a:r>
              <a:rPr lang="en-US" sz="1400" dirty="0" smtClean="0"/>
              <a:t>Slide from Capitol Regional Watershed District</a:t>
            </a:r>
            <a:endParaRPr lang="en-US" sz="1400" dirty="0"/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6" b="17276"/>
          <a:stretch/>
        </p:blipFill>
        <p:spPr>
          <a:xfrm>
            <a:off x="1948570" y="1523642"/>
            <a:ext cx="9530188" cy="4542818"/>
          </a:xfrm>
        </p:spPr>
      </p:pic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192" y="115884"/>
            <a:ext cx="2426862" cy="569006"/>
          </a:xfrm>
        </p:spPr>
        <p:txBody>
          <a:bodyPr/>
          <a:lstStyle/>
          <a:p>
            <a:r>
              <a:rPr lang="en-US" dirty="0">
                <a:solidFill>
                  <a:srgbClr val="008FD4"/>
                </a:solidFill>
              </a:rPr>
              <a:t>CASE STUDY /</a:t>
            </a:r>
          </a:p>
          <a:p>
            <a:endParaRPr lang="en-US" dirty="0">
              <a:solidFill>
                <a:srgbClr val="008FD4"/>
              </a:solidFill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2516957" y="115884"/>
            <a:ext cx="6104530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CORRIDOR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5290" y="2785179"/>
            <a:ext cx="4549394" cy="1714484"/>
            <a:chOff x="427857" y="2464668"/>
            <a:chExt cx="5518714" cy="1714484"/>
          </a:xfrm>
        </p:grpSpPr>
        <p:sp>
          <p:nvSpPr>
            <p:cNvPr id="20" name="TextBox 19"/>
            <p:cNvSpPr txBox="1"/>
            <p:nvPr/>
          </p:nvSpPr>
          <p:spPr>
            <a:xfrm>
              <a:off x="427857" y="2464668"/>
              <a:ext cx="19072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Perforated pipes act as conveyance and as drainage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482277" y="3813242"/>
              <a:ext cx="464294" cy="3659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085980" y="2626468"/>
              <a:ext cx="3478240" cy="1293779"/>
            </a:xfrm>
            <a:custGeom>
              <a:avLst/>
              <a:gdLst>
                <a:gd name="connsiteX0" fmla="*/ 0 w 3754876"/>
                <a:gd name="connsiteY0" fmla="*/ 0 h 1293779"/>
                <a:gd name="connsiteX1" fmla="*/ 252919 w 3754876"/>
                <a:gd name="connsiteY1" fmla="*/ 0 h 1293779"/>
                <a:gd name="connsiteX2" fmla="*/ 3754876 w 3754876"/>
                <a:gd name="connsiteY2" fmla="*/ 1293779 h 129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4876" h="1293779">
                  <a:moveTo>
                    <a:pt x="0" y="0"/>
                  </a:moveTo>
                  <a:lnTo>
                    <a:pt x="252919" y="0"/>
                  </a:lnTo>
                  <a:lnTo>
                    <a:pt x="3754876" y="1293779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8299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6.8 miles of permeable pavers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miles of infiltration/tree trench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1,000 trees planted in structural soil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103 acres of impervious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reduction achieved: 3.02 ac-</a:t>
            </a:r>
            <a:r>
              <a:rPr lang="en-US" dirty="0" err="1" smtClean="0"/>
              <a:t>ft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8FD4"/>
                </a:solidFill>
              </a:rPr>
              <a:t>CASE STUDY /</a:t>
            </a:r>
          </a:p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9" b="14099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b="1410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Structural Soil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Structural Soil</a:t>
            </a:r>
            <a:endParaRPr lang="en-US" dirty="0"/>
          </a:p>
        </p:txBody>
      </p:sp>
      <p:sp>
        <p:nvSpPr>
          <p:cNvPr id="17" name="Text Placeholder 6"/>
          <p:cNvSpPr txBox="1">
            <a:spLocks/>
          </p:cNvSpPr>
          <p:nvPr/>
        </p:nvSpPr>
        <p:spPr>
          <a:xfrm>
            <a:off x="2516957" y="115884"/>
            <a:ext cx="6104530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CORRIDOR </a:t>
            </a:r>
          </a:p>
        </p:txBody>
      </p:sp>
      <p:sp>
        <p:nvSpPr>
          <p:cNvPr id="19" name="Content Placeholder 12"/>
          <p:cNvSpPr txBox="1">
            <a:spLocks/>
          </p:cNvSpPr>
          <p:nvPr/>
        </p:nvSpPr>
        <p:spPr>
          <a:xfrm>
            <a:off x="6278789" y="6264190"/>
            <a:ext cx="5599944" cy="406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4572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9144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3716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18288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/>
              <a:t>Images from Capitol Regional Watershed District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4684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" b="27432"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Tree-Based </a:t>
            </a:r>
            <a:r>
              <a:rPr lang="en-US" dirty="0" err="1" smtClean="0"/>
              <a:t>Bioretention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Trees + stormwater</a:t>
            </a:r>
          </a:p>
          <a:p>
            <a:r>
              <a:rPr lang="en-US" sz="2400" dirty="0" smtClean="0"/>
              <a:t>Tree considerations</a:t>
            </a:r>
          </a:p>
          <a:p>
            <a:r>
              <a:rPr lang="en-US" sz="2400" dirty="0" smtClean="0"/>
              <a:t>Stormwater design </a:t>
            </a:r>
            <a:r>
              <a:rPr lang="en-US" sz="2400" dirty="0"/>
              <a:t>considerations</a:t>
            </a:r>
          </a:p>
          <a:p>
            <a:r>
              <a:rPr lang="en-US" sz="2400" dirty="0" smtClean="0"/>
              <a:t>Tree-based technologies</a:t>
            </a:r>
          </a:p>
          <a:p>
            <a:r>
              <a:rPr lang="en-US" sz="2400" dirty="0" smtClean="0"/>
              <a:t>Local case studies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FD4"/>
                </a:solidFill>
              </a:rPr>
              <a:t>OVERVIEW</a:t>
            </a:r>
            <a:endParaRPr lang="en-US" dirty="0">
              <a:solidFill>
                <a:srgbClr val="008F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67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Post-construction testing, falling head test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Very long length of perforated pipe, acts as both conveyance and drainage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Perforations designed at 1:00 and 4:00 to ensure water doesn’t bypass soils.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Modified CB’s to separate “pools”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Allowed for volume capacity with bypassing</a:t>
            </a:r>
            <a:endParaRPr lang="en-US" sz="1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8FD4"/>
                </a:solidFill>
              </a:rPr>
              <a:t>CASE STUDY /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Performance testing 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Performance testing</a:t>
            </a:r>
            <a:endParaRPr lang="en-US" dirty="0"/>
          </a:p>
        </p:txBody>
      </p:sp>
      <p:sp>
        <p:nvSpPr>
          <p:cNvPr id="17" name="Text Placeholder 6"/>
          <p:cNvSpPr txBox="1">
            <a:spLocks/>
          </p:cNvSpPr>
          <p:nvPr/>
        </p:nvSpPr>
        <p:spPr>
          <a:xfrm>
            <a:off x="2516957" y="115884"/>
            <a:ext cx="6104530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CORRIDOR </a:t>
            </a:r>
          </a:p>
        </p:txBody>
      </p:sp>
      <p:sp>
        <p:nvSpPr>
          <p:cNvPr id="19" name="Content Placeholder 12"/>
          <p:cNvSpPr txBox="1">
            <a:spLocks/>
          </p:cNvSpPr>
          <p:nvPr/>
        </p:nvSpPr>
        <p:spPr>
          <a:xfrm>
            <a:off x="6278789" y="6264190"/>
            <a:ext cx="5599944" cy="406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4572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9144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3716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18288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/>
              <a:t>Images from Capitol Regional Watershed District</a:t>
            </a:r>
            <a:endParaRPr lang="en-US" sz="14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8121" r="6053" b="28185"/>
          <a:stretch/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7974" r="5280" b="27811"/>
          <a:stretch/>
        </p:blipFill>
        <p:spPr>
          <a:xfrm>
            <a:off x="6278791" y="1159035"/>
            <a:ext cx="5599942" cy="3107796"/>
          </a:xfrm>
        </p:spPr>
      </p:pic>
    </p:spTree>
    <p:extLst>
      <p:ext uri="{BB962C8B-B14F-4D97-AF65-F5344CB8AC3E}">
        <p14:creationId xmlns:p14="http://schemas.microsoft.com/office/powerpoint/2010/main" val="141132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114491" y="1953757"/>
            <a:ext cx="6466213" cy="469214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4" b="8292"/>
          <a:stretch/>
        </p:blipFill>
        <p:spPr>
          <a:xfrm>
            <a:off x="3373178" y="965155"/>
            <a:ext cx="3852267" cy="5680742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103945" y="6264145"/>
            <a:ext cx="6164566" cy="37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97500" y="5268742"/>
            <a:ext cx="6241828" cy="3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/>
          <p:cNvSpPr txBox="1">
            <a:spLocks/>
          </p:cNvSpPr>
          <p:nvPr/>
        </p:nvSpPr>
        <p:spPr>
          <a:xfrm>
            <a:off x="335192" y="115884"/>
            <a:ext cx="2426862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300" dirty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/</a:t>
            </a:r>
          </a:p>
          <a:p>
            <a:pPr marL="0" indent="0">
              <a:buNone/>
            </a:pPr>
            <a:endParaRPr lang="en-US" sz="2000" b="1" dirty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516957" y="115884"/>
            <a:ext cx="6104530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CORRIDOR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99640" y="6142133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36" y="1780162"/>
            <a:ext cx="5356900" cy="41394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901" y="6142133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00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35191" y="115884"/>
            <a:ext cx="2745939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300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/</a:t>
            </a:r>
            <a:endParaRPr lang="en-US" sz="1800" b="1" spc="300" dirty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2522748" y="115884"/>
            <a:ext cx="6158373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MWMO STORMWATER GROVE</a:t>
            </a:r>
            <a:endParaRPr lang="en-US" sz="18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4" y="1003729"/>
            <a:ext cx="10823517" cy="5778072"/>
          </a:xfrm>
        </p:spPr>
      </p:pic>
      <p:sp>
        <p:nvSpPr>
          <p:cNvPr id="26" name="TextBox 25"/>
          <p:cNvSpPr txBox="1"/>
          <p:nvPr/>
        </p:nvSpPr>
        <p:spPr>
          <a:xfrm>
            <a:off x="3109616" y="2099169"/>
            <a:ext cx="190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Cistern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262504" y="2300769"/>
            <a:ext cx="1914151" cy="2215813"/>
            <a:chOff x="5262504" y="2300769"/>
            <a:chExt cx="1914151" cy="2215813"/>
          </a:xfrm>
        </p:grpSpPr>
        <p:sp>
          <p:nvSpPr>
            <p:cNvPr id="18" name="Rectangle 17"/>
            <p:cNvSpPr/>
            <p:nvPr/>
          </p:nvSpPr>
          <p:spPr>
            <a:xfrm>
              <a:off x="5708073" y="4371109"/>
              <a:ext cx="1468582" cy="14547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2504" y="2300769"/>
              <a:ext cx="1907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Trench Drain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6595533" y="2497667"/>
              <a:ext cx="448734" cy="1871133"/>
            </a:xfrm>
            <a:custGeom>
              <a:avLst/>
              <a:gdLst>
                <a:gd name="connsiteX0" fmla="*/ 228600 w 448734"/>
                <a:gd name="connsiteY0" fmla="*/ 0 h 1871133"/>
                <a:gd name="connsiteX1" fmla="*/ 448734 w 448734"/>
                <a:gd name="connsiteY1" fmla="*/ 0 h 1871133"/>
                <a:gd name="connsiteX2" fmla="*/ 0 w 448734"/>
                <a:gd name="connsiteY2" fmla="*/ 1871133 h 1871133"/>
                <a:gd name="connsiteX3" fmla="*/ 0 w 448734"/>
                <a:gd name="connsiteY3" fmla="*/ 1871133 h 187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734" h="1871133">
                  <a:moveTo>
                    <a:pt x="228600" y="0"/>
                  </a:moveTo>
                  <a:lnTo>
                    <a:pt x="448734" y="0"/>
                  </a:lnTo>
                  <a:lnTo>
                    <a:pt x="0" y="1871133"/>
                  </a:lnTo>
                  <a:lnTo>
                    <a:pt x="0" y="1871133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287491" y="2116103"/>
            <a:ext cx="3495194" cy="2726061"/>
            <a:chOff x="7287491" y="2116103"/>
            <a:chExt cx="3495194" cy="2726061"/>
          </a:xfrm>
        </p:grpSpPr>
        <p:sp>
          <p:nvSpPr>
            <p:cNvPr id="20" name="Rectangle 19"/>
            <p:cNvSpPr/>
            <p:nvPr/>
          </p:nvSpPr>
          <p:spPr>
            <a:xfrm>
              <a:off x="7287491" y="4405745"/>
              <a:ext cx="1170709" cy="4364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75456" y="2116103"/>
              <a:ext cx="1907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Tree opening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958667" y="2311400"/>
              <a:ext cx="965200" cy="2082800"/>
            </a:xfrm>
            <a:custGeom>
              <a:avLst/>
              <a:gdLst>
                <a:gd name="connsiteX0" fmla="*/ 965200 w 965200"/>
                <a:gd name="connsiteY0" fmla="*/ 0 h 2082800"/>
                <a:gd name="connsiteX1" fmla="*/ 719666 w 965200"/>
                <a:gd name="connsiteY1" fmla="*/ 0 h 2082800"/>
                <a:gd name="connsiteX2" fmla="*/ 0 w 965200"/>
                <a:gd name="connsiteY2" fmla="*/ 2082800 h 208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5200" h="2082800">
                  <a:moveTo>
                    <a:pt x="965200" y="0"/>
                  </a:moveTo>
                  <a:lnTo>
                    <a:pt x="719666" y="0"/>
                  </a:lnTo>
                  <a:lnTo>
                    <a:pt x="0" y="208280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35982" y="2444792"/>
            <a:ext cx="3446702" cy="2750663"/>
            <a:chOff x="7335982" y="2444792"/>
            <a:chExt cx="3446702" cy="2750663"/>
          </a:xfrm>
        </p:grpSpPr>
        <p:sp>
          <p:nvSpPr>
            <p:cNvPr id="22" name="Freeform 21"/>
            <p:cNvSpPr/>
            <p:nvPr/>
          </p:nvSpPr>
          <p:spPr>
            <a:xfrm>
              <a:off x="7335982" y="4842164"/>
              <a:ext cx="1080654" cy="353291"/>
            </a:xfrm>
            <a:custGeom>
              <a:avLst/>
              <a:gdLst>
                <a:gd name="connsiteX0" fmla="*/ 131618 w 1080654"/>
                <a:gd name="connsiteY0" fmla="*/ 353291 h 353291"/>
                <a:gd name="connsiteX1" fmla="*/ 0 w 1080654"/>
                <a:gd name="connsiteY1" fmla="*/ 0 h 353291"/>
                <a:gd name="connsiteX2" fmla="*/ 1080654 w 1080654"/>
                <a:gd name="connsiteY2" fmla="*/ 0 h 353291"/>
                <a:gd name="connsiteX3" fmla="*/ 949036 w 1080654"/>
                <a:gd name="connsiteY3" fmla="*/ 346363 h 353291"/>
                <a:gd name="connsiteX4" fmla="*/ 131618 w 1080654"/>
                <a:gd name="connsiteY4" fmla="*/ 353291 h 35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654" h="353291">
                  <a:moveTo>
                    <a:pt x="131618" y="353291"/>
                  </a:moveTo>
                  <a:lnTo>
                    <a:pt x="0" y="0"/>
                  </a:lnTo>
                  <a:lnTo>
                    <a:pt x="1080654" y="0"/>
                  </a:lnTo>
                  <a:lnTo>
                    <a:pt x="949036" y="346363"/>
                  </a:lnTo>
                  <a:lnTo>
                    <a:pt x="131618" y="35329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75455" y="2444792"/>
              <a:ext cx="1907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Topsoil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975600" y="2641600"/>
              <a:ext cx="965200" cy="2328333"/>
            </a:xfrm>
            <a:custGeom>
              <a:avLst/>
              <a:gdLst>
                <a:gd name="connsiteX0" fmla="*/ 965200 w 965200"/>
                <a:gd name="connsiteY0" fmla="*/ 0 h 2328333"/>
                <a:gd name="connsiteX1" fmla="*/ 804333 w 965200"/>
                <a:gd name="connsiteY1" fmla="*/ 0 h 2328333"/>
                <a:gd name="connsiteX2" fmla="*/ 0 w 965200"/>
                <a:gd name="connsiteY2" fmla="*/ 2328333 h 232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5200" h="2328333">
                  <a:moveTo>
                    <a:pt x="965200" y="0"/>
                  </a:moveTo>
                  <a:lnTo>
                    <a:pt x="804333" y="0"/>
                  </a:lnTo>
                  <a:lnTo>
                    <a:pt x="0" y="2328333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67599" y="2773481"/>
            <a:ext cx="3315085" cy="2650574"/>
            <a:chOff x="7467599" y="2773481"/>
            <a:chExt cx="3315085" cy="2650574"/>
          </a:xfrm>
        </p:grpSpPr>
        <p:sp>
          <p:nvSpPr>
            <p:cNvPr id="23" name="Rectangle 22"/>
            <p:cNvSpPr/>
            <p:nvPr/>
          </p:nvSpPr>
          <p:spPr>
            <a:xfrm>
              <a:off x="7467599" y="5195455"/>
              <a:ext cx="824347" cy="228600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75455" y="2773481"/>
              <a:ext cx="1907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Planting soil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8111067" y="2980267"/>
              <a:ext cx="838200" cy="2328333"/>
            </a:xfrm>
            <a:custGeom>
              <a:avLst/>
              <a:gdLst>
                <a:gd name="connsiteX0" fmla="*/ 838200 w 838200"/>
                <a:gd name="connsiteY0" fmla="*/ 0 h 2328333"/>
                <a:gd name="connsiteX1" fmla="*/ 719666 w 838200"/>
                <a:gd name="connsiteY1" fmla="*/ 0 h 2328333"/>
                <a:gd name="connsiteX2" fmla="*/ 0 w 838200"/>
                <a:gd name="connsiteY2" fmla="*/ 2328333 h 232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200" h="2328333">
                  <a:moveTo>
                    <a:pt x="838200" y="0"/>
                  </a:moveTo>
                  <a:lnTo>
                    <a:pt x="719666" y="0"/>
                  </a:lnTo>
                  <a:lnTo>
                    <a:pt x="0" y="2328333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46200" y="3102169"/>
            <a:ext cx="10210800" cy="2570498"/>
            <a:chOff x="1346200" y="3102169"/>
            <a:chExt cx="10210800" cy="2570498"/>
          </a:xfrm>
        </p:grpSpPr>
        <p:sp>
          <p:nvSpPr>
            <p:cNvPr id="27" name="Freeform 26"/>
            <p:cNvSpPr/>
            <p:nvPr/>
          </p:nvSpPr>
          <p:spPr>
            <a:xfrm>
              <a:off x="1346200" y="4851400"/>
              <a:ext cx="8923867" cy="821267"/>
            </a:xfrm>
            <a:custGeom>
              <a:avLst/>
              <a:gdLst>
                <a:gd name="connsiteX0" fmla="*/ 16933 w 8923867"/>
                <a:gd name="connsiteY0" fmla="*/ 0 h 821267"/>
                <a:gd name="connsiteX1" fmla="*/ 5960533 w 8923867"/>
                <a:gd name="connsiteY1" fmla="*/ 0 h 821267"/>
                <a:gd name="connsiteX2" fmla="*/ 6104467 w 8923867"/>
                <a:gd name="connsiteY2" fmla="*/ 364067 h 821267"/>
                <a:gd name="connsiteX3" fmla="*/ 6104467 w 8923867"/>
                <a:gd name="connsiteY3" fmla="*/ 601133 h 821267"/>
                <a:gd name="connsiteX4" fmla="*/ 6968067 w 8923867"/>
                <a:gd name="connsiteY4" fmla="*/ 601133 h 821267"/>
                <a:gd name="connsiteX5" fmla="*/ 6968067 w 8923867"/>
                <a:gd name="connsiteY5" fmla="*/ 355600 h 821267"/>
                <a:gd name="connsiteX6" fmla="*/ 7095067 w 8923867"/>
                <a:gd name="connsiteY6" fmla="*/ 0 h 821267"/>
                <a:gd name="connsiteX7" fmla="*/ 8923867 w 8923867"/>
                <a:gd name="connsiteY7" fmla="*/ 0 h 821267"/>
                <a:gd name="connsiteX8" fmla="*/ 8923867 w 8923867"/>
                <a:gd name="connsiteY8" fmla="*/ 821267 h 821267"/>
                <a:gd name="connsiteX9" fmla="*/ 0 w 8923867"/>
                <a:gd name="connsiteY9" fmla="*/ 821267 h 821267"/>
                <a:gd name="connsiteX10" fmla="*/ 16933 w 8923867"/>
                <a:gd name="connsiteY10" fmla="*/ 0 h 82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23867" h="821267">
                  <a:moveTo>
                    <a:pt x="16933" y="0"/>
                  </a:moveTo>
                  <a:lnTo>
                    <a:pt x="5960533" y="0"/>
                  </a:lnTo>
                  <a:lnTo>
                    <a:pt x="6104467" y="364067"/>
                  </a:lnTo>
                  <a:lnTo>
                    <a:pt x="6104467" y="601133"/>
                  </a:lnTo>
                  <a:lnTo>
                    <a:pt x="6968067" y="601133"/>
                  </a:lnTo>
                  <a:lnTo>
                    <a:pt x="6968067" y="355600"/>
                  </a:lnTo>
                  <a:lnTo>
                    <a:pt x="7095067" y="0"/>
                  </a:lnTo>
                  <a:lnTo>
                    <a:pt x="8923867" y="0"/>
                  </a:lnTo>
                  <a:lnTo>
                    <a:pt x="8923867" y="821267"/>
                  </a:lnTo>
                  <a:lnTo>
                    <a:pt x="0" y="821267"/>
                  </a:lnTo>
                  <a:cubicBezTo>
                    <a:pt x="2822" y="541867"/>
                    <a:pt x="5645" y="262467"/>
                    <a:pt x="16933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75455" y="3102169"/>
              <a:ext cx="2681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Aggregate bedding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8636000" y="3327400"/>
              <a:ext cx="304800" cy="1761067"/>
            </a:xfrm>
            <a:custGeom>
              <a:avLst/>
              <a:gdLst>
                <a:gd name="connsiteX0" fmla="*/ 304800 w 304800"/>
                <a:gd name="connsiteY0" fmla="*/ 0 h 1761067"/>
                <a:gd name="connsiteX1" fmla="*/ 228600 w 304800"/>
                <a:gd name="connsiteY1" fmla="*/ 0 h 1761067"/>
                <a:gd name="connsiteX2" fmla="*/ 0 w 304800"/>
                <a:gd name="connsiteY2" fmla="*/ 1761067 h 176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1761067">
                  <a:moveTo>
                    <a:pt x="304800" y="0"/>
                  </a:moveTo>
                  <a:lnTo>
                    <a:pt x="228600" y="0"/>
                  </a:lnTo>
                  <a:lnTo>
                    <a:pt x="0" y="1761067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0450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35191" y="115884"/>
            <a:ext cx="2745939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300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/</a:t>
            </a:r>
            <a:endParaRPr lang="en-US" sz="1800" b="1" spc="300" dirty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2522748" y="115884"/>
            <a:ext cx="6158373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MWMO STORMWATER GROVE</a:t>
            </a:r>
            <a:endParaRPr lang="en-US" sz="18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" y="940935"/>
            <a:ext cx="4401996" cy="586932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0"/>
          <a:stretch/>
        </p:blipFill>
        <p:spPr>
          <a:xfrm>
            <a:off x="4403035" y="940934"/>
            <a:ext cx="4093265" cy="5868401"/>
          </a:xfrm>
        </p:spPr>
      </p:pic>
      <p:grpSp>
        <p:nvGrpSpPr>
          <p:cNvPr id="6" name="Group 5"/>
          <p:cNvGrpSpPr/>
          <p:nvPr/>
        </p:nvGrpSpPr>
        <p:grpSpPr>
          <a:xfrm>
            <a:off x="807720" y="944880"/>
            <a:ext cx="5392972" cy="853440"/>
            <a:chOff x="807720" y="944880"/>
            <a:chExt cx="5392972" cy="853440"/>
          </a:xfrm>
        </p:grpSpPr>
        <p:sp>
          <p:nvSpPr>
            <p:cNvPr id="4" name="Freeform 3"/>
            <p:cNvSpPr/>
            <p:nvPr/>
          </p:nvSpPr>
          <p:spPr>
            <a:xfrm>
              <a:off x="807720" y="944880"/>
              <a:ext cx="632460" cy="845820"/>
            </a:xfrm>
            <a:custGeom>
              <a:avLst/>
              <a:gdLst>
                <a:gd name="connsiteX0" fmla="*/ 0 w 632460"/>
                <a:gd name="connsiteY0" fmla="*/ 91440 h 845820"/>
                <a:gd name="connsiteX1" fmla="*/ 83820 w 632460"/>
                <a:gd name="connsiteY1" fmla="*/ 0 h 845820"/>
                <a:gd name="connsiteX2" fmla="*/ 449580 w 632460"/>
                <a:gd name="connsiteY2" fmla="*/ 15240 h 845820"/>
                <a:gd name="connsiteX3" fmla="*/ 579120 w 632460"/>
                <a:gd name="connsiteY3" fmla="*/ 91440 h 845820"/>
                <a:gd name="connsiteX4" fmla="*/ 632460 w 632460"/>
                <a:gd name="connsiteY4" fmla="*/ 762000 h 845820"/>
                <a:gd name="connsiteX5" fmla="*/ 480060 w 632460"/>
                <a:gd name="connsiteY5" fmla="*/ 838200 h 845820"/>
                <a:gd name="connsiteX6" fmla="*/ 228600 w 632460"/>
                <a:gd name="connsiteY6" fmla="*/ 845820 h 845820"/>
                <a:gd name="connsiteX7" fmla="*/ 68580 w 632460"/>
                <a:gd name="connsiteY7" fmla="*/ 784860 h 845820"/>
                <a:gd name="connsiteX8" fmla="*/ 0 w 632460"/>
                <a:gd name="connsiteY8" fmla="*/ 9144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460" h="845820">
                  <a:moveTo>
                    <a:pt x="0" y="91440"/>
                  </a:moveTo>
                  <a:lnTo>
                    <a:pt x="83820" y="0"/>
                  </a:lnTo>
                  <a:lnTo>
                    <a:pt x="449580" y="15240"/>
                  </a:lnTo>
                  <a:lnTo>
                    <a:pt x="579120" y="91440"/>
                  </a:lnTo>
                  <a:lnTo>
                    <a:pt x="632460" y="762000"/>
                  </a:lnTo>
                  <a:lnTo>
                    <a:pt x="480060" y="838200"/>
                  </a:lnTo>
                  <a:lnTo>
                    <a:pt x="228600" y="845820"/>
                  </a:lnTo>
                  <a:lnTo>
                    <a:pt x="68580" y="78486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ED7D31">
                <a:alpha val="50196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568232" y="952500"/>
              <a:ext cx="632460" cy="845820"/>
            </a:xfrm>
            <a:custGeom>
              <a:avLst/>
              <a:gdLst>
                <a:gd name="connsiteX0" fmla="*/ 0 w 632460"/>
                <a:gd name="connsiteY0" fmla="*/ 91440 h 845820"/>
                <a:gd name="connsiteX1" fmla="*/ 83820 w 632460"/>
                <a:gd name="connsiteY1" fmla="*/ 0 h 845820"/>
                <a:gd name="connsiteX2" fmla="*/ 449580 w 632460"/>
                <a:gd name="connsiteY2" fmla="*/ 15240 h 845820"/>
                <a:gd name="connsiteX3" fmla="*/ 579120 w 632460"/>
                <a:gd name="connsiteY3" fmla="*/ 91440 h 845820"/>
                <a:gd name="connsiteX4" fmla="*/ 632460 w 632460"/>
                <a:gd name="connsiteY4" fmla="*/ 762000 h 845820"/>
                <a:gd name="connsiteX5" fmla="*/ 480060 w 632460"/>
                <a:gd name="connsiteY5" fmla="*/ 838200 h 845820"/>
                <a:gd name="connsiteX6" fmla="*/ 228600 w 632460"/>
                <a:gd name="connsiteY6" fmla="*/ 845820 h 845820"/>
                <a:gd name="connsiteX7" fmla="*/ 68580 w 632460"/>
                <a:gd name="connsiteY7" fmla="*/ 784860 h 845820"/>
                <a:gd name="connsiteX8" fmla="*/ 0 w 632460"/>
                <a:gd name="connsiteY8" fmla="*/ 9144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460" h="845820">
                  <a:moveTo>
                    <a:pt x="0" y="91440"/>
                  </a:moveTo>
                  <a:lnTo>
                    <a:pt x="83820" y="0"/>
                  </a:lnTo>
                  <a:lnTo>
                    <a:pt x="449580" y="15240"/>
                  </a:lnTo>
                  <a:lnTo>
                    <a:pt x="579120" y="91440"/>
                  </a:lnTo>
                  <a:lnTo>
                    <a:pt x="632460" y="762000"/>
                  </a:lnTo>
                  <a:lnTo>
                    <a:pt x="480060" y="838200"/>
                  </a:lnTo>
                  <a:lnTo>
                    <a:pt x="228600" y="845820"/>
                  </a:lnTo>
                  <a:lnTo>
                    <a:pt x="68580" y="78486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ED7D31">
                <a:alpha val="50196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496300" y="1074964"/>
            <a:ext cx="361949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 constructed: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Inlet type: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Sheet flow, overflow from cistern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Drainage area: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~12,000 sf, plus overflow from cistern. 425 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storage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trees: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type: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Species: </a:t>
            </a:r>
            <a:r>
              <a:rPr lang="en-U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Honeylocust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Swamp White Oak, Tamarack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Outlet type: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Infiltration, overflow to raingarden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Irrigation: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open cistern to water</a:t>
            </a:r>
            <a:endParaRPr lang="en-US" dirty="0" smtClean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743" y="6286115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1739" y="6334780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0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/>
        </p:blipFill>
        <p:spPr>
          <a:xfrm>
            <a:off x="2044" y="936169"/>
            <a:ext cx="5965368" cy="4245428"/>
          </a:xfrm>
        </p:spPr>
      </p:pic>
      <p:pic>
        <p:nvPicPr>
          <p:cNvPr id="16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 t="3874" r="1693"/>
          <a:stretch/>
        </p:blipFill>
        <p:spPr>
          <a:xfrm>
            <a:off x="5967412" y="936167"/>
            <a:ext cx="6224588" cy="4256315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335191" y="115884"/>
            <a:ext cx="2745939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300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/</a:t>
            </a:r>
            <a:endParaRPr lang="en-US" sz="1800" b="1" spc="300" dirty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2522748" y="115884"/>
            <a:ext cx="6158373" cy="56900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MWMO STORMWATER GROVE</a:t>
            </a:r>
            <a:endParaRPr lang="en-US" sz="18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995" y="5346445"/>
            <a:ext cx="6466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F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don’t water, only if cistern overflows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soils infiltrate very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Trees likely rooting into adjacent aggregate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8F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743" y="4590822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5482" y="4639487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2017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07229" y="1251857"/>
            <a:ext cx="6629395" cy="1175658"/>
            <a:chOff x="3407229" y="1251857"/>
            <a:chExt cx="6629395" cy="1175658"/>
          </a:xfrm>
        </p:grpSpPr>
        <p:sp>
          <p:nvSpPr>
            <p:cNvPr id="24" name="Freeform 23"/>
            <p:cNvSpPr/>
            <p:nvPr/>
          </p:nvSpPr>
          <p:spPr>
            <a:xfrm>
              <a:off x="3407229" y="1251857"/>
              <a:ext cx="707571" cy="1143000"/>
            </a:xfrm>
            <a:custGeom>
              <a:avLst/>
              <a:gdLst>
                <a:gd name="connsiteX0" fmla="*/ 0 w 707571"/>
                <a:gd name="connsiteY0" fmla="*/ 195943 h 1143000"/>
                <a:gd name="connsiteX1" fmla="*/ 272142 w 707571"/>
                <a:gd name="connsiteY1" fmla="*/ 0 h 1143000"/>
                <a:gd name="connsiteX2" fmla="*/ 435428 w 707571"/>
                <a:gd name="connsiteY2" fmla="*/ 0 h 1143000"/>
                <a:gd name="connsiteX3" fmla="*/ 696685 w 707571"/>
                <a:gd name="connsiteY3" fmla="*/ 217714 h 1143000"/>
                <a:gd name="connsiteX4" fmla="*/ 707571 w 707571"/>
                <a:gd name="connsiteY4" fmla="*/ 1099457 h 1143000"/>
                <a:gd name="connsiteX5" fmla="*/ 457200 w 707571"/>
                <a:gd name="connsiteY5" fmla="*/ 1143000 h 1143000"/>
                <a:gd name="connsiteX6" fmla="*/ 43542 w 707571"/>
                <a:gd name="connsiteY6" fmla="*/ 1132114 h 1143000"/>
                <a:gd name="connsiteX7" fmla="*/ 0 w 707571"/>
                <a:gd name="connsiteY7" fmla="*/ 1121229 h 1143000"/>
                <a:gd name="connsiteX8" fmla="*/ 0 w 707571"/>
                <a:gd name="connsiteY8" fmla="*/ 195943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571" h="1143000">
                  <a:moveTo>
                    <a:pt x="0" y="195943"/>
                  </a:moveTo>
                  <a:lnTo>
                    <a:pt x="272142" y="0"/>
                  </a:lnTo>
                  <a:lnTo>
                    <a:pt x="435428" y="0"/>
                  </a:lnTo>
                  <a:lnTo>
                    <a:pt x="696685" y="217714"/>
                  </a:lnTo>
                  <a:lnTo>
                    <a:pt x="707571" y="1099457"/>
                  </a:lnTo>
                  <a:lnTo>
                    <a:pt x="457200" y="1143000"/>
                  </a:lnTo>
                  <a:lnTo>
                    <a:pt x="43542" y="1132114"/>
                  </a:lnTo>
                  <a:lnTo>
                    <a:pt x="0" y="1121229"/>
                  </a:lnTo>
                  <a:lnTo>
                    <a:pt x="0" y="195943"/>
                  </a:lnTo>
                  <a:close/>
                </a:path>
              </a:pathLst>
            </a:custGeom>
            <a:solidFill>
              <a:srgbClr val="ED7D31">
                <a:alpha val="50196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9329053" y="1284515"/>
              <a:ext cx="707571" cy="1143000"/>
            </a:xfrm>
            <a:custGeom>
              <a:avLst/>
              <a:gdLst>
                <a:gd name="connsiteX0" fmla="*/ 0 w 707571"/>
                <a:gd name="connsiteY0" fmla="*/ 195943 h 1143000"/>
                <a:gd name="connsiteX1" fmla="*/ 272142 w 707571"/>
                <a:gd name="connsiteY1" fmla="*/ 0 h 1143000"/>
                <a:gd name="connsiteX2" fmla="*/ 435428 w 707571"/>
                <a:gd name="connsiteY2" fmla="*/ 0 h 1143000"/>
                <a:gd name="connsiteX3" fmla="*/ 696685 w 707571"/>
                <a:gd name="connsiteY3" fmla="*/ 217714 h 1143000"/>
                <a:gd name="connsiteX4" fmla="*/ 707571 w 707571"/>
                <a:gd name="connsiteY4" fmla="*/ 1099457 h 1143000"/>
                <a:gd name="connsiteX5" fmla="*/ 457200 w 707571"/>
                <a:gd name="connsiteY5" fmla="*/ 1143000 h 1143000"/>
                <a:gd name="connsiteX6" fmla="*/ 43542 w 707571"/>
                <a:gd name="connsiteY6" fmla="*/ 1132114 h 1143000"/>
                <a:gd name="connsiteX7" fmla="*/ 0 w 707571"/>
                <a:gd name="connsiteY7" fmla="*/ 1121229 h 1143000"/>
                <a:gd name="connsiteX8" fmla="*/ 0 w 707571"/>
                <a:gd name="connsiteY8" fmla="*/ 195943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571" h="1143000">
                  <a:moveTo>
                    <a:pt x="0" y="195943"/>
                  </a:moveTo>
                  <a:lnTo>
                    <a:pt x="272142" y="0"/>
                  </a:lnTo>
                  <a:lnTo>
                    <a:pt x="435428" y="0"/>
                  </a:lnTo>
                  <a:lnTo>
                    <a:pt x="696685" y="217714"/>
                  </a:lnTo>
                  <a:lnTo>
                    <a:pt x="707571" y="1099457"/>
                  </a:lnTo>
                  <a:lnTo>
                    <a:pt x="457200" y="1143000"/>
                  </a:lnTo>
                  <a:lnTo>
                    <a:pt x="43542" y="1132114"/>
                  </a:lnTo>
                  <a:lnTo>
                    <a:pt x="0" y="1121229"/>
                  </a:lnTo>
                  <a:lnTo>
                    <a:pt x="0" y="195943"/>
                  </a:lnTo>
                  <a:close/>
                </a:path>
              </a:pathLst>
            </a:custGeom>
            <a:solidFill>
              <a:srgbClr val="ED7D31">
                <a:alpha val="50196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56116" y="989694"/>
            <a:ext cx="7600322" cy="2515505"/>
            <a:chOff x="2656116" y="989694"/>
            <a:chExt cx="7600322" cy="2515505"/>
          </a:xfrm>
        </p:grpSpPr>
        <p:sp>
          <p:nvSpPr>
            <p:cNvPr id="27" name="Freeform 26"/>
            <p:cNvSpPr/>
            <p:nvPr/>
          </p:nvSpPr>
          <p:spPr>
            <a:xfrm>
              <a:off x="2656116" y="2710544"/>
              <a:ext cx="784200" cy="794655"/>
            </a:xfrm>
            <a:custGeom>
              <a:avLst/>
              <a:gdLst>
                <a:gd name="connsiteX0" fmla="*/ 0 w 816429"/>
                <a:gd name="connsiteY0" fmla="*/ 827314 h 827314"/>
                <a:gd name="connsiteX1" fmla="*/ 446314 w 816429"/>
                <a:gd name="connsiteY1" fmla="*/ 0 h 827314"/>
                <a:gd name="connsiteX2" fmla="*/ 816429 w 816429"/>
                <a:gd name="connsiteY2" fmla="*/ 827314 h 827314"/>
                <a:gd name="connsiteX3" fmla="*/ 0 w 816429"/>
                <a:gd name="connsiteY3" fmla="*/ 827314 h 82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9" h="827314">
                  <a:moveTo>
                    <a:pt x="0" y="827314"/>
                  </a:moveTo>
                  <a:lnTo>
                    <a:pt x="446314" y="0"/>
                  </a:lnTo>
                  <a:lnTo>
                    <a:pt x="816429" y="827314"/>
                  </a:lnTo>
                  <a:lnTo>
                    <a:pt x="0" y="827314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870713" y="989694"/>
              <a:ext cx="2385725" cy="2417533"/>
            </a:xfrm>
            <a:custGeom>
              <a:avLst/>
              <a:gdLst>
                <a:gd name="connsiteX0" fmla="*/ 0 w 816429"/>
                <a:gd name="connsiteY0" fmla="*/ 827314 h 827314"/>
                <a:gd name="connsiteX1" fmla="*/ 446314 w 816429"/>
                <a:gd name="connsiteY1" fmla="*/ 0 h 827314"/>
                <a:gd name="connsiteX2" fmla="*/ 816429 w 816429"/>
                <a:gd name="connsiteY2" fmla="*/ 827314 h 827314"/>
                <a:gd name="connsiteX3" fmla="*/ 0 w 816429"/>
                <a:gd name="connsiteY3" fmla="*/ 827314 h 82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9" h="827314">
                  <a:moveTo>
                    <a:pt x="0" y="827314"/>
                  </a:moveTo>
                  <a:lnTo>
                    <a:pt x="446314" y="0"/>
                  </a:lnTo>
                  <a:lnTo>
                    <a:pt x="816429" y="827314"/>
                  </a:lnTo>
                  <a:lnTo>
                    <a:pt x="0" y="827314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6870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70134" y="1049834"/>
            <a:ext cx="5151120" cy="994120"/>
          </a:xfrm>
        </p:spPr>
        <p:txBody>
          <a:bodyPr>
            <a:normAutofit/>
          </a:bodyPr>
          <a:lstStyle/>
          <a:p>
            <a:r>
              <a:rPr lang="en-US" dirty="0" smtClean="0"/>
              <a:t>Stormwater Park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70134" y="1792941"/>
            <a:ext cx="5151120" cy="5011895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Living laboratory of stormwater BMPs</a:t>
            </a:r>
          </a:p>
          <a:p>
            <a:r>
              <a:rPr lang="en-US" sz="2600" dirty="0" smtClean="0"/>
              <a:t>Riverfront access</a:t>
            </a:r>
          </a:p>
          <a:p>
            <a:r>
              <a:rPr lang="en-US" sz="2600" dirty="0" smtClean="0"/>
              <a:t>Tours, exhibits</a:t>
            </a:r>
          </a:p>
          <a:p>
            <a:r>
              <a:rPr lang="en-US" sz="2600" dirty="0" smtClean="0"/>
              <a:t>Northeast Minneapolis</a:t>
            </a:r>
          </a:p>
          <a:p>
            <a:pPr marL="0" indent="0">
              <a:lnSpc>
                <a:spcPct val="170000"/>
              </a:lnSpc>
              <a:buNone/>
            </a:pPr>
            <a:endParaRPr lang="en-US" sz="3200" b="1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3200" b="1" dirty="0" smtClean="0"/>
              <a:t>Marcy Bean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Capital </a:t>
            </a:r>
            <a:r>
              <a:rPr lang="en-US" dirty="0"/>
              <a:t>Projects &amp; Stewardship </a:t>
            </a:r>
            <a:r>
              <a:rPr lang="en-US" dirty="0" smtClean="0"/>
              <a:t>Specialist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mbean@mwmo.org</a:t>
            </a:r>
            <a:r>
              <a:rPr lang="en-US" dirty="0" smtClean="0"/>
              <a:t> 612-746-4979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35191" y="115884"/>
            <a:ext cx="7885444" cy="569006"/>
          </a:xfrm>
        </p:spPr>
        <p:txBody>
          <a:bodyPr/>
          <a:lstStyle/>
          <a:p>
            <a:r>
              <a:rPr lang="en-US" dirty="0" smtClean="0"/>
              <a:t>MWMO Stormwater Park &amp; Learning Center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-140" r="15404" b="140"/>
          <a:stretch/>
        </p:blipFill>
        <p:spPr/>
      </p:pic>
    </p:spTree>
    <p:extLst>
      <p:ext uri="{BB962C8B-B14F-4D97-AF65-F5344CB8AC3E}">
        <p14:creationId xmlns:p14="http://schemas.microsoft.com/office/powerpoint/2010/main" val="1451733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Trees + Stormwater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78791" y="2272888"/>
            <a:ext cx="5913209" cy="4379913"/>
          </a:xfrm>
        </p:spPr>
        <p:txBody>
          <a:bodyPr>
            <a:normAutofit fontScale="70000" lnSpcReduction="20000"/>
          </a:bodyPr>
          <a:lstStyle/>
          <a:p>
            <a:r>
              <a:rPr lang="en-US" sz="3700" dirty="0"/>
              <a:t>C</a:t>
            </a:r>
            <a:r>
              <a:rPr lang="en-US" sz="3700" dirty="0" smtClean="0"/>
              <a:t>apture + store rainfall in tree canopy</a:t>
            </a:r>
          </a:p>
          <a:p>
            <a:r>
              <a:rPr lang="en-US" sz="3700" dirty="0" smtClean="0"/>
              <a:t>Trees slow </a:t>
            </a:r>
            <a:r>
              <a:rPr lang="en-US" sz="3700" dirty="0"/>
              <a:t>down runoff</a:t>
            </a:r>
          </a:p>
          <a:p>
            <a:r>
              <a:rPr lang="en-US" sz="3700" dirty="0" smtClean="0"/>
              <a:t>Tree roots improve soil conditions to promote infiltration</a:t>
            </a:r>
          </a:p>
          <a:p>
            <a:r>
              <a:rPr lang="en-US" sz="3700" dirty="0" smtClean="0"/>
              <a:t>Trees take up water from the soil and return to the atmosphere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FD4"/>
                </a:solidFill>
              </a:rPr>
              <a:t>TREES + STORMWATER</a:t>
            </a:r>
            <a:endParaRPr lang="en-US" dirty="0">
              <a:solidFill>
                <a:srgbClr val="008FD4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1026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Trees + stormwater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Trees can increase the effectiveness of grey + green infrastructure</a:t>
            </a:r>
          </a:p>
          <a:p>
            <a:r>
              <a:rPr lang="en-US" dirty="0" smtClean="0"/>
              <a:t>Bigger trees = More stormwater benefit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FD4"/>
                </a:solidFill>
              </a:rPr>
              <a:t>TREES + STORMWATER</a:t>
            </a:r>
            <a:endParaRPr lang="en-US" dirty="0">
              <a:solidFill>
                <a:srgbClr val="008FD4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21792"/>
          <a:stretch/>
        </p:blipFill>
        <p:spPr/>
      </p:pic>
    </p:spTree>
    <p:extLst>
      <p:ext uri="{BB962C8B-B14F-4D97-AF65-F5344CB8AC3E}">
        <p14:creationId xmlns:p14="http://schemas.microsoft.com/office/powerpoint/2010/main" val="2608482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3" b="1787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trees need?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70134" y="2102070"/>
            <a:ext cx="5151120" cy="45507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Soil 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Type</a:t>
            </a:r>
          </a:p>
          <a:p>
            <a:pPr lvl="1">
              <a:lnSpc>
                <a:spcPct val="100000"/>
              </a:lnSpc>
            </a:pPr>
            <a:r>
              <a:rPr lang="en-US" sz="2000" dirty="0" err="1" smtClean="0"/>
              <a:t>Uncompacted</a:t>
            </a:r>
            <a:endParaRPr lang="en-US" sz="2000" dirty="0" smtClean="0"/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Volume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Water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Irrigation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Drainage</a:t>
            </a:r>
          </a:p>
          <a:p>
            <a:pPr marL="403225" lvl="1" indent="-403225">
              <a:lnSpc>
                <a:spcPct val="100000"/>
              </a:lnSpc>
            </a:pPr>
            <a:r>
              <a:rPr lang="en-US" sz="2800" dirty="0" smtClean="0"/>
              <a:t>Care</a:t>
            </a:r>
          </a:p>
          <a:p>
            <a:pPr marL="685800" lvl="2" indent="-403225">
              <a:lnSpc>
                <a:spcPct val="100000"/>
              </a:lnSpc>
            </a:pPr>
            <a:r>
              <a:rPr lang="en-US" dirty="0" smtClean="0"/>
              <a:t>Correct planting</a:t>
            </a:r>
          </a:p>
          <a:p>
            <a:pPr marL="685800" lvl="2" indent="-403225">
              <a:lnSpc>
                <a:spcPct val="100000"/>
              </a:lnSpc>
            </a:pPr>
            <a:r>
              <a:rPr lang="en-US" dirty="0" smtClean="0"/>
              <a:t>Establishment</a:t>
            </a:r>
          </a:p>
          <a:p>
            <a:pPr marL="685800" lvl="2" indent="-403225">
              <a:lnSpc>
                <a:spcPct val="100000"/>
              </a:lnSpc>
            </a:pPr>
            <a:r>
              <a:rPr lang="en-US" dirty="0" smtClean="0"/>
              <a:t>Maintenance</a:t>
            </a:r>
          </a:p>
          <a:p>
            <a:pPr marL="457200" lvl="2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FD4"/>
                </a:solidFill>
              </a:rPr>
              <a:t>TREE CONSIDERATIONS</a:t>
            </a:r>
            <a:endParaRPr lang="en-US" dirty="0">
              <a:solidFill>
                <a:srgbClr val="008F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4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b="10448"/>
          <a:stretch/>
        </p:blipFill>
        <p:spPr>
          <a:xfrm>
            <a:off x="740228" y="1015208"/>
            <a:ext cx="10678885" cy="579494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5192" y="115884"/>
            <a:ext cx="4193268" cy="569006"/>
          </a:xfrm>
        </p:spPr>
        <p:txBody>
          <a:bodyPr/>
          <a:lstStyle/>
          <a:p>
            <a:r>
              <a:rPr lang="en-US" dirty="0"/>
              <a:t>TREE CONSIDERATIONS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16829" y="115884"/>
            <a:ext cx="4604658" cy="569006"/>
          </a:xfrm>
        </p:spPr>
        <p:txBody>
          <a:bodyPr/>
          <a:lstStyle/>
          <a:p>
            <a:r>
              <a:rPr lang="en-US" dirty="0" smtClean="0"/>
              <a:t>SOIL VOLUME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5688" y="1161806"/>
            <a:ext cx="42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Graphic from Casey Trees, 2008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667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5" r="-1627"/>
          <a:stretch/>
        </p:blipFill>
        <p:spPr>
          <a:xfrm>
            <a:off x="149087" y="1178826"/>
            <a:ext cx="11877107" cy="5281608"/>
          </a:xfrm>
        </p:spPr>
      </p:pic>
      <p:sp>
        <p:nvSpPr>
          <p:cNvPr id="5" name="TextBox 4"/>
          <p:cNvSpPr txBox="1"/>
          <p:nvPr/>
        </p:nvSpPr>
        <p:spPr>
          <a:xfrm>
            <a:off x="214401" y="6376063"/>
            <a:ext cx="42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Graphic from </a:t>
            </a:r>
            <a:r>
              <a:rPr lang="en-US" sz="1400" dirty="0" err="1" smtClean="0"/>
              <a:t>DeepRoot</a:t>
            </a:r>
            <a:endParaRPr lang="en-US" sz="1400" dirty="0"/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5192" y="115884"/>
            <a:ext cx="4193268" cy="569006"/>
          </a:xfrm>
        </p:spPr>
        <p:txBody>
          <a:bodyPr/>
          <a:lstStyle/>
          <a:p>
            <a:r>
              <a:rPr lang="en-US" dirty="0"/>
              <a:t>TREE CONSIDERATIONS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16829" y="115884"/>
            <a:ext cx="4604658" cy="569006"/>
          </a:xfrm>
        </p:spPr>
        <p:txBody>
          <a:bodyPr/>
          <a:lstStyle/>
          <a:p>
            <a:r>
              <a:rPr lang="en-US" dirty="0" smtClean="0"/>
              <a:t>SOIL VOLUME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20787" y="3384200"/>
            <a:ext cx="7019154" cy="2657371"/>
            <a:chOff x="2320787" y="3384200"/>
            <a:chExt cx="7019154" cy="2657371"/>
          </a:xfrm>
        </p:grpSpPr>
        <p:sp>
          <p:nvSpPr>
            <p:cNvPr id="2" name="5-Point Star 1"/>
            <p:cNvSpPr/>
            <p:nvPr/>
          </p:nvSpPr>
          <p:spPr>
            <a:xfrm>
              <a:off x="8904512" y="3384200"/>
              <a:ext cx="435429" cy="381000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320787" y="3629130"/>
              <a:ext cx="6801439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9122226" y="3574700"/>
              <a:ext cx="0" cy="2466871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7924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Right tree for the right place</a:t>
            </a:r>
          </a:p>
          <a:p>
            <a:r>
              <a:rPr lang="en-US" dirty="0" smtClean="0"/>
              <a:t>Give the tree the ability to grow to its potential</a:t>
            </a:r>
          </a:p>
          <a:p>
            <a:r>
              <a:rPr lang="en-US" dirty="0" smtClean="0"/>
              <a:t>Social benefits of trees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Climate </a:t>
            </a:r>
            <a:r>
              <a:rPr lang="en-US" dirty="0" smtClean="0"/>
              <a:t>changes </a:t>
            </a:r>
          </a:p>
          <a:p>
            <a:r>
              <a:rPr lang="en-US" dirty="0" smtClean="0"/>
              <a:t>Tough conditions</a:t>
            </a:r>
          </a:p>
          <a:p>
            <a:r>
              <a:rPr lang="en-US" dirty="0" smtClean="0"/>
              <a:t>Have all needs been provided for?</a:t>
            </a:r>
            <a:endParaRPr lang="en-US" dirty="0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b="668"/>
          <a:stretch>
            <a:fillRect/>
          </a:stretch>
        </p:blipFill>
        <p:spPr/>
      </p:pic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Aesthetics + Function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Tolerance</a:t>
            </a:r>
            <a:endParaRPr lang="en-US" dirty="0"/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13510"/>
          <a:stretch/>
        </p:blipFill>
        <p:spPr/>
      </p:pic>
      <p:sp>
        <p:nvSpPr>
          <p:cNvPr id="24" name="Text Placeholder 1"/>
          <p:cNvSpPr txBox="1">
            <a:spLocks/>
          </p:cNvSpPr>
          <p:nvPr/>
        </p:nvSpPr>
        <p:spPr>
          <a:xfrm>
            <a:off x="335192" y="115884"/>
            <a:ext cx="4193268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8FD4"/>
                </a:solidFill>
              </a:rPr>
              <a:t>TREE CONSIDERATIONS</a:t>
            </a:r>
            <a:endParaRPr lang="en-US" dirty="0">
              <a:solidFill>
                <a:srgbClr val="008FD4"/>
              </a:solidFill>
            </a:endParaRP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16829" y="115884"/>
            <a:ext cx="5562600" cy="5690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TOUGH SPECIES FOR TOUGH CONDITIONS</a:t>
            </a:r>
            <a:endParaRPr lang="en-US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7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Urban spaces (microclimates)</a:t>
            </a:r>
          </a:p>
          <a:p>
            <a:r>
              <a:rPr lang="en-US" dirty="0" smtClean="0"/>
              <a:t>Extremes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are we asking trees to adapt to?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Space to grow</a:t>
            </a:r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r="5318"/>
          <a:stretch>
            <a:fillRect/>
          </a:stretch>
        </p:blipFill>
        <p:spPr/>
      </p:pic>
      <p:sp>
        <p:nvSpPr>
          <p:cNvPr id="13" name="Content Placeholder 12"/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r>
              <a:rPr lang="en-US" dirty="0" smtClean="0"/>
              <a:t>Select trees</a:t>
            </a:r>
          </a:p>
          <a:p>
            <a:r>
              <a:rPr lang="en-US" dirty="0" smtClean="0"/>
              <a:t>Fix nursery defects</a:t>
            </a:r>
          </a:p>
          <a:p>
            <a:r>
              <a:rPr lang="en-US" dirty="0" smtClean="0"/>
              <a:t>Don’t plant too deep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Correct planting</a:t>
            </a:r>
            <a:endParaRPr lang="en-US" dirty="0"/>
          </a:p>
        </p:txBody>
      </p:sp>
      <p:pic>
        <p:nvPicPr>
          <p:cNvPr id="17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r="5131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9" b="8607"/>
          <a:stretch/>
        </p:blipFill>
        <p:spPr/>
      </p:pic>
      <p:sp>
        <p:nvSpPr>
          <p:cNvPr id="18" name="Text Placeholder 1"/>
          <p:cNvSpPr txBox="1">
            <a:spLocks/>
          </p:cNvSpPr>
          <p:nvPr/>
        </p:nvSpPr>
        <p:spPr>
          <a:xfrm>
            <a:off x="335192" y="115884"/>
            <a:ext cx="4193268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spc="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8FD4"/>
                </a:solidFill>
              </a:rPr>
              <a:t>TREE CONSIDERATIONS</a:t>
            </a:r>
            <a:endParaRPr lang="en-US" dirty="0">
              <a:solidFill>
                <a:srgbClr val="008FD4"/>
              </a:solidFill>
            </a:endParaRP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4016829" y="115884"/>
            <a:ext cx="5562600" cy="56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6858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1430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6002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2057400" indent="-365760" algn="l" defTabSz="914400" rtl="0" eaLnBrk="1" latinLnBrk="0" hangingPunct="1">
              <a:lnSpc>
                <a:spcPts val="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TOUGH SPECIES FOR TOUGH CONDITIONS</a:t>
            </a:r>
            <a:endParaRPr lang="en-US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12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0497D08-D717-44B3-B7B1-5C9A8FB68983}" vid="{37115256-4375-46E1-953C-6173F66E51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MWMO PowerPoint Template (2016) - Widescreen</Template>
  <TotalTime>3011</TotalTime>
  <Words>1042</Words>
  <Application>Microsoft Office PowerPoint</Application>
  <PresentationFormat>Widescreen</PresentationFormat>
  <Paragraphs>231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Open Sans</vt:lpstr>
      <vt:lpstr>Calibri</vt:lpstr>
      <vt:lpstr>Noto Serif</vt:lpstr>
      <vt:lpstr>Office Theme</vt:lpstr>
      <vt:lpstr>Tree-Based Bioretention</vt:lpstr>
      <vt:lpstr>Tree-Based Bioretention</vt:lpstr>
      <vt:lpstr>Trees + Stormwater</vt:lpstr>
      <vt:lpstr>Trees + stormwater</vt:lpstr>
      <vt:lpstr>What do trees need?</vt:lpstr>
      <vt:lpstr>PowerPoint Presentation</vt:lpstr>
      <vt:lpstr>PowerPoint Presentation</vt:lpstr>
      <vt:lpstr>PowerPoint Presentation</vt:lpstr>
      <vt:lpstr>PowerPoint Presentation</vt:lpstr>
      <vt:lpstr>Trees are tough, but…</vt:lpstr>
      <vt:lpstr>“Tree Trenches”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Stormwater Park</vt:lpstr>
    </vt:vector>
  </TitlesOfParts>
  <Company>MWMO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Title Page</dc:title>
  <dc:creator>Nick Busse</dc:creator>
  <cp:keywords>MWMO</cp:keywords>
  <cp:lastModifiedBy>Gelbmann, Anne (MPCA)</cp:lastModifiedBy>
  <cp:revision>149</cp:revision>
  <dcterms:created xsi:type="dcterms:W3CDTF">2016-12-02T21:38:13Z</dcterms:created>
  <dcterms:modified xsi:type="dcterms:W3CDTF">2017-05-30T15:02:51Z</dcterms:modified>
</cp:coreProperties>
</file>