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2"/>
  </p:sldMasterIdLst>
  <p:notesMasterIdLst>
    <p:notesMasterId r:id="rId28"/>
  </p:notesMasterIdLst>
  <p:handoutMasterIdLst>
    <p:handoutMasterId r:id="rId29"/>
  </p:handoutMasterIdLst>
  <p:sldIdLst>
    <p:sldId id="705" r:id="rId3"/>
    <p:sldId id="628" r:id="rId4"/>
    <p:sldId id="671" r:id="rId5"/>
    <p:sldId id="676" r:id="rId6"/>
    <p:sldId id="697" r:id="rId7"/>
    <p:sldId id="643" r:id="rId8"/>
    <p:sldId id="644" r:id="rId9"/>
    <p:sldId id="696" r:id="rId10"/>
    <p:sldId id="709" r:id="rId11"/>
    <p:sldId id="688" r:id="rId12"/>
    <p:sldId id="698" r:id="rId13"/>
    <p:sldId id="699" r:id="rId14"/>
    <p:sldId id="706" r:id="rId15"/>
    <p:sldId id="711" r:id="rId16"/>
    <p:sldId id="712" r:id="rId17"/>
    <p:sldId id="713" r:id="rId18"/>
    <p:sldId id="710" r:id="rId19"/>
    <p:sldId id="700" r:id="rId20"/>
    <p:sldId id="701" r:id="rId21"/>
    <p:sldId id="707" r:id="rId22"/>
    <p:sldId id="708" r:id="rId23"/>
    <p:sldId id="702" r:id="rId24"/>
    <p:sldId id="703" r:id="rId25"/>
    <p:sldId id="704" r:id="rId26"/>
    <p:sldId id="660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9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687EB-41A3-46FA-93E5-E9EC30F513A3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10D6-8EA1-4E42-B378-245C9B07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1487F27-667C-44A7-AD91-DC5FF0073126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FAF49E-10FE-46CA-A1A7-1F1E9ABB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F49E-10FE-46CA-A1A7-1F1E9ABB5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F49E-10FE-46CA-A1A7-1F1E9ABB5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AF49E-10FE-46CA-A1A7-1F1E9ABB5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2B98-1B3A-416E-9B07-CE8B5F14C380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B0CC-5CE6-4EAB-817C-432A948B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81A125-0523-4FFD-9E5A-764FA34E6EF4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A048F5-F6BB-49B5-A090-40E792A637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10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1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:\Photos\A Temp Photos\10-24-07 flight\IMG_0454SCR-STC -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9144000" cy="216712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Bioretention media</a:t>
            </a:r>
            <a:endParaRPr lang="en-US" sz="48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792" y="4588036"/>
            <a:ext cx="7371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Mike Isensee,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CPESC</a:t>
            </a:r>
          </a:p>
          <a:p>
            <a:pPr>
              <a:defRPr/>
            </a:pPr>
            <a:r>
              <a:rPr lang="en-US" sz="2400" b="1" dirty="0" smtClean="0">
                <a:cs typeface="Times New Roman" pitchFamily="18" charset="0"/>
              </a:rPr>
              <a:t>Middle St. Croix Watershed Management Organization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/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latin typeface="+mn-lt"/>
                <a:cs typeface="Times New Roman" pitchFamily="18" charset="0"/>
              </a:rPr>
              <a:t>Washington Conservation District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-9251476" y="3511077"/>
            <a:ext cx="51054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Mike Isensee, CPESC</a:t>
            </a:r>
            <a:br>
              <a:rPr lang="en-US" sz="2400" dirty="0" smtClean="0"/>
            </a:br>
            <a:r>
              <a:rPr lang="en-US" sz="2400" dirty="0" smtClean="0"/>
              <a:t>Middle St. Croix WMO</a:t>
            </a:r>
          </a:p>
          <a:p>
            <a:r>
              <a:rPr lang="en-US" sz="2400" dirty="0" smtClean="0"/>
              <a:t>Washington Conservation District</a:t>
            </a:r>
            <a:endParaRPr lang="en-US" sz="2400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52" y="4424931"/>
            <a:ext cx="1194126" cy="221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1926"/>
            <a:ext cx="1375872" cy="16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Required Testing	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76400"/>
            <a:ext cx="2615845" cy="3688442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Soil media test results and a soil sample must be submitted at least 14 days prior to material delivery.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12095"/>
              </p:ext>
            </p:extLst>
          </p:nvPr>
        </p:nvGraphicFramePr>
        <p:xfrm>
          <a:off x="3429000" y="1600198"/>
          <a:ext cx="5562600" cy="434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7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($)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Standard Turnaround Time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Sample Amount Needed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9045 pH Soil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Hours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 grams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ASTM D2974 Organic Matter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Days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 grams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Phosphorous (Bray)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Days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 grams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365.1 Total Phosphorous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Days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 grams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CEC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Days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 grams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Grain Size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Days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 grams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6943"/>
          <a:stretch/>
        </p:blipFill>
        <p:spPr>
          <a:xfrm>
            <a:off x="16383000" y="4830817"/>
            <a:ext cx="2431985" cy="20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41270"/>
              </p:ext>
            </p:extLst>
          </p:nvPr>
        </p:nvGraphicFramePr>
        <p:xfrm>
          <a:off x="381000" y="150495"/>
          <a:ext cx="8229600" cy="6402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Olsen 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Bray 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Melich3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ppm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ppm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ppm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9/1/2015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60/40 Sand/Peat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9/15/2015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60/40 Sand/Peat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6/9/2015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70/30 Sand/Sphag. 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6/1/2015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80/20 Sand/Sphag. 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6/1/2015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70/30 Sand/Sphag. 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6/1/2015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80/20 Sand/Compost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6/1/2015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70/30 Sand/Compost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4/1/2014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70/30 Sand/Compost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4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4/1/2014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70/30 Sand/Reed Sedge 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4/1/2014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70/30 Sand/Sphag. 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7/1/2013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60/40 Sand/Sphag. Peat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8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Current Standard	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752" y="1371600"/>
            <a:ext cx="4419600" cy="12192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70/30 Sand/Sphagnum Peat</a:t>
            </a:r>
          </a:p>
          <a:p>
            <a:r>
              <a:rPr lang="en-US" sz="2700" dirty="0" smtClean="0"/>
              <a:t>Test Results Required</a:t>
            </a:r>
          </a:p>
          <a:p>
            <a:endParaRPr lang="en-US" sz="2700" dirty="0" smtClean="0"/>
          </a:p>
          <a:p>
            <a:endParaRPr lang="en-US" sz="2700" dirty="0" smtClean="0"/>
          </a:p>
        </p:txBody>
      </p:sp>
      <p:pic>
        <p:nvPicPr>
          <p:cNvPr id="6" name="Picture 5" descr="Adobe Acrobat Professional - [Stillwater JHS Plans-Specs (2)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39166" r="21372" b="30417"/>
          <a:stretch/>
        </p:blipFill>
        <p:spPr>
          <a:xfrm>
            <a:off x="350103" y="2819400"/>
            <a:ext cx="856529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323227" cy="25908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defPPr>
              <a:defRPr lang="en-US"/>
            </a:defPPr>
            <a:lvl1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b="1"/>
            </a:lvl1pPr>
            <a:lvl2pPr marL="630936" indent="-274320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/>
            </a:lvl2pPr>
            <a:lvl3pPr marL="923544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/>
            </a:lvl3pPr>
            <a:lvl4pPr marL="1188720" indent="-228600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/>
            </a:lvl4pPr>
            <a:lvl5pPr marL="1426464" indent="-228600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/>
            </a:lvl5pPr>
            <a:lvl6pPr marL="1673352" indent="-228600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</a:lvl6pPr>
            <a:lvl7pPr marL="1911096" indent="-228600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/>
            </a:lvl7pPr>
            <a:lvl8pPr marL="2121408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8pPr>
            <a:lvl9pPr marL="2322576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9pPr>
          </a:lstStyle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/>
              <a:t>1.Ensure Media Mixture to a P content between 12-30 mg/kg (and supports vegetation). </a:t>
            </a:r>
            <a:br>
              <a:rPr lang="en-US" sz="2800" dirty="0" smtClean="0"/>
            </a:br>
            <a:endParaRPr lang="en-US" sz="1000" dirty="0"/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. Incorporate a soil amendment to facilitate absorption of P (and does not kill vegetation).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1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NELLY-GPM INC. HOME PAG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 r="1897" b="22617"/>
          <a:stretch/>
        </p:blipFill>
        <p:spPr>
          <a:xfrm>
            <a:off x="48610" y="3124200"/>
            <a:ext cx="8970579" cy="31767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610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919" y="1143000"/>
            <a:ext cx="8202881" cy="1826893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95% ASTM C-33 Coarse Wash Sand and 5% Iron Aggregate by weight (1,485 lbs. Connelly GPM Inc., ETI CC 1004 or approved equal). 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63" y="8353251"/>
            <a:ext cx="7154274" cy="12479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84932"/>
            <a:ext cx="9144000" cy="14018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Iron Enhanced Sand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idls Xsec 4-30-1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9823" r="4925" b="6933"/>
          <a:stretch/>
        </p:blipFill>
        <p:spPr>
          <a:xfrm>
            <a:off x="152400" y="1477997"/>
            <a:ext cx="8826499" cy="522586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1799" y="1461532"/>
            <a:ext cx="6883401" cy="1662668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IESF is Exposed to the Air</a:t>
            </a:r>
          </a:p>
          <a:p>
            <a:r>
              <a:rPr lang="en-US" b="1" dirty="0" smtClean="0"/>
              <a:t>Extra Underdrain (w/ gate valve) 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7630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Design Considerations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 Acrobat Professional - [SAP_082-623-009_Final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5" t="17210" r="14238" b="7421"/>
          <a:stretch/>
        </p:blipFill>
        <p:spPr>
          <a:xfrm>
            <a:off x="2912423" y="914400"/>
            <a:ext cx="6002977" cy="571576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110560" y="914400"/>
            <a:ext cx="483503" cy="1012242"/>
          </a:xfrm>
          <a:prstGeom prst="straightConnector1">
            <a:avLst/>
          </a:prstGeom>
          <a:ln w="149225">
            <a:solidFill>
              <a:srgbClr val="99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48704" y="4462955"/>
            <a:ext cx="345360" cy="529916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 flipH="1">
            <a:off x="7248704" y="4992872"/>
            <a:ext cx="345360" cy="1128983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5953255" y="1735572"/>
            <a:ext cx="1776161" cy="3005940"/>
          </a:xfrm>
          <a:custGeom>
            <a:avLst/>
            <a:gdLst>
              <a:gd name="connsiteX0" fmla="*/ 1072021 w 1959457"/>
              <a:gd name="connsiteY0" fmla="*/ 174801 h 3457945"/>
              <a:gd name="connsiteX1" fmla="*/ 444224 w 1959457"/>
              <a:gd name="connsiteY1" fmla="*/ 1061905 h 3457945"/>
              <a:gd name="connsiteX2" fmla="*/ 21143 w 1959457"/>
              <a:gd name="connsiteY2" fmla="*/ 1812532 h 3457945"/>
              <a:gd name="connsiteX3" fmla="*/ 103030 w 1959457"/>
              <a:gd name="connsiteY3" fmla="*/ 2276556 h 3457945"/>
              <a:gd name="connsiteX4" fmla="*/ 444224 w 1959457"/>
              <a:gd name="connsiteY4" fmla="*/ 3136365 h 3457945"/>
              <a:gd name="connsiteX5" fmla="*/ 676236 w 1959457"/>
              <a:gd name="connsiteY5" fmla="*/ 3422968 h 3457945"/>
              <a:gd name="connsiteX6" fmla="*/ 1181203 w 1959457"/>
              <a:gd name="connsiteY6" fmla="*/ 3422968 h 3457945"/>
              <a:gd name="connsiteX7" fmla="*/ 1658874 w 1959457"/>
              <a:gd name="connsiteY7" fmla="*/ 3150012 h 3457945"/>
              <a:gd name="connsiteX8" fmla="*/ 1959125 w 1959457"/>
              <a:gd name="connsiteY8" fmla="*/ 2563159 h 3457945"/>
              <a:gd name="connsiteX9" fmla="*/ 1604283 w 1959457"/>
              <a:gd name="connsiteY9" fmla="*/ 461403 h 3457945"/>
              <a:gd name="connsiteX10" fmla="*/ 1522397 w 1959457"/>
              <a:gd name="connsiteY10" fmla="*/ 38323 h 3457945"/>
              <a:gd name="connsiteX11" fmla="*/ 1167555 w 1959457"/>
              <a:gd name="connsiteY11" fmla="*/ 38323 h 3457945"/>
              <a:gd name="connsiteX12" fmla="*/ 1072021 w 1959457"/>
              <a:gd name="connsiteY12" fmla="*/ 174801 h 34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9457" h="3457945">
                <a:moveTo>
                  <a:pt x="1072021" y="174801"/>
                </a:moveTo>
                <a:cubicBezTo>
                  <a:pt x="951466" y="345398"/>
                  <a:pt x="619370" y="788950"/>
                  <a:pt x="444224" y="1061905"/>
                </a:cubicBezTo>
                <a:cubicBezTo>
                  <a:pt x="269078" y="1334860"/>
                  <a:pt x="78009" y="1610090"/>
                  <a:pt x="21143" y="1812532"/>
                </a:cubicBezTo>
                <a:cubicBezTo>
                  <a:pt x="-35723" y="2014974"/>
                  <a:pt x="32516" y="2055917"/>
                  <a:pt x="103030" y="2276556"/>
                </a:cubicBezTo>
                <a:cubicBezTo>
                  <a:pt x="173543" y="2497195"/>
                  <a:pt x="348690" y="2945296"/>
                  <a:pt x="444224" y="3136365"/>
                </a:cubicBezTo>
                <a:cubicBezTo>
                  <a:pt x="539758" y="3327434"/>
                  <a:pt x="553406" y="3375201"/>
                  <a:pt x="676236" y="3422968"/>
                </a:cubicBezTo>
                <a:cubicBezTo>
                  <a:pt x="799066" y="3470735"/>
                  <a:pt x="1017430" y="3468461"/>
                  <a:pt x="1181203" y="3422968"/>
                </a:cubicBezTo>
                <a:cubicBezTo>
                  <a:pt x="1344976" y="3377475"/>
                  <a:pt x="1529220" y="3293313"/>
                  <a:pt x="1658874" y="3150012"/>
                </a:cubicBezTo>
                <a:cubicBezTo>
                  <a:pt x="1788528" y="3006711"/>
                  <a:pt x="1968223" y="3011260"/>
                  <a:pt x="1959125" y="2563159"/>
                </a:cubicBezTo>
                <a:cubicBezTo>
                  <a:pt x="1950027" y="2115058"/>
                  <a:pt x="1677071" y="882209"/>
                  <a:pt x="1604283" y="461403"/>
                </a:cubicBezTo>
                <a:cubicBezTo>
                  <a:pt x="1531495" y="40597"/>
                  <a:pt x="1595185" y="108836"/>
                  <a:pt x="1522397" y="38323"/>
                </a:cubicBezTo>
                <a:cubicBezTo>
                  <a:pt x="1449609" y="-32190"/>
                  <a:pt x="1247167" y="11028"/>
                  <a:pt x="1167555" y="38323"/>
                </a:cubicBezTo>
                <a:cubicBezTo>
                  <a:pt x="1087943" y="65618"/>
                  <a:pt x="1192576" y="4204"/>
                  <a:pt x="1072021" y="17480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1111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1882" tIns="50941" rIns="101882" bIns="5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18824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837767">
            <a:off x="3969954" y="4930721"/>
            <a:ext cx="2088563" cy="37224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000" dirty="0"/>
              <a:t>Iron Sand Filter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11452" y="3668081"/>
            <a:ext cx="949066" cy="359476"/>
          </a:xfrm>
          <a:prstGeom prst="straightConnector1">
            <a:avLst/>
          </a:prstGeom>
          <a:ln w="95250">
            <a:solidFill>
              <a:srgbClr val="3A923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Design Considerations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4215" y="1066801"/>
            <a:ext cx="4410486" cy="19812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  <a:extLst/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3000"/>
            </a:lvl1pPr>
            <a:lvl2pPr marL="630936" indent="-274320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/>
            </a:lvl2pPr>
            <a:lvl3pPr marL="923544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/>
            </a:lvl3pPr>
            <a:lvl4pPr marL="1188720" indent="-228600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/>
            </a:lvl4pPr>
            <a:lvl5pPr marL="1426464" indent="-228600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/>
            </a:lvl5pPr>
            <a:lvl6pPr marL="1673352" indent="-228600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</a:lvl6pPr>
            <a:lvl7pPr marL="1911096" indent="-228600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/>
            </a:lvl7pPr>
            <a:lvl8pPr marL="2121408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8pPr>
            <a:lvl9pPr marL="2322576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9pPr>
          </a:lstStyle>
          <a:p>
            <a:r>
              <a:rPr lang="en-US" dirty="0"/>
              <a:t>High Flow Bypass</a:t>
            </a:r>
          </a:p>
          <a:p>
            <a:r>
              <a:rPr lang="en-US" dirty="0"/>
              <a:t>Maximize filtration prior to discharge to the IESF</a:t>
            </a:r>
          </a:p>
        </p:txBody>
      </p:sp>
      <p:sp>
        <p:nvSpPr>
          <p:cNvPr id="18" name="Freeform 17"/>
          <p:cNvSpPr/>
          <p:nvPr/>
        </p:nvSpPr>
        <p:spPr>
          <a:xfrm>
            <a:off x="4432997" y="4048167"/>
            <a:ext cx="734333" cy="1614761"/>
          </a:xfrm>
          <a:custGeom>
            <a:avLst/>
            <a:gdLst>
              <a:gd name="connsiteX0" fmla="*/ 14 w 734333"/>
              <a:gd name="connsiteY0" fmla="*/ 19084 h 1614761"/>
              <a:gd name="connsiteX1" fmla="*/ 102427 w 734333"/>
              <a:gd name="connsiteY1" fmla="*/ 238540 h 1614761"/>
              <a:gd name="connsiteX2" fmla="*/ 197525 w 734333"/>
              <a:gd name="connsiteY2" fmla="*/ 487257 h 1614761"/>
              <a:gd name="connsiteX3" fmla="*/ 365774 w 734333"/>
              <a:gd name="connsiteY3" fmla="*/ 860332 h 1614761"/>
              <a:gd name="connsiteX4" fmla="*/ 555969 w 734333"/>
              <a:gd name="connsiteY4" fmla="*/ 1262668 h 1614761"/>
              <a:gd name="connsiteX5" fmla="*/ 621806 w 734333"/>
              <a:gd name="connsiteY5" fmla="*/ 1416287 h 1614761"/>
              <a:gd name="connsiteX6" fmla="*/ 621806 w 734333"/>
              <a:gd name="connsiteY6" fmla="*/ 1577222 h 1614761"/>
              <a:gd name="connsiteX7" fmla="*/ 694958 w 734333"/>
              <a:gd name="connsiteY7" fmla="*/ 1606483 h 1614761"/>
              <a:gd name="connsiteX8" fmla="*/ 731534 w 734333"/>
              <a:gd name="connsiteY8" fmla="*/ 1460179 h 1614761"/>
              <a:gd name="connsiteX9" fmla="*/ 621806 w 734333"/>
              <a:gd name="connsiteY9" fmla="*/ 1196831 h 1614761"/>
              <a:gd name="connsiteX10" fmla="*/ 373089 w 734333"/>
              <a:gd name="connsiteY10" fmla="*/ 618931 h 1614761"/>
              <a:gd name="connsiteX11" fmla="*/ 139003 w 734333"/>
              <a:gd name="connsiteY11" fmla="*/ 209279 h 1614761"/>
              <a:gd name="connsiteX12" fmla="*/ 95112 w 734333"/>
              <a:gd name="connsiteY12" fmla="*/ 33715 h 1614761"/>
              <a:gd name="connsiteX13" fmla="*/ 14 w 734333"/>
              <a:gd name="connsiteY13" fmla="*/ 19084 h 16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333" h="1614761">
                <a:moveTo>
                  <a:pt x="14" y="19084"/>
                </a:moveTo>
                <a:cubicBezTo>
                  <a:pt x="1233" y="53221"/>
                  <a:pt x="69509" y="160511"/>
                  <a:pt x="102427" y="238540"/>
                </a:cubicBezTo>
                <a:cubicBezTo>
                  <a:pt x="135346" y="316569"/>
                  <a:pt x="153634" y="383625"/>
                  <a:pt x="197525" y="487257"/>
                </a:cubicBezTo>
                <a:cubicBezTo>
                  <a:pt x="241416" y="590889"/>
                  <a:pt x="306033" y="731097"/>
                  <a:pt x="365774" y="860332"/>
                </a:cubicBezTo>
                <a:cubicBezTo>
                  <a:pt x="425515" y="989567"/>
                  <a:pt x="513297" y="1170009"/>
                  <a:pt x="555969" y="1262668"/>
                </a:cubicBezTo>
                <a:cubicBezTo>
                  <a:pt x="598641" y="1355327"/>
                  <a:pt x="610833" y="1363861"/>
                  <a:pt x="621806" y="1416287"/>
                </a:cubicBezTo>
                <a:cubicBezTo>
                  <a:pt x="632779" y="1468713"/>
                  <a:pt x="609614" y="1545523"/>
                  <a:pt x="621806" y="1577222"/>
                </a:cubicBezTo>
                <a:cubicBezTo>
                  <a:pt x="633998" y="1608921"/>
                  <a:pt x="676670" y="1625990"/>
                  <a:pt x="694958" y="1606483"/>
                </a:cubicBezTo>
                <a:cubicBezTo>
                  <a:pt x="713246" y="1586976"/>
                  <a:pt x="743726" y="1528454"/>
                  <a:pt x="731534" y="1460179"/>
                </a:cubicBezTo>
                <a:cubicBezTo>
                  <a:pt x="719342" y="1391904"/>
                  <a:pt x="681547" y="1337039"/>
                  <a:pt x="621806" y="1196831"/>
                </a:cubicBezTo>
                <a:cubicBezTo>
                  <a:pt x="562065" y="1056623"/>
                  <a:pt x="453556" y="783523"/>
                  <a:pt x="373089" y="618931"/>
                </a:cubicBezTo>
                <a:cubicBezTo>
                  <a:pt x="292622" y="454339"/>
                  <a:pt x="185332" y="306815"/>
                  <a:pt x="139003" y="209279"/>
                </a:cubicBezTo>
                <a:cubicBezTo>
                  <a:pt x="92674" y="111743"/>
                  <a:pt x="117058" y="66633"/>
                  <a:pt x="95112" y="33715"/>
                </a:cubicBezTo>
                <a:cubicBezTo>
                  <a:pt x="73166" y="797"/>
                  <a:pt x="-1205" y="-15053"/>
                  <a:pt x="14" y="190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534701" y="4871001"/>
            <a:ext cx="1337186" cy="1012708"/>
          </a:xfrm>
          <a:custGeom>
            <a:avLst/>
            <a:gdLst>
              <a:gd name="connsiteX0" fmla="*/ 15353 w 1337186"/>
              <a:gd name="connsiteY0" fmla="*/ 344737 h 1012708"/>
              <a:gd name="connsiteX1" fmla="*/ 454265 w 1337186"/>
              <a:gd name="connsiteY1" fmla="*/ 117965 h 1012708"/>
              <a:gd name="connsiteX2" fmla="*/ 732243 w 1337186"/>
              <a:gd name="connsiteY2" fmla="*/ 922 h 1012708"/>
              <a:gd name="connsiteX3" fmla="*/ 820025 w 1337186"/>
              <a:gd name="connsiteY3" fmla="*/ 176487 h 1012708"/>
              <a:gd name="connsiteX4" fmla="*/ 1090688 w 1337186"/>
              <a:gd name="connsiteY4" fmla="*/ 527617 h 1012708"/>
              <a:gd name="connsiteX5" fmla="*/ 1310144 w 1337186"/>
              <a:gd name="connsiteY5" fmla="*/ 725127 h 1012708"/>
              <a:gd name="connsiteX6" fmla="*/ 1288198 w 1337186"/>
              <a:gd name="connsiteY6" fmla="*/ 871431 h 1012708"/>
              <a:gd name="connsiteX7" fmla="*/ 900493 w 1337186"/>
              <a:gd name="connsiteY7" fmla="*/ 973844 h 1012708"/>
              <a:gd name="connsiteX8" fmla="*/ 498157 w 1337186"/>
              <a:gd name="connsiteY8" fmla="*/ 1010420 h 1012708"/>
              <a:gd name="connsiteX9" fmla="*/ 293331 w 1337186"/>
              <a:gd name="connsiteY9" fmla="*/ 915322 h 1012708"/>
              <a:gd name="connsiteX10" fmla="*/ 117766 w 1337186"/>
              <a:gd name="connsiteY10" fmla="*/ 578823 h 1012708"/>
              <a:gd name="connsiteX11" fmla="*/ 15353 w 1337186"/>
              <a:gd name="connsiteY11" fmla="*/ 344737 h 10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7186" h="1012708">
                <a:moveTo>
                  <a:pt x="15353" y="344737"/>
                </a:moveTo>
                <a:cubicBezTo>
                  <a:pt x="71436" y="267927"/>
                  <a:pt x="334783" y="175267"/>
                  <a:pt x="454265" y="117965"/>
                </a:cubicBezTo>
                <a:cubicBezTo>
                  <a:pt x="573747" y="60663"/>
                  <a:pt x="671283" y="-8832"/>
                  <a:pt x="732243" y="922"/>
                </a:cubicBezTo>
                <a:cubicBezTo>
                  <a:pt x="793203" y="10676"/>
                  <a:pt x="760284" y="88705"/>
                  <a:pt x="820025" y="176487"/>
                </a:cubicBezTo>
                <a:cubicBezTo>
                  <a:pt x="879766" y="264269"/>
                  <a:pt x="1009002" y="436177"/>
                  <a:pt x="1090688" y="527617"/>
                </a:cubicBezTo>
                <a:cubicBezTo>
                  <a:pt x="1172374" y="619057"/>
                  <a:pt x="1277226" y="667825"/>
                  <a:pt x="1310144" y="725127"/>
                </a:cubicBezTo>
                <a:cubicBezTo>
                  <a:pt x="1343062" y="782429"/>
                  <a:pt x="1356473" y="829978"/>
                  <a:pt x="1288198" y="871431"/>
                </a:cubicBezTo>
                <a:cubicBezTo>
                  <a:pt x="1219923" y="912884"/>
                  <a:pt x="1032166" y="950679"/>
                  <a:pt x="900493" y="973844"/>
                </a:cubicBezTo>
                <a:cubicBezTo>
                  <a:pt x="768820" y="997009"/>
                  <a:pt x="599351" y="1020174"/>
                  <a:pt x="498157" y="1010420"/>
                </a:cubicBezTo>
                <a:cubicBezTo>
                  <a:pt x="396963" y="1000666"/>
                  <a:pt x="356730" y="987255"/>
                  <a:pt x="293331" y="915322"/>
                </a:cubicBezTo>
                <a:cubicBezTo>
                  <a:pt x="229933" y="843389"/>
                  <a:pt x="164096" y="673920"/>
                  <a:pt x="117766" y="578823"/>
                </a:cubicBezTo>
                <a:cubicBezTo>
                  <a:pt x="71436" y="483726"/>
                  <a:pt x="-40730" y="421547"/>
                  <a:pt x="15353" y="344737"/>
                </a:cubicBezTo>
                <a:close/>
              </a:path>
            </a:pathLst>
          </a:custGeom>
          <a:solidFill>
            <a:srgbClr val="FFC000">
              <a:alpha val="70000"/>
            </a:srgbClr>
          </a:solidFill>
          <a:ln w="1111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1882" tIns="50941" rIns="101882" bIns="5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18824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32065" y="5655267"/>
            <a:ext cx="317102" cy="933176"/>
          </a:xfrm>
          <a:prstGeom prst="straightConnector1">
            <a:avLst/>
          </a:prstGeom>
          <a:ln w="13335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16755"/>
            <a:ext cx="5181600" cy="45720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5% Iron filings  (dry weight)?</a:t>
            </a:r>
          </a:p>
          <a:p>
            <a:r>
              <a:rPr lang="en-US" sz="2800" b="1" dirty="0" smtClean="0"/>
              <a:t>Oven Dry</a:t>
            </a:r>
          </a:p>
          <a:p>
            <a:r>
              <a:rPr lang="en-US" sz="2800" b="1" dirty="0" smtClean="0"/>
              <a:t>1,000 Gram Media Sample (approximately 2 cups)</a:t>
            </a:r>
          </a:p>
          <a:p>
            <a:r>
              <a:rPr lang="en-US" sz="2800" b="1" dirty="0" smtClean="0"/>
              <a:t>Separate the sample with a magnet</a:t>
            </a:r>
          </a:p>
          <a:p>
            <a:r>
              <a:rPr lang="en-US" sz="2800" b="1" dirty="0" smtClean="0"/>
              <a:t>Weigh abstracted Iron</a:t>
            </a:r>
          </a:p>
          <a:p>
            <a:r>
              <a:rPr lang="en-US" sz="2800" b="1" dirty="0" smtClean="0"/>
              <a:t>Repeat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t="26599" r="37310" b="42277"/>
          <a:stretch/>
        </p:blipFill>
        <p:spPr bwMode="auto">
          <a:xfrm>
            <a:off x="5259228" y="810863"/>
            <a:ext cx="3710763" cy="290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81000"/>
            <a:ext cx="86868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Quality Control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/>
          <a:stretch/>
        </p:blipFill>
        <p:spPr>
          <a:xfrm>
            <a:off x="5314810" y="3935063"/>
            <a:ext cx="3599598" cy="2613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192159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07806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 &amp; Iron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9228" y="5906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&amp; Iron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591626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1816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Erickson, A.J., J.S. Gulliver, and P.T. Weiss. 2007. "Enhanced sand filtration for storm water phosphorus removal, Journal of Environmental Engineering." 133 (5): 485-497.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Erickson</a:t>
            </a:r>
            <a:r>
              <a:rPr lang="en-US" b="1" dirty="0"/>
              <a:t>, A.J., J.S. Gulliver, and P. </a:t>
            </a:r>
            <a:r>
              <a:rPr lang="en-US" b="1" dirty="0" smtClean="0"/>
              <a:t>T</a:t>
            </a:r>
            <a:r>
              <a:rPr lang="en-US" b="1" dirty="0"/>
              <a:t>.  Weiss. 2012. “Capturing Phosphates with Iron Enhanced Sand Filtration,” Water Research, 46(9), 3032–3042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6716" r="13750" b="14420"/>
          <a:stretch/>
        </p:blipFill>
        <p:spPr bwMode="auto">
          <a:xfrm>
            <a:off x="338634" y="685800"/>
            <a:ext cx="8314332" cy="42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14" y="5486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Weiss</a:t>
            </a:r>
            <a:r>
              <a:rPr lang="en-US" b="1" dirty="0"/>
              <a:t>, P., </a:t>
            </a:r>
            <a:r>
              <a:rPr lang="en-US" b="1" dirty="0" err="1"/>
              <a:t>Aljobeh</a:t>
            </a:r>
            <a:r>
              <a:rPr lang="en-US" b="1" dirty="0"/>
              <a:t>, Z., Bradford, C., and </a:t>
            </a:r>
            <a:r>
              <a:rPr lang="en-US" b="1" dirty="0" err="1"/>
              <a:t>Breitzke</a:t>
            </a:r>
            <a:r>
              <a:rPr lang="en-US" b="1" dirty="0"/>
              <a:t>, E. (2016) An Iron-Enhanced Rain Garden for Dissolved Phosphorus Removal. World Environmental and Water Resources Congress 2016: pp. 185-194. </a:t>
            </a:r>
            <a:r>
              <a:rPr lang="en-US" b="1" dirty="0" err="1"/>
              <a:t>doi</a:t>
            </a:r>
            <a:r>
              <a:rPr lang="en-US" b="1" dirty="0"/>
              <a:t>: 10.1061/9780784479889.020 </a:t>
            </a:r>
          </a:p>
        </p:txBody>
      </p:sp>
      <p:pic>
        <p:nvPicPr>
          <p:cNvPr id="2" name="Picture 1" descr="UPDATES: January 2016 | Stormwater Research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16384" r="3731" b="10701"/>
          <a:stretch/>
        </p:blipFill>
        <p:spPr>
          <a:xfrm>
            <a:off x="252484" y="1505803"/>
            <a:ext cx="8579892" cy="35893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3" y="874087"/>
            <a:ext cx="7483522" cy="4221077"/>
          </a:xfrm>
          <a:prstGeom prst="rect">
            <a:avLst/>
          </a:prstGeom>
        </p:spPr>
      </p:pic>
      <p:pic>
        <p:nvPicPr>
          <p:cNvPr id="6" name="Picture 5" descr="UPDATES: January 2016 | Stormwater Research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5552" r="21941" b="2384"/>
          <a:stretch/>
        </p:blipFill>
        <p:spPr>
          <a:xfrm>
            <a:off x="491119" y="228600"/>
            <a:ext cx="8102622" cy="51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97" y="1347534"/>
            <a:ext cx="6363803" cy="43937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90" y="1219200"/>
            <a:ext cx="6389055" cy="454793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84"/>
            <a:ext cx="90471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MP Propert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331"/>
            <a:ext cx="4355453" cy="3065269"/>
          </a:xfrm>
          <a:prstGeom prst="rect">
            <a:avLst/>
          </a:prstGeom>
        </p:spPr>
      </p:pic>
      <p:pic>
        <p:nvPicPr>
          <p:cNvPr id="7" name="Picture 6" descr="BMP Propert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7" y="211331"/>
            <a:ext cx="4355453" cy="30652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2615184"/>
            <a:ext cx="2286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7760" y="187452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25146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MP Propert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4319245" cy="3039787"/>
          </a:xfrm>
          <a:prstGeom prst="rect">
            <a:avLst/>
          </a:prstGeom>
        </p:spPr>
      </p:pic>
      <p:pic>
        <p:nvPicPr>
          <p:cNvPr id="12" name="Picture 11" descr="BMP Properti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98" y="3573483"/>
            <a:ext cx="4360401" cy="3068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2600" y="5922264"/>
            <a:ext cx="2286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7760" y="52578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589788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MP Propert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42" y="232914"/>
            <a:ext cx="4433058" cy="3119886"/>
          </a:xfrm>
          <a:prstGeom prst="rect">
            <a:avLst/>
          </a:prstGeom>
        </p:spPr>
      </p:pic>
      <p:pic>
        <p:nvPicPr>
          <p:cNvPr id="12" name="Picture 11" descr="BMP Propert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4439188" cy="3124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28800" y="2514600"/>
            <a:ext cx="22860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7760" y="195072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25908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MP Propert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3529590"/>
            <a:ext cx="4404532" cy="3099810"/>
          </a:xfrm>
          <a:prstGeom prst="rect">
            <a:avLst/>
          </a:prstGeom>
        </p:spPr>
      </p:pic>
      <p:pic>
        <p:nvPicPr>
          <p:cNvPr id="3" name="Picture 2" descr="BMP Properti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10" y="3546860"/>
            <a:ext cx="4379993" cy="30825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28800" y="5791200"/>
            <a:ext cx="22860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7760" y="522732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58674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3377625"/>
            <a:ext cx="8534400" cy="289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0"/>
            <a:ext cx="8229600" cy="1371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536262" y="952381"/>
            <a:ext cx="5931338" cy="1371600"/>
            <a:chOff x="2968" y="61673"/>
            <a:chExt cx="9141031" cy="169092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33800" r="4903" b="45813"/>
            <a:stretch/>
          </p:blipFill>
          <p:spPr bwMode="auto">
            <a:xfrm>
              <a:off x="2968" y="61673"/>
              <a:ext cx="9141031" cy="1659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0" t="50891" r="43880" b="44213"/>
            <a:stretch/>
          </p:blipFill>
          <p:spPr bwMode="auto">
            <a:xfrm>
              <a:off x="152400" y="1354123"/>
              <a:ext cx="3833850" cy="398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5872593" y="2323981"/>
            <a:ext cx="137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Settling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2" y="2247781"/>
            <a:ext cx="16099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Biologica</a:t>
            </a:r>
            <a:r>
              <a:rPr lang="en-US" sz="1600" dirty="0" smtClean="0">
                <a:solidFill>
                  <a:schemeClr val="bg1"/>
                </a:solidFill>
              </a:rPr>
              <a:t>l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Filtration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Bacterial </a:t>
            </a:r>
            <a:r>
              <a:rPr lang="en-US" sz="1600" dirty="0" err="1" smtClean="0">
                <a:solidFill>
                  <a:schemeClr val="bg1"/>
                </a:solidFill>
              </a:rPr>
              <a:t>Degr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400" dirty="0" smtClean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114800" y="1180983"/>
            <a:ext cx="6093" cy="168160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5515" y="2323981"/>
            <a:ext cx="197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Chemical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Sorption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86" y="3712056"/>
            <a:ext cx="2067214" cy="790685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53" y="3482308"/>
            <a:ext cx="885949" cy="65731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91400" y="4596825"/>
            <a:ext cx="8882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Sump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err="1" smtClean="0">
                <a:solidFill>
                  <a:schemeClr val="bg1"/>
                </a:solidFill>
              </a:rPr>
              <a:t>Forebay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Pond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155405" y="4215825"/>
            <a:ext cx="312195" cy="56316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72197" y="4815007"/>
            <a:ext cx="162400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Weeper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Weir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Skimmer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5816025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Reactive Sand Filter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619783" y="3934062"/>
            <a:ext cx="542603" cy="9551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"/>
          <a:stretch/>
        </p:blipFill>
        <p:spPr>
          <a:xfrm>
            <a:off x="762000" y="3434453"/>
            <a:ext cx="4495800" cy="230537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37978" r="6201" b="4684"/>
          <a:stretch/>
        </p:blipFill>
        <p:spPr>
          <a:xfrm>
            <a:off x="1219200" y="4107397"/>
            <a:ext cx="1393166" cy="769403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2176915" y="5149512"/>
            <a:ext cx="109085" cy="7014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73103" y="4692590"/>
            <a:ext cx="2778554" cy="1319424"/>
            <a:chOff x="4873103" y="4692590"/>
            <a:chExt cx="2778554" cy="1319424"/>
          </a:xfrm>
        </p:grpSpPr>
        <p:sp>
          <p:nvSpPr>
            <p:cNvPr id="40" name="TextBox 39"/>
            <p:cNvSpPr txBox="1"/>
            <p:nvPr/>
          </p:nvSpPr>
          <p:spPr>
            <a:xfrm>
              <a:off x="5365657" y="5673460"/>
              <a:ext cx="2286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Bioretention Cell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 flipV="1">
              <a:off x="4873103" y="4692590"/>
              <a:ext cx="492554" cy="98087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1524000" y="1219201"/>
            <a:ext cx="6093" cy="39303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36165" y="1180982"/>
            <a:ext cx="0" cy="417263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20608" y="2908756"/>
            <a:ext cx="197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Infiltration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Targeting Stormwater Pollutants </a:t>
            </a:r>
            <a:endParaRPr lang="en-US" dirty="0"/>
          </a:p>
        </p:txBody>
      </p:sp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600"/>
            <a:ext cx="8691600" cy="57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7" grpId="0"/>
      <p:bldP spid="39" grpId="0"/>
      <p:bldP spid="41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066800"/>
            <a:ext cx="6498102" cy="5370371"/>
            <a:chOff x="2188698" y="838200"/>
            <a:chExt cx="6879102" cy="575954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1780"/>
            <a:stretch/>
          </p:blipFill>
          <p:spPr>
            <a:xfrm>
              <a:off x="2188698" y="838200"/>
              <a:ext cx="6879102" cy="5759548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3331698" y="1407971"/>
              <a:ext cx="1143000" cy="838200"/>
            </a:xfrm>
            <a:prstGeom prst="straightConnector1">
              <a:avLst/>
            </a:prstGeom>
            <a:ln w="95250">
              <a:solidFill>
                <a:srgbClr val="9966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6426209" y="1614471"/>
              <a:ext cx="939140" cy="973777"/>
            </a:xfrm>
            <a:prstGeom prst="straightConnector1">
              <a:avLst/>
            </a:prstGeom>
            <a:ln w="133350">
              <a:solidFill>
                <a:srgbClr val="00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712698" y="5446571"/>
              <a:ext cx="1123950" cy="762000"/>
            </a:xfrm>
            <a:prstGeom prst="straightConnector1">
              <a:avLst/>
            </a:prstGeom>
            <a:ln w="133350">
              <a:solidFill>
                <a:srgbClr val="9966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4670641" y="2419353"/>
              <a:ext cx="1460665" cy="337791"/>
            </a:xfrm>
            <a:custGeom>
              <a:avLst/>
              <a:gdLst>
                <a:gd name="connsiteX0" fmla="*/ 0 w 1460665"/>
                <a:gd name="connsiteY0" fmla="*/ 0 h 337791"/>
                <a:gd name="connsiteX1" fmla="*/ 605641 w 1460665"/>
                <a:gd name="connsiteY1" fmla="*/ 332509 h 337791"/>
                <a:gd name="connsiteX2" fmla="*/ 1199408 w 1460665"/>
                <a:gd name="connsiteY2" fmla="*/ 190005 h 337791"/>
                <a:gd name="connsiteX3" fmla="*/ 1460665 w 1460665"/>
                <a:gd name="connsiteY3" fmla="*/ 0 h 33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665" h="337791">
                  <a:moveTo>
                    <a:pt x="0" y="0"/>
                  </a:moveTo>
                  <a:cubicBezTo>
                    <a:pt x="202870" y="150421"/>
                    <a:pt x="405740" y="300842"/>
                    <a:pt x="605641" y="332509"/>
                  </a:cubicBezTo>
                  <a:cubicBezTo>
                    <a:pt x="805542" y="364176"/>
                    <a:pt x="1056904" y="245423"/>
                    <a:pt x="1199408" y="190005"/>
                  </a:cubicBezTo>
                  <a:cubicBezTo>
                    <a:pt x="1341912" y="134587"/>
                    <a:pt x="1401288" y="67293"/>
                    <a:pt x="1460665" y="0"/>
                  </a:cubicBezTo>
                </a:path>
              </a:pathLst>
            </a:custGeom>
            <a:ln w="95250">
              <a:solidFill>
                <a:srgbClr val="3A923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20963" y="3203592"/>
              <a:ext cx="1282535" cy="337979"/>
            </a:xfrm>
            <a:custGeom>
              <a:avLst/>
              <a:gdLst>
                <a:gd name="connsiteX0" fmla="*/ 1282535 w 1282535"/>
                <a:gd name="connsiteY0" fmla="*/ 337979 h 337979"/>
                <a:gd name="connsiteX1" fmla="*/ 973776 w 1282535"/>
                <a:gd name="connsiteY1" fmla="*/ 52971 h 337979"/>
                <a:gd name="connsiteX2" fmla="*/ 403761 w 1282535"/>
                <a:gd name="connsiteY2" fmla="*/ 5470 h 337979"/>
                <a:gd name="connsiteX3" fmla="*/ 0 w 1282535"/>
                <a:gd name="connsiteY3" fmla="*/ 124223 h 33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2535" h="337979">
                  <a:moveTo>
                    <a:pt x="1282535" y="337979"/>
                  </a:moveTo>
                  <a:cubicBezTo>
                    <a:pt x="1201386" y="223184"/>
                    <a:pt x="1120238" y="108389"/>
                    <a:pt x="973776" y="52971"/>
                  </a:cubicBezTo>
                  <a:cubicBezTo>
                    <a:pt x="827314" y="-2447"/>
                    <a:pt x="566057" y="-6405"/>
                    <a:pt x="403761" y="5470"/>
                  </a:cubicBezTo>
                  <a:cubicBezTo>
                    <a:pt x="241465" y="17345"/>
                    <a:pt x="120732" y="70784"/>
                    <a:pt x="0" y="124223"/>
                  </a:cubicBezTo>
                </a:path>
              </a:pathLst>
            </a:custGeom>
            <a:ln w="95250">
              <a:solidFill>
                <a:srgbClr val="3A923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Lake St. Croix 2017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23391" y="3836521"/>
            <a:ext cx="3920609" cy="2574229"/>
          </a:xfrm>
          <a:prstGeom prst="rect">
            <a:avLst/>
          </a:prstGeom>
          <a:solidFill>
            <a:schemeClr val="bg2">
              <a:lumMod val="75000"/>
              <a:alpha val="87000"/>
            </a:schemeClr>
          </a:solidFill>
          <a:extLst/>
        </p:spPr>
        <p:txBody>
          <a:bodyPr/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b="1"/>
            </a:lvl1pPr>
            <a:lvl2pPr marL="630936" indent="-274320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/>
            </a:lvl2pPr>
            <a:lvl3pPr marL="923544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/>
            </a:lvl3pPr>
            <a:lvl4pPr marL="1188720" indent="-228600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/>
            </a:lvl4pPr>
            <a:lvl5pPr marL="1426464" indent="-228600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/>
            </a:lvl5pPr>
            <a:lvl6pPr marL="1673352" indent="-228600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</a:lvl6pPr>
            <a:lvl7pPr marL="1911096" indent="-228600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/>
            </a:lvl7pPr>
            <a:lvl8pPr marL="2121408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8pPr>
            <a:lvl9pPr marL="2322576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9pPr>
          </a:lstStyle>
          <a:p>
            <a:r>
              <a:rPr lang="en-US" dirty="0" smtClean="0"/>
              <a:t>12.75 Acres Total Watershed </a:t>
            </a:r>
          </a:p>
          <a:p>
            <a:r>
              <a:rPr lang="en-US" dirty="0" smtClean="0"/>
              <a:t>1,440 cubic feet </a:t>
            </a:r>
            <a:r>
              <a:rPr lang="en-US" dirty="0"/>
              <a:t>IESF </a:t>
            </a:r>
            <a:endParaRPr lang="en-US" dirty="0" smtClean="0"/>
          </a:p>
          <a:p>
            <a:r>
              <a:rPr lang="en-US" dirty="0" smtClean="0"/>
              <a:t>Binding capacity 40 lbs.</a:t>
            </a:r>
          </a:p>
          <a:p>
            <a:r>
              <a:rPr lang="en-US" dirty="0" smtClean="0"/>
              <a:t>Total Annual Load = 12.46 lbs. P</a:t>
            </a:r>
          </a:p>
          <a:p>
            <a:r>
              <a:rPr lang="en-US" dirty="0" smtClean="0"/>
              <a:t>Annual  Dissolved P Reduction = 2.1 lbs. P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5200" y="6477000"/>
            <a:ext cx="5861275" cy="685800"/>
          </a:xfrm>
          <a:prstGeom prst="rect">
            <a:avLst/>
          </a:prstGeom>
          <a:noFill/>
        </p:spPr>
        <p:txBody>
          <a:bodyPr/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City of Stillwater 2017 Eng. Estimate  $96,000</a:t>
            </a:r>
            <a:endParaRPr lang="en-US" sz="1800" b="1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76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1"/>
          <a:stretch/>
        </p:blipFill>
        <p:spPr>
          <a:xfrm>
            <a:off x="152400" y="2057400"/>
            <a:ext cx="8789800" cy="457353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4434" y="228600"/>
            <a:ext cx="8763000" cy="762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Engineered Media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328969" y="2303860"/>
            <a:ext cx="4648200" cy="906018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71600" y="5093732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Times New Roman" pitchFamily="18" charset="0"/>
              </a:rPr>
              <a:t>Curt Coudron, </a:t>
            </a:r>
            <a:r>
              <a:rPr lang="en-US" b="1" dirty="0" smtClean="0">
                <a:latin typeface="+mn-lt"/>
                <a:cs typeface="Times New Roman" pitchFamily="18" charset="0"/>
              </a:rPr>
              <a:t>CPESC, Senior Resource Conservationist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Times New Roman" pitchFamily="18" charset="0"/>
              </a:rPr>
              <a:t>Jim Davidson, </a:t>
            </a:r>
            <a:r>
              <a:rPr lang="en-US" b="1" dirty="0" smtClean="0">
                <a:latin typeface="+mn-lt"/>
                <a:cs typeface="Times New Roman" pitchFamily="18" charset="0"/>
              </a:rPr>
              <a:t>CPSWQ, CPESC, Urban Conservationist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3887" y="4589435"/>
            <a:ext cx="1035703" cy="1112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5" descr="SWCD-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8" y="4578722"/>
            <a:ext cx="1144621" cy="112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-100605" y="9751406"/>
            <a:ext cx="8567683" cy="2167128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/>
              <a:t>Media Mixes &amp;</a:t>
            </a:r>
            <a:br>
              <a:rPr lang="en-US" sz="6000" smtClean="0"/>
            </a:br>
            <a:r>
              <a:rPr lang="en-US" sz="6000" smtClean="0"/>
              <a:t> testing standards</a:t>
            </a:r>
            <a:endParaRPr lang="en-US" sz="60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139818" y="11839903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Mike Isensee,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CPESC</a:t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latin typeface="+mn-lt"/>
                <a:cs typeface="Times New Roman" pitchFamily="18" charset="0"/>
              </a:rPr>
              <a:t>Watershed Specialist</a:t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latin typeface="+mn-lt"/>
                <a:cs typeface="Times New Roman" pitchFamily="18" charset="0"/>
              </a:rPr>
              <a:t>misensee@mnwcd.org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55" y="4800600"/>
            <a:ext cx="976646" cy="18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173977" y="8968827"/>
            <a:ext cx="5485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New Bioretention</a:t>
            </a:r>
            <a:endParaRPr lang="en-US" sz="44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95475"/>
              </p:ext>
            </p:extLst>
          </p:nvPr>
        </p:nvGraphicFramePr>
        <p:xfrm>
          <a:off x="132629" y="3906283"/>
          <a:ext cx="181047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Photo Editor Photo" r:id="rId5" imgW="6628571" imgH="1952898" progId="MSPhotoEd.3">
                  <p:embed/>
                </p:oleObj>
              </mc:Choice>
              <mc:Fallback>
                <p:oleObj name="Photo Editor Photo" r:id="rId5" imgW="6628571" imgH="1952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29" y="3906283"/>
                        <a:ext cx="1810471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19300" y="3974068"/>
            <a:ext cx="506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  <a:cs typeface="Times New Roman" pitchFamily="18" charset="0"/>
              </a:rPr>
              <a:t>Bryan Pynn, Senior Water Restoration Technician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3887" y="341531"/>
            <a:ext cx="5677240" cy="906018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61631" y="1103531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Mike Isensee,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CPESC</a:t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latin typeface="+mn-lt"/>
                <a:cs typeface="Times New Roman" pitchFamily="18" charset="0"/>
              </a:rPr>
              <a:t>Administrator MSCWMO</a:t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latin typeface="+mn-lt"/>
                <a:cs typeface="Times New Roman" pitchFamily="18" charset="0"/>
              </a:rPr>
              <a:t>misensee@mnwcd.org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05273"/>
              </p:ext>
            </p:extLst>
          </p:nvPr>
        </p:nvGraphicFramePr>
        <p:xfrm>
          <a:off x="5096876" y="1371600"/>
          <a:ext cx="3522247" cy="103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Photo Editor Photo" r:id="rId7" imgW="6628571" imgH="1952898" progId="MSPhotoEd.3">
                  <p:embed/>
                </p:oleObj>
              </mc:Choice>
              <mc:Fallback>
                <p:oleObj name="Photo Editor Photo" r:id="rId7" imgW="6628571" imgH="1952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876" y="1371600"/>
                        <a:ext cx="3522247" cy="1038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09415" y="3087469"/>
            <a:ext cx="5448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  <a:cs typeface="Times New Roman" pitchFamily="18" charset="0"/>
              </a:rPr>
              <a:t>Andy Erickson, Researcher, St. </a:t>
            </a:r>
            <a:r>
              <a:rPr lang="en-US" b="1" dirty="0" smtClean="0">
                <a:cs typeface="Times New Roman" pitchFamily="18" charset="0"/>
              </a:rPr>
              <a:t>Anthony Falls Laboratory, University of Minnesota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" y="3125378"/>
            <a:ext cx="1151560" cy="6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water.pca.state.mn.us/images/2/29/Bioinfiltratio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38631" r="21552"/>
          <a:stretch/>
        </p:blipFill>
        <p:spPr>
          <a:xfrm>
            <a:off x="152400" y="2037314"/>
            <a:ext cx="8839200" cy="4744486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flipV="1">
            <a:off x="3570890" y="4409557"/>
            <a:ext cx="2906110" cy="664554"/>
          </a:xfrm>
          <a:prstGeom prst="trapezoid">
            <a:avLst>
              <a:gd name="adj" fmla="val 52365"/>
            </a:avLst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>
            <a:off x="3200399" y="5000421"/>
            <a:ext cx="3721761" cy="759490"/>
          </a:xfrm>
          <a:prstGeom prst="trapezoid">
            <a:avLst>
              <a:gd name="adj" fmla="val 109831"/>
            </a:avLst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90952" y="4067503"/>
            <a:ext cx="4855779" cy="315311"/>
          </a:xfrm>
          <a:custGeom>
            <a:avLst/>
            <a:gdLst>
              <a:gd name="connsiteX0" fmla="*/ 141889 w 4855779"/>
              <a:gd name="connsiteY0" fmla="*/ 15766 h 315311"/>
              <a:gd name="connsiteX1" fmla="*/ 1008993 w 4855779"/>
              <a:gd name="connsiteY1" fmla="*/ 315311 h 315311"/>
              <a:gd name="connsiteX2" fmla="*/ 4020207 w 4855779"/>
              <a:gd name="connsiteY2" fmla="*/ 299545 h 315311"/>
              <a:gd name="connsiteX3" fmla="*/ 4855779 w 4855779"/>
              <a:gd name="connsiteY3" fmla="*/ 0 h 315311"/>
              <a:gd name="connsiteX4" fmla="*/ 0 w 4855779"/>
              <a:gd name="connsiteY4" fmla="*/ 15766 h 31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5779" h="315311">
                <a:moveTo>
                  <a:pt x="141889" y="15766"/>
                </a:moveTo>
                <a:lnTo>
                  <a:pt x="1008993" y="315311"/>
                </a:lnTo>
                <a:lnTo>
                  <a:pt x="4020207" y="299545"/>
                </a:lnTo>
                <a:lnTo>
                  <a:pt x="4855779" y="0"/>
                </a:lnTo>
                <a:lnTo>
                  <a:pt x="0" y="15766"/>
                </a:lnTo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Infiltration –Use Compost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>
          <a:xfrm>
            <a:off x="0" y="2495550"/>
            <a:ext cx="9144000" cy="42862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657600" y="4863469"/>
            <a:ext cx="5181600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rapezoid 2"/>
          <p:cNvSpPr/>
          <p:nvPr/>
        </p:nvSpPr>
        <p:spPr>
          <a:xfrm flipV="1">
            <a:off x="3352800" y="4863469"/>
            <a:ext cx="2514600" cy="266891"/>
          </a:xfrm>
          <a:prstGeom prst="trapezoid">
            <a:avLst>
              <a:gd name="adj" fmla="val 52365"/>
            </a:avLst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3048000" y="5172411"/>
            <a:ext cx="3200400" cy="466389"/>
          </a:xfrm>
          <a:prstGeom prst="trapezoid">
            <a:avLst>
              <a:gd name="adj" fmla="val 109831"/>
            </a:avLst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-76200"/>
            <a:ext cx="8229600" cy="16764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>
              <a:spcBef>
                <a:spcPct val="0"/>
              </a:spcBef>
              <a:buNone/>
              <a:defRPr sz="4800" b="1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Filtration with Most Infiltration Credit (per MIDS Calculator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24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P Propert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40331"/>
            <a:ext cx="4355453" cy="3065269"/>
          </a:xfrm>
          <a:prstGeom prst="rect">
            <a:avLst/>
          </a:prstGeom>
        </p:spPr>
      </p:pic>
      <p:pic>
        <p:nvPicPr>
          <p:cNvPr id="4" name="Picture 3" descr="BMP Propert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7" y="3640331"/>
            <a:ext cx="4355453" cy="3065269"/>
          </a:xfrm>
          <a:prstGeom prst="rect">
            <a:avLst/>
          </a:prstGeom>
        </p:spPr>
      </p:pic>
      <p:pic>
        <p:nvPicPr>
          <p:cNvPr id="5" name="Picture 4" descr="BMP Propert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6675"/>
            <a:ext cx="4337060" cy="3052325"/>
          </a:xfrm>
          <a:prstGeom prst="rect">
            <a:avLst/>
          </a:prstGeom>
        </p:spPr>
      </p:pic>
      <p:pic>
        <p:nvPicPr>
          <p:cNvPr id="6" name="Picture 5" descr="BMP Propert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6675"/>
            <a:ext cx="4337061" cy="3052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1066800"/>
            <a:ext cx="2286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6670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7760" y="2029968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4343400"/>
            <a:ext cx="2286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37760" y="530352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59436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3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5" y="1624266"/>
            <a:ext cx="6471745" cy="45479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67655" y="2997965"/>
            <a:ext cx="2362200" cy="1524000"/>
            <a:chOff x="4191000" y="2971800"/>
            <a:chExt cx="2362200" cy="1524000"/>
          </a:xfrm>
        </p:grpSpPr>
        <p:sp>
          <p:nvSpPr>
            <p:cNvPr id="2" name="TextBox 1"/>
            <p:cNvSpPr txBox="1"/>
            <p:nvPr/>
          </p:nvSpPr>
          <p:spPr>
            <a:xfrm>
              <a:off x="4876800" y="3505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Compost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91000" y="2971800"/>
              <a:ext cx="2288628" cy="1359932"/>
              <a:chOff x="9973003" y="3423433"/>
              <a:chExt cx="2288628" cy="13599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0515600" y="367263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668000" y="382503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982200" y="35052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972800" y="412983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294883" y="416209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176438" y="344225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973003" y="379276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54862" y="3423433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461531" y="404648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728231" y="412983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619186" y="364036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811203" y="4414033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264462" y="376049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5ED4B"/>
                    </a:solidFill>
                  </a:rPr>
                  <a:t>P</a:t>
                </a:r>
                <a:endParaRPr lang="en-US" dirty="0">
                  <a:solidFill>
                    <a:srgbClr val="25ED4B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181600" y="4038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5ED4B"/>
                  </a:solidFill>
                </a:rPr>
                <a:t>P</a:t>
              </a:r>
              <a:endParaRPr lang="en-US" dirty="0">
                <a:solidFill>
                  <a:srgbClr val="25ED4B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292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5ED4B"/>
                  </a:solidFill>
                </a:rPr>
                <a:t>P</a:t>
              </a:r>
              <a:endParaRPr lang="en-US" dirty="0">
                <a:solidFill>
                  <a:srgbClr val="25ED4B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805855" y="4023360"/>
            <a:ext cx="381001" cy="360402"/>
          </a:xfrm>
          <a:prstGeom prst="ellipse">
            <a:avLst/>
          </a:prstGeom>
          <a:solidFill>
            <a:srgbClr val="25E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52085" y="1272471"/>
            <a:ext cx="8020515" cy="5297647"/>
            <a:chOff x="1352085" y="1272471"/>
            <a:chExt cx="8020515" cy="5297647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085" y="1272471"/>
              <a:ext cx="7041547" cy="529764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86600" y="6187231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Bannerman 2013</a:t>
              </a:r>
              <a:endParaRPr lang="en-US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54434" y="228600"/>
            <a:ext cx="8763000" cy="762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Engineered Media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23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524000"/>
            <a:ext cx="8323227" cy="25908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</p:spPr>
        <p:txBody>
          <a:bodyPr/>
          <a:lstStyle>
            <a:defPPr>
              <a:defRPr lang="en-US"/>
            </a:defPPr>
            <a:lvl1pPr marL="320040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b="1"/>
            </a:lvl1pPr>
            <a:lvl2pPr marL="630936" indent="-274320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/>
            </a:lvl2pPr>
            <a:lvl3pPr marL="923544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/>
            </a:lvl3pPr>
            <a:lvl4pPr marL="1188720" indent="-228600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/>
            </a:lvl4pPr>
            <a:lvl5pPr marL="1426464" indent="-228600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/>
            </a:lvl5pPr>
            <a:lvl6pPr marL="1673352" indent="-228600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</a:lvl6pPr>
            <a:lvl7pPr marL="1911096" indent="-228600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/>
            </a:lvl7pPr>
            <a:lvl8pPr marL="2121408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8pPr>
            <a:lvl9pPr marL="2322576" indent="-182880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/>
            </a:lvl9pPr>
          </a:lstStyle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/>
              <a:t>1.Ensure Media Mixture to a P content between 12-30 mg/kg (and supports vegetation). </a:t>
            </a:r>
            <a:br>
              <a:rPr lang="en-US" sz="2800" dirty="0" smtClean="0"/>
            </a:br>
            <a:endParaRPr lang="en-US" sz="1000" dirty="0"/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. Incorporate a soil amendment to facilitate absorption of P (and does not kill vegetation).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434" y="228600"/>
            <a:ext cx="8763000" cy="762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Engineered Media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17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P Propert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4439188" cy="3124200"/>
          </a:xfrm>
          <a:prstGeom prst="rect">
            <a:avLst/>
          </a:prstGeom>
        </p:spPr>
      </p:pic>
      <p:pic>
        <p:nvPicPr>
          <p:cNvPr id="5" name="Picture 4" descr="BMP Propert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9114"/>
            <a:ext cx="4439188" cy="3124200"/>
          </a:xfrm>
          <a:prstGeom prst="rect">
            <a:avLst/>
          </a:prstGeom>
        </p:spPr>
      </p:pic>
      <p:pic>
        <p:nvPicPr>
          <p:cNvPr id="6" name="Picture 5" descr="BMP Propert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42" y="3585714"/>
            <a:ext cx="4433058" cy="3119886"/>
          </a:xfrm>
          <a:prstGeom prst="rect">
            <a:avLst/>
          </a:prstGeom>
        </p:spPr>
      </p:pic>
      <p:pic>
        <p:nvPicPr>
          <p:cNvPr id="7" name="Picture 6" descr="BMP Propert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81400"/>
            <a:ext cx="4439188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2590800"/>
            <a:ext cx="2286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26670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37760" y="2029968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5867400"/>
            <a:ext cx="2286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37760" y="530352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5943600"/>
            <a:ext cx="2971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32891"/>
              </p:ext>
            </p:extLst>
          </p:nvPr>
        </p:nvGraphicFramePr>
        <p:xfrm>
          <a:off x="457200" y="1143000"/>
          <a:ext cx="8229600" cy="2889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Mix A: Water quality blend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Mix B: Enhanced filtration blend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Mix C: NC State  water quality blend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Mix 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Mix E: MnDOT 3877.2 Type G 'Filter Topsoil Borrow'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Mix F: Custom Infiltration Basin Planting Soil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Fine aggregate for  Portland Cement Concrete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60-80%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Construction Sand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55-65%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50-70%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85-88%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60-75%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Loamy Sand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10-20%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Silt and Clay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8-12%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Organic Matter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25-35%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30-50%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3-5%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MnDOT grade 2 compost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20-40%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20-40%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9" marR="9199" marT="919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4434" y="228600"/>
            <a:ext cx="8763000" cy="762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MN Stormwater Manual Mixes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85800" y="4272677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media must be suitable for supporting vigorous growth of selected plant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 range (soil/water 1:1) is 6.0 to 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Soluble salts (soil/water 1:2) should not to exceed 500 parts per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bioretention growing media must have a field tested infiltration rate between 1 and 8 inches per hour. </a:t>
            </a:r>
          </a:p>
        </p:txBody>
      </p:sp>
    </p:spTree>
    <p:extLst>
      <p:ext uri="{BB962C8B-B14F-4D97-AF65-F5344CB8AC3E}">
        <p14:creationId xmlns:p14="http://schemas.microsoft.com/office/powerpoint/2010/main" val="2067095383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17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D9F84-1310-4704-A0DC-35D3AAC0B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TP030001780</Template>
  <TotalTime>12825</TotalTime>
  <Words>641</Words>
  <Application>Microsoft Office PowerPoint</Application>
  <PresentationFormat>On-screen Show (4:3)</PresentationFormat>
  <Paragraphs>263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Wingdings 2</vt:lpstr>
      <vt:lpstr>TP030001780</vt:lpstr>
      <vt:lpstr>Photo Editor Photo</vt:lpstr>
      <vt:lpstr>Bioretention media</vt:lpstr>
      <vt:lpstr>PowerPoint Presentation</vt:lpstr>
      <vt:lpstr>Infiltration –Use Compost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Design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Targeting Stormwater Pollutants </vt:lpstr>
      <vt:lpstr>Lake St. Croix 2017</vt:lpstr>
      <vt:lpstr>PowerPoint Presentation</vt:lpstr>
      <vt:lpstr>PowerPoint Presentation</vt:lpstr>
    </vt:vector>
  </TitlesOfParts>
  <Company>Dakota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 2008</dc:title>
  <dc:creator>Miab9</dc:creator>
  <cp:lastModifiedBy>Gelbmann, Anne (MPCA)</cp:lastModifiedBy>
  <cp:revision>359</cp:revision>
  <dcterms:created xsi:type="dcterms:W3CDTF">2011-12-14T15:26:04Z</dcterms:created>
  <dcterms:modified xsi:type="dcterms:W3CDTF">2017-05-30T15:13:28Z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TC300017809990</vt:lpwstr>
  </property>
</Properties>
</file>