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58" r:id="rId3"/>
    <p:sldId id="262" r:id="rId4"/>
    <p:sldId id="259" r:id="rId5"/>
    <p:sldId id="260" r:id="rId6"/>
    <p:sldId id="265" r:id="rId7"/>
    <p:sldId id="268" r:id="rId8"/>
    <p:sldId id="269" r:id="rId9"/>
    <p:sldId id="266" r:id="rId10"/>
    <p:sldId id="261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535" autoAdjust="0"/>
  </p:normalViewPr>
  <p:slideViewPr>
    <p:cSldViewPr snapToGrid="0">
      <p:cViewPr varScale="1">
        <p:scale>
          <a:sx n="109" d="100"/>
          <a:sy n="109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38D5C4-23E6-4CEE-A72B-FF25F2232EC1}" type="datetimeFigureOut">
              <a:rPr lang="en-US" smtClean="0"/>
              <a:t>6/18/2019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D10994-2ECF-429B-99E3-C154477E1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276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87DE4-F244-456D-B1C8-F355F3BDE64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7502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B87DE4-F244-456D-B1C8-F355F3BDE6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9470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10994-2ECF-429B-99E3-C154477E1FE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933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87DE4-F244-456D-B1C8-F355F3BDE64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48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87DE4-F244-456D-B1C8-F355F3BDE64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45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10994-2ECF-429B-99E3-C154477E1FE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7306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B87DE4-F244-456D-B1C8-F355F3BDE6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63138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B87DE4-F244-456D-B1C8-F355F3BDE6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68791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B87DE4-F244-456D-B1C8-F355F3BDE6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7079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B87DE4-F244-456D-B1C8-F355F3BDE6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2983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5759B-F5D2-4AA8-912E-371AC769C22C}" type="datetimeFigureOut">
              <a:rPr lang="en-US" smtClean="0"/>
              <a:t>6/18/2019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A2AC-7C0F-4963-8E1C-9EC371660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106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5759B-F5D2-4AA8-912E-371AC769C22C}" type="datetimeFigureOut">
              <a:rPr lang="en-US" smtClean="0"/>
              <a:t>6/18/2019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A2AC-7C0F-4963-8E1C-9EC371660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5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5759B-F5D2-4AA8-912E-371AC769C22C}" type="datetimeFigureOut">
              <a:rPr lang="en-US" smtClean="0"/>
              <a:t>6/18/2019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A2AC-7C0F-4963-8E1C-9EC371660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104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EF5EC-7374-4FCC-91C7-2EDAB27689ED}" type="datetimeFigureOut">
              <a:rPr lang="en-US" smtClean="0"/>
              <a:t>6/18/2019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3F24E-B721-40FC-9CE8-80059E9FD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360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EF5EC-7374-4FCC-91C7-2EDAB27689ED}" type="datetimeFigureOut">
              <a:rPr lang="en-US" smtClean="0"/>
              <a:t>6/18/2019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3F24E-B721-40FC-9CE8-80059E9FD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962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EF5EC-7374-4FCC-91C7-2EDAB27689ED}" type="datetimeFigureOut">
              <a:rPr lang="en-US" smtClean="0"/>
              <a:t>6/18/2019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3F24E-B721-40FC-9CE8-80059E9FD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0054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EF5EC-7374-4FCC-91C7-2EDAB27689ED}" type="datetimeFigureOut">
              <a:rPr lang="en-US" smtClean="0"/>
              <a:t>6/18/2019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3F24E-B721-40FC-9CE8-80059E9FD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394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EF5EC-7374-4FCC-91C7-2EDAB27689ED}" type="datetimeFigureOut">
              <a:rPr lang="en-US" smtClean="0"/>
              <a:t>6/18/2019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3F24E-B721-40FC-9CE8-80059E9FD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377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EF5EC-7374-4FCC-91C7-2EDAB27689ED}" type="datetimeFigureOut">
              <a:rPr lang="en-US" smtClean="0"/>
              <a:t>6/18/2019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3F24E-B721-40FC-9CE8-80059E9FD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4208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EF5EC-7374-4FCC-91C7-2EDAB27689ED}" type="datetimeFigureOut">
              <a:rPr lang="en-US" smtClean="0"/>
              <a:t>6/18/2019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3F24E-B721-40FC-9CE8-80059E9FD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83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EF5EC-7374-4FCC-91C7-2EDAB27689ED}" type="datetimeFigureOut">
              <a:rPr lang="en-US" smtClean="0"/>
              <a:t>6/18/2019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3F24E-B721-40FC-9CE8-80059E9FD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409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5759B-F5D2-4AA8-912E-371AC769C22C}" type="datetimeFigureOut">
              <a:rPr lang="en-US" smtClean="0"/>
              <a:t>6/18/2019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A2AC-7C0F-4963-8E1C-9EC371660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437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EF5EC-7374-4FCC-91C7-2EDAB27689ED}" type="datetimeFigureOut">
              <a:rPr lang="en-US" smtClean="0"/>
              <a:t>6/18/2019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3F24E-B721-40FC-9CE8-80059E9FD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1908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EF5EC-7374-4FCC-91C7-2EDAB27689ED}" type="datetimeFigureOut">
              <a:rPr lang="en-US" smtClean="0"/>
              <a:t>6/18/2019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3F24E-B721-40FC-9CE8-80059E9FD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352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EF5EC-7374-4FCC-91C7-2EDAB27689ED}" type="datetimeFigureOut">
              <a:rPr lang="en-US" smtClean="0"/>
              <a:t>6/18/2019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3F24E-B721-40FC-9CE8-80059E9FD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892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5759B-F5D2-4AA8-912E-371AC769C22C}" type="datetimeFigureOut">
              <a:rPr lang="en-US" smtClean="0"/>
              <a:t>6/18/2019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A2AC-7C0F-4963-8E1C-9EC371660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16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5759B-F5D2-4AA8-912E-371AC769C22C}" type="datetimeFigureOut">
              <a:rPr lang="en-US" smtClean="0"/>
              <a:t>6/18/2019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A2AC-7C0F-4963-8E1C-9EC371660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17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5759B-F5D2-4AA8-912E-371AC769C22C}" type="datetimeFigureOut">
              <a:rPr lang="en-US" smtClean="0"/>
              <a:t>6/18/2019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A2AC-7C0F-4963-8E1C-9EC371660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546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5759B-F5D2-4AA8-912E-371AC769C22C}" type="datetimeFigureOut">
              <a:rPr lang="en-US" smtClean="0"/>
              <a:t>6/18/2019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A2AC-7C0F-4963-8E1C-9EC371660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18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5759B-F5D2-4AA8-912E-371AC769C22C}" type="datetimeFigureOut">
              <a:rPr lang="en-US" smtClean="0"/>
              <a:t>6/18/2019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A2AC-7C0F-4963-8E1C-9EC371660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990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5759B-F5D2-4AA8-912E-371AC769C22C}" type="datetimeFigureOut">
              <a:rPr lang="en-US" smtClean="0"/>
              <a:t>6/18/2019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A2AC-7C0F-4963-8E1C-9EC371660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10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5759B-F5D2-4AA8-912E-371AC769C22C}" type="datetimeFigureOut">
              <a:rPr lang="en-US" smtClean="0"/>
              <a:t>6/18/2019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A2AC-7C0F-4963-8E1C-9EC371660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790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5759B-F5D2-4AA8-912E-371AC769C22C}" type="datetimeFigureOut">
              <a:rPr lang="en-US" smtClean="0"/>
              <a:t>6/18/2019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1A2AC-7C0F-4963-8E1C-9EC371660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510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EF5EC-7374-4FCC-91C7-2EDAB27689ED}" type="datetimeFigureOut">
              <a:rPr lang="en-US" smtClean="0"/>
              <a:t>6/18/2019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3F24E-B721-40FC-9CE8-80059E9FD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81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hyperlink" Target="mailto:Mike.Trojan@state.mn.us" TargetMode="External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hyperlink" Target="http://stormwater.pca.state.mn.us/index.php/Main_Page" TargetMode="External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tormwater.pca.state.mn.us/index.php?title=Stormwater_Manual_webinar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tormwater.pca.state.mn.us/index.php?title=Stormwater_Manual_webinar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le:Native landscapin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7804" b="21797"/>
          <a:stretch/>
        </p:blipFill>
        <p:spPr bwMode="auto">
          <a:xfrm>
            <a:off x="0" y="0"/>
            <a:ext cx="12175071" cy="168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2" t="18615" r="17782" b="10113"/>
          <a:stretch/>
        </p:blipFill>
        <p:spPr>
          <a:xfrm>
            <a:off x="5673019" y="93303"/>
            <a:ext cx="1356704" cy="15208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991" y="545716"/>
            <a:ext cx="3456432" cy="597408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76426" y="2020077"/>
            <a:ext cx="11599997" cy="2387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rgbClr val="00B0F0"/>
                </a:solidFill>
              </a:rPr>
              <a:t>Minnesota </a:t>
            </a:r>
            <a:r>
              <a:rPr lang="en-US" sz="5400" b="1" dirty="0" err="1">
                <a:solidFill>
                  <a:srgbClr val="00B0F0"/>
                </a:solidFill>
              </a:rPr>
              <a:t>Stormwater</a:t>
            </a:r>
            <a:r>
              <a:rPr lang="en-US" sz="5400" b="1" dirty="0">
                <a:solidFill>
                  <a:srgbClr val="00B0F0"/>
                </a:solidFill>
              </a:rPr>
              <a:t> Manual updates on </a:t>
            </a:r>
            <a:r>
              <a:rPr lang="en-US" sz="5400" b="1" dirty="0" err="1">
                <a:solidFill>
                  <a:srgbClr val="00B0F0"/>
                </a:solidFill>
              </a:rPr>
              <a:t>Stormwater</a:t>
            </a:r>
            <a:r>
              <a:rPr lang="en-US" sz="5400" b="1" dirty="0">
                <a:solidFill>
                  <a:srgbClr val="00B0F0"/>
                </a:solidFill>
              </a:rPr>
              <a:t> Pretreatment Practices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2167961" y="4277756"/>
            <a:ext cx="7971453" cy="16557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June 18, 2019</a:t>
            </a:r>
            <a:endParaRPr lang="en-US" dirty="0"/>
          </a:p>
        </p:txBody>
      </p:sp>
      <p:pic>
        <p:nvPicPr>
          <p:cNvPr id="12" name="Picture 6" descr="Image result for clean water land legacy pictur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26" y="3931813"/>
            <a:ext cx="1368425" cy="261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471" y="5318174"/>
            <a:ext cx="3330906" cy="141261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080" y="3963983"/>
            <a:ext cx="2111718" cy="28109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205" y="4007252"/>
            <a:ext cx="3037765" cy="2275866"/>
          </a:xfrm>
          <a:prstGeom prst="rect">
            <a:avLst/>
          </a:prstGeom>
        </p:spPr>
      </p:pic>
      <p:sp>
        <p:nvSpPr>
          <p:cNvPr id="17" name="Subtitle 2"/>
          <p:cNvSpPr txBox="1">
            <a:spLocks/>
          </p:cNvSpPr>
          <p:nvPr/>
        </p:nvSpPr>
        <p:spPr>
          <a:xfrm>
            <a:off x="5846885" y="6377197"/>
            <a:ext cx="3604846" cy="6065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 smtClean="0"/>
              <a:t>Images courtesy, City of Fridley</a:t>
            </a:r>
            <a:endParaRPr lang="en-US" sz="20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57" y="438071"/>
            <a:ext cx="4787301" cy="81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77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393" y="155697"/>
            <a:ext cx="10515600" cy="1061082"/>
          </a:xfrm>
        </p:spPr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</a:rPr>
              <a:t>Materials will be posted in the SW Manual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815" y="1586000"/>
            <a:ext cx="3012831" cy="3503186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Info on webinar</a:t>
            </a:r>
          </a:p>
          <a:p>
            <a:r>
              <a:rPr lang="en-US" dirty="0" smtClean="0"/>
              <a:t>PowerPoint</a:t>
            </a:r>
          </a:p>
          <a:p>
            <a:r>
              <a:rPr lang="en-US" dirty="0" smtClean="0"/>
              <a:t>Video</a:t>
            </a:r>
          </a:p>
          <a:p>
            <a:r>
              <a:rPr lang="en-US" dirty="0" smtClean="0"/>
              <a:t>Q/A</a:t>
            </a:r>
          </a:p>
          <a:p>
            <a:r>
              <a:rPr lang="en-US" dirty="0" smtClean="0"/>
              <a:t>PDH certificate</a:t>
            </a:r>
          </a:p>
          <a:p>
            <a:endParaRPr lang="en-US" dirty="0"/>
          </a:p>
          <a:p>
            <a:r>
              <a:rPr lang="en-US" dirty="0" smtClean="0"/>
              <a:t>Note: past webinars are also posted on this page</a:t>
            </a:r>
            <a:endParaRPr lang="en-US" dirty="0"/>
          </a:p>
        </p:txBody>
      </p:sp>
      <p:pic>
        <p:nvPicPr>
          <p:cNvPr id="8" name="Picture 7" descr="File:Native landscapin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05" b="6289"/>
          <a:stretch/>
        </p:blipFill>
        <p:spPr bwMode="auto">
          <a:xfrm>
            <a:off x="-1" y="5458408"/>
            <a:ext cx="12175071" cy="139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4146312" y="5802101"/>
            <a:ext cx="3279828" cy="712206"/>
            <a:chOff x="354564" y="331236"/>
            <a:chExt cx="3928187" cy="1027338"/>
          </a:xfrm>
        </p:grpSpPr>
        <p:sp>
          <p:nvSpPr>
            <p:cNvPr id="10" name="Rectangle 9"/>
            <p:cNvSpPr/>
            <p:nvPr/>
          </p:nvSpPr>
          <p:spPr>
            <a:xfrm>
              <a:off x="354564" y="331236"/>
              <a:ext cx="3928187" cy="102636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1" name="Picture 2" descr="Minnesota Pollution Control Agency Log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434" y="348924"/>
              <a:ext cx="3810000" cy="1009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50437" t="10946" r="899" b="4301"/>
          <a:stretch/>
        </p:blipFill>
        <p:spPr>
          <a:xfrm>
            <a:off x="3333331" y="1088405"/>
            <a:ext cx="8476073" cy="415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45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962" y="90026"/>
            <a:ext cx="1051560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</a:rPr>
              <a:t>Presenters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117" y="1124194"/>
            <a:ext cx="9245197" cy="555795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Forrest Kelley, P.E., Capitol Region Watershed District</a:t>
            </a:r>
            <a:endParaRPr lang="en-US" dirty="0"/>
          </a:p>
          <a:p>
            <a:r>
              <a:rPr lang="en-US" dirty="0" smtClean="0"/>
              <a:t>Dr. </a:t>
            </a:r>
            <a:r>
              <a:rPr lang="en-US" dirty="0"/>
              <a:t>John Gulliver - St. Anthony Falls Laboratory; University of Minnesota</a:t>
            </a:r>
          </a:p>
          <a:p>
            <a:r>
              <a:rPr lang="en-US" dirty="0" smtClean="0"/>
              <a:t>Dr. Andy </a:t>
            </a:r>
            <a:r>
              <a:rPr lang="en-US" dirty="0"/>
              <a:t>Erickson - Research Associate; St. Anthony Falls Laboratory; University of </a:t>
            </a:r>
            <a:r>
              <a:rPr lang="en-US" dirty="0" smtClean="0"/>
              <a:t>Minnesota</a:t>
            </a:r>
          </a:p>
          <a:p>
            <a:r>
              <a:rPr lang="en-US" dirty="0" smtClean="0"/>
              <a:t>Katy Thompson, P.E., </a:t>
            </a:r>
            <a:r>
              <a:rPr lang="en-US" dirty="0" err="1" smtClean="0"/>
              <a:t>Respec</a:t>
            </a:r>
            <a:endParaRPr lang="en-US" dirty="0" smtClean="0"/>
          </a:p>
          <a:p>
            <a:r>
              <a:rPr lang="en-US" dirty="0" smtClean="0"/>
              <a:t>Dr. Scott Struck, </a:t>
            </a:r>
            <a:r>
              <a:rPr lang="en-US" dirty="0" err="1" smtClean="0"/>
              <a:t>Geosyntec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Mike Trojan – moderator and Intro</a:t>
            </a:r>
          </a:p>
          <a:p>
            <a:r>
              <a:rPr lang="en-US" dirty="0" smtClean="0"/>
              <a:t>Contact </a:t>
            </a:r>
            <a:r>
              <a:rPr lang="en-US" dirty="0"/>
              <a:t>information</a:t>
            </a:r>
          </a:p>
          <a:p>
            <a:pPr lvl="1"/>
            <a:r>
              <a:rPr lang="en-US" dirty="0">
                <a:hlinkClick r:id="rId3"/>
              </a:rPr>
              <a:t>Mike.Trojan@state.mn.us</a:t>
            </a:r>
            <a:endParaRPr lang="en-US" dirty="0"/>
          </a:p>
          <a:p>
            <a:pPr lvl="1"/>
            <a:r>
              <a:rPr lang="en-US" dirty="0"/>
              <a:t>MN </a:t>
            </a:r>
            <a:r>
              <a:rPr lang="en-US" dirty="0" err="1"/>
              <a:t>Stormwater</a:t>
            </a:r>
            <a:r>
              <a:rPr lang="en-US" dirty="0"/>
              <a:t> Manual – (easier to find with a Google search) </a:t>
            </a: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stormwater.pca.state.mn.us/index.php/Main_Page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2007" y="1948663"/>
            <a:ext cx="1624043" cy="22736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640" y="2009041"/>
            <a:ext cx="1835939" cy="17672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79133"/>
            <a:ext cx="2239108" cy="16793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2008" y="4363667"/>
            <a:ext cx="1603212" cy="24070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552" y="4026872"/>
            <a:ext cx="1422450" cy="2133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7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734" y="246885"/>
            <a:ext cx="10515600" cy="89227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5B9BD5"/>
                </a:solidFill>
              </a:rPr>
              <a:t>Questions and other stuff</a:t>
            </a:r>
            <a:endParaRPr lang="en-US" b="1" dirty="0">
              <a:solidFill>
                <a:srgbClr val="5B9BD5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829734" y="1258067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Please use the </a:t>
            </a:r>
            <a:r>
              <a:rPr lang="en-US" b="1" dirty="0" smtClean="0"/>
              <a:t>chat </a:t>
            </a:r>
            <a:r>
              <a:rPr lang="en-US" dirty="0" smtClean="0"/>
              <a:t>box if you have questions</a:t>
            </a:r>
          </a:p>
          <a:p>
            <a:r>
              <a:rPr lang="en-US" dirty="0" smtClean="0"/>
              <a:t>We will try and answer during the webinar</a:t>
            </a:r>
          </a:p>
          <a:p>
            <a:r>
              <a:rPr lang="en-US" dirty="0" smtClean="0"/>
              <a:t>All Q&amp;A will be posted in the page called </a:t>
            </a:r>
            <a:r>
              <a:rPr lang="en-US" b="1" dirty="0" err="1">
                <a:hlinkClick r:id="rId3"/>
              </a:rPr>
              <a:t>Stormwater</a:t>
            </a:r>
            <a:r>
              <a:rPr lang="en-US" b="1" dirty="0">
                <a:hlinkClick r:id="rId3"/>
              </a:rPr>
              <a:t> Manual </a:t>
            </a:r>
            <a:r>
              <a:rPr lang="en-US" b="1" dirty="0" smtClean="0">
                <a:hlinkClick r:id="rId3"/>
              </a:rPr>
              <a:t>webinars</a:t>
            </a:r>
            <a:endParaRPr lang="en-US" b="1" dirty="0"/>
          </a:p>
          <a:p>
            <a:endParaRPr lang="en-US" dirty="0" smtClean="0"/>
          </a:p>
          <a:p>
            <a:r>
              <a:rPr lang="en-US" dirty="0" smtClean="0"/>
              <a:t>Webinar is recorded and will be posted in the manual</a:t>
            </a:r>
          </a:p>
          <a:p>
            <a:r>
              <a:rPr lang="en-US" dirty="0" smtClean="0"/>
              <a:t>This </a:t>
            </a:r>
            <a:r>
              <a:rPr lang="en-US" dirty="0" err="1" smtClean="0"/>
              <a:t>PPoint</a:t>
            </a:r>
            <a:r>
              <a:rPr lang="en-US" dirty="0" smtClean="0"/>
              <a:t> will be posted in the manual</a:t>
            </a:r>
            <a:endParaRPr lang="en-US" dirty="0"/>
          </a:p>
          <a:p>
            <a:endParaRPr lang="en-US" dirty="0"/>
          </a:p>
        </p:txBody>
      </p:sp>
      <p:pic>
        <p:nvPicPr>
          <p:cNvPr id="11" name="Picture 10" descr="File:Native landscaping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6805" b="6289"/>
          <a:stretch/>
        </p:blipFill>
        <p:spPr bwMode="auto">
          <a:xfrm>
            <a:off x="-1" y="5484534"/>
            <a:ext cx="12175071" cy="139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164" y="5751855"/>
            <a:ext cx="4787301" cy="81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4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5B9BD5"/>
                </a:solidFill>
              </a:rPr>
              <a:t>Professional development hours</a:t>
            </a:r>
            <a:endParaRPr lang="en-US" b="1" dirty="0">
              <a:solidFill>
                <a:srgbClr val="5B9BD5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343703"/>
          </a:xfrm>
        </p:spPr>
        <p:txBody>
          <a:bodyPr/>
          <a:lstStyle/>
          <a:p>
            <a:r>
              <a:rPr lang="en-US" dirty="0" smtClean="0"/>
              <a:t>1.5 PDHs offered</a:t>
            </a:r>
          </a:p>
          <a:p>
            <a:r>
              <a:rPr lang="en-US" dirty="0" smtClean="0"/>
              <a:t>Access to certificate will be posted on the </a:t>
            </a:r>
            <a:r>
              <a:rPr lang="en-US" dirty="0" err="1" smtClean="0">
                <a:hlinkClick r:id="rId3"/>
              </a:rPr>
              <a:t>Stormwater</a:t>
            </a:r>
            <a:r>
              <a:rPr lang="en-US" dirty="0" smtClean="0">
                <a:hlinkClick r:id="rId3"/>
              </a:rPr>
              <a:t> manual webinars</a:t>
            </a:r>
            <a:r>
              <a:rPr lang="en-US" dirty="0" smtClean="0"/>
              <a:t> page</a:t>
            </a:r>
          </a:p>
        </p:txBody>
      </p:sp>
      <p:pic>
        <p:nvPicPr>
          <p:cNvPr id="11" name="Picture 10" descr="File:Native landscaping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6805" b="6289"/>
          <a:stretch/>
        </p:blipFill>
        <p:spPr bwMode="auto">
          <a:xfrm>
            <a:off x="-1" y="5484534"/>
            <a:ext cx="12175071" cy="139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164" y="5751855"/>
            <a:ext cx="4787301" cy="81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81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File:Native landscapin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6805" b="6289"/>
          <a:stretch/>
        </p:blipFill>
        <p:spPr bwMode="auto">
          <a:xfrm>
            <a:off x="-1" y="5484534"/>
            <a:ext cx="12175071" cy="139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</a:rPr>
              <a:t>Topics for today’s webinar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83781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Local perspective on pretreatment – Forrest Kelley</a:t>
            </a:r>
          </a:p>
          <a:p>
            <a:r>
              <a:rPr lang="en-US" dirty="0" smtClean="0"/>
              <a:t>Pretreatment filter strips – Dr</a:t>
            </a:r>
            <a:r>
              <a:rPr lang="en-US" dirty="0"/>
              <a:t>. </a:t>
            </a:r>
            <a:r>
              <a:rPr lang="en-US" dirty="0" smtClean="0"/>
              <a:t>Erickson</a:t>
            </a:r>
            <a:endParaRPr lang="en-US" sz="4000" dirty="0"/>
          </a:p>
          <a:p>
            <a:r>
              <a:rPr lang="en-US" dirty="0"/>
              <a:t>Pretreatment </a:t>
            </a:r>
            <a:r>
              <a:rPr lang="en-US" dirty="0" smtClean="0"/>
              <a:t>practices – Dr. Struck</a:t>
            </a:r>
            <a:endParaRPr lang="en-US" sz="4000" dirty="0"/>
          </a:p>
          <a:p>
            <a:r>
              <a:rPr lang="en-US" dirty="0"/>
              <a:t>Pretreatment s</a:t>
            </a:r>
            <a:r>
              <a:rPr lang="en-US" dirty="0" smtClean="0"/>
              <a:t>election tool </a:t>
            </a:r>
            <a:r>
              <a:rPr lang="en-US" dirty="0"/>
              <a:t>– </a:t>
            </a:r>
            <a:r>
              <a:rPr lang="en-US" dirty="0" smtClean="0"/>
              <a:t>Dr. Struck</a:t>
            </a:r>
            <a:endParaRPr lang="en-US" sz="4000" dirty="0"/>
          </a:p>
          <a:p>
            <a:r>
              <a:rPr lang="en-US" dirty="0"/>
              <a:t>Pretreatment </a:t>
            </a:r>
            <a:r>
              <a:rPr lang="en-US" dirty="0" smtClean="0"/>
              <a:t>sizing recommendations </a:t>
            </a:r>
            <a:r>
              <a:rPr lang="en-US" dirty="0"/>
              <a:t>– Dr. </a:t>
            </a:r>
            <a:r>
              <a:rPr lang="en-US" dirty="0" smtClean="0"/>
              <a:t>Gulliver</a:t>
            </a:r>
            <a:endParaRPr lang="en-US" sz="4000" dirty="0"/>
          </a:p>
          <a:p>
            <a:r>
              <a:rPr lang="en-US" dirty="0"/>
              <a:t>Pretreatment </a:t>
            </a:r>
            <a:r>
              <a:rPr lang="en-US" dirty="0" smtClean="0"/>
              <a:t>case studies </a:t>
            </a:r>
            <a:r>
              <a:rPr lang="en-US" dirty="0"/>
              <a:t>– </a:t>
            </a:r>
            <a:r>
              <a:rPr lang="en-US" dirty="0" smtClean="0"/>
              <a:t>Katy Thompson</a:t>
            </a:r>
            <a:endParaRPr lang="en-US" sz="4000" dirty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164" y="5751855"/>
            <a:ext cx="4787301" cy="81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942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ile:Native landscapin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05" b="6289"/>
          <a:stretch/>
        </p:blipFill>
        <p:spPr bwMode="auto">
          <a:xfrm>
            <a:off x="-1" y="5458408"/>
            <a:ext cx="12175071" cy="139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511028" y="234949"/>
            <a:ext cx="8968532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</a:rPr>
              <a:t>Thanks to our Tech Team members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13" name="Content Placeholder 4"/>
          <p:cNvSpPr>
            <a:spLocks noGrp="1"/>
          </p:cNvSpPr>
          <p:nvPr>
            <p:ph sz="half" idx="1"/>
          </p:nvPr>
        </p:nvSpPr>
        <p:spPr>
          <a:xfrm>
            <a:off x="176169" y="1459684"/>
            <a:ext cx="8321879" cy="348982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Jesse Carlson – City of Savage</a:t>
            </a:r>
          </a:p>
          <a:p>
            <a:r>
              <a:rPr lang="en-US" dirty="0" smtClean="0"/>
              <a:t>Jon </a:t>
            </a:r>
            <a:r>
              <a:rPr lang="en-US" dirty="0" err="1" smtClean="0"/>
              <a:t>Lennander</a:t>
            </a:r>
            <a:r>
              <a:rPr lang="en-US" dirty="0" smtClean="0"/>
              <a:t> – City of Fridley</a:t>
            </a:r>
          </a:p>
          <a:p>
            <a:r>
              <a:rPr lang="en-US" dirty="0" smtClean="0"/>
              <a:t>Ross </a:t>
            </a:r>
            <a:r>
              <a:rPr lang="en-US" dirty="0" err="1" smtClean="0"/>
              <a:t>Bintner</a:t>
            </a:r>
            <a:r>
              <a:rPr lang="en-US" dirty="0" smtClean="0"/>
              <a:t> – City of Edina</a:t>
            </a:r>
          </a:p>
          <a:p>
            <a:r>
              <a:rPr lang="en-US" dirty="0" smtClean="0"/>
              <a:t>Joe </a:t>
            </a:r>
            <a:r>
              <a:rPr lang="en-US" dirty="0" err="1" smtClean="0"/>
              <a:t>Mulcahy</a:t>
            </a:r>
            <a:r>
              <a:rPr lang="en-US" dirty="0" smtClean="0"/>
              <a:t> – Metropolitan Council</a:t>
            </a:r>
          </a:p>
          <a:p>
            <a:r>
              <a:rPr lang="en-US" dirty="0" smtClean="0"/>
              <a:t>Noah Czech – City of St. Cloud</a:t>
            </a:r>
          </a:p>
          <a:p>
            <a:r>
              <a:rPr lang="en-US" dirty="0" smtClean="0"/>
              <a:t>Forrest Kelley, Capitol Region Watershed District</a:t>
            </a:r>
          </a:p>
          <a:p>
            <a:r>
              <a:rPr lang="en-US" dirty="0" smtClean="0"/>
              <a:t>Haley Bauer (MPCA Project Manager)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164" y="5751855"/>
            <a:ext cx="4787301" cy="81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94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ile:Native landscapin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05" b="6289"/>
          <a:stretch/>
        </p:blipFill>
        <p:spPr bwMode="auto">
          <a:xfrm>
            <a:off x="-1" y="5458408"/>
            <a:ext cx="12175071" cy="139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511028" y="234949"/>
            <a:ext cx="7282343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</a:rPr>
              <a:t>Why Pretreatment?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13" name="Content Placeholder 4"/>
          <p:cNvSpPr>
            <a:spLocks noGrp="1"/>
          </p:cNvSpPr>
          <p:nvPr>
            <p:ph sz="half" idx="1"/>
          </p:nvPr>
        </p:nvSpPr>
        <p:spPr>
          <a:xfrm>
            <a:off x="176169" y="1459684"/>
            <a:ext cx="8321879" cy="3489821"/>
          </a:xfrm>
        </p:spPr>
        <p:txBody>
          <a:bodyPr>
            <a:normAutofit/>
          </a:bodyPr>
          <a:lstStyle/>
          <a:p>
            <a:r>
              <a:rPr lang="en-US" dirty="0" smtClean="0"/>
              <a:t>Pretreatment </a:t>
            </a:r>
            <a:r>
              <a:rPr lang="en-US" dirty="0"/>
              <a:t>reduces maintenance frequency, severity and </a:t>
            </a:r>
            <a:r>
              <a:rPr lang="en-US" dirty="0" smtClean="0"/>
              <a:t>cost</a:t>
            </a:r>
          </a:p>
          <a:p>
            <a:r>
              <a:rPr lang="en-US" dirty="0" smtClean="0"/>
              <a:t>Inadequate </a:t>
            </a:r>
            <a:r>
              <a:rPr lang="en-US" dirty="0"/>
              <a:t>pretreatment a likely cause of poor performance by primary BMP</a:t>
            </a:r>
          </a:p>
          <a:p>
            <a:r>
              <a:rPr lang="en-US" dirty="0" smtClean="0"/>
              <a:t>Pretreatment information in the Manual was lacking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164" y="5751855"/>
            <a:ext cx="4787301" cy="81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86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77" y="439615"/>
            <a:ext cx="3179886" cy="411524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In the Manual – do a Google search on </a:t>
            </a:r>
            <a:r>
              <a:rPr lang="en-US" b="1" i="1" dirty="0" smtClean="0">
                <a:solidFill>
                  <a:srgbClr val="00B0F0"/>
                </a:solidFill>
              </a:rPr>
              <a:t>Pretreatment</a:t>
            </a:r>
            <a:br>
              <a:rPr lang="en-US" b="1" i="1" dirty="0" smtClean="0">
                <a:solidFill>
                  <a:srgbClr val="00B0F0"/>
                </a:solidFill>
              </a:rPr>
            </a:br>
            <a:r>
              <a:rPr lang="en-US" sz="2800" dirty="0">
                <a:solidFill>
                  <a:srgbClr val="00B0F0"/>
                </a:solidFill>
              </a:rPr>
              <a:t/>
            </a:r>
            <a:br>
              <a:rPr lang="en-US" sz="2800" dirty="0">
                <a:solidFill>
                  <a:srgbClr val="00B0F0"/>
                </a:solidFill>
              </a:rPr>
            </a:br>
            <a:r>
              <a:rPr lang="en-US" sz="2800" dirty="0" smtClean="0">
                <a:solidFill>
                  <a:srgbClr val="FF0000"/>
                </a:solidFill>
              </a:rPr>
              <a:t>NOTE: </a:t>
            </a:r>
            <a:r>
              <a:rPr lang="en-US" sz="2800" dirty="0" smtClean="0">
                <a:solidFill>
                  <a:srgbClr val="FF0000"/>
                </a:solidFill>
              </a:rPr>
              <a:t>Current work </a:t>
            </a:r>
            <a:r>
              <a:rPr lang="en-US" sz="2800" dirty="0" smtClean="0">
                <a:solidFill>
                  <a:srgbClr val="FF0000"/>
                </a:solidFill>
              </a:rPr>
              <a:t>order ends July 1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8" name="Picture 7" descr="File:Native landscapin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05" b="6289"/>
          <a:stretch/>
        </p:blipFill>
        <p:spPr bwMode="auto">
          <a:xfrm>
            <a:off x="-1" y="5458408"/>
            <a:ext cx="12175071" cy="139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164" y="5751855"/>
            <a:ext cx="4787301" cy="8126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50337" t="11386"/>
          <a:stretch/>
        </p:blipFill>
        <p:spPr>
          <a:xfrm>
            <a:off x="3244362" y="471479"/>
            <a:ext cx="8785199" cy="440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06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File:Native landscapin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6805" b="6289"/>
          <a:stretch/>
        </p:blipFill>
        <p:spPr bwMode="auto">
          <a:xfrm>
            <a:off x="-1" y="5484534"/>
            <a:ext cx="12175071" cy="139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4089742" y="5852373"/>
            <a:ext cx="3279828" cy="712206"/>
            <a:chOff x="354564" y="331236"/>
            <a:chExt cx="3928187" cy="1027338"/>
          </a:xfrm>
        </p:grpSpPr>
        <p:sp>
          <p:nvSpPr>
            <p:cNvPr id="13" name="Rectangle 12"/>
            <p:cNvSpPr/>
            <p:nvPr/>
          </p:nvSpPr>
          <p:spPr>
            <a:xfrm>
              <a:off x="354564" y="331236"/>
              <a:ext cx="3928187" cy="102636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4" name="Picture 2" descr="Minnesota Pollution Control Agency Log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434" y="348924"/>
              <a:ext cx="3810000" cy="1009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79131" y="1064674"/>
            <a:ext cx="18903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What’s New</a:t>
            </a:r>
          </a:p>
          <a:p>
            <a:r>
              <a:rPr lang="en-US" dirty="0" smtClean="0"/>
              <a:t>- Future updates</a:t>
            </a:r>
          </a:p>
          <a:p>
            <a:r>
              <a:rPr lang="en-US" dirty="0" smtClean="0"/>
              <a:t>- Events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/>
          <a:srcRect l="50413" t="11562" r="924" b="4301"/>
          <a:stretch/>
        </p:blipFill>
        <p:spPr>
          <a:xfrm>
            <a:off x="1805944" y="187214"/>
            <a:ext cx="10060973" cy="4892315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959416" y="2347545"/>
            <a:ext cx="978408" cy="144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959416" y="2199097"/>
            <a:ext cx="978408" cy="1484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959416" y="1925155"/>
            <a:ext cx="978408" cy="1264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558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751</TotalTime>
  <Words>343</Words>
  <Application>Microsoft Office PowerPoint</Application>
  <PresentationFormat>Widescreen</PresentationFormat>
  <Paragraphs>65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1_Office Theme</vt:lpstr>
      <vt:lpstr>PowerPoint Presentation</vt:lpstr>
      <vt:lpstr>Presenters</vt:lpstr>
      <vt:lpstr>Questions and other stuff</vt:lpstr>
      <vt:lpstr>Professional development hours</vt:lpstr>
      <vt:lpstr>Topics for today’s webinar</vt:lpstr>
      <vt:lpstr>Thanks to our Tech Team members</vt:lpstr>
      <vt:lpstr>Why Pretreatment?</vt:lpstr>
      <vt:lpstr>In the Manual – do a Google search on Pretreatment  NOTE: Current work order ends July 1</vt:lpstr>
      <vt:lpstr>PowerPoint Presentation</vt:lpstr>
      <vt:lpstr>Materials will be posted in the SW Manual</vt:lpstr>
    </vt:vector>
  </TitlesOfParts>
  <Company>PCA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Trojan, Mike (MPCA)</dc:creator>
  <cp:lastModifiedBy>Trojan, Mike (MPCA)</cp:lastModifiedBy>
  <cp:revision>56</cp:revision>
  <dcterms:created xsi:type="dcterms:W3CDTF">2017-05-22T20:24:06Z</dcterms:created>
  <dcterms:modified xsi:type="dcterms:W3CDTF">2019-06-18T12:24:39Z</dcterms:modified>
</cp:coreProperties>
</file>