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97" r:id="rId2"/>
    <p:sldId id="776" r:id="rId3"/>
    <p:sldId id="703" r:id="rId4"/>
    <p:sldId id="782" r:id="rId5"/>
    <p:sldId id="710" r:id="rId6"/>
    <p:sldId id="700" r:id="rId7"/>
    <p:sldId id="418" r:id="rId8"/>
    <p:sldId id="496" r:id="rId9"/>
    <p:sldId id="346" r:id="rId10"/>
    <p:sldId id="702" r:id="rId11"/>
    <p:sldId id="423" r:id="rId12"/>
    <p:sldId id="364" r:id="rId13"/>
    <p:sldId id="401" r:id="rId14"/>
    <p:sldId id="772" r:id="rId15"/>
    <p:sldId id="402" r:id="rId16"/>
    <p:sldId id="445" r:id="rId17"/>
    <p:sldId id="455" r:id="rId18"/>
    <p:sldId id="406" r:id="rId19"/>
    <p:sldId id="7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414DC-8F2E-4861-BFD0-DABBD439A3A6}"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CDF20-8163-4A08-B5E1-40AB016221BC}" type="slidenum">
              <a:rPr lang="en-US" smtClean="0"/>
              <a:t>‹#›</a:t>
            </a:fld>
            <a:endParaRPr lang="en-US"/>
          </a:p>
        </p:txBody>
      </p:sp>
    </p:spTree>
    <p:extLst>
      <p:ext uri="{BB962C8B-B14F-4D97-AF65-F5344CB8AC3E}">
        <p14:creationId xmlns:p14="http://schemas.microsoft.com/office/powerpoint/2010/main" val="182822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91213B-7BB9-4C7F-B855-B9D68E4232B2}" type="slidenum">
              <a:rPr lang="en-US" smtClean="0"/>
              <a:t>1</a:t>
            </a:fld>
            <a:endParaRPr lang="en-US" dirty="0"/>
          </a:p>
        </p:txBody>
      </p:sp>
    </p:spTree>
    <p:extLst>
      <p:ext uri="{BB962C8B-B14F-4D97-AF65-F5344CB8AC3E}">
        <p14:creationId xmlns:p14="http://schemas.microsoft.com/office/powerpoint/2010/main" val="50381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98D71-7682-4336-A3C5-311C9878D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6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77CB6-590C-4462-BA32-777542CA6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835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EB5D-BCF0-4396-BD79-353B05961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83665-DFFA-460B-A526-6D875D9AC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54B165-363A-4416-91EA-D220A37467BA}"/>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5" name="Footer Placeholder 4">
            <a:extLst>
              <a:ext uri="{FF2B5EF4-FFF2-40B4-BE49-F238E27FC236}">
                <a16:creationId xmlns:a16="http://schemas.microsoft.com/office/drawing/2014/main" id="{C0F4E4A3-5978-412D-93AF-99B22F114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6B900-AC07-47FA-B3D9-E3790153A0B5}"/>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104380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193C-432F-4DE8-B4B5-7512A6B2BD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BD3D25-52F6-4D8F-8370-C15998118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89ADC-66B5-4A20-B6E6-4F5B5E29F56B}"/>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5" name="Footer Placeholder 4">
            <a:extLst>
              <a:ext uri="{FF2B5EF4-FFF2-40B4-BE49-F238E27FC236}">
                <a16:creationId xmlns:a16="http://schemas.microsoft.com/office/drawing/2014/main" id="{BA9BD3C8-B8DC-418B-90C4-D3508C11A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28B05-32B0-411F-A8F8-9C6B5D118136}"/>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390133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98755-680D-44AD-89D7-110B830106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CA3008-79CC-412A-9300-B419ADF60B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00AD-5193-4966-981E-4FA66D0DE015}"/>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5" name="Footer Placeholder 4">
            <a:extLst>
              <a:ext uri="{FF2B5EF4-FFF2-40B4-BE49-F238E27FC236}">
                <a16:creationId xmlns:a16="http://schemas.microsoft.com/office/drawing/2014/main" id="{68A22210-448E-483F-BCB3-959B7EA4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2806E-C8F2-4309-9793-0E13D6B4039C}"/>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1357872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1C291E9-2D93-4CBD-885C-11C9936D3E21}"/>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3D18D1A5-BD52-40CC-AF10-5B1AA574C1C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41351AB-26DD-419E-9219-F12213D5B376}"/>
              </a:ext>
            </a:extLst>
          </p:cNvPr>
          <p:cNvSpPr>
            <a:spLocks noGrp="1"/>
          </p:cNvSpPr>
          <p:nvPr>
            <p:ph type="sldNum" sz="quarter" idx="12"/>
          </p:nvPr>
        </p:nvSpPr>
        <p:spPr/>
        <p:txBody>
          <a:bodyPr/>
          <a:lstStyle>
            <a:lvl1pPr>
              <a:defRPr/>
            </a:lvl1pPr>
          </a:lstStyle>
          <a:p>
            <a:pPr>
              <a:defRPr/>
            </a:pPr>
            <a:fld id="{11DBB2C9-4091-46AA-9C24-6E04A476B5F3}" type="slidenum">
              <a:rPr lang="en-US"/>
              <a:pPr>
                <a:defRPr/>
              </a:pPr>
              <a:t>‹#›</a:t>
            </a:fld>
            <a:endParaRPr lang="en-US" dirty="0"/>
          </a:p>
        </p:txBody>
      </p:sp>
    </p:spTree>
    <p:extLst>
      <p:ext uri="{BB962C8B-B14F-4D97-AF65-F5344CB8AC3E}">
        <p14:creationId xmlns:p14="http://schemas.microsoft.com/office/powerpoint/2010/main" val="125245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Content">
    <p:spTree>
      <p:nvGrpSpPr>
        <p:cNvPr id="1" name=""/>
        <p:cNvGrpSpPr/>
        <p:nvPr/>
      </p:nvGrpSpPr>
      <p:grpSpPr>
        <a:xfrm>
          <a:off x="0" y="0"/>
          <a:ext cx="0" cy="0"/>
          <a:chOff x="0" y="0"/>
          <a:chExt cx="0" cy="0"/>
        </a:xfrm>
      </p:grpSpPr>
      <p:sp>
        <p:nvSpPr>
          <p:cNvPr id="2" name="Title 1"/>
          <p:cNvSpPr>
            <a:spLocks noGrp="1"/>
          </p:cNvSpPr>
          <p:nvPr>
            <p:ph type="title"/>
          </p:nvPr>
        </p:nvSpPr>
        <p:spPr>
          <a:xfrm>
            <a:off x="1208496" y="274638"/>
            <a:ext cx="10641264" cy="892918"/>
          </a:xfrm>
          <a:prstGeom prst="rect">
            <a:avLst/>
          </a:prstGeom>
        </p:spPr>
        <p:txBody>
          <a:bodyPr/>
          <a:lstStyle>
            <a:lvl1pPr algn="l">
              <a:defRPr b="1"/>
            </a:lvl1pPr>
          </a:lstStyle>
          <a:p>
            <a:r>
              <a:rPr lang="en-US" dirty="0"/>
              <a:t>Click to edit Master title style</a:t>
            </a:r>
          </a:p>
        </p:txBody>
      </p:sp>
      <p:sp>
        <p:nvSpPr>
          <p:cNvPr id="3" name="Content Placeholder 2"/>
          <p:cNvSpPr>
            <a:spLocks noGrp="1"/>
          </p:cNvSpPr>
          <p:nvPr>
            <p:ph idx="1"/>
          </p:nvPr>
        </p:nvSpPr>
        <p:spPr>
          <a:xfrm>
            <a:off x="2003474" y="2125580"/>
            <a:ext cx="9083396" cy="3745956"/>
          </a:xfrm>
          <a:prstGeom prst="rect">
            <a:avLst/>
          </a:prstGeom>
        </p:spPr>
        <p:txBody>
          <a:bodyPr/>
          <a:lstStyle>
            <a:lvl1pPr marL="342900" indent="-342900">
              <a:buFont typeface="Lucida Grande"/>
              <a:buChar char="›"/>
              <a:defRPr sz="2800"/>
            </a:lvl1pPr>
            <a:lvl2pPr>
              <a:defRPr sz="2400"/>
            </a:lvl2pPr>
            <a:lvl3pPr marL="1143000" indent="-228600">
              <a:buFont typeface="Lucida Grande"/>
              <a:buChar char="›"/>
              <a:defRPr sz="2000"/>
            </a:lvl3pPr>
            <a:lvl4pPr>
              <a:defRPr sz="1800"/>
            </a:lvl4pPr>
            <a:lvl5pPr marL="2057400" indent="-228600">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Rectangle 10"/>
          <p:cNvSpPr/>
          <p:nvPr userDrawn="1"/>
        </p:nvSpPr>
        <p:spPr>
          <a:xfrm>
            <a:off x="1415264" y="1167557"/>
            <a:ext cx="10776737" cy="9136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8" name="Text Placeholder 15"/>
          <p:cNvSpPr>
            <a:spLocks noGrp="1"/>
          </p:cNvSpPr>
          <p:nvPr>
            <p:ph type="body" sz="quarter" idx="10"/>
          </p:nvPr>
        </p:nvSpPr>
        <p:spPr>
          <a:xfrm>
            <a:off x="1415264" y="1376783"/>
            <a:ext cx="10977033" cy="627540"/>
          </a:xfrm>
          <a:prstGeom prst="rect">
            <a:avLst/>
          </a:prstGeom>
        </p:spPr>
        <p:txBody>
          <a:bodyPr vert="horz"/>
          <a:lstStyle>
            <a:lvl1pPr marL="0" indent="0">
              <a:buNone/>
              <a:defRPr b="1">
                <a:solidFill>
                  <a:srgbClr val="0064A4"/>
                </a:solidFill>
              </a:defRPr>
            </a:lvl1pPr>
          </a:lstStyle>
          <a:p>
            <a:pPr lvl="0"/>
            <a:endParaRPr lang="en-US" dirty="0"/>
          </a:p>
        </p:txBody>
      </p:sp>
      <p:pic>
        <p:nvPicPr>
          <p:cNvPr id="9" name="Picture 8" descr="St Cloud GREATER - Blu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600" y="274639"/>
            <a:ext cx="885629" cy="824912"/>
          </a:xfrm>
          <a:prstGeom prst="rect">
            <a:avLst/>
          </a:prstGeom>
        </p:spPr>
      </p:pic>
      <p:pic>
        <p:nvPicPr>
          <p:cNvPr id="10" name="Picture 9" descr="St Cloud GREATER Line - Blu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263" y="6340231"/>
            <a:ext cx="3627919" cy="333200"/>
          </a:xfrm>
          <a:prstGeom prst="rect">
            <a:avLst/>
          </a:prstGeom>
        </p:spPr>
      </p:pic>
      <p:pic>
        <p:nvPicPr>
          <p:cNvPr id="4" name="Picture 3" descr="ST.CLOUD_brandmark.jpg"/>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9088791" y="6316604"/>
            <a:ext cx="1998079" cy="379399"/>
          </a:xfrm>
          <a:prstGeom prst="rect">
            <a:avLst/>
          </a:prstGeom>
        </p:spPr>
      </p:pic>
      <p:cxnSp>
        <p:nvCxnSpPr>
          <p:cNvPr id="12" name="Straight Connector 11"/>
          <p:cNvCxnSpPr/>
          <p:nvPr userDrawn="1"/>
        </p:nvCxnSpPr>
        <p:spPr>
          <a:xfrm>
            <a:off x="0" y="6084186"/>
            <a:ext cx="12192000" cy="0"/>
          </a:xfrm>
          <a:prstGeom prst="line">
            <a:avLst/>
          </a:prstGeom>
          <a:ln>
            <a:solidFill>
              <a:srgbClr val="0064A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028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8270-DC20-40D3-9931-6FC22136C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096FE-1DD0-414B-A455-170123A5A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EAE92-757B-4AE3-9632-70B837B8CE34}"/>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5" name="Footer Placeholder 4">
            <a:extLst>
              <a:ext uri="{FF2B5EF4-FFF2-40B4-BE49-F238E27FC236}">
                <a16:creationId xmlns:a16="http://schemas.microsoft.com/office/drawing/2014/main" id="{2DC91973-84BE-4012-91CA-C2A2E7A97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68E2B-9270-4C6D-A585-53A9DF0E2F3E}"/>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193663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CC50-3976-4E8A-B93D-E7C97EDA2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BA7911-2FEF-4DFA-A2A6-E20A86D744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785F3-B94A-4D8C-9CBB-AEAFAAAD97F2}"/>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5" name="Footer Placeholder 4">
            <a:extLst>
              <a:ext uri="{FF2B5EF4-FFF2-40B4-BE49-F238E27FC236}">
                <a16:creationId xmlns:a16="http://schemas.microsoft.com/office/drawing/2014/main" id="{4DB8ADD5-FB15-48A0-B350-2A6C76552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5C56D-C048-42DF-BACB-017165379C62}"/>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1613445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DFD9-F009-4494-BBF7-7695464FD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736A1-7F44-4ECF-BFAB-CF0095C766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3E0F0-CB51-4A74-8E32-712F403C14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A2D-C895-4202-92F4-50C7ADC2A030}"/>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6" name="Footer Placeholder 5">
            <a:extLst>
              <a:ext uri="{FF2B5EF4-FFF2-40B4-BE49-F238E27FC236}">
                <a16:creationId xmlns:a16="http://schemas.microsoft.com/office/drawing/2014/main" id="{D8AE84DB-2475-4B7C-B388-91A7265D6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6C35B-8D16-4FB0-9668-2B8A12B3B2DE}"/>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164837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3477-3C44-492C-AF25-BF7E9E61D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5F3209-6907-470A-880C-0AE8E4A85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0F32CF-DECD-4E6B-A845-257F723752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2F7016-0345-4E15-8EBF-787215015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D48E3-3D3F-4579-9823-412303B617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B05C0-B357-43B2-AA73-869C6E9FBFFA}"/>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8" name="Footer Placeholder 7">
            <a:extLst>
              <a:ext uri="{FF2B5EF4-FFF2-40B4-BE49-F238E27FC236}">
                <a16:creationId xmlns:a16="http://schemas.microsoft.com/office/drawing/2014/main" id="{064700D2-78F6-455E-9B65-7EABCC3F68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C8C60A-4C64-4BBB-81E1-FCA77F35E7E0}"/>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357080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E708-9B8D-4FED-963D-599EFBB6E6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119BD-8F29-4133-97AA-A5D736982125}"/>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4" name="Footer Placeholder 3">
            <a:extLst>
              <a:ext uri="{FF2B5EF4-FFF2-40B4-BE49-F238E27FC236}">
                <a16:creationId xmlns:a16="http://schemas.microsoft.com/office/drawing/2014/main" id="{32AA550C-01B0-4E5E-A967-9A0FA221C9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2565C0-FC5E-4EA7-A14F-BB1F53EA410E}"/>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281531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F85CEB-6C5C-4184-A161-26C41895C041}"/>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3" name="Footer Placeholder 2">
            <a:extLst>
              <a:ext uri="{FF2B5EF4-FFF2-40B4-BE49-F238E27FC236}">
                <a16:creationId xmlns:a16="http://schemas.microsoft.com/office/drawing/2014/main" id="{117CBA18-D63C-42C3-9738-C837763B20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9EA130-B857-4419-996E-67C1874F0F3C}"/>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368433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A97A-F956-4DF0-ABC6-A387AFFC72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376C4F-892A-478C-8744-9AB267D60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899F4-C141-4A87-80FD-D592722EE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DB93C-9B33-4946-AE30-5C68F6F969BD}"/>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6" name="Footer Placeholder 5">
            <a:extLst>
              <a:ext uri="{FF2B5EF4-FFF2-40B4-BE49-F238E27FC236}">
                <a16:creationId xmlns:a16="http://schemas.microsoft.com/office/drawing/2014/main" id="{E1352A1B-C0CA-4A99-BCD3-A27DF015A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E2C8F-CB7A-434B-8F3E-108A8E878BC8}"/>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58725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BC4D-2C42-4C67-A293-B340DAD64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DE1B9-C8A2-4EE0-95C7-21F3F19BE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D6603F-DB8E-4810-9C3F-F597B5785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22C9C-069B-4D1B-A262-E14065978A9D}"/>
              </a:ext>
            </a:extLst>
          </p:cNvPr>
          <p:cNvSpPr>
            <a:spLocks noGrp="1"/>
          </p:cNvSpPr>
          <p:nvPr>
            <p:ph type="dt" sz="half" idx="10"/>
          </p:nvPr>
        </p:nvSpPr>
        <p:spPr/>
        <p:txBody>
          <a:bodyPr/>
          <a:lstStyle/>
          <a:p>
            <a:fld id="{481898EA-7339-4A0C-89B4-3CCFDC96DFAA}" type="datetimeFigureOut">
              <a:rPr lang="en-US" smtClean="0"/>
              <a:t>1/19/2022</a:t>
            </a:fld>
            <a:endParaRPr lang="en-US"/>
          </a:p>
        </p:txBody>
      </p:sp>
      <p:sp>
        <p:nvSpPr>
          <p:cNvPr id="6" name="Footer Placeholder 5">
            <a:extLst>
              <a:ext uri="{FF2B5EF4-FFF2-40B4-BE49-F238E27FC236}">
                <a16:creationId xmlns:a16="http://schemas.microsoft.com/office/drawing/2014/main" id="{B95E53B1-D7D0-41A1-9171-1A0AC3E8C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95727-5B50-4B15-92AE-39BF06D8D6BD}"/>
              </a:ext>
            </a:extLst>
          </p:cNvPr>
          <p:cNvSpPr>
            <a:spLocks noGrp="1"/>
          </p:cNvSpPr>
          <p:nvPr>
            <p:ph type="sldNum" sz="quarter" idx="12"/>
          </p:nvPr>
        </p:nvSpPr>
        <p:spPr/>
        <p:txBody>
          <a:bodyPr/>
          <a:lstStyle/>
          <a:p>
            <a:fld id="{4B63B586-92AB-45BD-801A-0F586A679B65}" type="slidenum">
              <a:rPr lang="en-US" smtClean="0"/>
              <a:t>‹#›</a:t>
            </a:fld>
            <a:endParaRPr lang="en-US"/>
          </a:p>
        </p:txBody>
      </p:sp>
    </p:spTree>
    <p:extLst>
      <p:ext uri="{BB962C8B-B14F-4D97-AF65-F5344CB8AC3E}">
        <p14:creationId xmlns:p14="http://schemas.microsoft.com/office/powerpoint/2010/main" val="3739445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3EB375-4F22-4848-A4E1-DEC54DF2B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3A01E8-89F6-4D88-8A54-CA975BC25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33D7A-D517-4805-ADC1-06378BE31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898EA-7339-4A0C-89B4-3CCFDC96DFAA}" type="datetimeFigureOut">
              <a:rPr lang="en-US" smtClean="0"/>
              <a:t>1/19/2022</a:t>
            </a:fld>
            <a:endParaRPr lang="en-US"/>
          </a:p>
        </p:txBody>
      </p:sp>
      <p:sp>
        <p:nvSpPr>
          <p:cNvPr id="5" name="Footer Placeholder 4">
            <a:extLst>
              <a:ext uri="{FF2B5EF4-FFF2-40B4-BE49-F238E27FC236}">
                <a16:creationId xmlns:a16="http://schemas.microsoft.com/office/drawing/2014/main" id="{F47DF69C-A1BD-4268-8CB5-A1344BFCA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C39566-EF64-496D-AA13-5C35BF06ED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3B586-92AB-45BD-801A-0F586A679B65}" type="slidenum">
              <a:rPr lang="en-US" smtClean="0"/>
              <a:t>‹#›</a:t>
            </a:fld>
            <a:endParaRPr lang="en-US"/>
          </a:p>
        </p:txBody>
      </p:sp>
    </p:spTree>
    <p:extLst>
      <p:ext uri="{BB962C8B-B14F-4D97-AF65-F5344CB8AC3E}">
        <p14:creationId xmlns:p14="http://schemas.microsoft.com/office/powerpoint/2010/main" val="3730997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noah.czech@ci.stcloud.mn.us"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930B44-DFE4-4D1D-AD93-A8A685DE6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0" y="1659467"/>
            <a:ext cx="12209230" cy="5162454"/>
          </a:xfrm>
          <a:prstGeom prst="rect">
            <a:avLst/>
          </a:prstGeom>
          <a:solidFill>
            <a:schemeClr val="bg1"/>
          </a:solidFill>
        </p:spPr>
      </p:pic>
      <p:sp>
        <p:nvSpPr>
          <p:cNvPr id="13" name="TextBox 12"/>
          <p:cNvSpPr txBox="1"/>
          <p:nvPr/>
        </p:nvSpPr>
        <p:spPr>
          <a:xfrm>
            <a:off x="201179" y="36074"/>
            <a:ext cx="11816141" cy="1523494"/>
          </a:xfrm>
          <a:prstGeom prst="rect">
            <a:avLst/>
          </a:prstGeom>
          <a:noFill/>
        </p:spPr>
        <p:txBody>
          <a:bodyPr wrap="square" rtlCol="0">
            <a:spAutoFit/>
          </a:bodyPr>
          <a:lstStyle/>
          <a:p>
            <a:pPr algn="ctr">
              <a:spcBef>
                <a:spcPts val="600"/>
              </a:spcBef>
            </a:pPr>
            <a:r>
              <a:rPr lang="en-US" sz="4800" b="1" cap="all" dirty="0">
                <a:solidFill>
                  <a:schemeClr val="tx1">
                    <a:lumMod val="65000"/>
                    <a:lumOff val="35000"/>
                  </a:schemeClr>
                </a:solidFill>
                <a:latin typeface="Century Gothic" panose="020B0502020202020204" pitchFamily="34" charset="0"/>
              </a:rPr>
              <a:t>Pretreatment practices</a:t>
            </a:r>
          </a:p>
          <a:p>
            <a:pPr algn="ctr">
              <a:spcBef>
                <a:spcPts val="600"/>
              </a:spcBef>
            </a:pPr>
            <a:r>
              <a:rPr lang="en-US" sz="4000" b="1" i="1" cap="all" dirty="0">
                <a:solidFill>
                  <a:schemeClr val="tx1">
                    <a:lumMod val="65000"/>
                    <a:lumOff val="35000"/>
                  </a:schemeClr>
                </a:solidFill>
                <a:latin typeface="Century Gothic" panose="020B0502020202020204" pitchFamily="34" charset="0"/>
              </a:rPr>
              <a:t>Selection  implementation  maintenance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2573" y="6286495"/>
            <a:ext cx="446080" cy="536493"/>
          </a:xfrm>
          <a:prstGeom prst="rect">
            <a:avLst/>
          </a:prstGeom>
          <a:solidFill>
            <a:schemeClr val="bg1"/>
          </a:solidFill>
        </p:spPr>
      </p:pic>
      <p:sp>
        <p:nvSpPr>
          <p:cNvPr id="15" name="TextBox 14"/>
          <p:cNvSpPr txBox="1"/>
          <p:nvPr/>
        </p:nvSpPr>
        <p:spPr>
          <a:xfrm>
            <a:off x="8418653" y="6286496"/>
            <a:ext cx="3773347" cy="553998"/>
          </a:xfrm>
          <a:prstGeom prst="rect">
            <a:avLst/>
          </a:prstGeom>
          <a:solidFill>
            <a:schemeClr val="bg1"/>
          </a:solidFill>
        </p:spPr>
        <p:txBody>
          <a:bodyPr wrap="square" rtlCol="0">
            <a:spAutoFit/>
          </a:bodyPr>
          <a:lstStyle/>
          <a:p>
            <a:r>
              <a:rPr lang="en-US" sz="3000" b="1" dirty="0">
                <a:latin typeface="Century Gothic" panose="020B0502020202020204" pitchFamily="34" charset="0"/>
              </a:rPr>
              <a:t>ST. CLOUD </a:t>
            </a:r>
            <a:r>
              <a:rPr lang="en-US" sz="3000" b="1" dirty="0">
                <a:solidFill>
                  <a:srgbClr val="0074B4"/>
                </a:solidFill>
                <a:latin typeface="Century Gothic" panose="020B0502020202020204" pitchFamily="34" charset="0"/>
              </a:rPr>
              <a:t>GREATER</a:t>
            </a:r>
            <a:endParaRPr lang="en-US" sz="3000" b="1" cap="all"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1C7C97B8-5633-4D49-B855-CF7222D94E47}"/>
              </a:ext>
            </a:extLst>
          </p:cNvPr>
          <p:cNvSpPr/>
          <p:nvPr/>
        </p:nvSpPr>
        <p:spPr>
          <a:xfrm>
            <a:off x="-17230" y="5965448"/>
            <a:ext cx="7314381" cy="892552"/>
          </a:xfrm>
          <a:prstGeom prst="rect">
            <a:avLst/>
          </a:prstGeom>
          <a:solidFill>
            <a:schemeClr val="bg1"/>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1" u="none" strike="noStrike" kern="0" cap="none" spc="0" normalizeH="0" baseline="0" noProof="0" dirty="0">
                <a:ln>
                  <a:noFill/>
                </a:ln>
                <a:solidFill>
                  <a:srgbClr val="505050"/>
                </a:solidFill>
                <a:effectLst/>
                <a:uLnTx/>
                <a:uFillTx/>
                <a:latin typeface="Franklin Gothic Demi" panose="020B0703020102020204" pitchFamily="34" charset="0"/>
                <a:ea typeface="Calibri" panose="020F0502020204030204" pitchFamily="34" charset="0"/>
              </a:rPr>
              <a:t>Noah Czech</a:t>
            </a:r>
            <a:r>
              <a:rPr kumimoji="0" lang="en-US" sz="2600" b="1" i="0" u="none" strike="noStrike" kern="0" cap="none" spc="0" normalizeH="0" baseline="0" noProof="0" dirty="0">
                <a:ln>
                  <a:noFill/>
                </a:ln>
                <a:solidFill>
                  <a:srgbClr val="505050"/>
                </a:solidFill>
                <a:effectLst/>
                <a:uLnTx/>
                <a:uFillTx/>
                <a:latin typeface="Century Gothic" panose="020B0502020202020204" pitchFamily="34" charset="0"/>
                <a:ea typeface="Calibri" panose="020F0502020204030204" pitchFamily="34" charset="0"/>
              </a:rPr>
              <a:t> </a:t>
            </a:r>
            <a:r>
              <a:rPr kumimoji="0" lang="en-US" sz="2600" b="1" i="0" u="none" strike="noStrike" kern="0" cap="none" spc="0" normalizeH="0" baseline="0" noProof="0" dirty="0">
                <a:ln>
                  <a:noFill/>
                </a:ln>
                <a:solidFill>
                  <a:srgbClr val="0081C6"/>
                </a:solidFill>
                <a:effectLst/>
                <a:uLnTx/>
                <a:uFillTx/>
                <a:latin typeface="Century Gothic" panose="020B0502020202020204" pitchFamily="34" charset="0"/>
                <a:ea typeface="Calibri" panose="020F0502020204030204" pitchFamily="34" charset="0"/>
              </a:rPr>
              <a:t>&gt;</a:t>
            </a:r>
            <a:r>
              <a:rPr kumimoji="0" lang="en-US" sz="2600" b="0" i="0" u="none" strike="noStrike" kern="0" cap="none" spc="0" normalizeH="0" baseline="0" noProof="0" dirty="0">
                <a:ln>
                  <a:noFill/>
                </a:ln>
                <a:solidFill>
                  <a:srgbClr val="505050"/>
                </a:solidFill>
                <a:effectLst/>
                <a:uLnTx/>
                <a:uFillTx/>
                <a:latin typeface="Century Gothic" panose="020B0502020202020204" pitchFamily="34" charset="0"/>
                <a:ea typeface="Calibri" panose="020F0502020204030204" pitchFamily="34" charset="0"/>
              </a:rPr>
              <a:t> </a:t>
            </a:r>
            <a:r>
              <a:rPr kumimoji="0" lang="en-US" sz="2600" b="0" i="1" u="none" strike="noStrike" kern="0" cap="none" spc="0" normalizeH="0" baseline="0" noProof="0" dirty="0">
                <a:ln>
                  <a:noFill/>
                </a:ln>
                <a:solidFill>
                  <a:srgbClr val="505050"/>
                </a:solidFill>
                <a:effectLst/>
                <a:uLnTx/>
                <a:uFillTx/>
                <a:latin typeface="Franklin Gothic Demi" panose="020B0703020102020204" pitchFamily="34" charset="0"/>
                <a:ea typeface="Calibri" panose="020F0502020204030204" pitchFamily="34" charset="0"/>
              </a:rPr>
              <a:t>Stormwater Compliance Specialist</a:t>
            </a:r>
            <a:endParaRPr kumimoji="0" lang="en-US" sz="2600" b="0" i="0" u="none" strike="noStrike" kern="0" cap="none" spc="0" normalizeH="0" baseline="0" noProof="0" dirty="0">
              <a:ln>
                <a:noFill/>
              </a:ln>
              <a:solidFill>
                <a:prstClr val="black"/>
              </a:solidFill>
              <a:effectLst/>
              <a:uLnTx/>
              <a:uFillTx/>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sng" strike="noStrike" kern="0" cap="none" spc="0" normalizeH="0" baseline="0" noProof="0" dirty="0">
                <a:ln>
                  <a:noFill/>
                </a:ln>
                <a:solidFill>
                  <a:srgbClr val="0563C1"/>
                </a:solidFill>
                <a:effectLst/>
                <a:uLnTx/>
                <a:uFillTx/>
                <a:latin typeface="Century Gothic" panose="020B0502020202020204" pitchFamily="34" charset="0"/>
                <a:ea typeface="Calibri" panose="020F0502020204030204" pitchFamily="34" charset="0"/>
                <a:hlinkClick r:id="rId5"/>
              </a:rPr>
              <a:t>noah.czech@ci.stcloud.mn.us</a:t>
            </a:r>
            <a:r>
              <a:rPr kumimoji="0" lang="en-US" sz="2600" b="0" i="0" u="none" strike="noStrike" kern="0" cap="none" spc="0" normalizeH="0" baseline="0" noProof="0" dirty="0">
                <a:ln>
                  <a:noFill/>
                </a:ln>
                <a:solidFill>
                  <a:srgbClr val="505050"/>
                </a:solidFill>
                <a:effectLst/>
                <a:uLnTx/>
                <a:uFillTx/>
                <a:latin typeface="Century Gothic" panose="020B0502020202020204" pitchFamily="34" charset="0"/>
                <a:ea typeface="Calibri" panose="020F0502020204030204" pitchFamily="34" charset="0"/>
              </a:rPr>
              <a:t> </a:t>
            </a:r>
            <a:endParaRPr kumimoji="0" lang="en-US" sz="2600" b="0" i="0" u="none" strike="noStrike" kern="0" cap="none" spc="0" normalizeH="0" baseline="0" noProof="0" dirty="0">
              <a:ln>
                <a:noFill/>
              </a:ln>
              <a:solidFill>
                <a:prstClr val="black"/>
              </a:solidFill>
              <a:effectLst/>
              <a:uLnTx/>
              <a:uFillTx/>
              <a:ea typeface="Calibri" panose="020F0502020204030204" pitchFamily="34" charset="0"/>
            </a:endParaRPr>
          </a:p>
        </p:txBody>
      </p:sp>
    </p:spTree>
    <p:extLst>
      <p:ext uri="{BB962C8B-B14F-4D97-AF65-F5344CB8AC3E}">
        <p14:creationId xmlns:p14="http://schemas.microsoft.com/office/powerpoint/2010/main" val="21956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8352-EB10-464A-8836-7DE9377AD43D}"/>
              </a:ext>
            </a:extLst>
          </p:cNvPr>
          <p:cNvSpPr>
            <a:spLocks noGrp="1"/>
          </p:cNvSpPr>
          <p:nvPr>
            <p:ph type="title"/>
          </p:nvPr>
        </p:nvSpPr>
        <p:spPr>
          <a:xfrm>
            <a:off x="551726" y="212280"/>
            <a:ext cx="11088547" cy="1431925"/>
          </a:xfrm>
        </p:spPr>
        <p:txBody>
          <a:bodyPr/>
          <a:lstStyle/>
          <a:p>
            <a:r>
              <a:rPr lang="en-US" b="1" dirty="0">
                <a:solidFill>
                  <a:schemeClr val="bg1"/>
                </a:solidFill>
                <a:latin typeface="Century Gothic" panose="020B0502020202020204" pitchFamily="34" charset="0"/>
              </a:rPr>
              <a:t>285 Sumps/Hydrodynamic Separators</a:t>
            </a:r>
          </a:p>
        </p:txBody>
      </p:sp>
      <p:sp>
        <p:nvSpPr>
          <p:cNvPr id="3" name="Text Placeholder 2">
            <a:extLst>
              <a:ext uri="{FF2B5EF4-FFF2-40B4-BE49-F238E27FC236}">
                <a16:creationId xmlns:a16="http://schemas.microsoft.com/office/drawing/2014/main" id="{B4E37B4F-A010-4976-9643-82F7185E0CB6}"/>
              </a:ext>
            </a:extLst>
          </p:cNvPr>
          <p:cNvSpPr>
            <a:spLocks noGrp="1"/>
          </p:cNvSpPr>
          <p:nvPr>
            <p:ph type="body" sz="half" idx="1"/>
          </p:nvPr>
        </p:nvSpPr>
        <p:spPr>
          <a:xfrm>
            <a:off x="1422400" y="1981200"/>
            <a:ext cx="4927600" cy="4114800"/>
          </a:xfrm>
        </p:spPr>
        <p:txBody>
          <a:bodyPr/>
          <a:lstStyle/>
          <a:p>
            <a:endParaRPr lang="en-US" dirty="0"/>
          </a:p>
        </p:txBody>
      </p:sp>
      <p:pic>
        <p:nvPicPr>
          <p:cNvPr id="5" name="Picture 4">
            <a:extLst>
              <a:ext uri="{FF2B5EF4-FFF2-40B4-BE49-F238E27FC236}">
                <a16:creationId xmlns:a16="http://schemas.microsoft.com/office/drawing/2014/main" id="{13E10EAD-A682-4F95-B301-D14441E1E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616" y="1312983"/>
            <a:ext cx="5821324" cy="4806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F622BD3-ED69-4668-8D02-7435F1900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289537"/>
            <a:ext cx="6095998" cy="4829909"/>
          </a:xfrm>
          <a:prstGeom prst="rect">
            <a:avLst/>
          </a:prstGeom>
          <a:ln>
            <a:solidFill>
              <a:schemeClr val="tx1"/>
            </a:solidFill>
          </a:ln>
        </p:spPr>
      </p:pic>
    </p:spTree>
    <p:extLst>
      <p:ext uri="{BB962C8B-B14F-4D97-AF65-F5344CB8AC3E}">
        <p14:creationId xmlns:p14="http://schemas.microsoft.com/office/powerpoint/2010/main" val="118992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generated with very high confidence">
            <a:extLst>
              <a:ext uri="{FF2B5EF4-FFF2-40B4-BE49-F238E27FC236}">
                <a16:creationId xmlns:a16="http://schemas.microsoft.com/office/drawing/2014/main" id="{B5DA5DEE-5DD8-4BDD-992E-FA6D9EF0E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50705" cy="6858000"/>
          </a:xfrm>
          <a:prstGeom prst="rect">
            <a:avLst/>
          </a:prstGeom>
        </p:spPr>
      </p:pic>
      <p:cxnSp>
        <p:nvCxnSpPr>
          <p:cNvPr id="3" name="Straight Arrow Connector 2">
            <a:extLst>
              <a:ext uri="{FF2B5EF4-FFF2-40B4-BE49-F238E27FC236}">
                <a16:creationId xmlns:a16="http://schemas.microsoft.com/office/drawing/2014/main" id="{1664B40F-F02C-4210-8BD3-E0F386E8FAA4}"/>
              </a:ext>
            </a:extLst>
          </p:cNvPr>
          <p:cNvCxnSpPr>
            <a:cxnSpLocks/>
          </p:cNvCxnSpPr>
          <p:nvPr/>
        </p:nvCxnSpPr>
        <p:spPr>
          <a:xfrm>
            <a:off x="1106753" y="925974"/>
            <a:ext cx="462988" cy="1921398"/>
          </a:xfrm>
          <a:prstGeom prst="straightConnector1">
            <a:avLst/>
          </a:prstGeom>
          <a:ln w="762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F99A5B7-5E2A-421F-9FB7-D45DE5DDA591}"/>
              </a:ext>
            </a:extLst>
          </p:cNvPr>
          <p:cNvCxnSpPr>
            <a:cxnSpLocks/>
          </p:cNvCxnSpPr>
          <p:nvPr/>
        </p:nvCxnSpPr>
        <p:spPr>
          <a:xfrm flipH="1">
            <a:off x="4328931" y="567159"/>
            <a:ext cx="1562584" cy="1863524"/>
          </a:xfrm>
          <a:prstGeom prst="straightConnector1">
            <a:avLst/>
          </a:prstGeom>
          <a:ln w="762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2D4791F-5342-4750-A413-1FDD21376830}"/>
              </a:ext>
            </a:extLst>
          </p:cNvPr>
          <p:cNvSpPr txBox="1"/>
          <p:nvPr/>
        </p:nvSpPr>
        <p:spPr>
          <a:xfrm>
            <a:off x="8650705" y="1018572"/>
            <a:ext cx="3541295" cy="2431435"/>
          </a:xfrm>
          <a:prstGeom prst="rect">
            <a:avLst/>
          </a:prstGeom>
          <a:noFill/>
        </p:spPr>
        <p:txBody>
          <a:bodyPr wrap="square" rtlCol="0">
            <a:spAutoFit/>
          </a:bodyPr>
          <a:lstStyle/>
          <a:p>
            <a:r>
              <a:rPr lang="en-US" sz="2200" b="1" u="sng" dirty="0">
                <a:latin typeface="Century Gothic" panose="020B0502020202020204" pitchFamily="34" charset="0"/>
              </a:rPr>
              <a:t>Design for Maintenance</a:t>
            </a:r>
          </a:p>
          <a:p>
            <a:endParaRPr lang="en-US" sz="400" b="1" u="sng" dirty="0">
              <a:latin typeface="Century Gothic" panose="020B0502020202020204" pitchFamily="34" charset="0"/>
            </a:endParaRPr>
          </a:p>
          <a:p>
            <a:pPr>
              <a:spcAft>
                <a:spcPts val="600"/>
              </a:spcAft>
            </a:pPr>
            <a:r>
              <a:rPr lang="en-US" sz="2200" dirty="0">
                <a:latin typeface="Century Gothic" panose="020B0502020202020204" pitchFamily="34" charset="0"/>
              </a:rPr>
              <a:t>-Shop drawing review</a:t>
            </a:r>
          </a:p>
          <a:p>
            <a:pPr>
              <a:spcAft>
                <a:spcPts val="600"/>
              </a:spcAft>
            </a:pPr>
            <a:r>
              <a:rPr lang="en-US" sz="2200" dirty="0">
                <a:latin typeface="Century Gothic" panose="020B0502020202020204" pitchFamily="34" charset="0"/>
              </a:rPr>
              <a:t>-Access opening</a:t>
            </a:r>
          </a:p>
          <a:p>
            <a:pPr>
              <a:spcAft>
                <a:spcPts val="600"/>
              </a:spcAft>
            </a:pPr>
            <a:r>
              <a:rPr lang="en-US" sz="2200" dirty="0">
                <a:latin typeface="Century Gothic" panose="020B0502020202020204" pitchFamily="34" charset="0"/>
              </a:rPr>
              <a:t>-Equipment</a:t>
            </a:r>
          </a:p>
          <a:p>
            <a:pPr>
              <a:spcAft>
                <a:spcPts val="600"/>
              </a:spcAft>
            </a:pPr>
            <a:r>
              <a:rPr lang="en-US" sz="2200" dirty="0">
                <a:latin typeface="Century Gothic" panose="020B0502020202020204" pitchFamily="34" charset="0"/>
              </a:rPr>
              <a:t>-Efficiency </a:t>
            </a:r>
          </a:p>
          <a:p>
            <a:endParaRPr lang="en-US" dirty="0"/>
          </a:p>
        </p:txBody>
      </p:sp>
    </p:spTree>
    <p:extLst>
      <p:ext uri="{BB962C8B-B14F-4D97-AF65-F5344CB8AC3E}">
        <p14:creationId xmlns:p14="http://schemas.microsoft.com/office/powerpoint/2010/main" val="40953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owl&#10;&#10;Description generated with high confidence">
            <a:extLst>
              <a:ext uri="{FF2B5EF4-FFF2-40B4-BE49-F238E27FC236}">
                <a16:creationId xmlns:a16="http://schemas.microsoft.com/office/drawing/2014/main" id="{60B006B8-D875-4F80-9425-2E1075755A9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0" y="10"/>
            <a:ext cx="7315200" cy="6857990"/>
          </a:xfrm>
          <a:prstGeom prst="rect">
            <a:avLst/>
          </a:prstGeom>
        </p:spPr>
      </p:pic>
      <p:pic>
        <p:nvPicPr>
          <p:cNvPr id="5" name="Picture 4" descr="A close up of a metal pan&#10;&#10;Description generated with high confidence">
            <a:extLst>
              <a:ext uri="{FF2B5EF4-FFF2-40B4-BE49-F238E27FC236}">
                <a16:creationId xmlns:a16="http://schemas.microsoft.com/office/drawing/2014/main" id="{545811FB-5CB8-4496-9DA5-2615AA092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p:blipFill>
        <p:spPr>
          <a:xfrm>
            <a:off x="7534656" y="10"/>
            <a:ext cx="4657344" cy="6857990"/>
          </a:xfrm>
          <a:prstGeom prst="rect">
            <a:avLst/>
          </a:prstGeom>
        </p:spPr>
      </p:pic>
    </p:spTree>
    <p:extLst>
      <p:ext uri="{BB962C8B-B14F-4D97-AF65-F5344CB8AC3E}">
        <p14:creationId xmlns:p14="http://schemas.microsoft.com/office/powerpoint/2010/main" val="37210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ke&#10;&#10;Description generated with high confidence">
            <a:extLst>
              <a:ext uri="{FF2B5EF4-FFF2-40B4-BE49-F238E27FC236}">
                <a16:creationId xmlns:a16="http://schemas.microsoft.com/office/drawing/2014/main" id="{0C3F6DBC-DE3B-4035-9DB0-FB31C2928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Rectangle 1">
            <a:extLst>
              <a:ext uri="{FF2B5EF4-FFF2-40B4-BE49-F238E27FC236}">
                <a16:creationId xmlns:a16="http://schemas.microsoft.com/office/drawing/2014/main" id="{74D1E359-4103-49F2-817C-3BDF0B5E67C2}"/>
              </a:ext>
            </a:extLst>
          </p:cNvPr>
          <p:cNvSpPr/>
          <p:nvPr/>
        </p:nvSpPr>
        <p:spPr>
          <a:xfrm>
            <a:off x="9005778" y="350875"/>
            <a:ext cx="3017874" cy="372139"/>
          </a:xfrm>
          <a:prstGeom prst="rect">
            <a:avLst/>
          </a:prstGeom>
          <a:solidFill>
            <a:srgbClr val="FF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Maintenance Row</a:t>
            </a:r>
          </a:p>
        </p:txBody>
      </p:sp>
      <p:cxnSp>
        <p:nvCxnSpPr>
          <p:cNvPr id="5" name="Straight Arrow Connector 4">
            <a:extLst>
              <a:ext uri="{FF2B5EF4-FFF2-40B4-BE49-F238E27FC236}">
                <a16:creationId xmlns:a16="http://schemas.microsoft.com/office/drawing/2014/main" id="{BF2F93CB-F085-43CE-9CBE-74C4E0BAA5E5}"/>
              </a:ext>
            </a:extLst>
          </p:cNvPr>
          <p:cNvCxnSpPr>
            <a:cxnSpLocks/>
          </p:cNvCxnSpPr>
          <p:nvPr/>
        </p:nvCxnSpPr>
        <p:spPr>
          <a:xfrm flipH="1">
            <a:off x="8452886" y="810228"/>
            <a:ext cx="552892" cy="772812"/>
          </a:xfrm>
          <a:prstGeom prst="straightConnector1">
            <a:avLst/>
          </a:prstGeom>
          <a:ln w="508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96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35D25-622A-4FB4-B52C-375EF552F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6096000" cy="6858000"/>
          </a:xfrm>
          <a:prstGeom prst="rect">
            <a:avLst/>
          </a:prstGeom>
        </p:spPr>
      </p:pic>
    </p:spTree>
    <p:extLst>
      <p:ext uri="{BB962C8B-B14F-4D97-AF65-F5344CB8AC3E}">
        <p14:creationId xmlns:p14="http://schemas.microsoft.com/office/powerpoint/2010/main" val="131653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generated with very high confidence">
            <a:extLst>
              <a:ext uri="{FF2B5EF4-FFF2-40B4-BE49-F238E27FC236}">
                <a16:creationId xmlns:a16="http://schemas.microsoft.com/office/drawing/2014/main" id="{730EB91E-E5D9-49ED-8376-410B7C2B0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B116C61A-1F38-44D5-BF6D-CFF3915A9B84}"/>
              </a:ext>
            </a:extLst>
          </p:cNvPr>
          <p:cNvSpPr/>
          <p:nvPr/>
        </p:nvSpPr>
        <p:spPr>
          <a:xfrm>
            <a:off x="984522" y="1149528"/>
            <a:ext cx="3017874" cy="372139"/>
          </a:xfrm>
          <a:prstGeom prst="rect">
            <a:avLst/>
          </a:prstGeom>
          <a:solidFill>
            <a:srgbClr val="FF99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Maintenance Row</a:t>
            </a:r>
          </a:p>
        </p:txBody>
      </p:sp>
      <p:cxnSp>
        <p:nvCxnSpPr>
          <p:cNvPr id="5" name="Straight Arrow Connector 4">
            <a:extLst>
              <a:ext uri="{FF2B5EF4-FFF2-40B4-BE49-F238E27FC236}">
                <a16:creationId xmlns:a16="http://schemas.microsoft.com/office/drawing/2014/main" id="{9ED29BC3-AE0B-4A80-9B0A-A669D00EAC05}"/>
              </a:ext>
            </a:extLst>
          </p:cNvPr>
          <p:cNvCxnSpPr>
            <a:cxnSpLocks/>
          </p:cNvCxnSpPr>
          <p:nvPr/>
        </p:nvCxnSpPr>
        <p:spPr>
          <a:xfrm>
            <a:off x="4002396" y="1632031"/>
            <a:ext cx="731649" cy="763928"/>
          </a:xfrm>
          <a:prstGeom prst="straightConnector1">
            <a:avLst/>
          </a:prstGeom>
          <a:ln w="508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6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very high confidence">
            <a:extLst>
              <a:ext uri="{FF2B5EF4-FFF2-40B4-BE49-F238E27FC236}">
                <a16:creationId xmlns:a16="http://schemas.microsoft.com/office/drawing/2014/main" id="{0981F217-ACE2-4C19-87DB-12DC4C3CA35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2974177" y="-2536851"/>
            <a:ext cx="6449477" cy="11986170"/>
          </a:xfrm>
          <a:prstGeom prst="rect">
            <a:avLst/>
          </a:prstGeom>
        </p:spPr>
      </p:pic>
      <p:sp>
        <p:nvSpPr>
          <p:cNvPr id="2" name="TextBox 1">
            <a:extLst>
              <a:ext uri="{FF2B5EF4-FFF2-40B4-BE49-F238E27FC236}">
                <a16:creationId xmlns:a16="http://schemas.microsoft.com/office/drawing/2014/main" id="{C9CC5C18-A020-4107-A064-C58998C85CB8}"/>
              </a:ext>
            </a:extLst>
          </p:cNvPr>
          <p:cNvSpPr txBox="1"/>
          <p:nvPr/>
        </p:nvSpPr>
        <p:spPr>
          <a:xfrm>
            <a:off x="370390" y="4815355"/>
            <a:ext cx="938978" cy="461665"/>
          </a:xfrm>
          <a:prstGeom prst="rect">
            <a:avLst/>
          </a:prstGeom>
          <a:noFill/>
        </p:spPr>
        <p:txBody>
          <a:bodyPr wrap="square" rtlCol="0">
            <a:spAutoFit/>
          </a:bodyPr>
          <a:lstStyle/>
          <a:p>
            <a:r>
              <a:rPr lang="en-US" sz="2400" b="1" dirty="0">
                <a:solidFill>
                  <a:srgbClr val="FF0000"/>
                </a:solidFill>
              </a:rPr>
              <a:t>Sump</a:t>
            </a:r>
          </a:p>
        </p:txBody>
      </p:sp>
    </p:spTree>
    <p:extLst>
      <p:ext uri="{BB962C8B-B14F-4D97-AF65-F5344CB8AC3E}">
        <p14:creationId xmlns:p14="http://schemas.microsoft.com/office/powerpoint/2010/main" val="96758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FED21-5C29-4B58-A94F-F2617AD360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6191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AC651-00F8-437F-A347-E62846DA5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754" y="0"/>
            <a:ext cx="5662246" cy="6858000"/>
          </a:xfrm>
          <a:prstGeom prst="rect">
            <a:avLst/>
          </a:prstGeom>
        </p:spPr>
      </p:pic>
      <p:pic>
        <p:nvPicPr>
          <p:cNvPr id="5" name="Picture 4" descr="A picture containing building, outdoor&#10;&#10;Description generated with very high confidence">
            <a:extLst>
              <a:ext uri="{FF2B5EF4-FFF2-40B4-BE49-F238E27FC236}">
                <a16:creationId xmlns:a16="http://schemas.microsoft.com/office/drawing/2014/main" id="{CB020E28-8A4D-46D9-BE28-A08669AF80B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6561" y="0"/>
            <a:ext cx="6363701" cy="6858000"/>
          </a:xfrm>
          <a:prstGeom prst="rect">
            <a:avLst/>
          </a:prstGeom>
        </p:spPr>
      </p:pic>
    </p:spTree>
    <p:extLst>
      <p:ext uri="{BB962C8B-B14F-4D97-AF65-F5344CB8AC3E}">
        <p14:creationId xmlns:p14="http://schemas.microsoft.com/office/powerpoint/2010/main" val="294111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D6454-5876-421E-933B-49D368A499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52778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D833F-6ED5-4CF2-9436-4B5123BD69C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8440F78C-FE88-4D9B-B2CA-DA309FAE14AF}"/>
              </a:ext>
            </a:extLst>
          </p:cNvPr>
          <p:cNvSpPr>
            <a:spLocks noGrp="1"/>
          </p:cNvSpPr>
          <p:nvPr>
            <p:ph type="title"/>
          </p:nvPr>
        </p:nvSpPr>
        <p:spPr>
          <a:xfrm>
            <a:off x="174881" y="34013"/>
            <a:ext cx="5266155" cy="1325563"/>
          </a:xfrm>
        </p:spPr>
        <p:txBody>
          <a:bodyPr vert="horz" lIns="91440" tIns="45720" rIns="91440" bIns="45720" rtlCol="0" anchor="ctr">
            <a:noAutofit/>
          </a:bodyPr>
          <a:lstStyle/>
          <a:p>
            <a:pPr algn="ctr" defTabSz="914400"/>
            <a:r>
              <a:rPr lang="en-US" sz="4800" b="1" dirty="0"/>
              <a:t>Pre-Treatment Considerations</a:t>
            </a:r>
          </a:p>
        </p:txBody>
      </p:sp>
      <p:sp>
        <p:nvSpPr>
          <p:cNvPr id="5" name="Content Placeholder 3">
            <a:extLst>
              <a:ext uri="{FF2B5EF4-FFF2-40B4-BE49-F238E27FC236}">
                <a16:creationId xmlns:a16="http://schemas.microsoft.com/office/drawing/2014/main" id="{2D204D14-30BD-4042-AF46-E276302C489E}"/>
              </a:ext>
            </a:extLst>
          </p:cNvPr>
          <p:cNvSpPr txBox="1">
            <a:spLocks/>
          </p:cNvSpPr>
          <p:nvPr/>
        </p:nvSpPr>
        <p:spPr>
          <a:xfrm>
            <a:off x="174881" y="1569942"/>
            <a:ext cx="5266155" cy="415436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defTabSz="914400">
              <a:spcAft>
                <a:spcPts val="600"/>
              </a:spcAft>
            </a:pPr>
            <a:r>
              <a:rPr lang="en-US" sz="2000" b="1" dirty="0">
                <a:latin typeface="Century Gothic" panose="020B0502020202020204" pitchFamily="34" charset="0"/>
              </a:rPr>
              <a:t> What is the pre-treatment protecting</a:t>
            </a:r>
          </a:p>
          <a:p>
            <a:pPr marL="285750" indent="-228600" defTabSz="914400">
              <a:spcAft>
                <a:spcPts val="600"/>
              </a:spcAft>
            </a:pPr>
            <a:r>
              <a:rPr lang="en-US" sz="2000" b="1" dirty="0">
                <a:latin typeface="Century Gothic" panose="020B0502020202020204" pitchFamily="34" charset="0"/>
              </a:rPr>
              <a:t> Cost-benefit considerations</a:t>
            </a:r>
          </a:p>
          <a:p>
            <a:pPr marL="285750" indent="-228600" defTabSz="914400">
              <a:spcAft>
                <a:spcPts val="600"/>
              </a:spcAft>
            </a:pPr>
            <a:r>
              <a:rPr lang="en-US" sz="2000" b="1" dirty="0">
                <a:latin typeface="Century Gothic" panose="020B0502020202020204" pitchFamily="34" charset="0"/>
              </a:rPr>
              <a:t> Watershed characteristics</a:t>
            </a:r>
          </a:p>
          <a:p>
            <a:pPr marL="285750" indent="-228600" defTabSz="914400">
              <a:spcAft>
                <a:spcPts val="600"/>
              </a:spcAft>
            </a:pPr>
            <a:r>
              <a:rPr lang="en-US" sz="2000" b="1" dirty="0">
                <a:latin typeface="Century Gothic" panose="020B0502020202020204" pitchFamily="34" charset="0"/>
              </a:rPr>
              <a:t> Design for maintenance</a:t>
            </a:r>
          </a:p>
          <a:p>
            <a:pPr marL="285750" indent="-228600" defTabSz="914400">
              <a:spcAft>
                <a:spcPts val="600"/>
              </a:spcAft>
            </a:pPr>
            <a:r>
              <a:rPr lang="en-US" sz="2000" b="1" dirty="0">
                <a:latin typeface="Century Gothic" panose="020B0502020202020204" pitchFamily="34" charset="0"/>
              </a:rPr>
              <a:t> Set pre-treatment goals</a:t>
            </a:r>
          </a:p>
          <a:p>
            <a:pPr marL="285750" indent="-228600" defTabSz="914400">
              <a:spcAft>
                <a:spcPts val="600"/>
              </a:spcAft>
            </a:pPr>
            <a:r>
              <a:rPr lang="en-US" sz="2000" b="1" dirty="0">
                <a:latin typeface="Century Gothic" panose="020B0502020202020204" pitchFamily="34" charset="0"/>
              </a:rPr>
              <a:t> Expected pollutants</a:t>
            </a:r>
          </a:p>
          <a:p>
            <a:pPr marL="285750" indent="-228600" defTabSz="914400">
              <a:spcAft>
                <a:spcPts val="600"/>
              </a:spcAft>
            </a:pPr>
            <a:r>
              <a:rPr lang="en-US" sz="2000" b="1" dirty="0">
                <a:latin typeface="Century Gothic" panose="020B0502020202020204" pitchFamily="34" charset="0"/>
              </a:rPr>
              <a:t> Drainage Area</a:t>
            </a:r>
          </a:p>
          <a:p>
            <a:pPr marL="285750" indent="-228600" defTabSz="914400">
              <a:spcAft>
                <a:spcPts val="600"/>
              </a:spcAft>
            </a:pPr>
            <a:r>
              <a:rPr lang="en-US" sz="2000" b="1" dirty="0">
                <a:latin typeface="Century Gothic" panose="020B0502020202020204" pitchFamily="34" charset="0"/>
              </a:rPr>
              <a:t> Observations</a:t>
            </a:r>
          </a:p>
          <a:p>
            <a:pPr marL="285750" indent="-228600" defTabSz="914400">
              <a:spcAft>
                <a:spcPts val="600"/>
              </a:spcAft>
            </a:pPr>
            <a:r>
              <a:rPr lang="en-US" sz="2000" b="1" dirty="0">
                <a:latin typeface="Century Gothic" panose="020B0502020202020204" pitchFamily="34" charset="0"/>
              </a:rPr>
              <a:t> SW Manual</a:t>
            </a:r>
          </a:p>
        </p:txBody>
      </p:sp>
      <p:sp>
        <p:nvSpPr>
          <p:cNvPr id="6" name="Rectangle 5">
            <a:extLst>
              <a:ext uri="{FF2B5EF4-FFF2-40B4-BE49-F238E27FC236}">
                <a16:creationId xmlns:a16="http://schemas.microsoft.com/office/drawing/2014/main" id="{FCE22F01-E80B-48F2-9C9B-1E3930B92974}"/>
              </a:ext>
            </a:extLst>
          </p:cNvPr>
          <p:cNvSpPr/>
          <p:nvPr/>
        </p:nvSpPr>
        <p:spPr>
          <a:xfrm>
            <a:off x="84221" y="5934670"/>
            <a:ext cx="12107779" cy="923330"/>
          </a:xfrm>
          <a:prstGeom prst="rect">
            <a:avLst/>
          </a:prstGeom>
          <a:solidFill>
            <a:schemeClr val="bg1"/>
          </a:solidFill>
          <a:ln w="25400">
            <a:solidFill>
              <a:sysClr val="windowText" lastClr="000000"/>
            </a:solidFill>
          </a:ln>
        </p:spPr>
        <p:txBody>
          <a:bodyPr wrap="square">
            <a:spAutoFit/>
          </a:bodyPr>
          <a:lstStyle/>
          <a:p>
            <a:pPr algn="just">
              <a:spcAft>
                <a:spcPts val="600"/>
              </a:spcAft>
            </a:pPr>
            <a:r>
              <a:rPr lang="en-US" i="1" dirty="0">
                <a:latin typeface="Century Gothic" panose="020B0502020202020204" pitchFamily="34" charset="0"/>
              </a:rPr>
              <a:t>Practices used to reduce, eliminate, or alter pollutants in stormwater, primarily sediment, before they are discharged into structural stormwater BMPs. Pretreatment practices include settling devices, screens, and pretreatment vegetated filter strips</a:t>
            </a:r>
            <a:r>
              <a:rPr lang="en-US" dirty="0"/>
              <a:t>.</a:t>
            </a:r>
          </a:p>
        </p:txBody>
      </p:sp>
    </p:spTree>
    <p:extLst>
      <p:ext uri="{BB962C8B-B14F-4D97-AF65-F5344CB8AC3E}">
        <p14:creationId xmlns:p14="http://schemas.microsoft.com/office/powerpoint/2010/main" val="124826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mall house in a garden&#10;&#10;Description generated with very high confidence">
            <a:extLst>
              <a:ext uri="{FF2B5EF4-FFF2-40B4-BE49-F238E27FC236}">
                <a16:creationId xmlns:a16="http://schemas.microsoft.com/office/drawing/2014/main" id="{05377183-3A98-48D3-BB29-BE71627E5F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9726" y="1106871"/>
            <a:ext cx="5751559" cy="4313670"/>
          </a:xfrm>
          <a:prstGeom prst="rect">
            <a:avLst/>
          </a:prstGeom>
          <a:ln>
            <a:noFill/>
          </a:ln>
          <a:effectLst>
            <a:softEdge rad="112500"/>
          </a:effectLst>
        </p:spPr>
      </p:pic>
      <p:sp>
        <p:nvSpPr>
          <p:cNvPr id="2" name="Title 1">
            <a:extLst>
              <a:ext uri="{FF2B5EF4-FFF2-40B4-BE49-F238E27FC236}">
                <a16:creationId xmlns:a16="http://schemas.microsoft.com/office/drawing/2014/main" id="{B5A10CEE-C888-40CB-A35C-1C91A9EFD378}"/>
              </a:ext>
            </a:extLst>
          </p:cNvPr>
          <p:cNvSpPr>
            <a:spLocks noGrp="1"/>
          </p:cNvSpPr>
          <p:nvPr>
            <p:ph type="title"/>
          </p:nvPr>
        </p:nvSpPr>
        <p:spPr>
          <a:xfrm>
            <a:off x="1524000" y="209267"/>
            <a:ext cx="10058400" cy="1431925"/>
          </a:xfrm>
        </p:spPr>
        <p:txBody>
          <a:bodyPr/>
          <a:lstStyle/>
          <a:p>
            <a:r>
              <a:rPr lang="en-US" dirty="0">
                <a:solidFill>
                  <a:schemeClr val="bg1"/>
                </a:solidFill>
                <a:latin typeface="Century Gothic" panose="020B0502020202020204" pitchFamily="34" charset="0"/>
              </a:rPr>
              <a:t>212 Surface Infiltration Systems </a:t>
            </a:r>
          </a:p>
        </p:txBody>
      </p:sp>
      <p:pic>
        <p:nvPicPr>
          <p:cNvPr id="6" name="Graphic 5" descr="Water">
            <a:extLst>
              <a:ext uri="{FF2B5EF4-FFF2-40B4-BE49-F238E27FC236}">
                <a16:creationId xmlns:a16="http://schemas.microsoft.com/office/drawing/2014/main" id="{14FF17F3-FF72-4C4E-A15B-E4361AAB18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4818" y="4900247"/>
            <a:ext cx="2059867" cy="2059867"/>
          </a:xfrm>
          <a:prstGeom prst="rect">
            <a:avLst/>
          </a:prstGeom>
        </p:spPr>
      </p:pic>
      <p:pic>
        <p:nvPicPr>
          <p:cNvPr id="4" name="Graphic 3" descr="Flower">
            <a:extLst>
              <a:ext uri="{FF2B5EF4-FFF2-40B4-BE49-F238E27FC236}">
                <a16:creationId xmlns:a16="http://schemas.microsoft.com/office/drawing/2014/main" id="{D6705E99-5901-42C8-A07A-10DDDCAA95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5947" y="5678337"/>
            <a:ext cx="1023981" cy="1023981"/>
          </a:xfrm>
          <a:prstGeom prst="rect">
            <a:avLst/>
          </a:prstGeom>
        </p:spPr>
      </p:pic>
      <p:pic>
        <p:nvPicPr>
          <p:cNvPr id="5" name="Picture 4">
            <a:extLst>
              <a:ext uri="{FF2B5EF4-FFF2-40B4-BE49-F238E27FC236}">
                <a16:creationId xmlns:a16="http://schemas.microsoft.com/office/drawing/2014/main" id="{0CC31D5B-51CC-45E3-9EFE-3B0F7EB10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5229"/>
            <a:ext cx="6096000" cy="4689949"/>
          </a:xfrm>
          <a:prstGeom prst="rect">
            <a:avLst/>
          </a:prstGeom>
          <a:ln>
            <a:noFill/>
          </a:ln>
          <a:effectLst>
            <a:softEdge rad="112500"/>
          </a:effectLst>
        </p:spPr>
      </p:pic>
    </p:spTree>
    <p:extLst>
      <p:ext uri="{BB962C8B-B14F-4D97-AF65-F5344CB8AC3E}">
        <p14:creationId xmlns:p14="http://schemas.microsoft.com/office/powerpoint/2010/main" val="15925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F78C-FE88-4D9B-B2CA-DA309FAE14AF}"/>
              </a:ext>
            </a:extLst>
          </p:cNvPr>
          <p:cNvSpPr>
            <a:spLocks noGrp="1"/>
          </p:cNvSpPr>
          <p:nvPr>
            <p:ph type="title"/>
          </p:nvPr>
        </p:nvSpPr>
        <p:spPr>
          <a:xfrm>
            <a:off x="1583117" y="246891"/>
            <a:ext cx="9781674" cy="1431925"/>
          </a:xfrm>
        </p:spPr>
        <p:txBody>
          <a:bodyPr/>
          <a:lstStyle/>
          <a:p>
            <a:r>
              <a:rPr lang="en-US" dirty="0">
                <a:solidFill>
                  <a:schemeClr val="bg1"/>
                </a:solidFill>
                <a:latin typeface="Century Gothic" panose="020B0502020202020204" pitchFamily="34" charset="0"/>
              </a:rPr>
              <a:t>1 Underground Filtration System</a:t>
            </a:r>
          </a:p>
        </p:txBody>
      </p:sp>
      <p:sp>
        <p:nvSpPr>
          <p:cNvPr id="3" name="TextBox 2">
            <a:extLst>
              <a:ext uri="{FF2B5EF4-FFF2-40B4-BE49-F238E27FC236}">
                <a16:creationId xmlns:a16="http://schemas.microsoft.com/office/drawing/2014/main" id="{6587987F-4CC2-4BE8-8CD4-EED9318969D7}"/>
              </a:ext>
            </a:extLst>
          </p:cNvPr>
          <p:cNvSpPr txBox="1"/>
          <p:nvPr/>
        </p:nvSpPr>
        <p:spPr>
          <a:xfrm>
            <a:off x="2421778" y="6131169"/>
            <a:ext cx="7648346" cy="47705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rPr>
              <a:t>St. Cloud Public Library</a:t>
            </a:r>
          </a:p>
        </p:txBody>
      </p:sp>
      <p:pic>
        <p:nvPicPr>
          <p:cNvPr id="4" name="Picture 3">
            <a:extLst>
              <a:ext uri="{FF2B5EF4-FFF2-40B4-BE49-F238E27FC236}">
                <a16:creationId xmlns:a16="http://schemas.microsoft.com/office/drawing/2014/main" id="{CF5FCE19-1AA2-4DC4-AABE-D3CB29DB86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523999"/>
            <a:ext cx="5718048" cy="4607170"/>
          </a:xfrm>
          <a:prstGeom prst="rect">
            <a:avLst/>
          </a:prstGeom>
        </p:spPr>
      </p:pic>
      <p:pic>
        <p:nvPicPr>
          <p:cNvPr id="6" name="Picture 5">
            <a:extLst>
              <a:ext uri="{FF2B5EF4-FFF2-40B4-BE49-F238E27FC236}">
                <a16:creationId xmlns:a16="http://schemas.microsoft.com/office/drawing/2014/main" id="{F46D5622-7111-4DB4-85F3-38423E299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969" y="1523999"/>
            <a:ext cx="6142893" cy="4607170"/>
          </a:xfrm>
          <a:prstGeom prst="rect">
            <a:avLst/>
          </a:prstGeom>
        </p:spPr>
      </p:pic>
    </p:spTree>
    <p:extLst>
      <p:ext uri="{BB962C8B-B14F-4D97-AF65-F5344CB8AC3E}">
        <p14:creationId xmlns:p14="http://schemas.microsoft.com/office/powerpoint/2010/main" val="149169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F78C-FE88-4D9B-B2CA-DA309FAE14AF}"/>
              </a:ext>
            </a:extLst>
          </p:cNvPr>
          <p:cNvSpPr>
            <a:spLocks noGrp="1"/>
          </p:cNvSpPr>
          <p:nvPr>
            <p:ph type="title"/>
          </p:nvPr>
        </p:nvSpPr>
        <p:spPr>
          <a:xfrm>
            <a:off x="1070810" y="173790"/>
            <a:ext cx="9697453" cy="1431925"/>
          </a:xfrm>
        </p:spPr>
        <p:txBody>
          <a:bodyPr/>
          <a:lstStyle/>
          <a:p>
            <a:r>
              <a:rPr lang="en-US" dirty="0">
                <a:solidFill>
                  <a:schemeClr val="bg1"/>
                </a:solidFill>
                <a:latin typeface="Century Gothic" panose="020B0502020202020204" pitchFamily="34" charset="0"/>
              </a:rPr>
              <a:t>5 Underground Detention Systems</a:t>
            </a:r>
          </a:p>
        </p:txBody>
      </p:sp>
      <p:pic>
        <p:nvPicPr>
          <p:cNvPr id="4" name="Picture 3">
            <a:extLst>
              <a:ext uri="{FF2B5EF4-FFF2-40B4-BE49-F238E27FC236}">
                <a16:creationId xmlns:a16="http://schemas.microsoft.com/office/drawing/2014/main" id="{0439A29B-25AB-484D-8ACE-83FE5A3C29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83254" y="1015222"/>
            <a:ext cx="8225492" cy="5668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292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08B4-8D83-4E4E-935B-4B46A970CD49}"/>
              </a:ext>
            </a:extLst>
          </p:cNvPr>
          <p:cNvSpPr>
            <a:spLocks noGrp="1"/>
          </p:cNvSpPr>
          <p:nvPr>
            <p:ph type="title"/>
          </p:nvPr>
        </p:nvSpPr>
        <p:spPr>
          <a:xfrm>
            <a:off x="1026615" y="222914"/>
            <a:ext cx="10058400" cy="1431925"/>
          </a:xfrm>
        </p:spPr>
        <p:txBody>
          <a:bodyPr/>
          <a:lstStyle/>
          <a:p>
            <a:r>
              <a:rPr lang="en-US" dirty="0">
                <a:solidFill>
                  <a:schemeClr val="bg1"/>
                </a:solidFill>
                <a:latin typeface="Century Gothic" panose="020B0502020202020204" pitchFamily="34" charset="0"/>
              </a:rPr>
              <a:t>180 Underground Infiltration Systems</a:t>
            </a:r>
          </a:p>
        </p:txBody>
      </p:sp>
      <p:pic>
        <p:nvPicPr>
          <p:cNvPr id="5" name="Picture 2" descr="F:\City_Data\Public Utilities\Stormwater\Minimum Control Measures\MCM-4\Inspections\Land Disturbance Permit Sites\2010 Permited Sites\Civic Center - Building\10-7-10\DSCN2152.JPG">
            <a:extLst>
              <a:ext uri="{FF2B5EF4-FFF2-40B4-BE49-F238E27FC236}">
                <a16:creationId xmlns:a16="http://schemas.microsoft.com/office/drawing/2014/main" id="{C7745B3B-878A-4F40-8405-AF0AAA167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85" y="1320201"/>
            <a:ext cx="5874906" cy="4408476"/>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692AEAE-EDA7-4B81-83B1-3390CC7C4E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877" y="1320201"/>
            <a:ext cx="5877968" cy="4408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44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gn on the side of a road&#10;&#10;Description generated with high confidence">
            <a:extLst>
              <a:ext uri="{FF2B5EF4-FFF2-40B4-BE49-F238E27FC236}">
                <a16:creationId xmlns:a16="http://schemas.microsoft.com/office/drawing/2014/main" id="{BEFEE88F-4DA5-488C-9897-AAAAC1CBF60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08128"/>
            <a:ext cx="12192000" cy="6071191"/>
          </a:xfrm>
          <a:prstGeom prst="rect">
            <a:avLst/>
          </a:prstGeom>
        </p:spPr>
      </p:pic>
      <p:sp>
        <p:nvSpPr>
          <p:cNvPr id="3" name="Speech Bubble: Rectangle 2">
            <a:extLst>
              <a:ext uri="{FF2B5EF4-FFF2-40B4-BE49-F238E27FC236}">
                <a16:creationId xmlns:a16="http://schemas.microsoft.com/office/drawing/2014/main" id="{6F5E5E62-DE45-42A9-A1CB-6EB58760BCDC}"/>
              </a:ext>
            </a:extLst>
          </p:cNvPr>
          <p:cNvSpPr/>
          <p:nvPr/>
        </p:nvSpPr>
        <p:spPr>
          <a:xfrm>
            <a:off x="3936654" y="1646896"/>
            <a:ext cx="1594884" cy="574158"/>
          </a:xfrm>
          <a:prstGeom prst="wedgeRectCallout">
            <a:avLst>
              <a:gd name="adj1" fmla="val -20833"/>
              <a:gd name="adj2" fmla="val 4666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Catch basin </a:t>
            </a:r>
          </a:p>
        </p:txBody>
      </p:sp>
      <p:sp>
        <p:nvSpPr>
          <p:cNvPr id="4" name="Speech Bubble: Rectangle 3">
            <a:extLst>
              <a:ext uri="{FF2B5EF4-FFF2-40B4-BE49-F238E27FC236}">
                <a16:creationId xmlns:a16="http://schemas.microsoft.com/office/drawing/2014/main" id="{ADDE62CC-10AA-458C-9A78-885CE72C9163}"/>
              </a:ext>
            </a:extLst>
          </p:cNvPr>
          <p:cNvSpPr/>
          <p:nvPr/>
        </p:nvSpPr>
        <p:spPr>
          <a:xfrm>
            <a:off x="4145932" y="2827468"/>
            <a:ext cx="1849753" cy="584790"/>
          </a:xfrm>
          <a:prstGeom prst="wedgeRectCallout">
            <a:avLst>
              <a:gd name="adj1" fmla="val -47666"/>
              <a:gd name="adj2" fmla="val -2113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t>Pre-Treatment</a:t>
            </a:r>
          </a:p>
        </p:txBody>
      </p:sp>
      <p:sp>
        <p:nvSpPr>
          <p:cNvPr id="5" name="Speech Bubble: Rectangle 4">
            <a:extLst>
              <a:ext uri="{FF2B5EF4-FFF2-40B4-BE49-F238E27FC236}">
                <a16:creationId xmlns:a16="http://schemas.microsoft.com/office/drawing/2014/main" id="{7C8DEE53-532E-4D75-8D02-FB409A10C8C3}"/>
              </a:ext>
            </a:extLst>
          </p:cNvPr>
          <p:cNvSpPr/>
          <p:nvPr/>
        </p:nvSpPr>
        <p:spPr>
          <a:xfrm>
            <a:off x="439839" y="2676530"/>
            <a:ext cx="2974386" cy="301875"/>
          </a:xfrm>
          <a:prstGeom prst="wedgeRectCallout">
            <a:avLst>
              <a:gd name="adj1" fmla="val -20158"/>
              <a:gd name="adj2" fmla="val 5061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t>Underground Infiltration</a:t>
            </a:r>
          </a:p>
        </p:txBody>
      </p:sp>
      <p:sp>
        <p:nvSpPr>
          <p:cNvPr id="9" name="Arrow: Down 8">
            <a:extLst>
              <a:ext uri="{FF2B5EF4-FFF2-40B4-BE49-F238E27FC236}">
                <a16:creationId xmlns:a16="http://schemas.microsoft.com/office/drawing/2014/main" id="{1F8A8C80-765A-4914-933F-39EB2D429042}"/>
              </a:ext>
            </a:extLst>
          </p:cNvPr>
          <p:cNvSpPr/>
          <p:nvPr/>
        </p:nvSpPr>
        <p:spPr>
          <a:xfrm>
            <a:off x="3684352" y="1646896"/>
            <a:ext cx="213537" cy="574158"/>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68308E96-EEC7-47B7-B913-E56E5D65DEF6}"/>
              </a:ext>
            </a:extLst>
          </p:cNvPr>
          <p:cNvSpPr/>
          <p:nvPr/>
        </p:nvSpPr>
        <p:spPr>
          <a:xfrm>
            <a:off x="3653648" y="2676530"/>
            <a:ext cx="984568" cy="190234"/>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C36A3384-12DC-4BDA-BEFE-2832BAABC1CE}"/>
              </a:ext>
            </a:extLst>
          </p:cNvPr>
          <p:cNvSpPr/>
          <p:nvPr/>
        </p:nvSpPr>
        <p:spPr>
          <a:xfrm>
            <a:off x="2492007" y="1526704"/>
            <a:ext cx="213537" cy="1101619"/>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07A2535A-8E85-49E1-B774-803A42FE2AB9}"/>
              </a:ext>
            </a:extLst>
          </p:cNvPr>
          <p:cNvSpPr txBox="1"/>
          <p:nvPr/>
        </p:nvSpPr>
        <p:spPr>
          <a:xfrm>
            <a:off x="6963141" y="127881"/>
            <a:ext cx="4907666" cy="3200876"/>
          </a:xfrm>
          <a:prstGeom prst="rect">
            <a:avLst/>
          </a:prstGeom>
          <a:solidFill>
            <a:schemeClr val="bg1"/>
          </a:solidFill>
        </p:spPr>
        <p:txBody>
          <a:bodyPr wrap="square" rtlCol="0">
            <a:spAutoFit/>
          </a:bodyPr>
          <a:lstStyle/>
          <a:p>
            <a:pPr marL="285750" indent="-285750">
              <a:spcAft>
                <a:spcPts val="600"/>
              </a:spcAft>
              <a:buFont typeface="Wingdings" panose="05000000000000000000" pitchFamily="2" charset="2"/>
              <a:buChar char="ü"/>
            </a:pPr>
            <a:r>
              <a:rPr lang="en-US" dirty="0">
                <a:latin typeface="Century Gothic" panose="020B0502020202020204" pitchFamily="34" charset="0"/>
              </a:rPr>
              <a:t>What is the pre-treatment protecting</a:t>
            </a:r>
          </a:p>
          <a:p>
            <a:pPr marL="285750" indent="-285750">
              <a:spcAft>
                <a:spcPts val="600"/>
              </a:spcAft>
              <a:buFont typeface="Wingdings" panose="05000000000000000000" pitchFamily="2" charset="2"/>
              <a:buChar char="ü"/>
            </a:pPr>
            <a:r>
              <a:rPr lang="en-US" dirty="0">
                <a:latin typeface="Century Gothic" panose="020B0502020202020204" pitchFamily="34" charset="0"/>
              </a:rPr>
              <a:t>Cost-benefit considerations</a:t>
            </a:r>
          </a:p>
          <a:p>
            <a:pPr marL="285750" indent="-285750">
              <a:spcAft>
                <a:spcPts val="600"/>
              </a:spcAft>
              <a:buFont typeface="Wingdings" panose="05000000000000000000" pitchFamily="2" charset="2"/>
              <a:buChar char="ü"/>
            </a:pPr>
            <a:r>
              <a:rPr lang="en-US" dirty="0">
                <a:latin typeface="Century Gothic" panose="020B0502020202020204" pitchFamily="34" charset="0"/>
              </a:rPr>
              <a:t>Watershed characteristics</a:t>
            </a:r>
          </a:p>
          <a:p>
            <a:pPr marL="285750" indent="-285750">
              <a:spcAft>
                <a:spcPts val="600"/>
              </a:spcAft>
              <a:buFont typeface="Wingdings" panose="05000000000000000000" pitchFamily="2" charset="2"/>
              <a:buChar char="ü"/>
            </a:pPr>
            <a:r>
              <a:rPr lang="en-US" dirty="0">
                <a:latin typeface="Century Gothic" panose="020B0502020202020204" pitchFamily="34" charset="0"/>
              </a:rPr>
              <a:t>Design for maintenance</a:t>
            </a:r>
          </a:p>
          <a:p>
            <a:pPr marL="285750" indent="-285750">
              <a:spcAft>
                <a:spcPts val="600"/>
              </a:spcAft>
              <a:buFont typeface="Wingdings" panose="05000000000000000000" pitchFamily="2" charset="2"/>
              <a:buChar char="ü"/>
            </a:pPr>
            <a:r>
              <a:rPr lang="en-US" dirty="0">
                <a:latin typeface="Century Gothic" panose="020B0502020202020204" pitchFamily="34" charset="0"/>
              </a:rPr>
              <a:t>Set pre-treatment goals</a:t>
            </a:r>
          </a:p>
          <a:p>
            <a:pPr marL="285750" indent="-285750">
              <a:spcAft>
                <a:spcPts val="600"/>
              </a:spcAft>
              <a:buFont typeface="Wingdings" panose="05000000000000000000" pitchFamily="2" charset="2"/>
              <a:buChar char="ü"/>
            </a:pPr>
            <a:r>
              <a:rPr lang="en-US" dirty="0">
                <a:latin typeface="Century Gothic" panose="020B0502020202020204" pitchFamily="34" charset="0"/>
              </a:rPr>
              <a:t>Expected pollutants</a:t>
            </a:r>
          </a:p>
          <a:p>
            <a:pPr marL="285750" indent="-285750">
              <a:spcAft>
                <a:spcPts val="600"/>
              </a:spcAft>
              <a:buFont typeface="Wingdings" panose="05000000000000000000" pitchFamily="2" charset="2"/>
              <a:buChar char="ü"/>
            </a:pPr>
            <a:r>
              <a:rPr lang="en-US" dirty="0">
                <a:latin typeface="Century Gothic" panose="020B0502020202020204" pitchFamily="34" charset="0"/>
              </a:rPr>
              <a:t>Drainage Area</a:t>
            </a:r>
          </a:p>
          <a:p>
            <a:pPr marL="285750" indent="-285750">
              <a:spcAft>
                <a:spcPts val="600"/>
              </a:spcAft>
              <a:buFont typeface="Wingdings" panose="05000000000000000000" pitchFamily="2" charset="2"/>
              <a:buChar char="ü"/>
            </a:pPr>
            <a:r>
              <a:rPr lang="en-US" dirty="0">
                <a:latin typeface="Century Gothic" panose="020B0502020202020204" pitchFamily="34" charset="0"/>
              </a:rPr>
              <a:t>Observations</a:t>
            </a:r>
          </a:p>
          <a:p>
            <a:pPr marL="285750" indent="-285750">
              <a:spcAft>
                <a:spcPts val="600"/>
              </a:spcAft>
              <a:buFont typeface="Wingdings" panose="05000000000000000000" pitchFamily="2" charset="2"/>
              <a:buChar char="ü"/>
            </a:pPr>
            <a:r>
              <a:rPr lang="en-US" dirty="0">
                <a:latin typeface="Century Gothic" panose="020B0502020202020204" pitchFamily="34" charset="0"/>
              </a:rPr>
              <a:t>SW Manual</a:t>
            </a:r>
          </a:p>
        </p:txBody>
      </p:sp>
      <p:sp>
        <p:nvSpPr>
          <p:cNvPr id="14" name="Speech Bubble: Rectangle 13">
            <a:extLst>
              <a:ext uri="{FF2B5EF4-FFF2-40B4-BE49-F238E27FC236}">
                <a16:creationId xmlns:a16="http://schemas.microsoft.com/office/drawing/2014/main" id="{6292C212-706E-425D-B494-74EBBC5C551F}"/>
              </a:ext>
            </a:extLst>
          </p:cNvPr>
          <p:cNvSpPr/>
          <p:nvPr/>
        </p:nvSpPr>
        <p:spPr>
          <a:xfrm>
            <a:off x="1694565" y="3744097"/>
            <a:ext cx="1594884" cy="574158"/>
          </a:xfrm>
          <a:prstGeom prst="wedgeRectCallout">
            <a:avLst>
              <a:gd name="adj1" fmla="val -20833"/>
              <a:gd name="adj2" fmla="val 4666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Catch basin </a:t>
            </a:r>
          </a:p>
        </p:txBody>
      </p:sp>
      <p:sp>
        <p:nvSpPr>
          <p:cNvPr id="15" name="Arrow: Down 14">
            <a:extLst>
              <a:ext uri="{FF2B5EF4-FFF2-40B4-BE49-F238E27FC236}">
                <a16:creationId xmlns:a16="http://schemas.microsoft.com/office/drawing/2014/main" id="{8957135D-C206-4C38-86E1-3818FF494679}"/>
              </a:ext>
            </a:extLst>
          </p:cNvPr>
          <p:cNvSpPr/>
          <p:nvPr/>
        </p:nvSpPr>
        <p:spPr>
          <a:xfrm rot="10800000">
            <a:off x="2974693" y="3128880"/>
            <a:ext cx="203783" cy="48242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6727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2" grpId="0" animBg="1"/>
      <p:bldP spid="13" grpId="0" animBg="1"/>
      <p:bldP spid="7"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F2C1D7-FF50-482C-BE9C-3AEC8279BE2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01757" y="0"/>
            <a:ext cx="9401908" cy="6858000"/>
          </a:xfrm>
          <a:prstGeom prst="rect">
            <a:avLst/>
          </a:prstGeom>
        </p:spPr>
      </p:pic>
      <p:pic>
        <p:nvPicPr>
          <p:cNvPr id="5" name="Picture 4">
            <a:extLst>
              <a:ext uri="{FF2B5EF4-FFF2-40B4-BE49-F238E27FC236}">
                <a16:creationId xmlns:a16="http://schemas.microsoft.com/office/drawing/2014/main" id="{658A58A4-0E66-4951-9478-2F048F8BC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219" y="117455"/>
            <a:ext cx="4907665" cy="2457683"/>
          </a:xfrm>
          <a:prstGeom prst="rect">
            <a:avLst/>
          </a:prstGeom>
        </p:spPr>
      </p:pic>
      <p:sp>
        <p:nvSpPr>
          <p:cNvPr id="2" name="Oval 1">
            <a:extLst>
              <a:ext uri="{FF2B5EF4-FFF2-40B4-BE49-F238E27FC236}">
                <a16:creationId xmlns:a16="http://schemas.microsoft.com/office/drawing/2014/main" id="{3E185A1D-CA10-471C-83A2-DAFD8C87A08E}"/>
              </a:ext>
            </a:extLst>
          </p:cNvPr>
          <p:cNvSpPr/>
          <p:nvPr/>
        </p:nvSpPr>
        <p:spPr>
          <a:xfrm>
            <a:off x="1188335" y="1574157"/>
            <a:ext cx="4907665" cy="8102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83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8352-EB10-464A-8836-7DE9377AD43D}"/>
              </a:ext>
            </a:extLst>
          </p:cNvPr>
          <p:cNvSpPr>
            <a:spLocks noGrp="1"/>
          </p:cNvSpPr>
          <p:nvPr>
            <p:ph type="title"/>
          </p:nvPr>
        </p:nvSpPr>
        <p:spPr>
          <a:xfrm>
            <a:off x="780168" y="206829"/>
            <a:ext cx="10058400" cy="732047"/>
          </a:xfrm>
        </p:spPr>
        <p:txBody>
          <a:bodyPr>
            <a:normAutofit fontScale="90000"/>
          </a:bodyPr>
          <a:lstStyle/>
          <a:p>
            <a:pPr algn="ctr"/>
            <a:r>
              <a:rPr lang="en-US" sz="4800" b="1" dirty="0">
                <a:solidFill>
                  <a:schemeClr val="bg1"/>
                </a:solidFill>
                <a:latin typeface="Candara" panose="020E0502030303020204" pitchFamily="34" charset="0"/>
              </a:rPr>
              <a:t>SUMPS: </a:t>
            </a:r>
            <a:r>
              <a:rPr lang="en-US" b="1" dirty="0">
                <a:solidFill>
                  <a:schemeClr val="bg1"/>
                </a:solidFill>
                <a:latin typeface="Candara" panose="020E0502030303020204" pitchFamily="34" charset="0"/>
              </a:rPr>
              <a:t>DESIGN FOR WATER QUALITY</a:t>
            </a:r>
          </a:p>
        </p:txBody>
      </p:sp>
      <p:pic>
        <p:nvPicPr>
          <p:cNvPr id="13" name="Picture 12" descr="A sign on the side of a road&#10;&#10;Description generated with high confidence">
            <a:extLst>
              <a:ext uri="{FF2B5EF4-FFF2-40B4-BE49-F238E27FC236}">
                <a16:creationId xmlns:a16="http://schemas.microsoft.com/office/drawing/2014/main" id="{A5474394-AFCA-4B1F-9387-54D1A4767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9775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Words>
  <Application>Microsoft Office PowerPoint</Application>
  <PresentationFormat>Widescreen</PresentationFormat>
  <Paragraphs>48</Paragraphs>
  <Slides>19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Calibri Light</vt:lpstr>
      <vt:lpstr>Candara</vt:lpstr>
      <vt:lpstr>Century Gothic</vt:lpstr>
      <vt:lpstr>Franklin Gothic Demi</vt:lpstr>
      <vt:lpstr>Lucida Grande</vt:lpstr>
      <vt:lpstr>Wingdings</vt:lpstr>
      <vt:lpstr>Office Theme</vt:lpstr>
      <vt:lpstr>PowerPoint Presentation</vt:lpstr>
      <vt:lpstr>Pre-Treatment Considerations</vt:lpstr>
      <vt:lpstr>212 Surface Infiltration Systems </vt:lpstr>
      <vt:lpstr>1 Underground Filtration System</vt:lpstr>
      <vt:lpstr>5 Underground Detention Systems</vt:lpstr>
      <vt:lpstr>180 Underground Infiltration Systems</vt:lpstr>
      <vt:lpstr>PowerPoint Presentation</vt:lpstr>
      <vt:lpstr>PowerPoint Presentation</vt:lpstr>
      <vt:lpstr>SUMPS: DESIGN FOR WATER QUALITY</vt:lpstr>
      <vt:lpstr>285 Sumps/Hydrodynamic Separators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Trojan, Mike (MPCA)</dc:creator>
  <cp:lastModifiedBy>Trojan, Mike (MPCA)</cp:lastModifiedBy>
  <cp:revision>1</cp:revision>
  <dcterms:created xsi:type="dcterms:W3CDTF">2022-01-19T21:25:06Z</dcterms:created>
  <dcterms:modified xsi:type="dcterms:W3CDTF">2022-01-19T21:25:49Z</dcterms:modified>
</cp:coreProperties>
</file>