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70" r:id="rId7"/>
    <p:sldId id="271" r:id="rId8"/>
    <p:sldId id="272" r:id="rId9"/>
    <p:sldId id="269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230C-8F8F-43E4-9C26-F2A64DAD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431CF-E085-4B9F-B389-79D8F85B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75CC-AB98-407F-A74C-4EB98E8C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8C52-F317-4A30-AB03-268E320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4FC3-A4F3-4FAC-9DF0-779A43CA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48E7-58C3-4DA8-8E85-75C4AFB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6110-9329-433E-A14A-B9AE2510D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4384-1734-41C1-B8A7-33B4E777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0CF7-E7F6-40A5-9261-4FEA063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820E-0F23-4AAE-951D-49DBE40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E20ED-A1BE-4C77-B13A-BAA70B6F4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AC8EA-429A-4B7B-AA44-8F87AF20F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3FF0-6919-4460-92F4-EFC6CD95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8028-26FB-4C18-8CFC-ACC3C1F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A07F-3B0A-4B8E-98A8-387583F9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C4CC-88E5-47F8-85C9-65A7587C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340F-E77C-4AD5-9BCB-76AF1521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90D4-E4A2-4577-A2A5-2AB5AE7C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F271-9370-46D3-977E-FA20DA08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330D-F371-4612-8715-59F3915C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3243-864B-4A05-A4EC-3435C448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CE0A1-AF58-4AC6-A71E-27738A7E9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0648-AF36-4565-8B48-9AA017BC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5369-D6BA-4387-A65F-65027671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B03E-A617-4E8A-A397-5287078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5BE-0771-4C45-A30A-76307EDC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9900-DAD3-49A6-81FE-28F346EDA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7093-83DB-4B5E-8DFF-42D034E35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38DA8-0CD0-4056-B0E0-1B562437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7B666-C152-4585-B57C-3C328254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A56DE-4AAE-423A-ACB0-1C9D3B32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7DB8-467B-4BBB-A661-BEDC7BCC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1FFE-8597-4370-868C-6CA09DE9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D3143-C21B-41F5-9BA3-83DFC17C8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94B56-D94A-4057-986B-9B0B2630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54D0F-7627-47A0-BEC1-F65D468ED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5CEDE-6936-471F-968C-2FD38EC0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8E200-C052-417F-8A0C-BA0F389A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4348B-7CC4-4470-AAA3-1EC1819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5534-7E3F-4CE3-A3E1-628B8CCD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33253-E69D-4F2E-AA69-8B1484C8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64907-9CD1-4B69-AD8E-E963CE5F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83C7B-2B3A-47DD-80A2-F0DE01E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3E27E-2403-436B-819F-093ACA67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A0939-1A6D-4B28-AABF-77F4E988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88515-40B2-48BF-B27E-9572712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483B-C5F9-48CC-B001-E77EE393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8ECF-EAF2-4AE4-A74E-67FF8C8C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8DBA2-7D0E-44D9-900F-792B111D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6EF87-F249-42FB-AC4D-0FD64EA8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EA37-92F9-4026-BE82-13B3A4B0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5820-DA8B-4F64-90DC-3D8BEE7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C7C1-2686-40B1-BE4B-B318EE45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9407B-352C-4C58-A8DB-F54921D4E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B2F4-0E07-48B0-B272-69B2C05FC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00717-6E16-46FB-BC69-00AFF801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15C84-CB3B-47F3-A563-548C140A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6E468-D188-4FF4-8190-25115EA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A644-5D46-4A50-9AB4-87F5A7EF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110B-0DCE-4616-8ED6-3ABA3C9D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0C62-888E-4499-BE03-7E0396123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66F0-0C65-41BC-8D05-3BD7233FA02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DE32-1093-4AD9-A8AC-6FBE07E54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A1993-65A0-4FFA-A8F3-717387D2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trojan@state.mn.us" TargetMode="External"/><Relationship Id="rId2" Type="http://schemas.openxmlformats.org/officeDocument/2006/relationships/hyperlink" Target="https://stormwater.pca.state.mn.us/index.php?title=Street_swee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33D54E-A0D9-41D7-8C79-A52A05AB1D52}"/>
              </a:ext>
            </a:extLst>
          </p:cNvPr>
          <p:cNvSpPr/>
          <p:nvPr/>
        </p:nvSpPr>
        <p:spPr>
          <a:xfrm>
            <a:off x="85725" y="2226310"/>
            <a:ext cx="8029575" cy="3981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01DDE-E7F5-4BF2-BDC6-89C2E3BDC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213043"/>
            <a:ext cx="1141095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Pretreatment – How can we do better?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ACD77-8273-40B3-A1BE-F5A093FB0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25" y="1158240"/>
            <a:ext cx="11588115" cy="1004570"/>
          </a:xfrm>
        </p:spPr>
        <p:txBody>
          <a:bodyPr>
            <a:noAutofit/>
          </a:bodyPr>
          <a:lstStyle/>
          <a:p>
            <a:r>
              <a:rPr lang="en-US" sz="2800" dirty="0"/>
              <a:t>Wednesday, January 19, 2022</a:t>
            </a:r>
          </a:p>
          <a:p>
            <a:r>
              <a:rPr lang="en-US" sz="2800" dirty="0"/>
              <a:t>Minnesota Pollution Control Agency</a:t>
            </a:r>
          </a:p>
        </p:txBody>
      </p:sp>
      <p:pic>
        <p:nvPicPr>
          <p:cNvPr id="1026" name="Picture 2" descr="Minnesota Pollution Control Agency">
            <a:extLst>
              <a:ext uri="{FF2B5EF4-FFF2-40B4-BE49-F238E27FC236}">
                <a16:creationId xmlns:a16="http://schemas.microsoft.com/office/drawing/2014/main" id="{69446DDF-07D2-4568-B507-DF2D53B10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2"/>
          <a:stretch/>
        </p:blipFill>
        <p:spPr bwMode="auto">
          <a:xfrm>
            <a:off x="8966836" y="5972472"/>
            <a:ext cx="32004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EC2B50F-0D72-4DFB-9861-DF6CB50F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81885"/>
            <a:ext cx="7620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7D6828-D33C-4282-9239-E2D11C4DE9DC}"/>
              </a:ext>
            </a:extLst>
          </p:cNvPr>
          <p:cNvSpPr txBox="1"/>
          <p:nvPr/>
        </p:nvSpPr>
        <p:spPr>
          <a:xfrm>
            <a:off x="24764" y="6211669"/>
            <a:ext cx="646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Image courtesy: A. Erickson, R.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Bintner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, J. Gulliver, and RESPEC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9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B69923-213C-4AE9-B779-346211EDF0E6}"/>
              </a:ext>
            </a:extLst>
          </p:cNvPr>
          <p:cNvGrpSpPr/>
          <p:nvPr/>
        </p:nvGrpSpPr>
        <p:grpSpPr>
          <a:xfrm>
            <a:off x="568960" y="165012"/>
            <a:ext cx="9648496" cy="6527975"/>
            <a:chOff x="1355834" y="147145"/>
            <a:chExt cx="10121462" cy="68895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922A4C-A5BF-43D6-B333-F95EA5702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982" t="15479" b="9118"/>
            <a:stretch/>
          </p:blipFill>
          <p:spPr>
            <a:xfrm>
              <a:off x="1355834" y="147145"/>
              <a:ext cx="10121462" cy="51710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728D8E-59D3-4823-A6B2-E5BE1A7A0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21" t="22452" r="9483" b="52491"/>
            <a:stretch/>
          </p:blipFill>
          <p:spPr>
            <a:xfrm>
              <a:off x="1355834" y="5318235"/>
              <a:ext cx="9070430" cy="1718443"/>
            </a:xfrm>
            <a:prstGeom prst="rect">
              <a:avLst/>
            </a:prstGeom>
          </p:spPr>
        </p:pic>
      </p:grpSp>
      <p:sp>
        <p:nvSpPr>
          <p:cNvPr id="7" name="Arrow: Left 6">
            <a:extLst>
              <a:ext uri="{FF2B5EF4-FFF2-40B4-BE49-F238E27FC236}">
                <a16:creationId xmlns:a16="http://schemas.microsoft.com/office/drawing/2014/main" id="{845D2878-BA05-46C9-9732-222699D5EF59}"/>
              </a:ext>
            </a:extLst>
          </p:cNvPr>
          <p:cNvSpPr/>
          <p:nvPr/>
        </p:nvSpPr>
        <p:spPr>
          <a:xfrm>
            <a:off x="2346642" y="238397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D5A84E5-7168-4C27-A81A-2F0CF65463B5}"/>
              </a:ext>
            </a:extLst>
          </p:cNvPr>
          <p:cNvSpPr/>
          <p:nvPr/>
        </p:nvSpPr>
        <p:spPr>
          <a:xfrm>
            <a:off x="3332162" y="2910477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266CC7B-5F7A-4C92-8F3A-EBA575AD4603}"/>
              </a:ext>
            </a:extLst>
          </p:cNvPr>
          <p:cNvSpPr/>
          <p:nvPr/>
        </p:nvSpPr>
        <p:spPr>
          <a:xfrm>
            <a:off x="1681003" y="3692797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27F8-CEBF-439A-BFCE-81131B25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Stormwater Manual links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F4B7-D366-4BD9-9F49-6BF26A3B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825625"/>
            <a:ext cx="4838699" cy="4351338"/>
          </a:xfrm>
        </p:spPr>
        <p:txBody>
          <a:bodyPr/>
          <a:lstStyle/>
          <a:p>
            <a:r>
              <a:rPr lang="en-US" dirty="0"/>
              <a:t>Webinar info and </a:t>
            </a:r>
            <a:r>
              <a:rPr lang="en-US" dirty="0" err="1"/>
              <a:t>pdh</a:t>
            </a:r>
            <a:r>
              <a:rPr lang="en-US" dirty="0"/>
              <a:t> certificate located on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r>
              <a:rPr lang="en-US" dirty="0"/>
              <a:t>All the info on pretreatment is on a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Pretreatment</a:t>
            </a:r>
            <a:endParaRPr lang="en-US" i="0" dirty="0">
              <a:solidFill>
                <a:srgbClr val="333333"/>
              </a:solidFill>
              <a:effectLst/>
              <a:latin typeface="Droid Sans"/>
            </a:endParaRPr>
          </a:p>
          <a:p>
            <a:r>
              <a:rPr lang="en-US" dirty="0">
                <a:solidFill>
                  <a:srgbClr val="333333"/>
                </a:solidFill>
                <a:latin typeface="Droid Sans"/>
                <a:hlinkClick r:id="rId3"/>
              </a:rPr>
              <a:t>Mike.trojan@state.mn.us</a:t>
            </a:r>
            <a:endParaRPr lang="en-US" dirty="0">
              <a:solidFill>
                <a:srgbClr val="333333"/>
              </a:solidFill>
              <a:latin typeface="Droid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55AF5-492F-495E-9A18-43F292F4A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62" t="13611" r="1640" b="6527"/>
          <a:stretch/>
        </p:blipFill>
        <p:spPr>
          <a:xfrm>
            <a:off x="4933055" y="2616200"/>
            <a:ext cx="7058919" cy="387667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C50E2E0-09A7-4BE8-B33B-685E0401CD75}"/>
              </a:ext>
            </a:extLst>
          </p:cNvPr>
          <p:cNvSpPr/>
          <p:nvPr/>
        </p:nvSpPr>
        <p:spPr>
          <a:xfrm>
            <a:off x="6313487" y="6309995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D50B-DB5A-481E-B4FC-CF3C309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CBD1-3024-4086-8F71-7DB09369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9925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Droid Sans"/>
              </a:rPr>
              <a:t>Dr. John Chapman</a:t>
            </a:r>
            <a:r>
              <a:rPr lang="en-US" b="0" i="0" dirty="0">
                <a:effectLst/>
                <a:latin typeface="Droid Sans"/>
              </a:rPr>
              <a:t>, University of Minnesota: 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Introduction to and importance of pretreatment</a:t>
            </a:r>
            <a:endParaRPr lang="en-US" b="0" i="0" dirty="0">
              <a:effectLst/>
              <a:latin typeface="Droid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roid Sans"/>
              </a:rPr>
              <a:t>Noah Czech (City of St. Cloud), </a:t>
            </a:r>
            <a:r>
              <a:rPr lang="en-US" dirty="0">
                <a:latin typeface="Droid Sans"/>
              </a:rPr>
              <a:t>Mike Isensee (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Carnelian Marine St. Croix Watershed District</a:t>
            </a:r>
            <a:r>
              <a:rPr lang="en-US" dirty="0">
                <a:latin typeface="Droid Sans"/>
              </a:rPr>
              <a:t>): 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Examples of selection, implementation and efficient maintenance of pretreatment practices</a:t>
            </a:r>
            <a:endParaRPr lang="en-US" dirty="0">
              <a:latin typeface="Droid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Droid Sans"/>
              </a:rPr>
              <a:t>Chris French, 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Bio Clean Environmental</a:t>
            </a:r>
            <a:r>
              <a:rPr lang="en-US" dirty="0">
                <a:latin typeface="Droid Sans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Observation of pretreatment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040-B6B0-46EA-908D-52CFBA0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CC99-0C5F-45B0-B9F7-35DE95AD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is being recorded</a:t>
            </a:r>
          </a:p>
          <a:p>
            <a:r>
              <a:rPr lang="en-US" dirty="0"/>
              <a:t>1.5 PDH offered</a:t>
            </a:r>
          </a:p>
          <a:p>
            <a:r>
              <a:rPr lang="en-US" dirty="0"/>
              <a:t>Please put questions in the chat box; will likely defer questions to the end</a:t>
            </a:r>
          </a:p>
          <a:p>
            <a:r>
              <a:rPr lang="en-US" dirty="0"/>
              <a:t>Everyone is muted; we can unmute if necessary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Droid Sans"/>
              </a:rPr>
              <a:t>Everything will be posted in the Minnesota Stormwater manual on the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endParaRPr lang="en-US" dirty="0"/>
          </a:p>
          <a:p>
            <a:endParaRPr lang="en-US" b="1" i="0" dirty="0">
              <a:solidFill>
                <a:srgbClr val="333333"/>
              </a:solidFill>
              <a:effectLst/>
              <a:latin typeface="Droid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1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348E-CA94-4A3B-BCDE-2E565100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161926"/>
            <a:ext cx="10515600" cy="787400"/>
          </a:xfrm>
        </p:spPr>
        <p:txBody>
          <a:bodyPr/>
          <a:lstStyle/>
          <a:p>
            <a:r>
              <a:rPr lang="en-US" b="1" dirty="0"/>
              <a:t>Why a webinar on pretreatment?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8B33-EA67-4302-97B0-49A1C64A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057275"/>
            <a:ext cx="5435600" cy="5191125"/>
          </a:xfrm>
        </p:spPr>
        <p:txBody>
          <a:bodyPr>
            <a:normAutofit/>
          </a:bodyPr>
          <a:lstStyle/>
          <a:p>
            <a:r>
              <a:rPr lang="en-US" sz="3200" dirty="0"/>
              <a:t>We gave a webinar on pretreatment in June, 2019</a:t>
            </a:r>
          </a:p>
          <a:p>
            <a:r>
              <a:rPr lang="en-US" sz="3200" dirty="0"/>
              <a:t>The Minnesota Stormwater Manual (wiki) has extensive information on pretreatment</a:t>
            </a:r>
          </a:p>
          <a:p>
            <a:r>
              <a:rPr lang="en-US" sz="3200" dirty="0"/>
              <a:t>Despite this, we continue to see inadequate or incorrect implementation of pretreatment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2C7E6-1645-49A1-ADB5-98C00E10B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6" t="13842" r="1750" b="6518"/>
          <a:stretch/>
        </p:blipFill>
        <p:spPr>
          <a:xfrm>
            <a:off x="5648960" y="1330960"/>
            <a:ext cx="6196597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965"/>
            <a:ext cx="598932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Dr. John Chapman University of Minnesota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1501113" y="2939534"/>
            <a:ext cx="46634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333333"/>
                </a:solidFill>
                <a:effectLst/>
              </a:rPr>
              <a:t>Introduction to and importance of pretreatment</a:t>
            </a:r>
            <a:endParaRPr lang="en-US" sz="4400" b="0" i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6B6A0A-DC8D-42AD-8532-2384FACE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55" y="677863"/>
            <a:ext cx="40576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3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64" y="647383"/>
            <a:ext cx="598932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Noah Czech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City of St. Cloud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554977" y="2441694"/>
            <a:ext cx="58146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333333"/>
                </a:solidFill>
                <a:effectLst/>
              </a:rPr>
              <a:t>Examples of selection, implementation and efficient maintenance of pretreatment practices</a:t>
            </a:r>
            <a:endParaRPr lang="en-US" sz="4400" b="0" i="0" dirty="0">
              <a:effectLst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ACCD6C-DDA0-4DA7-A85E-D1A9CA33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73" y="647383"/>
            <a:ext cx="51339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4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365125"/>
            <a:ext cx="6604000" cy="22663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Mike Isensee</a:t>
            </a:r>
            <a:br>
              <a:rPr lang="en-US" b="1" dirty="0">
                <a:latin typeface="+mn-lt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Carnelian Marine St. Croix Watershed District</a:t>
            </a:r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223520" y="2939534"/>
            <a:ext cx="660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333333"/>
                </a:solidFill>
                <a:effectLst/>
              </a:rPr>
              <a:t>Examples of selection, implementation and efficient maintenance of pretreatment practices</a:t>
            </a:r>
            <a:endParaRPr lang="en-US" sz="4400" b="0" i="0" dirty="0">
              <a:effectLst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22BDF2-F5EA-43BF-AB04-90C53887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35" y="5715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0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98932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Chris French</a:t>
            </a:r>
            <a:br>
              <a:rPr lang="en-US" b="1" dirty="0">
                <a:latin typeface="+mn-lt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Bio Clean Environmental</a:t>
            </a:r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1501113" y="2939534"/>
            <a:ext cx="46634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333333"/>
                </a:solidFill>
                <a:effectLst/>
              </a:rPr>
              <a:t>Observation of pretreatment practices</a:t>
            </a:r>
            <a:endParaRPr lang="en-US" sz="4400" b="0" i="0" dirty="0"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89B9BA-2025-4351-A485-6CDD3FF6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90" y="523874"/>
            <a:ext cx="4029710" cy="60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4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1AE2-08A9-4843-A967-D22A1408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69"/>
            <a:ext cx="10622280" cy="832304"/>
          </a:xfrm>
        </p:spPr>
        <p:txBody>
          <a:bodyPr/>
          <a:lstStyle/>
          <a:p>
            <a:pPr algn="ctr"/>
            <a:r>
              <a:rPr lang="en-US" b="1" dirty="0"/>
              <a:t>Some shameless self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23E0-E1F9-43B4-9C83-74F84CF6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012373"/>
            <a:ext cx="10622280" cy="832304"/>
          </a:xfrm>
        </p:spPr>
        <p:txBody>
          <a:bodyPr/>
          <a:lstStyle/>
          <a:p>
            <a:r>
              <a:rPr lang="en-US" dirty="0"/>
              <a:t>If interested, join our email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4321-D407-4040-9CF7-4FB8B067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4" r="2167" b="14370"/>
          <a:stretch/>
        </p:blipFill>
        <p:spPr>
          <a:xfrm>
            <a:off x="217062" y="1765544"/>
            <a:ext cx="10723353" cy="441173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79F3A92-78B1-4C90-8168-E936BCCE317C}"/>
              </a:ext>
            </a:extLst>
          </p:cNvPr>
          <p:cNvSpPr/>
          <p:nvPr/>
        </p:nvSpPr>
        <p:spPr>
          <a:xfrm>
            <a:off x="10454322" y="5531757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292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Droid Sans</vt:lpstr>
      <vt:lpstr>Office Theme</vt:lpstr>
      <vt:lpstr>Pretreatment – How can we do better?</vt:lpstr>
      <vt:lpstr>Speakers</vt:lpstr>
      <vt:lpstr>Some logistics</vt:lpstr>
      <vt:lpstr>Why a webinar on pretreatment?</vt:lpstr>
      <vt:lpstr>Dr. John Chapman University of Minnesota</vt:lpstr>
      <vt:lpstr>Noah Czech City of St. Cloud</vt:lpstr>
      <vt:lpstr>Mike Isensee Carnelian Marine St. Croix Watershed District</vt:lpstr>
      <vt:lpstr>Chris French Bio Clean Environmental</vt:lpstr>
      <vt:lpstr>Some shameless self promotion</vt:lpstr>
      <vt:lpstr>PowerPoint Presentation</vt:lpstr>
      <vt:lpstr>Stormwater Manual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Sweeping Webinar</dc:title>
  <dc:creator>Trojan, Mike (MPCA)</dc:creator>
  <cp:lastModifiedBy>Trojan, Mike (MPCA)</cp:lastModifiedBy>
  <cp:revision>19</cp:revision>
  <dcterms:created xsi:type="dcterms:W3CDTF">2021-05-03T12:37:59Z</dcterms:created>
  <dcterms:modified xsi:type="dcterms:W3CDTF">2022-01-19T20:59:18Z</dcterms:modified>
</cp:coreProperties>
</file>